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8" r:id="rId4"/>
    <p:sldId id="266" r:id="rId5"/>
    <p:sldId id="259" r:id="rId6"/>
    <p:sldId id="263" r:id="rId7"/>
    <p:sldId id="260" r:id="rId8"/>
    <p:sldId id="268" r:id="rId9"/>
    <p:sldId id="261" r:id="rId10"/>
    <p:sldId id="264" r:id="rId11"/>
    <p:sldId id="262" r:id="rId12"/>
    <p:sldId id="265"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e Kelley" initials="C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p:restoredTop sz="94721"/>
  </p:normalViewPr>
  <p:slideViewPr>
    <p:cSldViewPr snapToGrid="0" snapToObjects="1">
      <p:cViewPr varScale="1">
        <p:scale>
          <a:sx n="67" d="100"/>
          <a:sy n="67" d="100"/>
        </p:scale>
        <p:origin x="-73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A359CA-F3E5-ED49-92A6-3CEA1A8DE8C3}" type="datetimeFigureOut">
              <a:rPr lang="en-US" smtClean="0"/>
              <a:t>7/29/2018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98439-9723-704D-9192-978CDD136C8C}" type="slidenum">
              <a:rPr lang="en-US" smtClean="0"/>
              <a:t>‹#›</a:t>
            </a:fld>
            <a:endParaRPr lang="en-US"/>
          </a:p>
        </p:txBody>
      </p:sp>
    </p:spTree>
    <p:extLst>
      <p:ext uri="{BB962C8B-B14F-4D97-AF65-F5344CB8AC3E}">
        <p14:creationId xmlns:p14="http://schemas.microsoft.com/office/powerpoint/2010/main" val="1070006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Introductions and check your audience.</a:t>
            </a:r>
          </a:p>
          <a:p>
            <a:r>
              <a:rPr lang="en-US" dirty="0"/>
              <a:t>Pro active-establish your Policy &amp; Procedures before there is an issue</a:t>
            </a:r>
          </a:p>
          <a:p>
            <a:r>
              <a:rPr lang="en-US" dirty="0"/>
              <a:t>Set expectations</a:t>
            </a:r>
          </a:p>
          <a:p>
            <a:r>
              <a:rPr lang="en-US" dirty="0"/>
              <a:t>Guide for day-today process</a:t>
            </a:r>
          </a:p>
          <a:p>
            <a:endParaRPr lang="en-US" dirty="0"/>
          </a:p>
        </p:txBody>
      </p:sp>
      <p:sp>
        <p:nvSpPr>
          <p:cNvPr id="4" name="Slide Number Placeholder 3"/>
          <p:cNvSpPr>
            <a:spLocks noGrp="1"/>
          </p:cNvSpPr>
          <p:nvPr>
            <p:ph type="sldNum" sz="quarter" idx="10"/>
          </p:nvPr>
        </p:nvSpPr>
        <p:spPr/>
        <p:txBody>
          <a:bodyPr/>
          <a:lstStyle/>
          <a:p>
            <a:fld id="{7F898439-9723-704D-9192-978CDD136C8C}" type="slidenum">
              <a:rPr lang="en-US" smtClean="0"/>
              <a:t>1</a:t>
            </a:fld>
            <a:endParaRPr lang="en-US"/>
          </a:p>
        </p:txBody>
      </p:sp>
    </p:spTree>
    <p:extLst>
      <p:ext uri="{BB962C8B-B14F-4D97-AF65-F5344CB8AC3E}">
        <p14:creationId xmlns:p14="http://schemas.microsoft.com/office/powerpoint/2010/main" val="1459874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98439-9723-704D-9192-978CDD136C8C}" type="slidenum">
              <a:rPr lang="en-US" smtClean="0"/>
              <a:t>11</a:t>
            </a:fld>
            <a:endParaRPr lang="en-US"/>
          </a:p>
        </p:txBody>
      </p:sp>
    </p:spTree>
    <p:extLst>
      <p:ext uri="{BB962C8B-B14F-4D97-AF65-F5344CB8AC3E}">
        <p14:creationId xmlns:p14="http://schemas.microsoft.com/office/powerpoint/2010/main" val="1169528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98439-9723-704D-9192-978CDD136C8C}" type="slidenum">
              <a:rPr lang="en-US" smtClean="0"/>
              <a:t>12</a:t>
            </a:fld>
            <a:endParaRPr lang="en-US"/>
          </a:p>
        </p:txBody>
      </p:sp>
    </p:spTree>
    <p:extLst>
      <p:ext uri="{BB962C8B-B14F-4D97-AF65-F5344CB8AC3E}">
        <p14:creationId xmlns:p14="http://schemas.microsoft.com/office/powerpoint/2010/main" val="2710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Must be agreed upon by governing body-signed and notarized.</a:t>
            </a:r>
          </a:p>
        </p:txBody>
      </p:sp>
      <p:sp>
        <p:nvSpPr>
          <p:cNvPr id="4" name="Slide Number Placeholder 3"/>
          <p:cNvSpPr>
            <a:spLocks noGrp="1"/>
          </p:cNvSpPr>
          <p:nvPr>
            <p:ph type="sldNum" sz="quarter" idx="10"/>
          </p:nvPr>
        </p:nvSpPr>
        <p:spPr/>
        <p:txBody>
          <a:bodyPr/>
          <a:lstStyle/>
          <a:p>
            <a:fld id="{7F898439-9723-704D-9192-978CDD136C8C}" type="slidenum">
              <a:rPr lang="en-US" smtClean="0"/>
              <a:t>2</a:t>
            </a:fld>
            <a:endParaRPr lang="en-US"/>
          </a:p>
        </p:txBody>
      </p:sp>
    </p:spTree>
    <p:extLst>
      <p:ext uri="{BB962C8B-B14F-4D97-AF65-F5344CB8AC3E}">
        <p14:creationId xmlns:p14="http://schemas.microsoft.com/office/powerpoint/2010/main" val="2304832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98439-9723-704D-9192-978CDD136C8C}" type="slidenum">
              <a:rPr lang="en-US" smtClean="0"/>
              <a:t>3</a:t>
            </a:fld>
            <a:endParaRPr lang="en-US"/>
          </a:p>
        </p:txBody>
      </p:sp>
    </p:spTree>
    <p:extLst>
      <p:ext uri="{BB962C8B-B14F-4D97-AF65-F5344CB8AC3E}">
        <p14:creationId xmlns:p14="http://schemas.microsoft.com/office/powerpoint/2010/main" val="3731125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Equality-treat everyone the same</a:t>
            </a:r>
          </a:p>
          <a:p>
            <a:r>
              <a:rPr lang="en-US" dirty="0"/>
              <a:t>Equity gives everyone what they need to be successful.</a:t>
            </a:r>
          </a:p>
        </p:txBody>
      </p:sp>
      <p:sp>
        <p:nvSpPr>
          <p:cNvPr id="4" name="Slide Number Placeholder 3"/>
          <p:cNvSpPr>
            <a:spLocks noGrp="1"/>
          </p:cNvSpPr>
          <p:nvPr>
            <p:ph type="sldNum" sz="quarter" idx="10"/>
          </p:nvPr>
        </p:nvSpPr>
        <p:spPr/>
        <p:txBody>
          <a:bodyPr/>
          <a:lstStyle/>
          <a:p>
            <a:fld id="{7F898439-9723-704D-9192-978CDD136C8C}" type="slidenum">
              <a:rPr lang="en-US" smtClean="0"/>
              <a:t>4</a:t>
            </a:fld>
            <a:endParaRPr lang="en-US"/>
          </a:p>
        </p:txBody>
      </p:sp>
    </p:spTree>
    <p:extLst>
      <p:ext uri="{BB962C8B-B14F-4D97-AF65-F5344CB8AC3E}">
        <p14:creationId xmlns:p14="http://schemas.microsoft.com/office/powerpoint/2010/main" val="575410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includes students records fiduciary responsibility.</a:t>
            </a:r>
          </a:p>
        </p:txBody>
      </p:sp>
      <p:sp>
        <p:nvSpPr>
          <p:cNvPr id="4" name="Slide Number Placeholder 3"/>
          <p:cNvSpPr>
            <a:spLocks noGrp="1"/>
          </p:cNvSpPr>
          <p:nvPr>
            <p:ph type="sldNum" sz="quarter" idx="10"/>
          </p:nvPr>
        </p:nvSpPr>
        <p:spPr/>
        <p:txBody>
          <a:bodyPr/>
          <a:lstStyle/>
          <a:p>
            <a:fld id="{7F898439-9723-704D-9192-978CDD136C8C}" type="slidenum">
              <a:rPr lang="en-US" smtClean="0"/>
              <a:t>5</a:t>
            </a:fld>
            <a:endParaRPr lang="en-US"/>
          </a:p>
        </p:txBody>
      </p:sp>
    </p:spTree>
    <p:extLst>
      <p:ext uri="{BB962C8B-B14F-4D97-AF65-F5344CB8AC3E}">
        <p14:creationId xmlns:p14="http://schemas.microsoft.com/office/powerpoint/2010/main" val="1940589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Function of Bylaws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Bylaws define the governing and operational rules of the school under which the board of directors and management must operate. They specify when the board meets, the terms of office for board members and the process in which a top administrator is hired.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Function of Policies and 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Policies and procedures are set by the board and school </a:t>
            </a:r>
            <a:r>
              <a:rPr kumimoji="0" lang="en-US" sz="1200" b="0" i="0" u="none" strike="noStrike" kern="1200" cap="none" spc="0" normalizeH="0" baseline="0" noProof="0" dirty="0" err="1">
                <a:ln>
                  <a:noFill/>
                </a:ln>
                <a:solidFill>
                  <a:prstClr val="black"/>
                </a:solidFill>
                <a:effectLst/>
                <a:uLnTx/>
                <a:uFillTx/>
                <a:latin typeface="+mn-lt"/>
                <a:ea typeface="+mn-ea"/>
                <a:cs typeface="+mn-cs"/>
              </a:rPr>
              <a:t>administratorst</a:t>
            </a:r>
            <a:r>
              <a:rPr kumimoji="0" lang="en-US" sz="1200" b="0" i="0" u="none" strike="noStrike" kern="1200" cap="none" spc="0" normalizeH="0" baseline="0" noProof="0" dirty="0">
                <a:ln>
                  <a:noFill/>
                </a:ln>
                <a:solidFill>
                  <a:prstClr val="black"/>
                </a:solidFill>
                <a:effectLst/>
                <a:uLnTx/>
                <a:uFillTx/>
                <a:latin typeface="+mn-lt"/>
                <a:ea typeface="+mn-ea"/>
                <a:cs typeface="+mn-cs"/>
              </a:rPr>
              <a:t> to define the operations of the school, such as hiring and firing of employees, student discipline, suspension and expulsion protocol, athletic eligibility, etc. employee conduct and other operational matters.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7F898439-9723-704D-9192-978CDD136C8C}" type="slidenum">
              <a:rPr lang="en-US" smtClean="0"/>
              <a:t>6</a:t>
            </a:fld>
            <a:endParaRPr lang="en-US"/>
          </a:p>
        </p:txBody>
      </p:sp>
    </p:spTree>
    <p:extLst>
      <p:ext uri="{BB962C8B-B14F-4D97-AF65-F5344CB8AC3E}">
        <p14:creationId xmlns:p14="http://schemas.microsoft.com/office/powerpoint/2010/main" val="2917420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r>
              <a:rPr lang="en-US" dirty="0"/>
              <a:t>Living Document</a:t>
            </a:r>
          </a:p>
          <a:p>
            <a:r>
              <a:rPr lang="en-US" dirty="0"/>
              <a:t>therefore should have an annual review by administration &amp; governing board</a:t>
            </a:r>
          </a:p>
          <a:p>
            <a:endParaRPr lang="en-US" dirty="0"/>
          </a:p>
        </p:txBody>
      </p:sp>
      <p:sp>
        <p:nvSpPr>
          <p:cNvPr id="4" name="Slide Number Placeholder 3"/>
          <p:cNvSpPr>
            <a:spLocks noGrp="1"/>
          </p:cNvSpPr>
          <p:nvPr>
            <p:ph type="sldNum" sz="quarter" idx="10"/>
          </p:nvPr>
        </p:nvSpPr>
        <p:spPr/>
        <p:txBody>
          <a:bodyPr/>
          <a:lstStyle/>
          <a:p>
            <a:fld id="{7F898439-9723-704D-9192-978CDD136C8C}" type="slidenum">
              <a:rPr lang="en-US" smtClean="0"/>
              <a:t>7</a:t>
            </a:fld>
            <a:endParaRPr lang="en-US"/>
          </a:p>
        </p:txBody>
      </p:sp>
    </p:spTree>
    <p:extLst>
      <p:ext uri="{BB962C8B-B14F-4D97-AF65-F5344CB8AC3E}">
        <p14:creationId xmlns:p14="http://schemas.microsoft.com/office/powerpoint/2010/main" val="3250730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98439-9723-704D-9192-978CDD136C8C}" type="slidenum">
              <a:rPr lang="en-US" smtClean="0"/>
              <a:t>9</a:t>
            </a:fld>
            <a:endParaRPr lang="en-US"/>
          </a:p>
        </p:txBody>
      </p:sp>
    </p:spTree>
    <p:extLst>
      <p:ext uri="{BB962C8B-B14F-4D97-AF65-F5344CB8AC3E}">
        <p14:creationId xmlns:p14="http://schemas.microsoft.com/office/powerpoint/2010/main" val="796866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98439-9723-704D-9192-978CDD136C8C}" type="slidenum">
              <a:rPr lang="en-US" smtClean="0"/>
              <a:t>10</a:t>
            </a:fld>
            <a:endParaRPr lang="en-US"/>
          </a:p>
        </p:txBody>
      </p:sp>
    </p:spTree>
    <p:extLst>
      <p:ext uri="{BB962C8B-B14F-4D97-AF65-F5344CB8AC3E}">
        <p14:creationId xmlns:p14="http://schemas.microsoft.com/office/powerpoint/2010/main" val="195389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7/29/2018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7/29/2018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7/29/2018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charterschoolanswers.schoo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BD024A-8350-4441-9D1A-9240F854C253}"/>
              </a:ext>
            </a:extLst>
          </p:cNvPr>
          <p:cNvSpPr>
            <a:spLocks noGrp="1"/>
          </p:cNvSpPr>
          <p:nvPr>
            <p:ph type="ctrTitle"/>
          </p:nvPr>
        </p:nvSpPr>
        <p:spPr/>
        <p:txBody>
          <a:bodyPr/>
          <a:lstStyle/>
          <a:p>
            <a:r>
              <a:rPr lang="en-US" sz="6000" dirty="0"/>
              <a:t>Charter School Training</a:t>
            </a:r>
          </a:p>
        </p:txBody>
      </p:sp>
      <p:sp>
        <p:nvSpPr>
          <p:cNvPr id="3" name="Subtitle 2">
            <a:extLst>
              <a:ext uri="{FF2B5EF4-FFF2-40B4-BE49-F238E27FC236}">
                <a16:creationId xmlns:a16="http://schemas.microsoft.com/office/drawing/2014/main" xmlns="" id="{4B6CDB99-4A48-A14D-815E-EB667C7D2EB2}"/>
              </a:ext>
            </a:extLst>
          </p:cNvPr>
          <p:cNvSpPr>
            <a:spLocks noGrp="1"/>
          </p:cNvSpPr>
          <p:nvPr>
            <p:ph type="subTitle" idx="1"/>
          </p:nvPr>
        </p:nvSpPr>
        <p:spPr/>
        <p:txBody>
          <a:bodyPr/>
          <a:lstStyle/>
          <a:p>
            <a:r>
              <a:rPr lang="en-US" dirty="0"/>
              <a:t>July 31, 2018</a:t>
            </a:r>
          </a:p>
          <a:p>
            <a:r>
              <a:rPr lang="en-US" dirty="0"/>
              <a:t>Charter Policies &amp; Procedures</a:t>
            </a:r>
          </a:p>
        </p:txBody>
      </p:sp>
    </p:spTree>
    <p:extLst>
      <p:ext uri="{BB962C8B-B14F-4D97-AF65-F5344CB8AC3E}">
        <p14:creationId xmlns:p14="http://schemas.microsoft.com/office/powerpoint/2010/main" val="987656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AA3A27-F207-794A-83AA-ED87603455F7}"/>
              </a:ext>
            </a:extLst>
          </p:cNvPr>
          <p:cNvSpPr>
            <a:spLocks noGrp="1"/>
          </p:cNvSpPr>
          <p:nvPr>
            <p:ph type="title"/>
          </p:nvPr>
        </p:nvSpPr>
        <p:spPr>
          <a:xfrm>
            <a:off x="1371600" y="685800"/>
            <a:ext cx="9601200" cy="883693"/>
          </a:xfrm>
        </p:spPr>
        <p:txBody>
          <a:bodyPr>
            <a:normAutofit fontScale="90000"/>
          </a:bodyPr>
          <a:lstStyle/>
          <a:p>
            <a:r>
              <a:rPr lang="en-US" sz="5300" dirty="0"/>
              <a:t>Policy &amp; Procedure Handbook</a:t>
            </a:r>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7865F32F-0FDB-BE4E-B0C8-643D7346DA7D}"/>
              </a:ext>
            </a:extLst>
          </p:cNvPr>
          <p:cNvSpPr>
            <a:spLocks noGrp="1"/>
          </p:cNvSpPr>
          <p:nvPr>
            <p:ph idx="1"/>
          </p:nvPr>
        </p:nvSpPr>
        <p:spPr>
          <a:xfrm>
            <a:off x="1371599" y="1569493"/>
            <a:ext cx="10117015" cy="4971984"/>
          </a:xfrm>
        </p:spPr>
        <p:txBody>
          <a:bodyPr>
            <a:normAutofit fontScale="32500" lnSpcReduction="20000"/>
          </a:bodyPr>
          <a:lstStyle/>
          <a:p>
            <a:pPr marL="0" indent="0">
              <a:buNone/>
            </a:pPr>
            <a:r>
              <a:rPr lang="en-US" sz="9200" b="1" dirty="0"/>
              <a:t>Additional Student Topics</a:t>
            </a:r>
          </a:p>
          <a:p>
            <a:pPr marL="0" indent="0">
              <a:buNone/>
            </a:pPr>
            <a:r>
              <a:rPr lang="en-US" sz="9200" dirty="0"/>
              <a:t>--Bullying &amp; Sexual Harassment</a:t>
            </a:r>
          </a:p>
          <a:p>
            <a:pPr marL="0" lvl="0" indent="0">
              <a:buNone/>
            </a:pPr>
            <a:r>
              <a:rPr lang="en-US" sz="9200" dirty="0" smtClean="0"/>
              <a:t>--The </a:t>
            </a:r>
            <a:r>
              <a:rPr lang="en-US" sz="9200" dirty="0"/>
              <a:t>plans for identifying and successfully serving students with disabilities, English </a:t>
            </a:r>
            <a:r>
              <a:rPr lang="en-US" sz="9200" dirty="0" smtClean="0"/>
              <a:t>language </a:t>
            </a:r>
            <a:r>
              <a:rPr lang="en-US" sz="9200" dirty="0"/>
              <a:t>learners and student who are academically behind.</a:t>
            </a:r>
          </a:p>
          <a:p>
            <a:pPr marL="0" lvl="0" indent="0">
              <a:buNone/>
            </a:pPr>
            <a:r>
              <a:rPr lang="en-US" sz="9200" dirty="0" smtClean="0"/>
              <a:t>--A </a:t>
            </a:r>
            <a:r>
              <a:rPr lang="en-US" sz="9200" dirty="0"/>
              <a:t>description of co-curricular or extracurricular programs and how they will be </a:t>
            </a:r>
            <a:r>
              <a:rPr lang="en-US" sz="9200" dirty="0" smtClean="0"/>
              <a:t>funded and </a:t>
            </a:r>
            <a:r>
              <a:rPr lang="en-US" sz="9200" dirty="0"/>
              <a:t>delivered.</a:t>
            </a:r>
          </a:p>
          <a:p>
            <a:pPr marL="0" indent="0">
              <a:buNone/>
            </a:pPr>
            <a:r>
              <a:rPr lang="en-US" sz="9200" dirty="0" smtClean="0"/>
              <a:t>--- </a:t>
            </a:r>
            <a:r>
              <a:rPr lang="en-US" sz="9200" dirty="0"/>
              <a:t>Fighting &amp; Weapons</a:t>
            </a:r>
          </a:p>
          <a:p>
            <a:pPr marL="0" indent="0">
              <a:buNone/>
            </a:pPr>
            <a:r>
              <a:rPr lang="en-US" sz="9200" dirty="0"/>
              <a:t>-- Alcohol &amp; Drug &amp; Tobacco</a:t>
            </a:r>
          </a:p>
          <a:p>
            <a:pPr marL="0" indent="0">
              <a:buNone/>
            </a:pPr>
            <a:r>
              <a:rPr lang="en-US" sz="9200" dirty="0"/>
              <a:t>-- Student Search &amp; Seizure</a:t>
            </a:r>
          </a:p>
          <a:p>
            <a:pPr marL="0" indent="0">
              <a:buNone/>
            </a:pPr>
            <a:r>
              <a:rPr lang="en-US" sz="9200" dirty="0"/>
              <a:t>-- Academic Dishonesty</a:t>
            </a:r>
          </a:p>
          <a:p>
            <a:endParaRPr lang="en-US" dirty="0"/>
          </a:p>
        </p:txBody>
      </p:sp>
    </p:spTree>
    <p:extLst>
      <p:ext uri="{BB962C8B-B14F-4D97-AF65-F5344CB8AC3E}">
        <p14:creationId xmlns:p14="http://schemas.microsoft.com/office/powerpoint/2010/main" val="3989333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492AE8-24C2-8248-B7B0-8CA0514D7203}"/>
              </a:ext>
            </a:extLst>
          </p:cNvPr>
          <p:cNvSpPr>
            <a:spLocks noGrp="1"/>
          </p:cNvSpPr>
          <p:nvPr>
            <p:ph type="title"/>
          </p:nvPr>
        </p:nvSpPr>
        <p:spPr>
          <a:xfrm>
            <a:off x="1371600" y="685800"/>
            <a:ext cx="9601200" cy="990600"/>
          </a:xfrm>
        </p:spPr>
        <p:txBody>
          <a:bodyPr>
            <a:normAutofit/>
          </a:bodyPr>
          <a:lstStyle/>
          <a:p>
            <a:r>
              <a:rPr lang="en-US" sz="4800" dirty="0"/>
              <a:t>Policy &amp; Procedure Handbook</a:t>
            </a:r>
          </a:p>
        </p:txBody>
      </p:sp>
      <p:sp>
        <p:nvSpPr>
          <p:cNvPr id="3" name="Content Placeholder 2">
            <a:extLst>
              <a:ext uri="{FF2B5EF4-FFF2-40B4-BE49-F238E27FC236}">
                <a16:creationId xmlns:a16="http://schemas.microsoft.com/office/drawing/2014/main" xmlns="" id="{AF7F5577-7F2B-B444-8716-0DA110695B17}"/>
              </a:ext>
            </a:extLst>
          </p:cNvPr>
          <p:cNvSpPr>
            <a:spLocks noGrp="1"/>
          </p:cNvSpPr>
          <p:nvPr>
            <p:ph idx="1"/>
          </p:nvPr>
        </p:nvSpPr>
        <p:spPr>
          <a:xfrm>
            <a:off x="1371600" y="1967345"/>
            <a:ext cx="9601200" cy="3900055"/>
          </a:xfrm>
        </p:spPr>
        <p:txBody>
          <a:bodyPr>
            <a:normAutofit/>
          </a:bodyPr>
          <a:lstStyle/>
          <a:p>
            <a:pPr marL="0" indent="0">
              <a:buNone/>
            </a:pPr>
            <a:r>
              <a:rPr lang="en-US" sz="3200" b="1" dirty="0"/>
              <a:t>Organizational</a:t>
            </a:r>
          </a:p>
          <a:p>
            <a:pPr marL="0" indent="0">
              <a:buNone/>
            </a:pPr>
            <a:r>
              <a:rPr lang="en-US" sz="3200" dirty="0"/>
              <a:t>-- Provide </a:t>
            </a:r>
            <a:r>
              <a:rPr lang="en-US" sz="3200" dirty="0" smtClean="0"/>
              <a:t>an </a:t>
            </a:r>
            <a:r>
              <a:rPr lang="en-US" sz="3200" dirty="0"/>
              <a:t>organizational chart that clearly presents the organizational structure of the charter school, including lines of authority and reporting between the governing board and  staff.</a:t>
            </a:r>
          </a:p>
        </p:txBody>
      </p:sp>
    </p:spTree>
    <p:extLst>
      <p:ext uri="{BB962C8B-B14F-4D97-AF65-F5344CB8AC3E}">
        <p14:creationId xmlns:p14="http://schemas.microsoft.com/office/powerpoint/2010/main" val="832625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EF249-C6FB-2F42-8EFA-56C39E80FADC}"/>
              </a:ext>
            </a:extLst>
          </p:cNvPr>
          <p:cNvSpPr>
            <a:spLocks noGrp="1"/>
          </p:cNvSpPr>
          <p:nvPr>
            <p:ph type="title"/>
          </p:nvPr>
        </p:nvSpPr>
        <p:spPr/>
        <p:txBody>
          <a:bodyPr>
            <a:normAutofit/>
          </a:bodyPr>
          <a:lstStyle/>
          <a:p>
            <a:r>
              <a:rPr lang="en-US" sz="4800" dirty="0"/>
              <a:t>Policy &amp; Procedure Handbook</a:t>
            </a:r>
          </a:p>
        </p:txBody>
      </p:sp>
      <p:sp>
        <p:nvSpPr>
          <p:cNvPr id="3" name="Content Placeholder 2">
            <a:extLst>
              <a:ext uri="{FF2B5EF4-FFF2-40B4-BE49-F238E27FC236}">
                <a16:creationId xmlns:a16="http://schemas.microsoft.com/office/drawing/2014/main" xmlns="" id="{BC7E0C11-3A15-9849-B4FE-5280E457CA9B}"/>
              </a:ext>
            </a:extLst>
          </p:cNvPr>
          <p:cNvSpPr>
            <a:spLocks noGrp="1"/>
          </p:cNvSpPr>
          <p:nvPr>
            <p:ph idx="1"/>
          </p:nvPr>
        </p:nvSpPr>
        <p:spPr>
          <a:xfrm>
            <a:off x="1371600" y="1740877"/>
            <a:ext cx="9601200" cy="4126523"/>
          </a:xfrm>
        </p:spPr>
        <p:txBody>
          <a:bodyPr>
            <a:normAutofit/>
          </a:bodyPr>
          <a:lstStyle/>
          <a:p>
            <a:pPr marL="0" indent="0">
              <a:buNone/>
            </a:pPr>
            <a:r>
              <a:rPr lang="en-US" sz="3200" b="1" dirty="0"/>
              <a:t>Financial</a:t>
            </a:r>
          </a:p>
          <a:p>
            <a:pPr marL="0" indent="0">
              <a:buNone/>
            </a:pPr>
            <a:r>
              <a:rPr lang="en-US" sz="3200" dirty="0"/>
              <a:t>--Specify how money is to be collected and </a:t>
            </a:r>
            <a:r>
              <a:rPr lang="en-US" sz="3200" dirty="0" smtClean="0"/>
              <a:t>amount </a:t>
            </a:r>
            <a:r>
              <a:rPr lang="en-US" sz="3200" dirty="0"/>
              <a:t>of petty cash on campus.</a:t>
            </a:r>
          </a:p>
          <a:p>
            <a:pPr marL="0" indent="0">
              <a:buNone/>
            </a:pPr>
            <a:r>
              <a:rPr lang="en-US" sz="3200" dirty="0" smtClean="0"/>
              <a:t>--Budget</a:t>
            </a:r>
          </a:p>
          <a:p>
            <a:pPr marL="0" indent="0">
              <a:buNone/>
            </a:pPr>
            <a:r>
              <a:rPr lang="en-US" sz="3200" dirty="0" smtClean="0"/>
              <a:t>--Fiduciary Responsibilities</a:t>
            </a:r>
          </a:p>
          <a:p>
            <a:pPr marL="0" indent="0">
              <a:buNone/>
            </a:pPr>
            <a:r>
              <a:rPr lang="en-US" sz="3200" dirty="0" smtClean="0"/>
              <a:t>--Fundraising</a:t>
            </a:r>
          </a:p>
          <a:p>
            <a:pPr marL="0" indent="0">
              <a:buNone/>
            </a:pPr>
            <a:r>
              <a:rPr lang="en-US" sz="3200" dirty="0" smtClean="0"/>
              <a:t>--Financial Training</a:t>
            </a:r>
            <a:endParaRPr lang="en-US" sz="3200" dirty="0"/>
          </a:p>
        </p:txBody>
      </p:sp>
    </p:spTree>
    <p:extLst>
      <p:ext uri="{BB962C8B-B14F-4D97-AF65-F5344CB8AC3E}">
        <p14:creationId xmlns:p14="http://schemas.microsoft.com/office/powerpoint/2010/main" val="2159639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A5876-728A-7446-80F6-EC06D25326C1}"/>
              </a:ext>
            </a:extLst>
          </p:cNvPr>
          <p:cNvSpPr>
            <a:spLocks noGrp="1"/>
          </p:cNvSpPr>
          <p:nvPr>
            <p:ph type="title"/>
          </p:nvPr>
        </p:nvSpPr>
        <p:spPr>
          <a:xfrm>
            <a:off x="1371600" y="685800"/>
            <a:ext cx="9601200" cy="990600"/>
          </a:xfrm>
        </p:spPr>
        <p:txBody>
          <a:bodyPr>
            <a:normAutofit/>
          </a:bodyPr>
          <a:lstStyle/>
          <a:p>
            <a:r>
              <a:rPr lang="en-US" sz="4800" dirty="0"/>
              <a:t>Who &amp; When</a:t>
            </a:r>
          </a:p>
        </p:txBody>
      </p:sp>
      <p:sp>
        <p:nvSpPr>
          <p:cNvPr id="3" name="Content Placeholder 2">
            <a:extLst>
              <a:ext uri="{FF2B5EF4-FFF2-40B4-BE49-F238E27FC236}">
                <a16:creationId xmlns:a16="http://schemas.microsoft.com/office/drawing/2014/main" xmlns="" id="{E3F7125A-46E1-0D41-922F-992DB01D8222}"/>
              </a:ext>
            </a:extLst>
          </p:cNvPr>
          <p:cNvSpPr>
            <a:spLocks noGrp="1"/>
          </p:cNvSpPr>
          <p:nvPr>
            <p:ph idx="1"/>
          </p:nvPr>
        </p:nvSpPr>
        <p:spPr>
          <a:xfrm>
            <a:off x="1371600" y="1856509"/>
            <a:ext cx="9601200" cy="4010891"/>
          </a:xfrm>
        </p:spPr>
        <p:txBody>
          <a:bodyPr>
            <a:normAutofit/>
          </a:bodyPr>
          <a:lstStyle/>
          <a:p>
            <a:r>
              <a:rPr lang="en-US" sz="3200" dirty="0"/>
              <a:t>The original Policy &amp; Procedure should be approved by the Governance Board.</a:t>
            </a:r>
          </a:p>
          <a:p>
            <a:r>
              <a:rPr lang="en-US" sz="3200" dirty="0"/>
              <a:t>Any changes need to be approved by your board.</a:t>
            </a:r>
          </a:p>
          <a:p>
            <a:r>
              <a:rPr lang="en-US" sz="3200" dirty="0"/>
              <a:t>A copy should be distributed to each staff member and time allowed to review with staff yearly.</a:t>
            </a:r>
          </a:p>
        </p:txBody>
      </p:sp>
    </p:spTree>
    <p:extLst>
      <p:ext uri="{BB962C8B-B14F-4D97-AF65-F5344CB8AC3E}">
        <p14:creationId xmlns:p14="http://schemas.microsoft.com/office/powerpoint/2010/main" val="2544503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111" y="757237"/>
            <a:ext cx="3757613" cy="685800"/>
          </a:xfrm>
        </p:spPr>
        <p:txBody>
          <a:bodyPr>
            <a:normAutofit fontScale="90000"/>
          </a:bodyPr>
          <a:lstStyle/>
          <a:p>
            <a:pPr algn="ctr"/>
            <a:endParaRPr lang="en-US" dirty="0"/>
          </a:p>
        </p:txBody>
      </p:sp>
      <p:sp>
        <p:nvSpPr>
          <p:cNvPr id="3" name="Content Placeholder 2"/>
          <p:cNvSpPr>
            <a:spLocks noGrp="1"/>
          </p:cNvSpPr>
          <p:nvPr>
            <p:ph idx="1"/>
          </p:nvPr>
        </p:nvSpPr>
        <p:spPr>
          <a:xfrm>
            <a:off x="1371600" y="3128964"/>
            <a:ext cx="9601200" cy="2700338"/>
          </a:xfrm>
        </p:spPr>
        <p:txBody>
          <a:bodyPr>
            <a:normAutofit/>
          </a:bodyPr>
          <a:lstStyle/>
          <a:p>
            <a:pPr marL="0" indent="0" algn="ctr">
              <a:buClr>
                <a:schemeClr val="accent4">
                  <a:lumMod val="75000"/>
                </a:schemeClr>
              </a:buClr>
              <a:buNone/>
              <a:defRPr/>
            </a:pPr>
            <a:endParaRPr lang="en-US" sz="1500" dirty="0"/>
          </a:p>
          <a:p>
            <a:pPr algn="ctr">
              <a:buClr>
                <a:schemeClr val="accent4">
                  <a:lumMod val="75000"/>
                </a:schemeClr>
              </a:buClr>
              <a:defRPr/>
            </a:pPr>
            <a:r>
              <a:rPr lang="en-US" sz="3200" dirty="0" smtClean="0"/>
              <a:t>Carole Kelley</a:t>
            </a:r>
            <a:endParaRPr lang="en-US" sz="3200" dirty="0"/>
          </a:p>
          <a:p>
            <a:pPr algn="ctr">
              <a:buClr>
                <a:schemeClr val="accent4">
                  <a:lumMod val="75000"/>
                </a:schemeClr>
              </a:buClr>
              <a:defRPr/>
            </a:pPr>
            <a:r>
              <a:rPr lang="en-US" sz="3200" dirty="0"/>
              <a:t>Phone:  (405) </a:t>
            </a:r>
            <a:r>
              <a:rPr lang="en-US" sz="3200" dirty="0" smtClean="0"/>
              <a:t>314-2063</a:t>
            </a:r>
            <a:endParaRPr lang="en-US" sz="3200" dirty="0"/>
          </a:p>
          <a:p>
            <a:pPr algn="ctr">
              <a:buClr>
                <a:schemeClr val="accent4">
                  <a:lumMod val="75000"/>
                </a:schemeClr>
              </a:buClr>
              <a:defRPr/>
            </a:pPr>
            <a:r>
              <a:rPr lang="en-US" sz="3200" dirty="0"/>
              <a:t>E-mail: </a:t>
            </a:r>
            <a:r>
              <a:rPr lang="en-US" sz="3200" dirty="0" err="1" smtClean="0"/>
              <a:t>carole@charterschoolanswers.school</a:t>
            </a:r>
            <a:endParaRPr lang="en-US" sz="3200" dirty="0"/>
          </a:p>
          <a:p>
            <a:endParaRPr lang="en-US" dirty="0"/>
          </a:p>
        </p:txBody>
      </p:sp>
      <p:pic>
        <p:nvPicPr>
          <p:cNvPr id="4" name="Picture 3" descr="Charter School Answer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971925" y="542924"/>
            <a:ext cx="4271961" cy="2400301"/>
          </a:xfrm>
          <a:prstGeom prst="rect">
            <a:avLst/>
          </a:prstGeom>
          <a:noFill/>
          <a:ln>
            <a:noFill/>
          </a:ln>
        </p:spPr>
      </p:pic>
    </p:spTree>
    <p:extLst>
      <p:ext uri="{BB962C8B-B14F-4D97-AF65-F5344CB8AC3E}">
        <p14:creationId xmlns:p14="http://schemas.microsoft.com/office/powerpoint/2010/main" val="140573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7DE888-2461-EF41-B756-83B03E3ECD39}"/>
              </a:ext>
            </a:extLst>
          </p:cNvPr>
          <p:cNvSpPr>
            <a:spLocks noGrp="1"/>
          </p:cNvSpPr>
          <p:nvPr>
            <p:ph type="title"/>
          </p:nvPr>
        </p:nvSpPr>
        <p:spPr>
          <a:xfrm>
            <a:off x="1371600" y="685800"/>
            <a:ext cx="9601200" cy="949036"/>
          </a:xfrm>
        </p:spPr>
        <p:txBody>
          <a:bodyPr>
            <a:normAutofit/>
          </a:bodyPr>
          <a:lstStyle/>
          <a:p>
            <a:r>
              <a:rPr lang="en-US" sz="4800" dirty="0"/>
              <a:t>Assurances</a:t>
            </a:r>
          </a:p>
        </p:txBody>
      </p:sp>
      <p:sp>
        <p:nvSpPr>
          <p:cNvPr id="3" name="Content Placeholder 2">
            <a:extLst>
              <a:ext uri="{FF2B5EF4-FFF2-40B4-BE49-F238E27FC236}">
                <a16:creationId xmlns:a16="http://schemas.microsoft.com/office/drawing/2014/main" xmlns="" id="{55959207-17CA-844A-957B-928B0700B428}"/>
              </a:ext>
            </a:extLst>
          </p:cNvPr>
          <p:cNvSpPr>
            <a:spLocks noGrp="1"/>
          </p:cNvSpPr>
          <p:nvPr>
            <p:ph idx="1"/>
          </p:nvPr>
        </p:nvSpPr>
        <p:spPr>
          <a:xfrm>
            <a:off x="1371599" y="1634836"/>
            <a:ext cx="10196945" cy="4710546"/>
          </a:xfrm>
        </p:spPr>
        <p:txBody>
          <a:bodyPr/>
          <a:lstStyle/>
          <a:p>
            <a:pPr marL="0" indent="0" algn="ctr">
              <a:buNone/>
            </a:pPr>
            <a:r>
              <a:rPr lang="en-US" sz="3200" b="1" dirty="0"/>
              <a:t>Statement I</a:t>
            </a:r>
          </a:p>
          <a:p>
            <a:r>
              <a:rPr lang="en-US" sz="3200" dirty="0"/>
              <a:t>Oklahoma public charter school with all statute, regulations and requirements of the United States of America, State of Oklahoma, Oklahoma State Department of Education, and your authorizing agent.</a:t>
            </a:r>
          </a:p>
          <a:p>
            <a:pPr marL="0" indent="0">
              <a:buNone/>
            </a:pPr>
            <a:endParaRPr lang="en-US" sz="1800" dirty="0"/>
          </a:p>
          <a:p>
            <a:r>
              <a:rPr lang="en-US" sz="3200" dirty="0"/>
              <a:t>Specifically citing agreement to abide by the Oklahoma Open Meeting Act and the Oklahoma Open Records Act.</a:t>
            </a:r>
          </a:p>
          <a:p>
            <a:endParaRPr lang="en-US" dirty="0"/>
          </a:p>
        </p:txBody>
      </p:sp>
    </p:spTree>
    <p:extLst>
      <p:ext uri="{BB962C8B-B14F-4D97-AF65-F5344CB8AC3E}">
        <p14:creationId xmlns:p14="http://schemas.microsoft.com/office/powerpoint/2010/main" val="1729679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3E3EA3-926D-EC4D-8F12-8C603FA69895}"/>
              </a:ext>
            </a:extLst>
          </p:cNvPr>
          <p:cNvSpPr>
            <a:spLocks noGrp="1"/>
          </p:cNvSpPr>
          <p:nvPr>
            <p:ph type="title"/>
          </p:nvPr>
        </p:nvSpPr>
        <p:spPr>
          <a:xfrm>
            <a:off x="1371600" y="685800"/>
            <a:ext cx="9601200" cy="976745"/>
          </a:xfrm>
        </p:spPr>
        <p:txBody>
          <a:bodyPr>
            <a:normAutofit/>
          </a:bodyPr>
          <a:lstStyle/>
          <a:p>
            <a:r>
              <a:rPr lang="en-US" sz="4800" dirty="0"/>
              <a:t>Assurances</a:t>
            </a:r>
          </a:p>
        </p:txBody>
      </p:sp>
      <p:sp>
        <p:nvSpPr>
          <p:cNvPr id="3" name="Content Placeholder 2">
            <a:extLst>
              <a:ext uri="{FF2B5EF4-FFF2-40B4-BE49-F238E27FC236}">
                <a16:creationId xmlns:a16="http://schemas.microsoft.com/office/drawing/2014/main" xmlns="" id="{00671C16-3946-6646-A976-2D4B208DDB6F}"/>
              </a:ext>
            </a:extLst>
          </p:cNvPr>
          <p:cNvSpPr>
            <a:spLocks noGrp="1"/>
          </p:cNvSpPr>
          <p:nvPr>
            <p:ph idx="1"/>
          </p:nvPr>
        </p:nvSpPr>
        <p:spPr>
          <a:xfrm>
            <a:off x="1371600" y="1662545"/>
            <a:ext cx="9601200" cy="4204855"/>
          </a:xfrm>
        </p:spPr>
        <p:txBody>
          <a:bodyPr>
            <a:normAutofit/>
          </a:bodyPr>
          <a:lstStyle/>
          <a:p>
            <a:pPr marL="0" indent="0" algn="ctr">
              <a:buNone/>
            </a:pPr>
            <a:r>
              <a:rPr lang="en-US" sz="3200" b="1" dirty="0"/>
              <a:t>Statement 2</a:t>
            </a:r>
          </a:p>
          <a:p>
            <a:pPr marL="0" indent="0" algn="ctr">
              <a:buNone/>
            </a:pPr>
            <a:endParaRPr lang="en-US" sz="3200" b="1" dirty="0"/>
          </a:p>
          <a:p>
            <a:pPr marL="0" indent="0">
              <a:buNone/>
            </a:pPr>
            <a:r>
              <a:rPr lang="en-US" sz="3200" dirty="0"/>
              <a:t>- Guarantee access to education and equity for all eligible students regardless of their race, ethnicity, economic status, academic ability or other factors </a:t>
            </a:r>
            <a:endParaRPr lang="en-US" sz="3200" b="1" dirty="0"/>
          </a:p>
        </p:txBody>
      </p:sp>
    </p:spTree>
    <p:extLst>
      <p:ext uri="{BB962C8B-B14F-4D97-AF65-F5344CB8AC3E}">
        <p14:creationId xmlns:p14="http://schemas.microsoft.com/office/powerpoint/2010/main" val="353998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27A4C-3BF5-8B4A-8720-DF22BC0502F9}"/>
              </a:ext>
            </a:extLst>
          </p:cNvPr>
          <p:cNvSpPr>
            <a:spLocks noGrp="1"/>
          </p:cNvSpPr>
          <p:nvPr>
            <p:ph type="title"/>
          </p:nvPr>
        </p:nvSpPr>
        <p:spPr/>
        <p:txBody>
          <a:bodyPr>
            <a:normAutofit/>
          </a:bodyPr>
          <a:lstStyle/>
          <a:p>
            <a:r>
              <a:rPr lang="en-US" sz="4800" dirty="0"/>
              <a:t>There is a difference </a:t>
            </a:r>
          </a:p>
        </p:txBody>
      </p:sp>
      <p:pic>
        <p:nvPicPr>
          <p:cNvPr id="4" name="Content Placeholder 3">
            <a:extLst>
              <a:ext uri="{FF2B5EF4-FFF2-40B4-BE49-F238E27FC236}">
                <a16:creationId xmlns:a16="http://schemas.microsoft.com/office/drawing/2014/main" xmlns="" id="{96AE7A9B-1664-8E4A-B6FC-C24B2B3C3085}"/>
              </a:ext>
            </a:extLst>
          </p:cNvPr>
          <p:cNvPicPr>
            <a:picLocks noGrp="1" noChangeAspect="1"/>
          </p:cNvPicPr>
          <p:nvPr>
            <p:ph idx="1"/>
          </p:nvPr>
        </p:nvPicPr>
        <p:blipFill rotWithShape="1">
          <a:blip r:embed="rId3"/>
          <a:srcRect b="42210"/>
          <a:stretch/>
        </p:blipFill>
        <p:spPr>
          <a:xfrm>
            <a:off x="3745524" y="1579555"/>
            <a:ext cx="5257800" cy="3835407"/>
          </a:xfrm>
          <a:prstGeom prst="rect">
            <a:avLst/>
          </a:prstGeom>
        </p:spPr>
      </p:pic>
      <p:sp>
        <p:nvSpPr>
          <p:cNvPr id="3" name="TextBox 2"/>
          <p:cNvSpPr txBox="1"/>
          <p:nvPr/>
        </p:nvSpPr>
        <p:spPr>
          <a:xfrm>
            <a:off x="956496" y="1634975"/>
            <a:ext cx="2549237" cy="3416320"/>
          </a:xfrm>
          <a:prstGeom prst="rect">
            <a:avLst/>
          </a:prstGeom>
          <a:noFill/>
        </p:spPr>
        <p:txBody>
          <a:bodyPr wrap="square" rtlCol="0">
            <a:spAutoFit/>
          </a:bodyPr>
          <a:lstStyle/>
          <a:p>
            <a:r>
              <a:rPr lang="en-US" b="1" dirty="0"/>
              <a:t>EQUALITY ~ SAMENESS</a:t>
            </a:r>
            <a:endParaRPr lang="en-US" dirty="0"/>
          </a:p>
          <a:p>
            <a:r>
              <a:rPr lang="en-US" dirty="0"/>
              <a:t>Equality is about SAMENESS, it promotes fairness and justice by giving everyone the same thing.  But it can only work IF everyone starts from the SAME place.  As shown in this example, equality only works if everyone is the same height.</a:t>
            </a:r>
          </a:p>
        </p:txBody>
      </p:sp>
      <p:sp>
        <p:nvSpPr>
          <p:cNvPr id="5" name="TextBox 4"/>
          <p:cNvSpPr txBox="1"/>
          <p:nvPr/>
        </p:nvSpPr>
        <p:spPr>
          <a:xfrm>
            <a:off x="9183433" y="1579556"/>
            <a:ext cx="2590800" cy="3693319"/>
          </a:xfrm>
          <a:prstGeom prst="rect">
            <a:avLst/>
          </a:prstGeom>
          <a:noFill/>
        </p:spPr>
        <p:txBody>
          <a:bodyPr wrap="square" rtlCol="0">
            <a:spAutoFit/>
          </a:bodyPr>
          <a:lstStyle/>
          <a:p>
            <a:r>
              <a:rPr lang="en-US" b="1" dirty="0"/>
              <a:t>EQUITY ~ FAIRNESS</a:t>
            </a:r>
            <a:endParaRPr lang="en-US" dirty="0"/>
          </a:p>
          <a:p>
            <a:r>
              <a:rPr lang="en-US" dirty="0"/>
              <a:t>Equity is about FAIRNESS.  It’s about making sure people get access to the same opportunities.  Sometimes our differences and/or history can create barriers to participation, so we must FIRST ensure EQUITY before we can enjoy equality</a:t>
            </a:r>
            <a:r>
              <a:rPr lang="en-US" dirty="0" smtClean="0"/>
              <a:t>.</a:t>
            </a:r>
            <a:endParaRPr lang="en-US" dirty="0"/>
          </a:p>
        </p:txBody>
      </p:sp>
    </p:spTree>
    <p:extLst>
      <p:ext uri="{BB962C8B-B14F-4D97-AF65-F5344CB8AC3E}">
        <p14:creationId xmlns:p14="http://schemas.microsoft.com/office/powerpoint/2010/main" val="526681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7C12F7-39F0-6948-A2D4-2C2E6FD460FE}"/>
              </a:ext>
            </a:extLst>
          </p:cNvPr>
          <p:cNvSpPr>
            <a:spLocks noGrp="1"/>
          </p:cNvSpPr>
          <p:nvPr>
            <p:ph type="title"/>
          </p:nvPr>
        </p:nvSpPr>
        <p:spPr>
          <a:xfrm>
            <a:off x="1371600" y="685800"/>
            <a:ext cx="9601200" cy="1129145"/>
          </a:xfrm>
        </p:spPr>
        <p:txBody>
          <a:bodyPr>
            <a:normAutofit/>
          </a:bodyPr>
          <a:lstStyle/>
          <a:p>
            <a:r>
              <a:rPr lang="en-US" sz="4800" dirty="0"/>
              <a:t>Assurances</a:t>
            </a:r>
          </a:p>
        </p:txBody>
      </p:sp>
      <p:sp>
        <p:nvSpPr>
          <p:cNvPr id="3" name="Content Placeholder 2">
            <a:extLst>
              <a:ext uri="{FF2B5EF4-FFF2-40B4-BE49-F238E27FC236}">
                <a16:creationId xmlns:a16="http://schemas.microsoft.com/office/drawing/2014/main" xmlns="" id="{C9AE4537-FDFD-0F4A-91A9-030D9DE79E0E}"/>
              </a:ext>
            </a:extLst>
          </p:cNvPr>
          <p:cNvSpPr>
            <a:spLocks noGrp="1"/>
          </p:cNvSpPr>
          <p:nvPr>
            <p:ph idx="1"/>
          </p:nvPr>
        </p:nvSpPr>
        <p:spPr>
          <a:xfrm>
            <a:off x="1371600" y="1814945"/>
            <a:ext cx="9601200" cy="4052455"/>
          </a:xfrm>
        </p:spPr>
        <p:txBody>
          <a:bodyPr>
            <a:noAutofit/>
          </a:bodyPr>
          <a:lstStyle/>
          <a:p>
            <a:pPr marL="0" indent="0" algn="ctr">
              <a:buNone/>
            </a:pPr>
            <a:r>
              <a:rPr lang="en-US" sz="3200" b="1" dirty="0"/>
              <a:t>Statement 3</a:t>
            </a:r>
          </a:p>
          <a:p>
            <a:pPr marL="0" indent="0">
              <a:buNone/>
            </a:pPr>
            <a:r>
              <a:rPr lang="en-US" sz="3200" b="1" dirty="0"/>
              <a:t>-- </a:t>
            </a:r>
            <a:r>
              <a:rPr lang="en-US" sz="3200" dirty="0"/>
              <a:t>Assurance of assumption of liability by the proposed charter school</a:t>
            </a:r>
          </a:p>
          <a:p>
            <a:pPr marL="0" indent="0">
              <a:buNone/>
            </a:pPr>
            <a:r>
              <a:rPr lang="en-US" sz="3200" dirty="0"/>
              <a:t>-- Demonstration of support for the charter school from residents of the applicable school district which may include but is not limited to a survey of the school district residents or a petition signed by residents of the school district </a:t>
            </a:r>
            <a:endParaRPr lang="en-US" sz="3200" b="1" dirty="0"/>
          </a:p>
        </p:txBody>
      </p:sp>
    </p:spTree>
    <p:extLst>
      <p:ext uri="{BB962C8B-B14F-4D97-AF65-F5344CB8AC3E}">
        <p14:creationId xmlns:p14="http://schemas.microsoft.com/office/powerpoint/2010/main" val="2696261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D13EA4-675B-DA41-BAE8-C86CD47C353D}"/>
              </a:ext>
            </a:extLst>
          </p:cNvPr>
          <p:cNvSpPr>
            <a:spLocks noGrp="1"/>
          </p:cNvSpPr>
          <p:nvPr>
            <p:ph type="title"/>
          </p:nvPr>
        </p:nvSpPr>
        <p:spPr>
          <a:xfrm>
            <a:off x="1371600" y="1859509"/>
            <a:ext cx="9601200" cy="2453185"/>
          </a:xfrm>
        </p:spPr>
        <p:txBody>
          <a:bodyPr>
            <a:normAutofit fontScale="90000"/>
          </a:bodyPr>
          <a:lstStyle/>
          <a:p>
            <a:pPr algn="ctr"/>
            <a:r>
              <a:rPr lang="en-US" dirty="0"/>
              <a:t/>
            </a:r>
            <a:br>
              <a:rPr lang="en-US" dirty="0"/>
            </a:br>
            <a:r>
              <a:rPr lang="en-US" sz="5300" b="1" dirty="0"/>
              <a:t>Policy &amp; Procedure</a:t>
            </a:r>
            <a:br>
              <a:rPr lang="en-US" sz="5300" b="1" dirty="0"/>
            </a:br>
            <a:r>
              <a:rPr lang="en-US" sz="5300" b="1" dirty="0"/>
              <a:t>vs</a:t>
            </a:r>
            <a:br>
              <a:rPr lang="en-US" sz="5300" b="1" dirty="0"/>
            </a:br>
            <a:r>
              <a:rPr lang="en-US" sz="5300" b="1" dirty="0"/>
              <a:t>By-Laws</a:t>
            </a:r>
            <a:r>
              <a:rPr lang="en-US" dirty="0"/>
              <a:t/>
            </a:r>
            <a:br>
              <a:rPr lang="en-US" dirty="0"/>
            </a:br>
            <a:endParaRPr lang="en-US" dirty="0"/>
          </a:p>
        </p:txBody>
      </p:sp>
    </p:spTree>
    <p:extLst>
      <p:ext uri="{BB962C8B-B14F-4D97-AF65-F5344CB8AC3E}">
        <p14:creationId xmlns:p14="http://schemas.microsoft.com/office/powerpoint/2010/main" val="201532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525975-8E1F-1A4C-9506-E7DD02FAC85A}"/>
              </a:ext>
            </a:extLst>
          </p:cNvPr>
          <p:cNvSpPr>
            <a:spLocks noGrp="1"/>
          </p:cNvSpPr>
          <p:nvPr>
            <p:ph type="title"/>
          </p:nvPr>
        </p:nvSpPr>
        <p:spPr>
          <a:xfrm>
            <a:off x="1371600" y="685800"/>
            <a:ext cx="9601200" cy="935182"/>
          </a:xfrm>
        </p:spPr>
        <p:txBody>
          <a:bodyPr>
            <a:normAutofit/>
          </a:bodyPr>
          <a:lstStyle/>
          <a:p>
            <a:r>
              <a:rPr lang="en-US" sz="4800" dirty="0"/>
              <a:t>Policy &amp; Procedure Handbook</a:t>
            </a:r>
          </a:p>
        </p:txBody>
      </p:sp>
      <p:sp>
        <p:nvSpPr>
          <p:cNvPr id="3" name="Content Placeholder 2">
            <a:extLst>
              <a:ext uri="{FF2B5EF4-FFF2-40B4-BE49-F238E27FC236}">
                <a16:creationId xmlns:a16="http://schemas.microsoft.com/office/drawing/2014/main" xmlns="" id="{6CE061CC-8153-CA41-ACC8-CFC02D671BF6}"/>
              </a:ext>
            </a:extLst>
          </p:cNvPr>
          <p:cNvSpPr>
            <a:spLocks noGrp="1"/>
          </p:cNvSpPr>
          <p:nvPr>
            <p:ph idx="1"/>
          </p:nvPr>
        </p:nvSpPr>
        <p:spPr>
          <a:xfrm>
            <a:off x="1371600" y="1620983"/>
            <a:ext cx="9601200" cy="4765962"/>
          </a:xfrm>
        </p:spPr>
        <p:txBody>
          <a:bodyPr>
            <a:noAutofit/>
          </a:bodyPr>
          <a:lstStyle/>
          <a:p>
            <a:pPr marL="0" indent="0" algn="ctr">
              <a:buNone/>
            </a:pPr>
            <a:r>
              <a:rPr lang="en-US" sz="3200" b="1" dirty="0"/>
              <a:t>Information to include:</a:t>
            </a:r>
          </a:p>
          <a:p>
            <a:pPr marL="0" indent="0">
              <a:buNone/>
            </a:pPr>
            <a:r>
              <a:rPr lang="en-US" sz="3200" dirty="0"/>
              <a:t>Staff/Faculty &amp; </a:t>
            </a:r>
            <a:r>
              <a:rPr lang="en-US" sz="3200" dirty="0" smtClean="0"/>
              <a:t>Students</a:t>
            </a:r>
            <a:endParaRPr lang="en-US" sz="3200" dirty="0" smtClean="0"/>
          </a:p>
          <a:p>
            <a:pPr>
              <a:buFontTx/>
              <a:buChar char="-"/>
            </a:pPr>
            <a:r>
              <a:rPr lang="en-US" sz="3200" dirty="0"/>
              <a:t>Philosophy &amp; Mission Statement</a:t>
            </a:r>
          </a:p>
          <a:p>
            <a:pPr>
              <a:buFontTx/>
              <a:buChar char="-"/>
            </a:pPr>
            <a:r>
              <a:rPr lang="en-US" sz="3200" dirty="0"/>
              <a:t>L</a:t>
            </a:r>
            <a:r>
              <a:rPr lang="en-US" sz="3200" dirty="0" smtClean="0"/>
              <a:t>eadership </a:t>
            </a:r>
            <a:r>
              <a:rPr lang="en-US" sz="3200" dirty="0"/>
              <a:t>and teacher employment policies for the charter </a:t>
            </a:r>
            <a:r>
              <a:rPr lang="en-US" sz="3200" dirty="0" smtClean="0"/>
              <a:t>school</a:t>
            </a:r>
            <a:endParaRPr lang="en-US" sz="3200" dirty="0"/>
          </a:p>
          <a:p>
            <a:pPr>
              <a:buFontTx/>
              <a:buChar char="-"/>
            </a:pPr>
            <a:r>
              <a:rPr lang="en-US" sz="3200" dirty="0"/>
              <a:t>Hiring </a:t>
            </a:r>
            <a:r>
              <a:rPr lang="en-US" sz="3200" dirty="0" smtClean="0"/>
              <a:t>practices</a:t>
            </a:r>
          </a:p>
          <a:p>
            <a:pPr>
              <a:buFontTx/>
              <a:buChar char="-"/>
            </a:pPr>
            <a:r>
              <a:rPr lang="en-US" sz="3200" dirty="0"/>
              <a:t>Plans and timelines for Recruitment of Faculty/Staff</a:t>
            </a:r>
          </a:p>
          <a:p>
            <a:pPr>
              <a:buFontTx/>
              <a:buChar char="-"/>
            </a:pPr>
            <a:r>
              <a:rPr lang="en-US" sz="3200" dirty="0"/>
              <a:t>Staff Evaluations </a:t>
            </a:r>
          </a:p>
          <a:p>
            <a:pPr>
              <a:buFontTx/>
              <a:buChar char="-"/>
            </a:pPr>
            <a:endParaRPr lang="en-US" sz="3200" dirty="0"/>
          </a:p>
          <a:p>
            <a:pPr>
              <a:buFontTx/>
              <a:buChar char="-"/>
            </a:pPr>
            <a:endParaRPr lang="en-US" sz="3200" dirty="0"/>
          </a:p>
        </p:txBody>
      </p:sp>
    </p:spTree>
    <p:extLst>
      <p:ext uri="{BB962C8B-B14F-4D97-AF65-F5344CB8AC3E}">
        <p14:creationId xmlns:p14="http://schemas.microsoft.com/office/powerpoint/2010/main" val="212212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&amp; Procedure Handbook</a:t>
            </a:r>
          </a:p>
        </p:txBody>
      </p:sp>
      <p:sp>
        <p:nvSpPr>
          <p:cNvPr id="3" name="Content Placeholder 2"/>
          <p:cNvSpPr>
            <a:spLocks noGrp="1"/>
          </p:cNvSpPr>
          <p:nvPr>
            <p:ph idx="1"/>
          </p:nvPr>
        </p:nvSpPr>
        <p:spPr>
          <a:xfrm>
            <a:off x="1371600" y="1579418"/>
            <a:ext cx="9601200" cy="4797935"/>
          </a:xfrm>
        </p:spPr>
        <p:txBody>
          <a:bodyPr>
            <a:normAutofit lnSpcReduction="10000"/>
          </a:bodyPr>
          <a:lstStyle/>
          <a:p>
            <a:pPr marL="0" indent="0">
              <a:buNone/>
            </a:pPr>
            <a:r>
              <a:rPr lang="en-US" sz="3200" b="1" dirty="0"/>
              <a:t>Additional </a:t>
            </a:r>
            <a:r>
              <a:rPr lang="en-US" sz="3200" b="1" dirty="0" smtClean="0"/>
              <a:t>Staff/Faculty </a:t>
            </a:r>
            <a:r>
              <a:rPr lang="en-US" sz="3200" b="1" dirty="0"/>
              <a:t>&amp; </a:t>
            </a:r>
            <a:r>
              <a:rPr lang="en-US" sz="3200" b="1" dirty="0" smtClean="0"/>
              <a:t>Students Topics</a:t>
            </a:r>
          </a:p>
          <a:p>
            <a:pPr>
              <a:buFontTx/>
              <a:buChar char="-"/>
            </a:pPr>
            <a:r>
              <a:rPr lang="en-US" sz="3200" dirty="0" smtClean="0"/>
              <a:t>Student Admission</a:t>
            </a:r>
            <a:r>
              <a:rPr lang="en-US" sz="3200" dirty="0"/>
              <a:t>: Plans and timelines for student recruitment and enrollment, including lottery </a:t>
            </a:r>
            <a:r>
              <a:rPr lang="en-US" sz="3200" dirty="0" smtClean="0"/>
              <a:t>procedure</a:t>
            </a:r>
          </a:p>
          <a:p>
            <a:pPr>
              <a:buFontTx/>
              <a:buChar char="-"/>
            </a:pPr>
            <a:r>
              <a:rPr lang="en-US" sz="3200" dirty="0" smtClean="0"/>
              <a:t>Curriculum/Technology/Testing</a:t>
            </a:r>
          </a:p>
          <a:p>
            <a:pPr>
              <a:buFontTx/>
              <a:buChar char="-"/>
            </a:pPr>
            <a:r>
              <a:rPr lang="en-US" sz="3200" dirty="0" smtClean="0"/>
              <a:t>Facilities: Location, Cafeteria, Library, Labs, Transportation</a:t>
            </a:r>
          </a:p>
          <a:p>
            <a:pPr>
              <a:buFontTx/>
              <a:buChar char="-"/>
            </a:pPr>
            <a:r>
              <a:rPr lang="en-US" sz="3200" dirty="0" smtClean="0"/>
              <a:t>Yearly Calendar &amp; Class Schedule</a:t>
            </a:r>
          </a:p>
          <a:p>
            <a:pPr>
              <a:buFontTx/>
              <a:buChar char="-"/>
            </a:pPr>
            <a:r>
              <a:rPr lang="en-US" sz="3200" dirty="0" smtClean="0"/>
              <a:t>Parent Involvement</a:t>
            </a:r>
          </a:p>
          <a:p>
            <a:pPr>
              <a:buFontTx/>
              <a:buChar char="-"/>
            </a:pPr>
            <a:endParaRPr lang="en-US" sz="3200" dirty="0"/>
          </a:p>
          <a:p>
            <a:pPr>
              <a:buFontTx/>
              <a:buChar char="-"/>
            </a:pPr>
            <a:endParaRPr lang="en-US" sz="3200" dirty="0"/>
          </a:p>
          <a:p>
            <a:pPr>
              <a:buFontTx/>
              <a:buChar char="-"/>
            </a:pPr>
            <a:endParaRPr lang="en-US" sz="3200" dirty="0"/>
          </a:p>
          <a:p>
            <a:pPr marL="0" indent="0">
              <a:buNone/>
            </a:pPr>
            <a:endParaRPr lang="en-US" sz="3200" dirty="0"/>
          </a:p>
        </p:txBody>
      </p:sp>
    </p:spTree>
    <p:extLst>
      <p:ext uri="{BB962C8B-B14F-4D97-AF65-F5344CB8AC3E}">
        <p14:creationId xmlns:p14="http://schemas.microsoft.com/office/powerpoint/2010/main" val="3251770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CA98F-1FD9-5E47-A0F7-60CA1E83A07D}"/>
              </a:ext>
            </a:extLst>
          </p:cNvPr>
          <p:cNvSpPr>
            <a:spLocks noGrp="1"/>
          </p:cNvSpPr>
          <p:nvPr>
            <p:ph type="title"/>
          </p:nvPr>
        </p:nvSpPr>
        <p:spPr>
          <a:xfrm>
            <a:off x="1487606" y="685800"/>
            <a:ext cx="9485194" cy="1020170"/>
          </a:xfrm>
        </p:spPr>
        <p:txBody>
          <a:bodyPr>
            <a:normAutofit/>
          </a:bodyPr>
          <a:lstStyle/>
          <a:p>
            <a:r>
              <a:rPr lang="en-US" sz="4800" dirty="0"/>
              <a:t>Policy &amp; Procedure Handbook</a:t>
            </a:r>
          </a:p>
        </p:txBody>
      </p:sp>
      <p:sp>
        <p:nvSpPr>
          <p:cNvPr id="3" name="Content Placeholder 2">
            <a:extLst>
              <a:ext uri="{FF2B5EF4-FFF2-40B4-BE49-F238E27FC236}">
                <a16:creationId xmlns:a16="http://schemas.microsoft.com/office/drawing/2014/main" xmlns="" id="{4E0C8180-519B-1C4A-88FF-5ED5E5925B02}"/>
              </a:ext>
            </a:extLst>
          </p:cNvPr>
          <p:cNvSpPr>
            <a:spLocks noGrp="1"/>
          </p:cNvSpPr>
          <p:nvPr>
            <p:ph idx="1"/>
          </p:nvPr>
        </p:nvSpPr>
        <p:spPr>
          <a:xfrm>
            <a:off x="1371600" y="1576313"/>
            <a:ext cx="10596880" cy="4963031"/>
          </a:xfrm>
        </p:spPr>
        <p:txBody>
          <a:bodyPr>
            <a:normAutofit fontScale="32500" lnSpcReduction="20000"/>
          </a:bodyPr>
          <a:lstStyle/>
          <a:p>
            <a:pPr marL="0" indent="0">
              <a:buNone/>
            </a:pPr>
            <a:r>
              <a:rPr lang="en-US" sz="9800" b="1" dirty="0" smtClean="0"/>
              <a:t>Students</a:t>
            </a:r>
            <a:endParaRPr lang="en-US" sz="9800" b="1" dirty="0"/>
          </a:p>
          <a:p>
            <a:pPr marL="0" lvl="0" indent="0">
              <a:buNone/>
            </a:pPr>
            <a:r>
              <a:rPr lang="en-US" sz="9800" dirty="0"/>
              <a:t>--Student discipline policies for the school, including those for Spec. Ed. students</a:t>
            </a:r>
          </a:p>
          <a:p>
            <a:pPr marL="0" lvl="0" indent="0">
              <a:buNone/>
            </a:pPr>
            <a:r>
              <a:rPr lang="en-US" sz="9800" dirty="0"/>
              <a:t>--Suspension and Expulsion policy</a:t>
            </a:r>
          </a:p>
          <a:p>
            <a:pPr marL="0" indent="0">
              <a:buNone/>
            </a:pPr>
            <a:r>
              <a:rPr lang="en-US" sz="9800" dirty="0"/>
              <a:t>--Internet Policy</a:t>
            </a:r>
          </a:p>
          <a:p>
            <a:pPr marL="0" indent="0">
              <a:buNone/>
            </a:pPr>
            <a:r>
              <a:rPr lang="en-US" sz="9800" dirty="0"/>
              <a:t>--Cell Phone Policy</a:t>
            </a:r>
          </a:p>
          <a:p>
            <a:pPr marL="0" indent="0">
              <a:buNone/>
            </a:pPr>
            <a:r>
              <a:rPr lang="en-US" sz="9800" dirty="0"/>
              <a:t>--Uniform Policy/Dress Code</a:t>
            </a:r>
          </a:p>
          <a:p>
            <a:pPr marL="0" indent="0">
              <a:buNone/>
            </a:pPr>
            <a:r>
              <a:rPr lang="en-US" sz="9800" dirty="0"/>
              <a:t>--Athletic Eligibility Policy</a:t>
            </a:r>
          </a:p>
          <a:p>
            <a:pPr marL="0" indent="0">
              <a:buNone/>
            </a:pPr>
            <a:r>
              <a:rPr lang="en-US" sz="9800" dirty="0"/>
              <a:t>--Attendance Policy</a:t>
            </a:r>
          </a:p>
          <a:p>
            <a:pPr marL="0" indent="0">
              <a:buNone/>
            </a:pPr>
            <a:r>
              <a:rPr lang="en-US" sz="9800" dirty="0"/>
              <a:t>--Emergency Procedures</a:t>
            </a:r>
          </a:p>
          <a:p>
            <a:pPr marL="0" indent="0">
              <a:buNone/>
            </a:pPr>
            <a:endParaRPr lang="en-US" b="1" dirty="0"/>
          </a:p>
        </p:txBody>
      </p:sp>
    </p:spTree>
    <p:extLst>
      <p:ext uri="{BB962C8B-B14F-4D97-AF65-F5344CB8AC3E}">
        <p14:creationId xmlns:p14="http://schemas.microsoft.com/office/powerpoint/2010/main" val="18032456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1914</TotalTime>
  <Words>737</Words>
  <Application>Microsoft Office PowerPoint</Application>
  <PresentationFormat>Custom</PresentationFormat>
  <Paragraphs>103</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Crop</vt:lpstr>
      <vt:lpstr>Charter School Training</vt:lpstr>
      <vt:lpstr>Assurances</vt:lpstr>
      <vt:lpstr>Assurances</vt:lpstr>
      <vt:lpstr>There is a difference </vt:lpstr>
      <vt:lpstr>Assurances</vt:lpstr>
      <vt:lpstr> Policy &amp; Procedure vs By-Laws </vt:lpstr>
      <vt:lpstr>Policy &amp; Procedure Handbook</vt:lpstr>
      <vt:lpstr>Policy &amp; Procedure Handbook</vt:lpstr>
      <vt:lpstr>Policy &amp; Procedure Handbook</vt:lpstr>
      <vt:lpstr>Policy &amp; Procedure Handbook  </vt:lpstr>
      <vt:lpstr>Policy &amp; Procedure Handbook</vt:lpstr>
      <vt:lpstr>Policy &amp; Procedure Handbook</vt:lpstr>
      <vt:lpstr>Who &amp; When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Charter School Training</dc:title>
  <dc:creator>Carole Kelley</dc:creator>
  <cp:lastModifiedBy>OMES</cp:lastModifiedBy>
  <cp:revision>30</cp:revision>
  <cp:lastPrinted>2018-07-28T18:38:43Z</cp:lastPrinted>
  <dcterms:created xsi:type="dcterms:W3CDTF">2018-07-28T15:29:52Z</dcterms:created>
  <dcterms:modified xsi:type="dcterms:W3CDTF">2018-07-29T23:38:32Z</dcterms:modified>
</cp:coreProperties>
</file>