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hartEx1.xml" ContentType="application/vnd.ms-office.chartex+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0" r:id="rId2"/>
  </p:sldMasterIdLst>
  <p:notesMasterIdLst>
    <p:notesMasterId r:id="rId24"/>
  </p:notesMasterIdLst>
  <p:sldIdLst>
    <p:sldId id="257" r:id="rId3"/>
    <p:sldId id="286" r:id="rId4"/>
    <p:sldId id="501" r:id="rId5"/>
    <p:sldId id="502" r:id="rId6"/>
    <p:sldId id="503" r:id="rId7"/>
    <p:sldId id="285" r:id="rId8"/>
    <p:sldId id="294" r:id="rId9"/>
    <p:sldId id="282" r:id="rId10"/>
    <p:sldId id="500" r:id="rId11"/>
    <p:sldId id="275" r:id="rId12"/>
    <p:sldId id="287" r:id="rId13"/>
    <p:sldId id="276" r:id="rId14"/>
    <p:sldId id="277" r:id="rId15"/>
    <p:sldId id="292" r:id="rId16"/>
    <p:sldId id="504" r:id="rId17"/>
    <p:sldId id="289" r:id="rId18"/>
    <p:sldId id="288" r:id="rId19"/>
    <p:sldId id="278" r:id="rId20"/>
    <p:sldId id="279" r:id="rId21"/>
    <p:sldId id="284" r:id="rId22"/>
    <p:sldId id="32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84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Microsoft_Excel_Worksheet.xlsx"/></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Sheet1!$A$2:$A$15</cx:f>
        <cx:lvl ptCount="14">
          <cx:pt idx="0">Administrative Cost</cx:pt>
          <cx:pt idx="1">Audit Deadline</cx:pt>
          <cx:pt idx="2">Child Nutrition 3 month carryover</cx:pt>
          <cx:pt idx="3">ESSA MOE</cx:pt>
          <cx:pt idx="4">Federal Funds</cx:pt>
          <cx:pt idx="5">Impact Aid </cx:pt>
          <cx:pt idx="6">NCES Reporting</cx:pt>
          <cx:pt idx="7">Per Pupil Expenditures</cx:pt>
          <cx:pt idx="8">School Level Finance Reporting</cx:pt>
          <cx:pt idx="9">School Report Card</cx:pt>
          <cx:pt idx="10">Spec Ed Excess Cost</cx:pt>
          <cx:pt idx="11">Spec Ed MOE</cx:pt>
          <cx:pt idx="12">State Funds</cx:pt>
          <cx:pt idx="13">Transparency Website</cx:pt>
        </cx:lvl>
        <cx:lvl ptCount="0"/>
        <cx:lvl ptCount="0"/>
      </cx:strDim>
      <cx:numDim type="size">
        <cx:f>Sheet1!$B$2:$B$15</cx:f>
        <cx:lvl ptCount="14" formatCode="General">
          <cx:pt idx="0">30</cx:pt>
          <cx:pt idx="1">30</cx:pt>
          <cx:pt idx="2">30</cx:pt>
          <cx:pt idx="3">30</cx:pt>
          <cx:pt idx="4">30</cx:pt>
          <cx:pt idx="5">30</cx:pt>
          <cx:pt idx="6">60</cx:pt>
          <cx:pt idx="7">60</cx:pt>
          <cx:pt idx="8">60</cx:pt>
          <cx:pt idx="9">30</cx:pt>
          <cx:pt idx="10">30</cx:pt>
          <cx:pt idx="11">30</cx:pt>
          <cx:pt idx="12">30</cx:pt>
          <cx:pt idx="13">30</cx:pt>
        </cx:lvl>
      </cx:numDim>
    </cx:data>
  </cx:chartData>
  <cx:chart>
    <cx:plotArea>
      <cx:plotAreaRegion>
        <cx:series layoutId="sunburst" uniqueId="{F1D6F29D-6059-4B88-B714-2EED6E0AC874}">
          <cx:tx>
            <cx:txData>
              <cx:f>Sheet1!$B$1</cx:f>
              <cx:v>Series1</cx:v>
            </cx:txData>
          </cx:tx>
          <cx:dataLabels pos="ctr">
            <cx:visibility seriesName="0" categoryName="1" value="0"/>
            <cx:separator>, </cx:separator>
          </cx:dataLabels>
          <cx:dataId val="0"/>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31" kern="1200"/>
    <cs:bodyPr wrap="square" lIns="38100" tIns="19050" rIns="38100" bIns="19050" anchor="ctr">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9525">
        <a:solidFill>
          <a:schemeClr val="lt1"/>
        </a:solidFill>
      </a:ln>
    </cs:spPr>
  </cs:dataPoint>
  <cs:dataPoint3D>
    <cs:lnRef idx="0"/>
    <cs:fillRef idx="0">
      <cs:styleClr val="auto"/>
    </cs:fillRef>
    <cs:effectRef idx="0"/>
    <cs:fontRef idx="minor">
      <a:schemeClr val="tx1"/>
    </cs:fontRef>
    <cs:spPr>
      <a:solidFill>
        <a:schemeClr val="phClr"/>
      </a:solidFill>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defRPr sz="1197"/>
  </cs:dataTable>
  <cs:downBar>
    <cs:lnRef idx="0"/>
    <cs:fillRef idx="0"/>
    <cs:effectRef idx="0"/>
    <cs:fontRef idx="minor">
      <a:schemeClr val="tx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lumOff val="10000"/>
          </a:schemeClr>
        </a:solidFill>
        <a:round/>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b="0" kern="1200" spc="0" baseline="0"/>
    <cs:body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tx1"/>
    </cs:fontRef>
    <cs:spPr>
      <a:solidFill>
        <a:schemeClr val="lt1"/>
      </a:solidFill>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832ED1-3D67-4192-933C-C18851C6250E}" type="datetimeFigureOut">
              <a:rPr lang="en-US" smtClean="0"/>
              <a:t>12/11/2020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A37363-FB54-4FF2-9462-B9B5E9DE7559}" type="slidenum">
              <a:rPr lang="en-US" smtClean="0"/>
              <a:t>‹#›</a:t>
            </a:fld>
            <a:endParaRPr lang="en-US" dirty="0"/>
          </a:p>
        </p:txBody>
      </p:sp>
    </p:spTree>
    <p:extLst>
      <p:ext uri="{BB962C8B-B14F-4D97-AF65-F5344CB8AC3E}">
        <p14:creationId xmlns:p14="http://schemas.microsoft.com/office/powerpoint/2010/main" val="742117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a:p>
            <a:pPr eaLnBrk="1" hangingPunct="1">
              <a:spcBef>
                <a:spcPct val="0"/>
              </a:spcBef>
            </a:pPr>
            <a:endParaRPr lang="en-US" dirty="0"/>
          </a:p>
          <a:p>
            <a:pPr eaLnBrk="1" hangingPunct="1">
              <a:spcBef>
                <a:spcPct val="0"/>
              </a:spcBef>
            </a:pPr>
            <a:endParaRPr lang="en-US" dirty="0"/>
          </a:p>
          <a:p>
            <a:pPr eaLnBrk="1" hangingPunct="1">
              <a:spcBef>
                <a:spcPct val="0"/>
              </a:spcBef>
            </a:pPr>
            <a:endParaRPr lang="en-US" dirty="0"/>
          </a:p>
          <a:p>
            <a:pPr eaLnBrk="1" hangingPunct="1">
              <a:spcBef>
                <a:spcPct val="0"/>
              </a:spcBef>
            </a:pPr>
            <a:endParaRPr lang="en-US" dirty="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18F4AC-808E-4ACC-AED1-06D855CBA90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17</a:t>
            </a:fld>
            <a:endParaRPr lang="en-US" dirty="0"/>
          </a:p>
        </p:txBody>
      </p:sp>
    </p:spTree>
    <p:extLst>
      <p:ext uri="{BB962C8B-B14F-4D97-AF65-F5344CB8AC3E}">
        <p14:creationId xmlns:p14="http://schemas.microsoft.com/office/powerpoint/2010/main" val="2381746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18</a:t>
            </a:fld>
            <a:endParaRPr lang="en-US" dirty="0"/>
          </a:p>
        </p:txBody>
      </p:sp>
    </p:spTree>
    <p:extLst>
      <p:ext uri="{BB962C8B-B14F-4D97-AF65-F5344CB8AC3E}">
        <p14:creationId xmlns:p14="http://schemas.microsoft.com/office/powerpoint/2010/main" val="3134125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a:latin typeface="Century Schoolbook" pitchFamily="18" charset="0"/>
              </a:rPr>
              <a:t>CAP – Our office does have a format that can be provided.</a:t>
            </a:r>
          </a:p>
          <a:p>
            <a:r>
              <a:rPr lang="en-US" sz="2400" dirty="0">
                <a:latin typeface="Century Schoolbook" pitchFamily="18" charset="0"/>
              </a:rPr>
              <a:t>Responses – District can use the CAP format as a template.</a:t>
            </a:r>
          </a:p>
        </p:txBody>
      </p:sp>
      <p:sp>
        <p:nvSpPr>
          <p:cNvPr id="4" name="Slide Number Placeholder 3"/>
          <p:cNvSpPr>
            <a:spLocks noGrp="1"/>
          </p:cNvSpPr>
          <p:nvPr>
            <p:ph type="sldNum" sz="quarter" idx="10"/>
          </p:nvPr>
        </p:nvSpPr>
        <p:spPr/>
        <p:txBody>
          <a:bodyPr/>
          <a:lstStyle/>
          <a:p>
            <a:fld id="{1E24BAD8-6E25-4F91-B7BC-EA22983547F4}" type="slidenum">
              <a:rPr lang="en-US" smtClean="0"/>
              <a:pPr/>
              <a:t>19</a:t>
            </a:fld>
            <a:endParaRPr lang="en-US" dirty="0"/>
          </a:p>
        </p:txBody>
      </p:sp>
    </p:spTree>
    <p:extLst>
      <p:ext uri="{BB962C8B-B14F-4D97-AF65-F5344CB8AC3E}">
        <p14:creationId xmlns:p14="http://schemas.microsoft.com/office/powerpoint/2010/main" val="231319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20</a:t>
            </a:fld>
            <a:endParaRPr lang="en-US" dirty="0"/>
          </a:p>
        </p:txBody>
      </p:sp>
    </p:spTree>
    <p:extLst>
      <p:ext uri="{BB962C8B-B14F-4D97-AF65-F5344CB8AC3E}">
        <p14:creationId xmlns:p14="http://schemas.microsoft.com/office/powerpoint/2010/main" val="2381746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Some of</a:t>
            </a:r>
            <a:r>
              <a:rPr lang="en-US" baseline="0" dirty="0"/>
              <a:t> the entities include:  The Governor’s office, the Legislature, The U S Department of Education, The National Center for Education Statistics, The State Auditor and Inspector’s office, Several Education Professional Organizations and the General Public.  This is why clarity and accuracy in reporting of the district data is imperative.</a:t>
            </a:r>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10</a:t>
            </a:fld>
            <a:endParaRPr lang="en-US" dirty="0"/>
          </a:p>
        </p:txBody>
      </p:sp>
    </p:spTree>
    <p:extLst>
      <p:ext uri="{BB962C8B-B14F-4D97-AF65-F5344CB8AC3E}">
        <p14:creationId xmlns:p14="http://schemas.microsoft.com/office/powerpoint/2010/main" val="3865752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a:latin typeface="Century Schoolbook" pitchFamily="18" charset="0"/>
              </a:rPr>
              <a:t>April 30 -- Per SB 2034, this date was moved from May 31.</a:t>
            </a:r>
          </a:p>
        </p:txBody>
      </p:sp>
      <p:sp>
        <p:nvSpPr>
          <p:cNvPr id="4" name="Slide Number Placeholder 3"/>
          <p:cNvSpPr>
            <a:spLocks noGrp="1"/>
          </p:cNvSpPr>
          <p:nvPr>
            <p:ph type="sldNum" sz="quarter" idx="10"/>
          </p:nvPr>
        </p:nvSpPr>
        <p:spPr/>
        <p:txBody>
          <a:bodyPr/>
          <a:lstStyle/>
          <a:p>
            <a:fld id="{1E24BAD8-6E25-4F91-B7BC-EA22983547F4}" type="slidenum">
              <a:rPr lang="en-US" smtClean="0"/>
              <a:pPr/>
              <a:t>12</a:t>
            </a:fld>
            <a:endParaRPr lang="en-US" dirty="0"/>
          </a:p>
        </p:txBody>
      </p:sp>
    </p:spTree>
    <p:extLst>
      <p:ext uri="{BB962C8B-B14F-4D97-AF65-F5344CB8AC3E}">
        <p14:creationId xmlns:p14="http://schemas.microsoft.com/office/powerpoint/2010/main" val="2813916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13</a:t>
            </a:fld>
            <a:endParaRPr lang="en-US" dirty="0"/>
          </a:p>
        </p:txBody>
      </p:sp>
    </p:spTree>
    <p:extLst>
      <p:ext uri="{BB962C8B-B14F-4D97-AF65-F5344CB8AC3E}">
        <p14:creationId xmlns:p14="http://schemas.microsoft.com/office/powerpoint/2010/main" val="4251074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16</a:t>
            </a:fld>
            <a:endParaRPr lang="en-US" dirty="0"/>
          </a:p>
        </p:txBody>
      </p:sp>
    </p:spTree>
    <p:extLst>
      <p:ext uri="{BB962C8B-B14F-4D97-AF65-F5344CB8AC3E}">
        <p14:creationId xmlns:p14="http://schemas.microsoft.com/office/powerpoint/2010/main" val="42510746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8359EE-294F-5142-B179-A780F91CEAEC}"/>
              </a:ext>
            </a:extLst>
          </p:cNvPr>
          <p:cNvSpPr>
            <a:spLocks noGrp="1"/>
          </p:cNvSpPr>
          <p:nvPr>
            <p:ph type="ctrTitle"/>
          </p:nvPr>
        </p:nvSpPr>
        <p:spPr>
          <a:xfrm>
            <a:off x="278296" y="1122363"/>
            <a:ext cx="4211553" cy="2387600"/>
          </a:xfrm>
        </p:spPr>
        <p:txBody>
          <a:bodyPr anchor="b">
            <a:normAutofit/>
          </a:bodyPr>
          <a:lstStyle>
            <a:lvl1pPr algn="l">
              <a:defRPr sz="360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C1A0FF55-98F7-B84C-8122-C80CA3CB706D}"/>
              </a:ext>
            </a:extLst>
          </p:cNvPr>
          <p:cNvSpPr>
            <a:spLocks noGrp="1"/>
          </p:cNvSpPr>
          <p:nvPr>
            <p:ph type="subTitle" idx="1"/>
          </p:nvPr>
        </p:nvSpPr>
        <p:spPr>
          <a:xfrm>
            <a:off x="278296" y="3602038"/>
            <a:ext cx="4211553" cy="1030288"/>
          </a:xfrm>
        </p:spPr>
        <p:txBody>
          <a:bodyPr/>
          <a:lstStyle>
            <a:lvl1pPr marL="0" indent="0" algn="l">
              <a:buNone/>
              <a:defRPr sz="1800">
                <a:solidFill>
                  <a:schemeClr val="accent6"/>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descr="A close up of Oklahoma logo">
            <a:extLst>
              <a:ext uri="{FF2B5EF4-FFF2-40B4-BE49-F238E27FC236}">
                <a16:creationId xmlns:a16="http://schemas.microsoft.com/office/drawing/2014/main" xmlns="" id="{6E62C43A-E14D-3743-8E01-DD920738F73F}"/>
              </a:ext>
            </a:extLst>
          </p:cNvPr>
          <p:cNvPicPr>
            <a:picLocks noChangeAspect="1"/>
          </p:cNvPicPr>
          <p:nvPr/>
        </p:nvPicPr>
        <p:blipFill rotWithShape="1">
          <a:blip r:embed="rId2"/>
          <a:srcRect t="14013" r="15473"/>
          <a:stretch/>
        </p:blipFill>
        <p:spPr>
          <a:xfrm>
            <a:off x="4489849" y="-1"/>
            <a:ext cx="4654151" cy="6312796"/>
          </a:xfrm>
          <a:prstGeom prst="rect">
            <a:avLst/>
          </a:prstGeom>
        </p:spPr>
      </p:pic>
      <p:pic>
        <p:nvPicPr>
          <p:cNvPr id="9" name="Graphic 8" descr="Oklahoma Education Logo">
            <a:extLst>
              <a:ext uri="{FF2B5EF4-FFF2-40B4-BE49-F238E27FC236}">
                <a16:creationId xmlns:a16="http://schemas.microsoft.com/office/drawing/2014/main" xmlns="" id="{20708623-E9FD-E347-AF22-4E9CEE4F2534}"/>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78296" y="5335409"/>
            <a:ext cx="2286000" cy="977387"/>
          </a:xfrm>
          <a:prstGeom prst="rect">
            <a:avLst/>
          </a:prstGeom>
        </p:spPr>
      </p:pic>
      <p:cxnSp>
        <p:nvCxnSpPr>
          <p:cNvPr id="6" name="Straight Connector 5"/>
          <p:cNvCxnSpPr/>
          <p:nvPr/>
        </p:nvCxnSpPr>
        <p:spPr>
          <a:xfrm>
            <a:off x="1535546" y="3284682"/>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1657980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76FBA0-D875-4818-87B6-D6D2706D1CC6}" type="datetimeFigureOut">
              <a:rPr lang="en-US" smtClean="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245275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76FBA0-D875-4818-87B6-D6D2706D1CC6}" type="datetimeFigureOut">
              <a:rPr lang="en-US" smtClean="0"/>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55275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76FBA0-D875-4818-87B6-D6D2706D1CC6}" type="datetimeFigureOut">
              <a:rPr lang="en-US" smtClean="0"/>
              <a:t>12/11/2020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2380084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6FBA0-D875-4818-87B6-D6D2706D1CC6}" type="datetimeFigureOut">
              <a:rPr lang="en-US" smtClean="0"/>
              <a:t>12/11/2020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3886766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76FBA0-D875-4818-87B6-D6D2706D1CC6}" type="datetimeFigureOut">
              <a:rPr lang="en-US" smtClean="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4192638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76FBA0-D875-4818-87B6-D6D2706D1CC6}" type="datetimeFigureOut">
              <a:rPr lang="en-US" smtClean="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1831073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6FBA0-D875-4818-87B6-D6D2706D1CC6}" type="datetimeFigureOut">
              <a:rPr lang="en-US" smtClean="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748738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6FBA0-D875-4818-87B6-D6D2706D1CC6}" type="datetimeFigureOut">
              <a:rPr lang="en-US" smtClean="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2063916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AAAE73-E9A5-6144-8995-5F50699A2C38}"/>
              </a:ext>
            </a:extLst>
          </p:cNvPr>
          <p:cNvSpPr>
            <a:spLocks noGrp="1"/>
          </p:cNvSpPr>
          <p:nvPr>
            <p:ph type="title"/>
          </p:nvPr>
        </p:nvSpPr>
        <p:spPr>
          <a:xfrm>
            <a:off x="220650" y="365126"/>
            <a:ext cx="8702702"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91F1C73F-2FB0-A047-9EC7-4381D77F696E}"/>
              </a:ext>
            </a:extLst>
          </p:cNvPr>
          <p:cNvSpPr>
            <a:spLocks noGrp="1"/>
          </p:cNvSpPr>
          <p:nvPr>
            <p:ph idx="1"/>
          </p:nvPr>
        </p:nvSpPr>
        <p:spPr>
          <a:xfrm>
            <a:off x="220650" y="1825625"/>
            <a:ext cx="8702702" cy="4351338"/>
          </a:xfrm>
        </p:spPr>
        <p:txBody>
          <a:bodyPr/>
          <a:lstStyle>
            <a:lvl1pPr>
              <a:lnSpc>
                <a:spcPct val="100000"/>
              </a:lnSpc>
              <a:spcBef>
                <a:spcPts val="9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4">
            <a:extLst>
              <a:ext uri="{FF2B5EF4-FFF2-40B4-BE49-F238E27FC236}">
                <a16:creationId xmlns:a16="http://schemas.microsoft.com/office/drawing/2014/main" xmlns="" id="{474ACF32-9165-4B72-B309-AD8AA47D10A7}"/>
              </a:ext>
            </a:extLst>
          </p:cNvPr>
          <p:cNvSpPr>
            <a:spLocks noGrp="1"/>
          </p:cNvSpPr>
          <p:nvPr>
            <p:ph type="ftr" sz="quarter" idx="11"/>
          </p:nvPr>
        </p:nvSpPr>
        <p:spPr>
          <a:xfrm>
            <a:off x="385372" y="6363319"/>
            <a:ext cx="4474574" cy="365125"/>
          </a:xfrm>
        </p:spPr>
        <p:txBody>
          <a:bodyPr/>
          <a:lstStyle/>
          <a:p>
            <a:endParaRPr lang="en-US" dirty="0"/>
          </a:p>
        </p:txBody>
      </p:sp>
      <p:sp>
        <p:nvSpPr>
          <p:cNvPr id="11" name="Slide Number Placeholder 5">
            <a:extLst>
              <a:ext uri="{FF2B5EF4-FFF2-40B4-BE49-F238E27FC236}">
                <a16:creationId xmlns:a16="http://schemas.microsoft.com/office/drawing/2014/main" xmlns="" id="{EAB5E8BA-76CD-4F0F-96BA-FFCD273BFC6C}"/>
              </a:ext>
            </a:extLst>
          </p:cNvPr>
          <p:cNvSpPr>
            <a:spLocks noGrp="1"/>
          </p:cNvSpPr>
          <p:nvPr>
            <p:ph type="sldNum" sz="quarter" idx="12"/>
          </p:nvPr>
        </p:nvSpPr>
        <p:spPr>
          <a:xfrm>
            <a:off x="0" y="6363319"/>
            <a:ext cx="387351" cy="365125"/>
          </a:xfrm>
        </p:spPr>
        <p:txBody>
          <a:bodyPr/>
          <a:lstStyle>
            <a:lvl1pPr algn="r">
              <a:defRPr/>
            </a:lvl1pPr>
          </a:lstStyle>
          <a:p>
            <a:fld id="{D7261FAF-7752-4471-9F8A-68DB904BE771}" type="slidenum">
              <a:rPr lang="en-US" smtClean="0"/>
              <a:t>‹#›</a:t>
            </a:fld>
            <a:endParaRPr lang="en-US" dirty="0"/>
          </a:p>
        </p:txBody>
      </p:sp>
      <p:pic>
        <p:nvPicPr>
          <p:cNvPr id="12" name="Graphic 11" descr="Oklahoma Education Logo">
            <a:extLst>
              <a:ext uri="{FF2B5EF4-FFF2-40B4-BE49-F238E27FC236}">
                <a16:creationId xmlns:a16="http://schemas.microsoft.com/office/drawing/2014/main" xmlns="" id="{7AFBE82D-605B-43E7-8FCD-D2EF97819501}"/>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7853901" y="6246549"/>
            <a:ext cx="1127097" cy="481894"/>
          </a:xfrm>
          <a:prstGeom prst="rect">
            <a:avLst/>
          </a:prstGeom>
        </p:spPr>
      </p:pic>
      <p:cxnSp>
        <p:nvCxnSpPr>
          <p:cNvPr id="13" name="Straight Connector 12">
            <a:extLst>
              <a:ext uri="{FF2B5EF4-FFF2-40B4-BE49-F238E27FC236}">
                <a16:creationId xmlns:a16="http://schemas.microsoft.com/office/drawing/2014/main" xmlns="" id="{3A72ED25-FE48-43E6-BA16-3FF915DD87B4}"/>
              </a:ext>
              <a:ext uri="{C183D7F6-B498-43B3-948B-1728B52AA6E4}">
                <adec:decorative xmlns:adec="http://schemas.microsoft.com/office/drawing/2017/decorative" xmlns="" val="1"/>
              </a:ext>
            </a:extLst>
          </p:cNvPr>
          <p:cNvCxnSpPr/>
          <p:nvPr/>
        </p:nvCxnSpPr>
        <p:spPr>
          <a:xfrm>
            <a:off x="385372"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35546" y="1270000"/>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8869080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xmlns="" id="{CEA05FFF-2F84-014B-8BE0-C236ECFB6692}"/>
              </a:ext>
            </a:extLst>
          </p:cNvPr>
          <p:cNvPicPr>
            <a:picLocks noChangeAspect="1"/>
          </p:cNvPicPr>
          <p:nvPr/>
        </p:nvPicPr>
        <p:blipFill rotWithShape="1">
          <a:blip r:embed="rId2"/>
          <a:srcRect l="580" t="386" r="-1" b="33489"/>
          <a:stretch/>
        </p:blipFill>
        <p:spPr>
          <a:xfrm>
            <a:off x="0" y="1"/>
            <a:ext cx="9144000" cy="4566051"/>
          </a:xfrm>
          <a:prstGeom prst="rect">
            <a:avLst/>
          </a:prstGeom>
        </p:spPr>
      </p:pic>
      <p:sp>
        <p:nvSpPr>
          <p:cNvPr id="2" name="Title 1">
            <a:extLst>
              <a:ext uri="{FF2B5EF4-FFF2-40B4-BE49-F238E27FC236}">
                <a16:creationId xmlns:a16="http://schemas.microsoft.com/office/drawing/2014/main" xmlns="" id="{5E126BDF-470C-BA49-87CB-7C8359D2AB24}"/>
              </a:ext>
            </a:extLst>
          </p:cNvPr>
          <p:cNvSpPr>
            <a:spLocks noGrp="1"/>
          </p:cNvSpPr>
          <p:nvPr>
            <p:ph type="title"/>
          </p:nvPr>
        </p:nvSpPr>
        <p:spPr>
          <a:xfrm>
            <a:off x="275750" y="1709739"/>
            <a:ext cx="4108925" cy="2739495"/>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CE2C327D-A6C4-CE4D-A980-1C1A927AA779}"/>
              </a:ext>
            </a:extLst>
          </p:cNvPr>
          <p:cNvSpPr>
            <a:spLocks noGrp="1"/>
          </p:cNvSpPr>
          <p:nvPr>
            <p:ph type="body" idx="1"/>
          </p:nvPr>
        </p:nvSpPr>
        <p:spPr>
          <a:xfrm>
            <a:off x="275750" y="4677834"/>
            <a:ext cx="8592500" cy="1411817"/>
          </a:xfrm>
        </p:spPr>
        <p:txBody>
          <a:bodyPr/>
          <a:lstStyle>
            <a:lvl1pPr marL="0" indent="0">
              <a:buNone/>
              <a:defRPr sz="1800">
                <a:solidFill>
                  <a:schemeClr val="accent6"/>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xmlns="" id="{F0B694CC-F55E-DB4E-AA6B-2DD94C0EE8A8}"/>
              </a:ext>
            </a:extLst>
          </p:cNvPr>
          <p:cNvSpPr>
            <a:spLocks noGrp="1"/>
          </p:cNvSpPr>
          <p:nvPr>
            <p:ph type="ftr" sz="quarter" idx="11"/>
          </p:nvPr>
        </p:nvSpPr>
        <p:spPr>
          <a:xfrm>
            <a:off x="385372" y="6363319"/>
            <a:ext cx="4474574" cy="365125"/>
          </a:xfrm>
        </p:spPr>
        <p:txBody>
          <a:bodyPr/>
          <a:lstStyle/>
          <a:p>
            <a:endParaRPr lang="en-US" dirty="0"/>
          </a:p>
        </p:txBody>
      </p:sp>
      <p:sp>
        <p:nvSpPr>
          <p:cNvPr id="6" name="Slide Number Placeholder 5">
            <a:extLst>
              <a:ext uri="{FF2B5EF4-FFF2-40B4-BE49-F238E27FC236}">
                <a16:creationId xmlns:a16="http://schemas.microsoft.com/office/drawing/2014/main" xmlns="" id="{50C9E302-7B52-EF4E-9107-29877E732AC4}"/>
              </a:ext>
            </a:extLst>
          </p:cNvPr>
          <p:cNvSpPr>
            <a:spLocks noGrp="1"/>
          </p:cNvSpPr>
          <p:nvPr>
            <p:ph type="sldNum" sz="quarter" idx="12"/>
          </p:nvPr>
        </p:nvSpPr>
        <p:spPr>
          <a:xfrm>
            <a:off x="0" y="6363319"/>
            <a:ext cx="387351" cy="365125"/>
          </a:xfrm>
        </p:spPr>
        <p:txBody>
          <a:bodyPr/>
          <a:lstStyle>
            <a:lvl1pPr algn="r">
              <a:defRPr/>
            </a:lvl1pPr>
          </a:lstStyle>
          <a:p>
            <a:fld id="{D7261FAF-7752-4471-9F8A-68DB904BE771}" type="slidenum">
              <a:rPr lang="en-US" smtClean="0"/>
              <a:t>‹#›</a:t>
            </a:fld>
            <a:endParaRPr lang="en-US" dirty="0"/>
          </a:p>
        </p:txBody>
      </p:sp>
      <p:pic>
        <p:nvPicPr>
          <p:cNvPr id="7" name="Graphic 6" descr="Oklahoma Education Logo">
            <a:extLst>
              <a:ext uri="{FF2B5EF4-FFF2-40B4-BE49-F238E27FC236}">
                <a16:creationId xmlns:a16="http://schemas.microsoft.com/office/drawing/2014/main" xmlns="" id="{1E499C7F-02C9-2640-A936-77FC4412B340}"/>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7853901" y="6246549"/>
            <a:ext cx="1127097" cy="481894"/>
          </a:xfrm>
          <a:prstGeom prst="rect">
            <a:avLst/>
          </a:prstGeom>
        </p:spPr>
      </p:pic>
      <p:cxnSp>
        <p:nvCxnSpPr>
          <p:cNvPr id="8" name="Straight Connector 7">
            <a:extLst>
              <a:ext uri="{FF2B5EF4-FFF2-40B4-BE49-F238E27FC236}">
                <a16:creationId xmlns:a16="http://schemas.microsoft.com/office/drawing/2014/main" xmlns="" id="{C0BB45A8-54DE-6949-83FD-DFC1AB478E08}"/>
              </a:ext>
              <a:ext uri="{C183D7F6-B498-43B3-948B-1728B52AA6E4}">
                <adec:decorative xmlns:adec="http://schemas.microsoft.com/office/drawing/2017/decorative" xmlns="" val="1"/>
              </a:ext>
            </a:extLst>
          </p:cNvPr>
          <p:cNvCxnSpPr/>
          <p:nvPr/>
        </p:nvCxnSpPr>
        <p:spPr>
          <a:xfrm>
            <a:off x="385372"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830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5EDBF6-B3C0-4448-B3B0-4AED9AE27A08}"/>
              </a:ext>
            </a:extLst>
          </p:cNvPr>
          <p:cNvSpPr>
            <a:spLocks noGrp="1"/>
          </p:cNvSpPr>
          <p:nvPr>
            <p:ph type="title"/>
          </p:nvPr>
        </p:nvSpPr>
        <p:spPr>
          <a:xfrm>
            <a:off x="220650" y="365126"/>
            <a:ext cx="864505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042A71B8-5394-8D46-9268-DB3868854A00}"/>
              </a:ext>
            </a:extLst>
          </p:cNvPr>
          <p:cNvSpPr>
            <a:spLocks noGrp="1"/>
          </p:cNvSpPr>
          <p:nvPr>
            <p:ph sz="half" idx="1"/>
          </p:nvPr>
        </p:nvSpPr>
        <p:spPr>
          <a:xfrm>
            <a:off x="220650" y="1825625"/>
            <a:ext cx="423655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B48440E6-D004-684C-863D-9F5E002A39E1}"/>
              </a:ext>
            </a:extLst>
          </p:cNvPr>
          <p:cNvSpPr>
            <a:spLocks noGrp="1"/>
          </p:cNvSpPr>
          <p:nvPr>
            <p:ph sz="half" idx="2"/>
          </p:nvPr>
        </p:nvSpPr>
        <p:spPr>
          <a:xfrm>
            <a:off x="4629152" y="1825625"/>
            <a:ext cx="423655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a:extLst>
              <a:ext uri="{FF2B5EF4-FFF2-40B4-BE49-F238E27FC236}">
                <a16:creationId xmlns:a16="http://schemas.microsoft.com/office/drawing/2014/main" xmlns="" id="{91CC62E5-43FF-4869-81F5-A3EEE1FC4B96}"/>
              </a:ext>
            </a:extLst>
          </p:cNvPr>
          <p:cNvSpPr>
            <a:spLocks noGrp="1"/>
          </p:cNvSpPr>
          <p:nvPr>
            <p:ph type="ftr" sz="quarter" idx="11"/>
          </p:nvPr>
        </p:nvSpPr>
        <p:spPr>
          <a:xfrm>
            <a:off x="385372" y="6363319"/>
            <a:ext cx="4474574" cy="365125"/>
          </a:xfrm>
        </p:spPr>
        <p:txBody>
          <a:bodyPr/>
          <a:lstStyle/>
          <a:p>
            <a:endParaRPr lang="en-US" dirty="0"/>
          </a:p>
        </p:txBody>
      </p:sp>
      <p:sp>
        <p:nvSpPr>
          <p:cNvPr id="12" name="Slide Number Placeholder 5">
            <a:extLst>
              <a:ext uri="{FF2B5EF4-FFF2-40B4-BE49-F238E27FC236}">
                <a16:creationId xmlns:a16="http://schemas.microsoft.com/office/drawing/2014/main" xmlns="" id="{70221BA5-BC7B-47AF-B0E5-B079C94BEA25}"/>
              </a:ext>
            </a:extLst>
          </p:cNvPr>
          <p:cNvSpPr>
            <a:spLocks noGrp="1"/>
          </p:cNvSpPr>
          <p:nvPr>
            <p:ph type="sldNum" sz="quarter" idx="12"/>
          </p:nvPr>
        </p:nvSpPr>
        <p:spPr>
          <a:xfrm>
            <a:off x="0" y="6363319"/>
            <a:ext cx="387351" cy="365125"/>
          </a:xfrm>
        </p:spPr>
        <p:txBody>
          <a:bodyPr/>
          <a:lstStyle>
            <a:lvl1pPr algn="r">
              <a:defRPr/>
            </a:lvl1pPr>
          </a:lstStyle>
          <a:p>
            <a:fld id="{D7261FAF-7752-4471-9F8A-68DB904BE771}" type="slidenum">
              <a:rPr lang="en-US" smtClean="0"/>
              <a:t>‹#›</a:t>
            </a:fld>
            <a:endParaRPr lang="en-US" dirty="0"/>
          </a:p>
        </p:txBody>
      </p:sp>
      <p:pic>
        <p:nvPicPr>
          <p:cNvPr id="13" name="Graphic 12" descr="Oklahoma Education Logo">
            <a:extLst>
              <a:ext uri="{FF2B5EF4-FFF2-40B4-BE49-F238E27FC236}">
                <a16:creationId xmlns:a16="http://schemas.microsoft.com/office/drawing/2014/main" xmlns="" id="{05517D33-0635-4607-92A5-4BCFC847FA53}"/>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7853901" y="6246549"/>
            <a:ext cx="1127097" cy="481894"/>
          </a:xfrm>
          <a:prstGeom prst="rect">
            <a:avLst/>
          </a:prstGeom>
        </p:spPr>
      </p:pic>
      <p:cxnSp>
        <p:nvCxnSpPr>
          <p:cNvPr id="14" name="Straight Connector 13">
            <a:extLst>
              <a:ext uri="{FF2B5EF4-FFF2-40B4-BE49-F238E27FC236}">
                <a16:creationId xmlns:a16="http://schemas.microsoft.com/office/drawing/2014/main" xmlns="" id="{A70DBB6B-C13B-465A-91CC-ED4D153A4BFF}"/>
              </a:ext>
              <a:ext uri="{C183D7F6-B498-43B3-948B-1728B52AA6E4}">
                <adec:decorative xmlns:adec="http://schemas.microsoft.com/office/drawing/2017/decorative" xmlns="" val="1"/>
              </a:ext>
            </a:extLst>
          </p:cNvPr>
          <p:cNvCxnSpPr/>
          <p:nvPr/>
        </p:nvCxnSpPr>
        <p:spPr>
          <a:xfrm>
            <a:off x="385372"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35546" y="1270000"/>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0607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FE9697-1940-6442-9D76-0F21BB6966CB}"/>
              </a:ext>
            </a:extLst>
          </p:cNvPr>
          <p:cNvSpPr>
            <a:spLocks noGrp="1"/>
          </p:cNvSpPr>
          <p:nvPr>
            <p:ph type="title"/>
          </p:nvPr>
        </p:nvSpPr>
        <p:spPr>
          <a:xfrm>
            <a:off x="220649" y="365126"/>
            <a:ext cx="8645057"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84321A28-5F0C-8241-A6C2-115CC37EDF3A}"/>
              </a:ext>
            </a:extLst>
          </p:cNvPr>
          <p:cNvSpPr>
            <a:spLocks noGrp="1"/>
          </p:cNvSpPr>
          <p:nvPr>
            <p:ph type="body" idx="1"/>
          </p:nvPr>
        </p:nvSpPr>
        <p:spPr>
          <a:xfrm>
            <a:off x="220650" y="1703465"/>
            <a:ext cx="4236554"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5" name="Text Placeholder 4">
            <a:extLst>
              <a:ext uri="{FF2B5EF4-FFF2-40B4-BE49-F238E27FC236}">
                <a16:creationId xmlns:a16="http://schemas.microsoft.com/office/drawing/2014/main" xmlns="" id="{6A645B84-0291-5246-9B48-FBDDD0AAE87D}"/>
              </a:ext>
            </a:extLst>
          </p:cNvPr>
          <p:cNvSpPr>
            <a:spLocks noGrp="1"/>
          </p:cNvSpPr>
          <p:nvPr>
            <p:ph type="body" sz="quarter" idx="3"/>
          </p:nvPr>
        </p:nvSpPr>
        <p:spPr>
          <a:xfrm>
            <a:off x="4629152" y="1703465"/>
            <a:ext cx="4236554"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Footer Placeholder 4">
            <a:extLst>
              <a:ext uri="{FF2B5EF4-FFF2-40B4-BE49-F238E27FC236}">
                <a16:creationId xmlns:a16="http://schemas.microsoft.com/office/drawing/2014/main" xmlns="" id="{0A5A0CBC-B355-4D7F-A07D-585200416168}"/>
              </a:ext>
            </a:extLst>
          </p:cNvPr>
          <p:cNvSpPr>
            <a:spLocks noGrp="1"/>
          </p:cNvSpPr>
          <p:nvPr>
            <p:ph type="ftr" sz="quarter" idx="11"/>
          </p:nvPr>
        </p:nvSpPr>
        <p:spPr>
          <a:xfrm>
            <a:off x="385372" y="6363319"/>
            <a:ext cx="4474574" cy="365125"/>
          </a:xfrm>
        </p:spPr>
        <p:txBody>
          <a:bodyPr/>
          <a:lstStyle/>
          <a:p>
            <a:endParaRPr lang="en-US" dirty="0"/>
          </a:p>
        </p:txBody>
      </p:sp>
      <p:sp>
        <p:nvSpPr>
          <p:cNvPr id="14" name="Slide Number Placeholder 5">
            <a:extLst>
              <a:ext uri="{FF2B5EF4-FFF2-40B4-BE49-F238E27FC236}">
                <a16:creationId xmlns:a16="http://schemas.microsoft.com/office/drawing/2014/main" xmlns="" id="{E64CA248-2EA2-41C9-8849-DE36B4060B0E}"/>
              </a:ext>
            </a:extLst>
          </p:cNvPr>
          <p:cNvSpPr>
            <a:spLocks noGrp="1"/>
          </p:cNvSpPr>
          <p:nvPr>
            <p:ph type="sldNum" sz="quarter" idx="12"/>
          </p:nvPr>
        </p:nvSpPr>
        <p:spPr>
          <a:xfrm>
            <a:off x="0" y="6363319"/>
            <a:ext cx="387351" cy="365125"/>
          </a:xfrm>
        </p:spPr>
        <p:txBody>
          <a:bodyPr/>
          <a:lstStyle>
            <a:lvl1pPr algn="r">
              <a:defRPr/>
            </a:lvl1pPr>
          </a:lstStyle>
          <a:p>
            <a:fld id="{D7261FAF-7752-4471-9F8A-68DB904BE771}" type="slidenum">
              <a:rPr lang="en-US" smtClean="0"/>
              <a:t>‹#›</a:t>
            </a:fld>
            <a:endParaRPr lang="en-US" dirty="0"/>
          </a:p>
        </p:txBody>
      </p:sp>
      <p:pic>
        <p:nvPicPr>
          <p:cNvPr id="15" name="Graphic 14" descr="Oklahoma Education Logo">
            <a:extLst>
              <a:ext uri="{FF2B5EF4-FFF2-40B4-BE49-F238E27FC236}">
                <a16:creationId xmlns:a16="http://schemas.microsoft.com/office/drawing/2014/main" xmlns="" id="{3484C467-A985-4790-93AD-D2A7E4B95F97}"/>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7853901" y="6246549"/>
            <a:ext cx="1127097" cy="481894"/>
          </a:xfrm>
          <a:prstGeom prst="rect">
            <a:avLst/>
          </a:prstGeom>
        </p:spPr>
      </p:pic>
      <p:cxnSp>
        <p:nvCxnSpPr>
          <p:cNvPr id="16" name="Straight Connector 15">
            <a:extLst>
              <a:ext uri="{FF2B5EF4-FFF2-40B4-BE49-F238E27FC236}">
                <a16:creationId xmlns:a16="http://schemas.microsoft.com/office/drawing/2014/main" xmlns="" id="{B732DEEC-78F4-4E06-85F2-4B693D8A84FA}"/>
              </a:ext>
              <a:ext uri="{C183D7F6-B498-43B3-948B-1728B52AA6E4}">
                <adec:decorative xmlns:adec="http://schemas.microsoft.com/office/drawing/2017/decorative" xmlns="" val="1"/>
              </a:ext>
            </a:extLst>
          </p:cNvPr>
          <p:cNvCxnSpPr/>
          <p:nvPr/>
        </p:nvCxnSpPr>
        <p:spPr>
          <a:xfrm>
            <a:off x="385372"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xmlns="" id="{8A0D76EF-4B4A-4E21-ABCC-93E0076A3B0F}"/>
              </a:ext>
            </a:extLst>
          </p:cNvPr>
          <p:cNvSpPr>
            <a:spLocks noGrp="1"/>
          </p:cNvSpPr>
          <p:nvPr>
            <p:ph sz="half" idx="13"/>
          </p:nvPr>
        </p:nvSpPr>
        <p:spPr>
          <a:xfrm>
            <a:off x="220650" y="2527377"/>
            <a:ext cx="4236554" cy="3649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3">
            <a:extLst>
              <a:ext uri="{FF2B5EF4-FFF2-40B4-BE49-F238E27FC236}">
                <a16:creationId xmlns:a16="http://schemas.microsoft.com/office/drawing/2014/main" xmlns="" id="{BF99EAC2-23F7-42BC-8347-879256553DA2}"/>
              </a:ext>
            </a:extLst>
          </p:cNvPr>
          <p:cNvSpPr>
            <a:spLocks noGrp="1"/>
          </p:cNvSpPr>
          <p:nvPr>
            <p:ph sz="half" idx="2"/>
          </p:nvPr>
        </p:nvSpPr>
        <p:spPr>
          <a:xfrm>
            <a:off x="4629152" y="2527377"/>
            <a:ext cx="4236554" cy="3649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1691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BBCC9C-B94E-B94A-8771-767CE87AF99C}"/>
              </a:ext>
            </a:extLst>
          </p:cNvPr>
          <p:cNvSpPr>
            <a:spLocks noGrp="1"/>
          </p:cNvSpPr>
          <p:nvPr>
            <p:ph type="title"/>
          </p:nvPr>
        </p:nvSpPr>
        <p:spPr>
          <a:xfrm>
            <a:off x="220649" y="365126"/>
            <a:ext cx="8678025" cy="1325563"/>
          </a:xfrm>
        </p:spPr>
        <p:txBody>
          <a:body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xmlns="" id="{D15CA6CD-B9CA-429B-B07F-2541A46611C7}"/>
              </a:ext>
            </a:extLst>
          </p:cNvPr>
          <p:cNvSpPr>
            <a:spLocks noGrp="1"/>
          </p:cNvSpPr>
          <p:nvPr>
            <p:ph type="ftr" sz="quarter" idx="11"/>
          </p:nvPr>
        </p:nvSpPr>
        <p:spPr>
          <a:xfrm>
            <a:off x="385372" y="6363319"/>
            <a:ext cx="4474574" cy="365125"/>
          </a:xfrm>
        </p:spPr>
        <p:txBody>
          <a:bodyPr/>
          <a:lstStyle/>
          <a:p>
            <a:endParaRPr lang="en-US" dirty="0"/>
          </a:p>
        </p:txBody>
      </p:sp>
      <p:sp>
        <p:nvSpPr>
          <p:cNvPr id="10" name="Slide Number Placeholder 5">
            <a:extLst>
              <a:ext uri="{FF2B5EF4-FFF2-40B4-BE49-F238E27FC236}">
                <a16:creationId xmlns:a16="http://schemas.microsoft.com/office/drawing/2014/main" xmlns="" id="{CBE7D3E4-4F5B-4762-8237-ABFCA6BFEC7B}"/>
              </a:ext>
            </a:extLst>
          </p:cNvPr>
          <p:cNvSpPr>
            <a:spLocks noGrp="1"/>
          </p:cNvSpPr>
          <p:nvPr>
            <p:ph type="sldNum" sz="quarter" idx="12"/>
          </p:nvPr>
        </p:nvSpPr>
        <p:spPr>
          <a:xfrm>
            <a:off x="0" y="6363319"/>
            <a:ext cx="387351" cy="365125"/>
          </a:xfrm>
        </p:spPr>
        <p:txBody>
          <a:bodyPr/>
          <a:lstStyle>
            <a:lvl1pPr algn="r">
              <a:defRPr/>
            </a:lvl1pPr>
          </a:lstStyle>
          <a:p>
            <a:fld id="{D7261FAF-7752-4471-9F8A-68DB904BE771}" type="slidenum">
              <a:rPr lang="en-US" smtClean="0"/>
              <a:t>‹#›</a:t>
            </a:fld>
            <a:endParaRPr lang="en-US" dirty="0"/>
          </a:p>
        </p:txBody>
      </p:sp>
      <p:pic>
        <p:nvPicPr>
          <p:cNvPr id="11" name="Graphic 10" descr="Oklahoma Education Logo">
            <a:extLst>
              <a:ext uri="{FF2B5EF4-FFF2-40B4-BE49-F238E27FC236}">
                <a16:creationId xmlns:a16="http://schemas.microsoft.com/office/drawing/2014/main" xmlns="" id="{BB09BD23-FEF0-4355-8A5C-D7B77BA93655}"/>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7853901" y="6246549"/>
            <a:ext cx="1127097" cy="481894"/>
          </a:xfrm>
          <a:prstGeom prst="rect">
            <a:avLst/>
          </a:prstGeom>
        </p:spPr>
      </p:pic>
      <p:cxnSp>
        <p:nvCxnSpPr>
          <p:cNvPr id="12" name="Straight Connector 11">
            <a:extLst>
              <a:ext uri="{FF2B5EF4-FFF2-40B4-BE49-F238E27FC236}">
                <a16:creationId xmlns:a16="http://schemas.microsoft.com/office/drawing/2014/main" xmlns="" id="{A2ACC9EA-191F-467A-BFF3-3AC0F1985D1C}"/>
              </a:ext>
              <a:ext uri="{C183D7F6-B498-43B3-948B-1728B52AA6E4}">
                <adec:decorative xmlns:adec="http://schemas.microsoft.com/office/drawing/2017/decorative" xmlns="" val="1"/>
              </a:ext>
            </a:extLst>
          </p:cNvPr>
          <p:cNvCxnSpPr/>
          <p:nvPr/>
        </p:nvCxnSpPr>
        <p:spPr>
          <a:xfrm>
            <a:off x="385372"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535546" y="1270000"/>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7901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876FBA0-D875-4818-87B6-D6D2706D1CC6}" type="datetimeFigureOut">
              <a:rPr lang="en-US" smtClean="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1070260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6FBA0-D875-4818-87B6-D6D2706D1CC6}" type="datetimeFigureOut">
              <a:rPr lang="en-US" smtClean="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2433863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76FBA0-D875-4818-87B6-D6D2706D1CC6}" type="datetimeFigureOut">
              <a:rPr lang="en-US" smtClean="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8360539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3DC2813-3CD3-5449-A15E-A10B42378763}"/>
              </a:ext>
            </a:extLst>
          </p:cNvPr>
          <p:cNvSpPr>
            <a:spLocks noGrp="1"/>
          </p:cNvSpPr>
          <p:nvPr>
            <p:ph type="title"/>
          </p:nvPr>
        </p:nvSpPr>
        <p:spPr>
          <a:xfrm>
            <a:off x="278296" y="365126"/>
            <a:ext cx="8237054"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506C0279-A432-554A-B4BA-32BB7BF5EC41}"/>
              </a:ext>
            </a:extLst>
          </p:cNvPr>
          <p:cNvSpPr>
            <a:spLocks noGrp="1"/>
          </p:cNvSpPr>
          <p:nvPr>
            <p:ph type="body" idx="1"/>
          </p:nvPr>
        </p:nvSpPr>
        <p:spPr>
          <a:xfrm>
            <a:off x="278296" y="1825625"/>
            <a:ext cx="823705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xmlns="" id="{0E8A69AA-344F-0A44-ADCB-6C46AF2BC557}"/>
              </a:ext>
            </a:extLst>
          </p:cNvPr>
          <p:cNvSpPr>
            <a:spLocks noGrp="1"/>
          </p:cNvSpPr>
          <p:nvPr>
            <p:ph type="ftr" sz="quarter" idx="3"/>
          </p:nvPr>
        </p:nvSpPr>
        <p:spPr>
          <a:xfrm>
            <a:off x="563172" y="6356351"/>
            <a:ext cx="4474574" cy="365125"/>
          </a:xfrm>
          <a:prstGeom prst="rect">
            <a:avLst/>
          </a:prstGeom>
        </p:spPr>
        <p:txBody>
          <a:bodyPr vert="horz" lIns="91440" tIns="45720" rIns="91440" bIns="45720" rtlCol="0" anchor="ctr"/>
          <a:lstStyle>
            <a:lvl1pPr algn="l">
              <a:defRPr sz="900">
                <a:solidFill>
                  <a:schemeClr val="accent6"/>
                </a:solidFill>
              </a:defRPr>
            </a:lvl1pPr>
          </a:lstStyle>
          <a:p>
            <a:endParaRPr lang="en-US" dirty="0"/>
          </a:p>
        </p:txBody>
      </p:sp>
      <p:sp>
        <p:nvSpPr>
          <p:cNvPr id="6" name="Slide Number Placeholder 5">
            <a:extLst>
              <a:ext uri="{FF2B5EF4-FFF2-40B4-BE49-F238E27FC236}">
                <a16:creationId xmlns:a16="http://schemas.microsoft.com/office/drawing/2014/main" xmlns="" id="{6CEFAAAC-834A-4843-BEE0-B1F96C2B5210}"/>
              </a:ext>
            </a:extLst>
          </p:cNvPr>
          <p:cNvSpPr>
            <a:spLocks noGrp="1"/>
          </p:cNvSpPr>
          <p:nvPr>
            <p:ph type="sldNum" sz="quarter" idx="4"/>
          </p:nvPr>
        </p:nvSpPr>
        <p:spPr>
          <a:xfrm>
            <a:off x="96982" y="6356351"/>
            <a:ext cx="466190" cy="365125"/>
          </a:xfrm>
          <a:prstGeom prst="rect">
            <a:avLst/>
          </a:prstGeom>
        </p:spPr>
        <p:txBody>
          <a:bodyPr vert="horz" lIns="91440" tIns="45720" rIns="91440" bIns="45720" rtlCol="0" anchor="ctr"/>
          <a:lstStyle>
            <a:lvl1pPr algn="l">
              <a:defRPr sz="900">
                <a:solidFill>
                  <a:schemeClr val="accent6"/>
                </a:solidFill>
              </a:defRPr>
            </a:lvl1pPr>
          </a:lstStyle>
          <a:p>
            <a:fld id="{D7261FAF-7752-4471-9F8A-68DB904BE771}" type="slidenum">
              <a:rPr lang="en-US" smtClean="0"/>
              <a:t>‹#›</a:t>
            </a:fld>
            <a:endParaRPr lang="en-US" dirty="0"/>
          </a:p>
        </p:txBody>
      </p:sp>
    </p:spTree>
    <p:extLst>
      <p:ext uri="{BB962C8B-B14F-4D97-AF65-F5344CB8AC3E}">
        <p14:creationId xmlns:p14="http://schemas.microsoft.com/office/powerpoint/2010/main" val="287804786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Lst>
  <p:txStyles>
    <p:titleStyle>
      <a:lvl1pPr algn="l" defTabSz="685800" rtl="0" eaLnBrk="1" latinLnBrk="0" hangingPunct="1">
        <a:lnSpc>
          <a:spcPct val="90000"/>
        </a:lnSpc>
        <a:spcBef>
          <a:spcPct val="0"/>
        </a:spcBef>
        <a:buNone/>
        <a:defRPr sz="33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Clr>
          <a:schemeClr val="tx1"/>
        </a:buClr>
        <a:buFont typeface="Arial" panose="020B0604020202020204" pitchFamily="34" charset="0"/>
        <a:buChar char="•"/>
        <a:defRPr sz="2400"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Clr>
          <a:schemeClr val="tx1"/>
        </a:buClr>
        <a:buFont typeface="Arial" panose="020B0604020202020204" pitchFamily="34" charset="0"/>
        <a:buChar char="•"/>
        <a:defRPr sz="210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Clr>
          <a:schemeClr val="tx1"/>
        </a:buClr>
        <a:buFont typeface="Arial" panose="020B0604020202020204" pitchFamily="34" charset="0"/>
        <a:buChar char="•"/>
        <a:defRPr sz="180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Clr>
          <a:schemeClr val="tx1"/>
        </a:buClr>
        <a:buFont typeface="Arial" panose="020B0604020202020204" pitchFamily="34" charset="0"/>
        <a:buChar char="•"/>
        <a:defRPr sz="180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Clr>
          <a:schemeClr val="tx1"/>
        </a:buClr>
        <a:buFont typeface="Arial" panose="020B0604020202020204" pitchFamily="34" charset="0"/>
        <a:buChar char="•"/>
        <a:defRPr sz="18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6FBA0-D875-4818-87B6-D6D2706D1CC6}" type="datetimeFigureOut">
              <a:rPr lang="en-US" smtClean="0"/>
              <a:t>12/11/2020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A20F3-5BCA-4732-B71A-A4CA12B193F7}" type="slidenum">
              <a:rPr lang="en-US" smtClean="0"/>
              <a:t>‹#›</a:t>
            </a:fld>
            <a:endParaRPr lang="en-US" dirty="0"/>
          </a:p>
        </p:txBody>
      </p:sp>
    </p:spTree>
    <p:extLst>
      <p:ext uri="{BB962C8B-B14F-4D97-AF65-F5344CB8AC3E}">
        <p14:creationId xmlns:p14="http://schemas.microsoft.com/office/powerpoint/2010/main" val="2762370796"/>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ai.ok.gov/" TargetMode="External"/><Relationship Id="rId2" Type="http://schemas.openxmlformats.org/officeDocument/2006/relationships/hyperlink" Target="https://sde.ok.gov/financial-accounti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Kelly.Freeman@sde.ok.gov" TargetMode="External"/><Relationship Id="rId2" Type="http://schemas.openxmlformats.org/officeDocument/2006/relationships/hyperlink" Target="mailto:Katherine.Black@sde.ok.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4/relationships/chartEx" Target="../charts/chartEx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04800" y="1828800"/>
            <a:ext cx="4343400" cy="1447800"/>
          </a:xfrm>
        </p:spPr>
        <p:txBody>
          <a:bodyPr>
            <a:normAutofit fontScale="90000"/>
          </a:bodyPr>
          <a:lstStyle/>
          <a:p>
            <a:pPr algn="ctr"/>
            <a:r>
              <a:rPr lang="en-US" sz="3200" dirty="0">
                <a:latin typeface="Century Schoolbook" pitchFamily="18" charset="0"/>
              </a:rPr>
              <a:t/>
            </a:r>
            <a:br>
              <a:rPr lang="en-US" sz="3200" dirty="0">
                <a:latin typeface="Century Schoolbook" pitchFamily="18" charset="0"/>
              </a:rPr>
            </a:br>
            <a:r>
              <a:rPr lang="en-US" sz="3600" dirty="0">
                <a:latin typeface="Century Schoolbook" pitchFamily="18" charset="0"/>
              </a:rPr>
              <a:t>CHARTER SCHOOL TRAINING</a:t>
            </a:r>
            <a:r>
              <a:rPr lang="en-US" sz="3600" dirty="0">
                <a:solidFill>
                  <a:schemeClr val="tx1"/>
                </a:solidFill>
                <a:effectLst/>
                <a:latin typeface="Century Schoolbook" pitchFamily="18" charset="0"/>
              </a:rPr>
              <a:t/>
            </a:r>
            <a:br>
              <a:rPr lang="en-US" sz="3600" dirty="0">
                <a:solidFill>
                  <a:schemeClr val="tx1"/>
                </a:solidFill>
                <a:effectLst/>
                <a:latin typeface="Century Schoolbook" pitchFamily="18" charset="0"/>
              </a:rPr>
            </a:br>
            <a:r>
              <a:rPr lang="en-US" sz="3600" dirty="0">
                <a:latin typeface="Century Schoolbook" pitchFamily="18" charset="0"/>
              </a:rPr>
              <a:t>December 10, 2020</a:t>
            </a:r>
            <a:r>
              <a:rPr lang="en-US" sz="3600" dirty="0"/>
              <a:t/>
            </a:r>
            <a:br>
              <a:rPr lang="en-US" sz="3600" dirty="0"/>
            </a:br>
            <a:endParaRPr lang="fr-CA" sz="3600" dirty="0">
              <a:solidFill>
                <a:schemeClr val="bg1"/>
              </a:solidFill>
            </a:endParaRPr>
          </a:p>
        </p:txBody>
      </p:sp>
      <p:sp>
        <p:nvSpPr>
          <p:cNvPr id="2051" name="Sous-titre 2"/>
          <p:cNvSpPr>
            <a:spLocks noGrp="1"/>
          </p:cNvSpPr>
          <p:nvPr>
            <p:ph type="subTitle" idx="1"/>
          </p:nvPr>
        </p:nvSpPr>
        <p:spPr>
          <a:xfrm>
            <a:off x="190500" y="3645569"/>
            <a:ext cx="4572000" cy="1447800"/>
          </a:xfrm>
        </p:spPr>
        <p:txBody>
          <a:bodyPr>
            <a:noAutofit/>
          </a:bodyPr>
          <a:lstStyle/>
          <a:p>
            <a:pPr algn="ctr" eaLnBrk="1" hangingPunct="1"/>
            <a:r>
              <a:rPr lang="fr-CA" sz="2000" dirty="0">
                <a:solidFill>
                  <a:schemeClr val="tx1"/>
                </a:solidFill>
                <a:latin typeface="Century Schoolbook" pitchFamily="18" charset="0"/>
              </a:rPr>
              <a:t>Katherine Black, Executive Director</a:t>
            </a:r>
          </a:p>
          <a:p>
            <a:pPr algn="ctr" eaLnBrk="1" hangingPunct="1"/>
            <a:r>
              <a:rPr lang="fr-CA" sz="2000" dirty="0">
                <a:solidFill>
                  <a:schemeClr val="tx1"/>
                </a:solidFill>
                <a:latin typeface="Century Schoolbook" pitchFamily="18" charset="0"/>
              </a:rPr>
              <a:t>Financial Accounting / OCAS/Audits</a:t>
            </a:r>
          </a:p>
          <a:p>
            <a:pPr algn="ctr" eaLnBrk="1" hangingPunct="1"/>
            <a:r>
              <a:rPr lang="fr-CA" sz="2000" dirty="0">
                <a:solidFill>
                  <a:schemeClr val="tx1"/>
                </a:solidFill>
                <a:latin typeface="Century Schoolbook" pitchFamily="18" charset="0"/>
              </a:rPr>
              <a:t>Katherine.Black@sde.ok.gov</a:t>
            </a:r>
          </a:p>
          <a:p>
            <a:pPr algn="ctr" eaLnBrk="1" hangingPunct="1"/>
            <a:r>
              <a:rPr lang="fr-CA" sz="2000" dirty="0">
                <a:solidFill>
                  <a:schemeClr val="tx1"/>
                </a:solidFill>
                <a:latin typeface="Century Schoolbook" pitchFamily="18" charset="0"/>
              </a:rPr>
              <a:t>(405) 522-0275</a:t>
            </a:r>
          </a:p>
        </p:txBody>
      </p:sp>
    </p:spTree>
    <p:extLst>
      <p:ext uri="{BB962C8B-B14F-4D97-AF65-F5344CB8AC3E}">
        <p14:creationId xmlns:p14="http://schemas.microsoft.com/office/powerpoint/2010/main" val="1901659825"/>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2800" b="1" dirty="0">
                <a:latin typeface="Century Schoolbook" pitchFamily="18" charset="0"/>
              </a:rPr>
              <a:t>FINANCIAL  REPORTING  TIMELINES</a:t>
            </a:r>
          </a:p>
        </p:txBody>
      </p:sp>
      <p:sp>
        <p:nvSpPr>
          <p:cNvPr id="2" name="Content Placeholder 1"/>
          <p:cNvSpPr>
            <a:spLocks noGrp="1"/>
          </p:cNvSpPr>
          <p:nvPr>
            <p:ph idx="1"/>
          </p:nvPr>
        </p:nvSpPr>
        <p:spPr/>
        <p:txBody>
          <a:bodyPr>
            <a:noAutofit/>
          </a:bodyPr>
          <a:lstStyle/>
          <a:p>
            <a:r>
              <a:rPr lang="en-US" sz="2200" b="1" dirty="0">
                <a:latin typeface="Century Schoolbook" pitchFamily="18" charset="0"/>
              </a:rPr>
              <a:t>September 1 </a:t>
            </a:r>
            <a:r>
              <a:rPr lang="en-US" sz="2200" dirty="0">
                <a:latin typeface="Century Schoolbook" pitchFamily="18" charset="0"/>
              </a:rPr>
              <a:t>– District’s final Revenue and Expenditures for preceding fiscal year must be submitted to Financial Accounting via the web-based Oklahoma Cost Accounting System (OCAS) reporting system.</a:t>
            </a:r>
          </a:p>
          <a:p>
            <a:r>
              <a:rPr lang="en-US" sz="2200" b="1" dirty="0">
                <a:latin typeface="Century Schoolbook" pitchFamily="18" charset="0"/>
              </a:rPr>
              <a:t>September 30 - </a:t>
            </a:r>
            <a:r>
              <a:rPr lang="en-US" sz="2200" dirty="0">
                <a:latin typeface="Century Schoolbook" pitchFamily="18" charset="0"/>
              </a:rPr>
              <a:t>The year-end financial report recording and summarizing all revenue and expenditure financial transactions will be completed and certified. </a:t>
            </a:r>
            <a:endParaRPr lang="en-US" sz="2200" b="1" dirty="0">
              <a:latin typeface="Century Schoolbook" pitchFamily="18" charset="0"/>
            </a:endParaRPr>
          </a:p>
          <a:p>
            <a:r>
              <a:rPr lang="en-US" sz="2200" b="1" dirty="0">
                <a:latin typeface="Century Schoolbook" pitchFamily="18" charset="0"/>
              </a:rPr>
              <a:t>October 1 </a:t>
            </a:r>
            <a:r>
              <a:rPr lang="en-US" sz="2200" dirty="0">
                <a:latin typeface="Century Schoolbook" pitchFamily="18" charset="0"/>
              </a:rPr>
              <a:t>– District must submit one copy of either the Estimate of Needs or the Budget (for those districts on the School District Budget Act) to Financial Accounting and the County Excise Board.</a:t>
            </a:r>
          </a:p>
        </p:txBody>
      </p:sp>
    </p:spTree>
    <p:extLst>
      <p:ext uri="{BB962C8B-B14F-4D97-AF65-F5344CB8AC3E}">
        <p14:creationId xmlns:p14="http://schemas.microsoft.com/office/powerpoint/2010/main" val="1657107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896112"/>
          </a:xfrm>
        </p:spPr>
        <p:txBody>
          <a:bodyPr>
            <a:normAutofit/>
          </a:bodyPr>
          <a:lstStyle/>
          <a:p>
            <a:r>
              <a:rPr lang="en-US" sz="3200" dirty="0">
                <a:latin typeface="Century Schoolbook" pitchFamily="18" charset="0"/>
              </a:rPr>
              <a:t>Penalty for Late OCAS Submission</a:t>
            </a:r>
          </a:p>
        </p:txBody>
      </p:sp>
      <p:sp>
        <p:nvSpPr>
          <p:cNvPr id="2" name="Content Placeholder 1"/>
          <p:cNvSpPr>
            <a:spLocks noGrp="1"/>
          </p:cNvSpPr>
          <p:nvPr>
            <p:ph idx="1"/>
          </p:nvPr>
        </p:nvSpPr>
        <p:spPr>
          <a:xfrm>
            <a:off x="457200" y="1524000"/>
            <a:ext cx="8229600" cy="4495800"/>
          </a:xfrm>
        </p:spPr>
        <p:txBody>
          <a:bodyPr>
            <a:normAutofit lnSpcReduction="10000"/>
          </a:bodyPr>
          <a:lstStyle/>
          <a:p>
            <a:pPr marL="0" indent="0" algn="ctr">
              <a:buNone/>
            </a:pPr>
            <a:r>
              <a:rPr lang="en-US" sz="2800" b="1" dirty="0">
                <a:latin typeface="Century Schoolbook" pitchFamily="18" charset="0"/>
              </a:rPr>
              <a:t>70 O.S. § 5-135.2, Paragraph B</a:t>
            </a:r>
          </a:p>
          <a:p>
            <a:pPr marL="0" indent="0">
              <a:buNone/>
            </a:pPr>
            <a:endParaRPr lang="en-US" sz="2000" dirty="0">
              <a:latin typeface="Century Schoolbook" pitchFamily="18" charset="0"/>
            </a:endParaRPr>
          </a:p>
          <a:p>
            <a:pPr marL="0" indent="0">
              <a:buNone/>
            </a:pPr>
            <a:r>
              <a:rPr lang="en-US" sz="2400" dirty="0">
                <a:latin typeface="Century Schoolbook" pitchFamily="18" charset="0"/>
              </a:rPr>
              <a:t>Reduction in Monthly State Aid payment</a:t>
            </a:r>
          </a:p>
          <a:p>
            <a:pPr marL="0" indent="0">
              <a:buNone/>
              <a:tabLst>
                <a:tab pos="231775" algn="l"/>
              </a:tabLst>
            </a:pPr>
            <a:r>
              <a:rPr lang="en-US" sz="2400" dirty="0">
                <a:latin typeface="Century Schoolbook" pitchFamily="18" charset="0"/>
              </a:rPr>
              <a:t>	First Month				1%</a:t>
            </a:r>
          </a:p>
          <a:p>
            <a:pPr marL="0" indent="0">
              <a:buNone/>
              <a:tabLst>
                <a:tab pos="231775" algn="l"/>
              </a:tabLst>
            </a:pPr>
            <a:r>
              <a:rPr lang="en-US" sz="2400" dirty="0">
                <a:latin typeface="Century Schoolbook" pitchFamily="18" charset="0"/>
              </a:rPr>
              <a:t>	Second Month			2%</a:t>
            </a:r>
          </a:p>
          <a:p>
            <a:pPr marL="0" indent="0">
              <a:buNone/>
              <a:tabLst>
                <a:tab pos="231775" algn="l"/>
              </a:tabLst>
            </a:pPr>
            <a:r>
              <a:rPr lang="en-US" sz="2400" dirty="0">
                <a:latin typeface="Century Schoolbook" pitchFamily="18" charset="0"/>
              </a:rPr>
              <a:t>	Third Month				3%</a:t>
            </a:r>
          </a:p>
          <a:p>
            <a:pPr marL="0" indent="0">
              <a:buNone/>
              <a:tabLst>
                <a:tab pos="231775" algn="l"/>
              </a:tabLst>
            </a:pPr>
            <a:r>
              <a:rPr lang="en-US" sz="2400" dirty="0">
                <a:latin typeface="Century Schoolbook" pitchFamily="18" charset="0"/>
              </a:rPr>
              <a:t>	Fourth Month			4%</a:t>
            </a:r>
          </a:p>
          <a:p>
            <a:pPr marL="0" indent="0">
              <a:buNone/>
              <a:tabLst>
                <a:tab pos="231775" algn="l"/>
              </a:tabLst>
            </a:pPr>
            <a:r>
              <a:rPr lang="en-US" sz="2400" dirty="0">
                <a:latin typeface="Century Schoolbook" pitchFamily="18" charset="0"/>
              </a:rPr>
              <a:t>	Each Subsequent Month	5%</a:t>
            </a:r>
          </a:p>
          <a:p>
            <a:pPr marL="0" indent="0">
              <a:buNone/>
              <a:tabLst>
                <a:tab pos="231775" algn="l"/>
              </a:tabLst>
            </a:pPr>
            <a:endParaRPr lang="en-US" sz="2400" dirty="0">
              <a:latin typeface="Century Schoolbook" pitchFamily="18" charset="0"/>
            </a:endParaRPr>
          </a:p>
          <a:p>
            <a:pPr marL="0" indent="0">
              <a:buNone/>
              <a:tabLst>
                <a:tab pos="231775" algn="l"/>
              </a:tabLst>
            </a:pPr>
            <a:r>
              <a:rPr lang="en-US" sz="2400" dirty="0">
                <a:latin typeface="Century Schoolbook" pitchFamily="18" charset="0"/>
              </a:rPr>
              <a:t>Penalty may be waived by the State Board of Education.</a:t>
            </a:r>
          </a:p>
          <a:p>
            <a:pPr marL="0" indent="0">
              <a:buNone/>
            </a:pPr>
            <a:endParaRPr lang="en-US" sz="2400" dirty="0">
              <a:latin typeface="Century Schoolbook" pitchFamily="18" charset="0"/>
            </a:endParaRPr>
          </a:p>
        </p:txBody>
      </p:sp>
    </p:spTree>
    <p:extLst>
      <p:ext uri="{BB962C8B-B14F-4D97-AF65-F5344CB8AC3E}">
        <p14:creationId xmlns:p14="http://schemas.microsoft.com/office/powerpoint/2010/main" val="3762653396"/>
      </p:ext>
    </p:extLst>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819912"/>
          </a:xfrm>
        </p:spPr>
        <p:txBody>
          <a:bodyPr>
            <a:normAutofit/>
          </a:bodyPr>
          <a:lstStyle/>
          <a:p>
            <a:r>
              <a:rPr lang="en-US" sz="2800" b="1" dirty="0">
                <a:latin typeface="Century Schoolbook" pitchFamily="18" charset="0"/>
              </a:rPr>
              <a:t>FINANCIAL  REPORTING  TIMELINES</a:t>
            </a:r>
          </a:p>
        </p:txBody>
      </p:sp>
      <p:sp>
        <p:nvSpPr>
          <p:cNvPr id="2" name="Content Placeholder 1"/>
          <p:cNvSpPr>
            <a:spLocks noGrp="1"/>
          </p:cNvSpPr>
          <p:nvPr>
            <p:ph idx="1"/>
          </p:nvPr>
        </p:nvSpPr>
        <p:spPr>
          <a:xfrm>
            <a:off x="457200" y="1828800"/>
            <a:ext cx="8229600" cy="4297363"/>
          </a:xfrm>
        </p:spPr>
        <p:txBody>
          <a:bodyPr>
            <a:normAutofit/>
          </a:bodyPr>
          <a:lstStyle/>
          <a:p>
            <a:r>
              <a:rPr lang="en-US" sz="2200" b="1" dirty="0">
                <a:latin typeface="Century Schoolbook" pitchFamily="18" charset="0"/>
              </a:rPr>
              <a:t>March 31 </a:t>
            </a:r>
            <a:r>
              <a:rPr lang="en-US" sz="2200" dirty="0">
                <a:latin typeface="Century Schoolbook" pitchFamily="18" charset="0"/>
              </a:rPr>
              <a:t>– Districts who are identified as having expended $750,000 or more in federal awards must have their audit submitted to Financial Accounting.</a:t>
            </a:r>
          </a:p>
          <a:p>
            <a:r>
              <a:rPr lang="en-US" sz="2200" b="1" dirty="0">
                <a:latin typeface="Century Schoolbook" pitchFamily="18" charset="0"/>
              </a:rPr>
              <a:t>April 30 </a:t>
            </a:r>
            <a:r>
              <a:rPr lang="en-US" sz="2200" dirty="0">
                <a:latin typeface="Century Schoolbook" pitchFamily="18" charset="0"/>
              </a:rPr>
              <a:t>– Districts who are identified as having expended less than $750,000 in federal awards must have their audit submitted to Financial Accounting.</a:t>
            </a:r>
          </a:p>
          <a:p>
            <a:r>
              <a:rPr lang="en-US" sz="2200" b="1" dirty="0">
                <a:latin typeface="Century Schoolbook" pitchFamily="18" charset="0"/>
              </a:rPr>
              <a:t>June 30 </a:t>
            </a:r>
            <a:r>
              <a:rPr lang="en-US" sz="2200" dirty="0">
                <a:latin typeface="Century Schoolbook" pitchFamily="18" charset="0"/>
              </a:rPr>
              <a:t>– Audit contract between the district and the independent auditor must be submitted to Financial Accounting.</a:t>
            </a:r>
          </a:p>
        </p:txBody>
      </p:sp>
    </p:spTree>
    <p:extLst>
      <p:ext uri="{BB962C8B-B14F-4D97-AF65-F5344CB8AC3E}">
        <p14:creationId xmlns:p14="http://schemas.microsoft.com/office/powerpoint/2010/main" val="1913050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8229600" cy="819912"/>
          </a:xfrm>
        </p:spPr>
        <p:txBody>
          <a:bodyPr>
            <a:normAutofit/>
          </a:bodyPr>
          <a:lstStyle/>
          <a:p>
            <a:r>
              <a:rPr lang="en-US" sz="3200" b="1" dirty="0">
                <a:latin typeface="Century Schoolbook" pitchFamily="18" charset="0"/>
              </a:rPr>
              <a:t>Estimate of Needs/School Budget</a:t>
            </a:r>
          </a:p>
        </p:txBody>
      </p:sp>
      <p:sp>
        <p:nvSpPr>
          <p:cNvPr id="2" name="Content Placeholder 1"/>
          <p:cNvSpPr>
            <a:spLocks noGrp="1"/>
          </p:cNvSpPr>
          <p:nvPr>
            <p:ph idx="1"/>
          </p:nvPr>
        </p:nvSpPr>
        <p:spPr>
          <a:xfrm>
            <a:off x="457200" y="1295400"/>
            <a:ext cx="8229600" cy="4800600"/>
          </a:xfrm>
        </p:spPr>
        <p:txBody>
          <a:bodyPr>
            <a:normAutofit fontScale="85000" lnSpcReduction="20000"/>
          </a:bodyPr>
          <a:lstStyle/>
          <a:p>
            <a:pPr marL="0" indent="0" algn="ctr">
              <a:buNone/>
            </a:pPr>
            <a:r>
              <a:rPr lang="en-US" sz="2400" dirty="0">
                <a:latin typeface="Century Schoolbook" pitchFamily="18" charset="0"/>
              </a:rPr>
              <a:t>School Laws of Oklahoma </a:t>
            </a:r>
          </a:p>
          <a:p>
            <a:pPr marL="0" indent="0">
              <a:buNone/>
            </a:pPr>
            <a:r>
              <a:rPr lang="en-US" sz="2400" dirty="0">
                <a:latin typeface="Century Schoolbook" pitchFamily="18" charset="0"/>
              </a:rPr>
              <a:t>Section 678-Section D </a:t>
            </a:r>
          </a:p>
          <a:p>
            <a:pPr marL="0" indent="0" algn="just">
              <a:buNone/>
            </a:pPr>
            <a:r>
              <a:rPr lang="en-US" sz="2400" i="1" dirty="0">
                <a:latin typeface="Century Schoolbook" pitchFamily="18" charset="0"/>
              </a:rPr>
              <a:t>Financial Statements and Estimates of Needs of All School Districts shall be filed with the county excise board on or before October 1 of each year.  Said financial statements and estimates shall have attached thereto an affidavit showing the publication thereof as required herein, or they may be filed and the said affidavit attached thereto at any time within five (5) days after the filing thereof.   </a:t>
            </a:r>
          </a:p>
          <a:p>
            <a:pPr marL="0" indent="0" algn="just">
              <a:buNone/>
            </a:pPr>
            <a:endParaRPr lang="en-US" sz="2400" dirty="0">
              <a:latin typeface="Century Schoolbook" pitchFamily="18" charset="0"/>
            </a:endParaRPr>
          </a:p>
          <a:p>
            <a:pPr marL="0" indent="0" algn="just">
              <a:buNone/>
            </a:pPr>
            <a:r>
              <a:rPr lang="en-US" sz="2400" dirty="0" smtClean="0">
                <a:latin typeface="Century Schoolbook" pitchFamily="18" charset="0"/>
              </a:rPr>
              <a:t>Upload </a:t>
            </a:r>
            <a:r>
              <a:rPr lang="en-US" sz="2400" dirty="0">
                <a:latin typeface="Century Schoolbook" pitchFamily="18" charset="0"/>
              </a:rPr>
              <a:t>one copy of either the Estimate of Needs or the Budget (for those districts on the School District Budget Act) to the State Department of </a:t>
            </a:r>
            <a:r>
              <a:rPr lang="en-US" sz="2400" dirty="0" smtClean="0">
                <a:latin typeface="Century Schoolbook" pitchFamily="18" charset="0"/>
              </a:rPr>
              <a:t>Education through the OCAS application in </a:t>
            </a:r>
            <a:r>
              <a:rPr lang="en-US" sz="2400" dirty="0" err="1" smtClean="0">
                <a:latin typeface="Century Schoolbook" pitchFamily="18" charset="0"/>
              </a:rPr>
              <a:t>SingleSign</a:t>
            </a:r>
            <a:r>
              <a:rPr lang="en-US" sz="2400" dirty="0" smtClean="0">
                <a:latin typeface="Century Schoolbook" pitchFamily="18" charset="0"/>
              </a:rPr>
              <a:t> On by </a:t>
            </a:r>
            <a:r>
              <a:rPr lang="en-US" sz="2400" dirty="0">
                <a:latin typeface="Century Schoolbook" pitchFamily="18" charset="0"/>
              </a:rPr>
              <a:t>October 1.</a:t>
            </a:r>
          </a:p>
          <a:p>
            <a:pPr marL="0" indent="0" algn="just">
              <a:buNone/>
            </a:pPr>
            <a:endParaRPr lang="en-US" sz="2400" dirty="0">
              <a:latin typeface="Century Schoolbook" pitchFamily="18" charset="0"/>
            </a:endParaRPr>
          </a:p>
          <a:p>
            <a:pPr marL="0" indent="0" algn="just">
              <a:buNone/>
            </a:pPr>
            <a:r>
              <a:rPr lang="en-US" sz="2400" dirty="0">
                <a:latin typeface="Century Schoolbook" pitchFamily="18" charset="0"/>
              </a:rPr>
              <a:t>Note:  Make Sure all Affidavits are signed and notarized.</a:t>
            </a:r>
          </a:p>
          <a:p>
            <a:pPr marL="0" indent="0" algn="just">
              <a:buNone/>
            </a:pPr>
            <a:endParaRPr lang="en-US" sz="2200" dirty="0">
              <a:latin typeface="Century Schoolbook" pitchFamily="18" charset="0"/>
            </a:endParaRPr>
          </a:p>
        </p:txBody>
      </p:sp>
    </p:spTree>
    <p:extLst>
      <p:ext uri="{BB962C8B-B14F-4D97-AF65-F5344CB8AC3E}">
        <p14:creationId xmlns:p14="http://schemas.microsoft.com/office/powerpoint/2010/main" val="4084898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6"/>
            <a:ext cx="8466152" cy="1325563"/>
          </a:xfrm>
        </p:spPr>
        <p:txBody>
          <a:bodyPr>
            <a:normAutofit/>
          </a:bodyPr>
          <a:lstStyle/>
          <a:p>
            <a:r>
              <a:rPr lang="en-US" sz="3200" b="1" dirty="0">
                <a:latin typeface="Century Schoolbook" pitchFamily="18" charset="0"/>
              </a:rPr>
              <a:t>AUDITS</a:t>
            </a:r>
          </a:p>
        </p:txBody>
      </p:sp>
      <p:sp>
        <p:nvSpPr>
          <p:cNvPr id="3" name="Content Placeholder 2"/>
          <p:cNvSpPr>
            <a:spLocks noGrp="1"/>
          </p:cNvSpPr>
          <p:nvPr>
            <p:ph idx="1"/>
          </p:nvPr>
        </p:nvSpPr>
        <p:spPr/>
        <p:txBody>
          <a:bodyPr>
            <a:normAutofit/>
          </a:bodyPr>
          <a:lstStyle/>
          <a:p>
            <a:pPr marL="57150" indent="0" algn="ctr">
              <a:lnSpc>
                <a:spcPct val="130000"/>
              </a:lnSpc>
              <a:spcAft>
                <a:spcPts val="1200"/>
              </a:spcAft>
              <a:buNone/>
            </a:pPr>
            <a:r>
              <a:rPr lang="en-US" sz="2400" dirty="0">
                <a:latin typeface="Century Schoolbook" pitchFamily="18" charset="0"/>
              </a:rPr>
              <a:t>Oklahoma Statute Title §70-22-108(A)</a:t>
            </a:r>
          </a:p>
          <a:p>
            <a:pPr marL="57150" indent="0">
              <a:spcBef>
                <a:spcPts val="0"/>
              </a:spcBef>
              <a:spcAft>
                <a:spcPts val="1200"/>
              </a:spcAft>
              <a:buNone/>
            </a:pPr>
            <a:r>
              <a:rPr lang="en-US" sz="2400" dirty="0">
                <a:latin typeface="Century Schoolbook" pitchFamily="18" charset="0"/>
              </a:rPr>
              <a:t>Each audit of the financial statements of a school district required by the Oklahoma Public School Audit Law shall be completed and the auditor’s opinion thereon shall be submitted by the firm to the district board of education within nine (9) months after the close of the fiscal year of the district board of education.  </a:t>
            </a:r>
            <a:endParaRPr lang="en-US" sz="2400" dirty="0" smtClean="0">
              <a:latin typeface="Century Schoolbook" pitchFamily="18" charset="0"/>
            </a:endParaRPr>
          </a:p>
          <a:p>
            <a:pPr marL="57150" indent="0">
              <a:spcBef>
                <a:spcPts val="0"/>
              </a:spcBef>
              <a:spcAft>
                <a:spcPts val="1200"/>
              </a:spcAft>
              <a:buNone/>
            </a:pPr>
            <a:endParaRPr lang="en-US" dirty="0">
              <a:latin typeface="Century Schoolbook" pitchFamily="18" charset="0"/>
            </a:endParaRPr>
          </a:p>
          <a:p>
            <a:pPr marL="57150" indent="0" algn="ctr">
              <a:spcBef>
                <a:spcPts val="0"/>
              </a:spcBef>
              <a:spcAft>
                <a:spcPts val="1200"/>
              </a:spcAft>
              <a:buNone/>
            </a:pPr>
            <a:r>
              <a:rPr lang="en-US" sz="2400" dirty="0" smtClean="0">
                <a:latin typeface="Century Schoolbook" pitchFamily="18" charset="0"/>
              </a:rPr>
              <a:t>June 30</a:t>
            </a:r>
            <a:endParaRPr lang="en-US" sz="2400" dirty="0">
              <a:latin typeface="Century Schoolbook" pitchFamily="18" charset="0"/>
            </a:endParaRPr>
          </a:p>
          <a:p>
            <a:pPr marL="0" indent="0">
              <a:buNone/>
            </a:pPr>
            <a:endParaRPr lang="en-US" dirty="0"/>
          </a:p>
        </p:txBody>
      </p:sp>
    </p:spTree>
    <p:extLst>
      <p:ext uri="{BB962C8B-B14F-4D97-AF65-F5344CB8AC3E}">
        <p14:creationId xmlns:p14="http://schemas.microsoft.com/office/powerpoint/2010/main" val="2694560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7"/>
            <a:ext cx="8466152" cy="1235074"/>
          </a:xfrm>
        </p:spPr>
        <p:txBody>
          <a:bodyPr/>
          <a:lstStyle/>
          <a:p>
            <a:r>
              <a:rPr lang="en-US" sz="3600" dirty="0">
                <a:latin typeface="Century Schoolbook" pitchFamily="18" charset="0"/>
              </a:rPr>
              <a:t>AUDITS</a:t>
            </a:r>
            <a:endParaRPr lang="en-US" dirty="0"/>
          </a:p>
        </p:txBody>
      </p:sp>
      <p:sp>
        <p:nvSpPr>
          <p:cNvPr id="3" name="Content Placeholder 2"/>
          <p:cNvSpPr>
            <a:spLocks noGrp="1"/>
          </p:cNvSpPr>
          <p:nvPr>
            <p:ph idx="1"/>
          </p:nvPr>
        </p:nvSpPr>
        <p:spPr/>
        <p:txBody>
          <a:bodyPr/>
          <a:lstStyle/>
          <a:p>
            <a:r>
              <a:rPr lang="en-US" dirty="0" smtClean="0"/>
              <a:t>Approved Auditors are listed on the Financial Accounting website or the State Auditor and Inspector’s website.  </a:t>
            </a:r>
          </a:p>
          <a:p>
            <a:endParaRPr lang="en-US" dirty="0"/>
          </a:p>
          <a:p>
            <a:r>
              <a:rPr lang="en-US" dirty="0">
                <a:hlinkClick r:id="rId2"/>
              </a:rPr>
              <a:t>https://</a:t>
            </a:r>
            <a:r>
              <a:rPr lang="en-US" dirty="0" smtClean="0">
                <a:hlinkClick r:id="rId2"/>
              </a:rPr>
              <a:t>sde.ok.gov/financial-accounting</a:t>
            </a:r>
            <a:endParaRPr lang="en-US" dirty="0" smtClean="0"/>
          </a:p>
          <a:p>
            <a:r>
              <a:rPr lang="en-US" dirty="0">
                <a:hlinkClick r:id="rId3"/>
              </a:rPr>
              <a:t>https://www.sai.ok.gov</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2499945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8229600" cy="819912"/>
          </a:xfrm>
        </p:spPr>
        <p:txBody>
          <a:bodyPr/>
          <a:lstStyle/>
          <a:p>
            <a:pPr algn="ctr"/>
            <a:r>
              <a:rPr lang="en-US" sz="3200" b="1" dirty="0">
                <a:latin typeface="Century Schoolbook" pitchFamily="18" charset="0"/>
              </a:rPr>
              <a:t>AUDITS</a:t>
            </a:r>
          </a:p>
        </p:txBody>
      </p:sp>
      <p:sp>
        <p:nvSpPr>
          <p:cNvPr id="2" name="Content Placeholder 1"/>
          <p:cNvSpPr>
            <a:spLocks noGrp="1"/>
          </p:cNvSpPr>
          <p:nvPr>
            <p:ph idx="1"/>
          </p:nvPr>
        </p:nvSpPr>
        <p:spPr/>
        <p:txBody>
          <a:bodyPr>
            <a:normAutofit lnSpcReduction="10000"/>
          </a:bodyPr>
          <a:lstStyle/>
          <a:p>
            <a:pPr marL="0" indent="0" algn="just">
              <a:buNone/>
            </a:pPr>
            <a:r>
              <a:rPr lang="en-US" sz="2400" dirty="0">
                <a:latin typeface="Century Schoolbook" pitchFamily="18" charset="0"/>
              </a:rPr>
              <a:t>Districts who have expended $750,000 or more in federal money are what is referred to as an “A” audit.  These audits must be completed, presented to the local board of education and submitted to Financial Accounting no later than </a:t>
            </a:r>
          </a:p>
          <a:p>
            <a:pPr marL="0" indent="0" algn="just">
              <a:buNone/>
            </a:pPr>
            <a:r>
              <a:rPr lang="en-US" sz="2400" dirty="0">
                <a:latin typeface="Century Schoolbook" pitchFamily="18" charset="0"/>
              </a:rPr>
              <a:t>March 31.</a:t>
            </a:r>
          </a:p>
          <a:p>
            <a:pPr algn="just"/>
            <a:endParaRPr lang="en-US" sz="2200" dirty="0">
              <a:latin typeface="Century Schoolbook" pitchFamily="18" charset="0"/>
            </a:endParaRPr>
          </a:p>
          <a:p>
            <a:pPr marL="0" indent="0" algn="just">
              <a:buNone/>
            </a:pPr>
            <a:r>
              <a:rPr lang="en-US" sz="2400" dirty="0">
                <a:latin typeface="Century Schoolbook" pitchFamily="18" charset="0"/>
              </a:rPr>
              <a:t>Districts who have expended less than $750,000 in federal money are what is referred to as an “B” audit.  These audits must be completed, presented to the local board of</a:t>
            </a:r>
            <a:r>
              <a:rPr lang="en-US" sz="2400" spc="-300" dirty="0">
                <a:latin typeface="Century Schoolbook" pitchFamily="18" charset="0"/>
              </a:rPr>
              <a:t> </a:t>
            </a:r>
            <a:r>
              <a:rPr lang="en-US" sz="2400" dirty="0">
                <a:latin typeface="Century Schoolbook" pitchFamily="18" charset="0"/>
              </a:rPr>
              <a:t>education and submitted to Financial Accounting no later than </a:t>
            </a:r>
          </a:p>
          <a:p>
            <a:pPr marL="0" indent="0" algn="just">
              <a:buNone/>
            </a:pPr>
            <a:r>
              <a:rPr lang="en-US" sz="2400" dirty="0">
                <a:latin typeface="Century Schoolbook" pitchFamily="18" charset="0"/>
              </a:rPr>
              <a:t>April 30.</a:t>
            </a:r>
          </a:p>
          <a:p>
            <a:pPr marL="0" indent="0" algn="just">
              <a:buNone/>
            </a:pPr>
            <a:endParaRPr lang="en-US" sz="2200" dirty="0">
              <a:latin typeface="Century Schoolbook" pitchFamily="18" charset="0"/>
            </a:endParaRPr>
          </a:p>
        </p:txBody>
      </p:sp>
    </p:spTree>
    <p:extLst>
      <p:ext uri="{BB962C8B-B14F-4D97-AF65-F5344CB8AC3E}">
        <p14:creationId xmlns:p14="http://schemas.microsoft.com/office/powerpoint/2010/main" val="1883922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3200" b="1" dirty="0">
                <a:latin typeface="Century Schoolbook" pitchFamily="18" charset="0"/>
              </a:rPr>
              <a:t>Penalty for Late Audit Submission</a:t>
            </a:r>
          </a:p>
        </p:txBody>
      </p:sp>
      <p:sp>
        <p:nvSpPr>
          <p:cNvPr id="2" name="Content Placeholder 1"/>
          <p:cNvSpPr>
            <a:spLocks noGrp="1"/>
          </p:cNvSpPr>
          <p:nvPr>
            <p:ph idx="1"/>
          </p:nvPr>
        </p:nvSpPr>
        <p:spPr>
          <a:xfrm>
            <a:off x="1219200" y="1524000"/>
            <a:ext cx="7467600" cy="4343400"/>
          </a:xfrm>
        </p:spPr>
        <p:txBody>
          <a:bodyPr>
            <a:normAutofit fontScale="85000" lnSpcReduction="20000"/>
          </a:bodyPr>
          <a:lstStyle/>
          <a:p>
            <a:pPr marL="0" indent="0">
              <a:buNone/>
            </a:pPr>
            <a:r>
              <a:rPr lang="en-US" sz="3900" dirty="0">
                <a:latin typeface="Bookman Old Style" pitchFamily="18" charset="0"/>
              </a:rPr>
              <a:t>Pursuant to 70 O.S. § 22-112</a:t>
            </a:r>
          </a:p>
          <a:p>
            <a:pPr marL="0" indent="0">
              <a:buNone/>
            </a:pPr>
            <a:endParaRPr lang="en-US" sz="2800" dirty="0">
              <a:latin typeface="Bookman Old Style" pitchFamily="18" charset="0"/>
            </a:endParaRPr>
          </a:p>
          <a:p>
            <a:pPr marL="0" indent="0">
              <a:buNone/>
            </a:pPr>
            <a:r>
              <a:rPr lang="en-US" sz="2800" dirty="0">
                <a:latin typeface="Bookman Old Style" pitchFamily="18" charset="0"/>
              </a:rPr>
              <a:t>(State Aid withheld for failure to comply with article): </a:t>
            </a:r>
          </a:p>
          <a:p>
            <a:pPr marL="0" indent="0" algn="just">
              <a:buNone/>
            </a:pPr>
            <a:endParaRPr lang="en-US" sz="2800" i="1" dirty="0">
              <a:latin typeface="Bookman Old Style" pitchFamily="18" charset="0"/>
            </a:endParaRPr>
          </a:p>
          <a:p>
            <a:pPr marL="0" indent="0" algn="just">
              <a:buNone/>
            </a:pPr>
            <a:r>
              <a:rPr lang="en-US" sz="2800" i="1" dirty="0">
                <a:latin typeface="Bookman Old Style" pitchFamily="18" charset="0"/>
              </a:rPr>
              <a:t>“All further “payment” of State Aid for each district shall be withheld until the provisions of this article have been fulfilled by said district.”</a:t>
            </a:r>
          </a:p>
          <a:p>
            <a:pPr marL="0" indent="0" algn="just">
              <a:buNone/>
            </a:pPr>
            <a:r>
              <a:rPr lang="en-US" sz="8000" i="1" dirty="0">
                <a:latin typeface="Century Schoolbook" pitchFamily="18" charset="0"/>
              </a:rPr>
              <a:t> </a:t>
            </a:r>
            <a:r>
              <a:rPr lang="en-US" sz="6400" i="1" dirty="0">
                <a:latin typeface="Century Schoolbook" pitchFamily="18" charset="0"/>
              </a:rPr>
              <a:t>		</a:t>
            </a:r>
          </a:p>
          <a:p>
            <a:pPr marL="0" indent="0">
              <a:buNone/>
            </a:pPr>
            <a:endParaRPr lang="en-US" sz="7600" dirty="0"/>
          </a:p>
        </p:txBody>
      </p:sp>
    </p:spTree>
    <p:extLst>
      <p:ext uri="{BB962C8B-B14F-4D97-AF65-F5344CB8AC3E}">
        <p14:creationId xmlns:p14="http://schemas.microsoft.com/office/powerpoint/2010/main" val="1795865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609600"/>
            <a:ext cx="8229600" cy="819912"/>
          </a:xfrm>
        </p:spPr>
        <p:txBody>
          <a:bodyPr>
            <a:normAutofit/>
          </a:bodyPr>
          <a:lstStyle/>
          <a:p>
            <a:pPr algn="ctr"/>
            <a:r>
              <a:rPr lang="en-US" sz="3200" b="1" dirty="0">
                <a:latin typeface="Century Schoolbook" pitchFamily="18" charset="0"/>
              </a:rPr>
              <a:t>AUDITS</a:t>
            </a:r>
          </a:p>
        </p:txBody>
      </p:sp>
      <p:sp>
        <p:nvSpPr>
          <p:cNvPr id="2" name="Content Placeholder 1"/>
          <p:cNvSpPr>
            <a:spLocks noGrp="1"/>
          </p:cNvSpPr>
          <p:nvPr>
            <p:ph idx="1"/>
          </p:nvPr>
        </p:nvSpPr>
        <p:spPr>
          <a:xfrm>
            <a:off x="1291424" y="1676400"/>
            <a:ext cx="6713552" cy="4351338"/>
          </a:xfrm>
        </p:spPr>
        <p:txBody>
          <a:bodyPr>
            <a:normAutofit fontScale="92500" lnSpcReduction="10000"/>
          </a:bodyPr>
          <a:lstStyle/>
          <a:p>
            <a:pPr marL="0" indent="0" algn="just">
              <a:buNone/>
            </a:pPr>
            <a:r>
              <a:rPr lang="en-US" sz="2200" dirty="0">
                <a:latin typeface="Century Schoolbook" pitchFamily="18" charset="0"/>
              </a:rPr>
              <a:t>Regardless of which type of audit is performed, the audit must be submitted to Financial Accounting thirty days after it has been presented to the local board of education.</a:t>
            </a:r>
          </a:p>
          <a:p>
            <a:pPr>
              <a:buNone/>
            </a:pPr>
            <a:endParaRPr lang="en-US" sz="2200" dirty="0">
              <a:latin typeface="Century Schoolbook" pitchFamily="18" charset="0"/>
            </a:endParaRPr>
          </a:p>
          <a:p>
            <a:pPr algn="ctr">
              <a:buNone/>
            </a:pPr>
            <a:r>
              <a:rPr lang="en-US" sz="2200" dirty="0">
                <a:latin typeface="Century Schoolbook" pitchFamily="18" charset="0"/>
              </a:rPr>
              <a:t>70 O.S. § 22-108</a:t>
            </a:r>
          </a:p>
          <a:p>
            <a:endParaRPr lang="en-US" sz="2200" dirty="0">
              <a:latin typeface="Century Schoolbook" pitchFamily="18" charset="0"/>
            </a:endParaRPr>
          </a:p>
          <a:p>
            <a:pPr>
              <a:buNone/>
            </a:pPr>
            <a:r>
              <a:rPr lang="en-US" sz="2200" i="1" dirty="0">
                <a:latin typeface="Century Schoolbook" pitchFamily="18" charset="0"/>
              </a:rPr>
              <a:t>		“Thirty (30) days after the audit presentation to the local board of education, forward one copy of the audit report to the SDE”</a:t>
            </a:r>
          </a:p>
          <a:p>
            <a:pPr>
              <a:buNone/>
            </a:pPr>
            <a:r>
              <a:rPr lang="en-US" sz="2200" dirty="0">
                <a:latin typeface="Century Schoolbook" pitchFamily="18" charset="0"/>
              </a:rPr>
              <a:t>			</a:t>
            </a:r>
          </a:p>
          <a:p>
            <a:pPr>
              <a:buNone/>
            </a:pPr>
            <a:r>
              <a:rPr lang="en-US" sz="2200" dirty="0">
                <a:latin typeface="Century Schoolbook" pitchFamily="18" charset="0"/>
              </a:rPr>
              <a:t>				</a:t>
            </a:r>
          </a:p>
        </p:txBody>
      </p:sp>
    </p:spTree>
    <p:extLst>
      <p:ext uri="{BB962C8B-B14F-4D97-AF65-F5344CB8AC3E}">
        <p14:creationId xmlns:p14="http://schemas.microsoft.com/office/powerpoint/2010/main" val="1892762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819912"/>
          </a:xfrm>
        </p:spPr>
        <p:txBody>
          <a:bodyPr>
            <a:normAutofit/>
          </a:bodyPr>
          <a:lstStyle/>
          <a:p>
            <a:pPr algn="ctr"/>
            <a:r>
              <a:rPr lang="en-US" sz="3200" b="1" dirty="0">
                <a:latin typeface="Century Schoolbook" pitchFamily="18" charset="0"/>
              </a:rPr>
              <a:t>AUDITS</a:t>
            </a:r>
          </a:p>
        </p:txBody>
      </p:sp>
      <p:sp>
        <p:nvSpPr>
          <p:cNvPr id="2" name="Content Placeholder 1"/>
          <p:cNvSpPr>
            <a:spLocks noGrp="1"/>
          </p:cNvSpPr>
          <p:nvPr>
            <p:ph idx="1"/>
          </p:nvPr>
        </p:nvSpPr>
        <p:spPr>
          <a:xfrm>
            <a:off x="457200" y="1752600"/>
            <a:ext cx="8229600" cy="4373563"/>
          </a:xfrm>
        </p:spPr>
        <p:txBody>
          <a:bodyPr>
            <a:normAutofit/>
          </a:bodyPr>
          <a:lstStyle/>
          <a:p>
            <a:pPr marL="0" indent="0" algn="just">
              <a:buNone/>
            </a:pPr>
            <a:r>
              <a:rPr lang="en-US" sz="2200" b="1" dirty="0">
                <a:latin typeface="Century Schoolbook" pitchFamily="18" charset="0"/>
              </a:rPr>
              <a:t>Findings</a:t>
            </a:r>
            <a:r>
              <a:rPr lang="en-US" sz="2200" dirty="0">
                <a:latin typeface="Century Schoolbook" pitchFamily="18" charset="0"/>
              </a:rPr>
              <a:t> – District must submit a Corrective Action Plan (CAP).  The CAP should include why the finding occurred, what is being done to prevent it from recurring, name(s) of contact person(s responsible for the CAP, and anticipated date of completion for the CAP.</a:t>
            </a:r>
          </a:p>
          <a:p>
            <a:pPr algn="just"/>
            <a:endParaRPr lang="en-US" sz="2200" dirty="0">
              <a:latin typeface="Century Schoolbook" pitchFamily="18" charset="0"/>
            </a:endParaRPr>
          </a:p>
          <a:p>
            <a:pPr marL="0" indent="0" algn="just">
              <a:buNone/>
            </a:pPr>
            <a:r>
              <a:rPr lang="en-US" sz="2200" b="1" dirty="0">
                <a:latin typeface="Century Schoolbook" pitchFamily="18" charset="0"/>
              </a:rPr>
              <a:t>Exceptions and/or recommendations </a:t>
            </a:r>
            <a:r>
              <a:rPr lang="en-US" sz="2200" dirty="0">
                <a:latin typeface="Century Schoolbook" pitchFamily="18" charset="0"/>
              </a:rPr>
              <a:t>– District must give a response.</a:t>
            </a:r>
          </a:p>
          <a:p>
            <a:pPr marL="0" indent="0" algn="just">
              <a:buNone/>
            </a:pPr>
            <a:endParaRPr lang="en-US" sz="2200" dirty="0">
              <a:latin typeface="Century Schoolbook" pitchFamily="18" charset="0"/>
            </a:endParaRPr>
          </a:p>
        </p:txBody>
      </p:sp>
    </p:spTree>
    <p:extLst>
      <p:ext uri="{BB962C8B-B14F-4D97-AF65-F5344CB8AC3E}">
        <p14:creationId xmlns:p14="http://schemas.microsoft.com/office/powerpoint/2010/main" val="1908289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8229600" cy="896112"/>
          </a:xfrm>
        </p:spPr>
        <p:txBody>
          <a:bodyPr>
            <a:normAutofit/>
          </a:bodyPr>
          <a:lstStyle/>
          <a:p>
            <a:r>
              <a:rPr lang="en-US" sz="3200" dirty="0">
                <a:latin typeface="Century Schoolbook" pitchFamily="18" charset="0"/>
              </a:rPr>
              <a:t>Paragraph A, Item 6</a:t>
            </a:r>
          </a:p>
        </p:txBody>
      </p:sp>
      <p:sp>
        <p:nvSpPr>
          <p:cNvPr id="2" name="Content Placeholder 1"/>
          <p:cNvSpPr>
            <a:spLocks noGrp="1"/>
          </p:cNvSpPr>
          <p:nvPr>
            <p:ph idx="1"/>
          </p:nvPr>
        </p:nvSpPr>
        <p:spPr>
          <a:xfrm>
            <a:off x="421104" y="1600200"/>
            <a:ext cx="8265695" cy="4495800"/>
          </a:xfrm>
        </p:spPr>
        <p:txBody>
          <a:bodyPr>
            <a:normAutofit fontScale="77500" lnSpcReduction="20000"/>
          </a:bodyPr>
          <a:lstStyle/>
          <a:p>
            <a:pPr marL="0" indent="0">
              <a:buNone/>
            </a:pPr>
            <a:endParaRPr lang="en-US" sz="2200" dirty="0">
              <a:latin typeface="Century Schoolbook" pitchFamily="18" charset="0"/>
            </a:endParaRPr>
          </a:p>
          <a:p>
            <a:pPr marL="0" indent="0">
              <a:buNone/>
            </a:pPr>
            <a:r>
              <a:rPr lang="en-US" sz="3600" dirty="0">
                <a:latin typeface="Century Schoolbook" pitchFamily="18" charset="0"/>
              </a:rPr>
              <a:t>A charter school, to the extent possible, shall be subject to the same reporting requirements, financial audits, audit procedures, and audit requirements as a school district.  The State Department of Education or State Auditor and Inspector may conduct financial, program, or compliance audits.  A charter school shall use the Oklahoma Cost Accounting System (OCAS) to report financial transactions to the sponsoring school district.</a:t>
            </a:r>
          </a:p>
          <a:p>
            <a:pPr marL="0" indent="0" algn="ctr">
              <a:buNone/>
            </a:pPr>
            <a:endParaRPr lang="en-US" sz="3600" dirty="0">
              <a:latin typeface="Century Schoolbook" pitchFamily="18" charset="0"/>
            </a:endParaRPr>
          </a:p>
        </p:txBody>
      </p:sp>
    </p:spTree>
    <p:extLst>
      <p:ext uri="{BB962C8B-B14F-4D97-AF65-F5344CB8AC3E}">
        <p14:creationId xmlns:p14="http://schemas.microsoft.com/office/powerpoint/2010/main" val="1656637182"/>
      </p:ext>
    </p:extLst>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3200" dirty="0">
                <a:latin typeface="Century Schoolbook" pitchFamily="18" charset="0"/>
              </a:rPr>
              <a:t>Publications Available</a:t>
            </a:r>
          </a:p>
        </p:txBody>
      </p:sp>
      <p:sp>
        <p:nvSpPr>
          <p:cNvPr id="2" name="Content Placeholder 1"/>
          <p:cNvSpPr>
            <a:spLocks noGrp="1"/>
          </p:cNvSpPr>
          <p:nvPr>
            <p:ph idx="1"/>
          </p:nvPr>
        </p:nvSpPr>
        <p:spPr>
          <a:xfrm>
            <a:off x="609600" y="1371600"/>
            <a:ext cx="8077200" cy="4800600"/>
          </a:xfrm>
        </p:spPr>
        <p:txBody>
          <a:bodyPr>
            <a:normAutofit fontScale="25000" lnSpcReduction="20000"/>
          </a:bodyPr>
          <a:lstStyle/>
          <a:p>
            <a:pPr marL="0" indent="0">
              <a:buNone/>
            </a:pPr>
            <a:r>
              <a:rPr lang="en-US" sz="10000" dirty="0">
                <a:latin typeface="Century Schoolbook" pitchFamily="18" charset="0"/>
              </a:rPr>
              <a:t>Accountability at a Glance</a:t>
            </a:r>
          </a:p>
          <a:p>
            <a:pPr marL="0" indent="0">
              <a:buNone/>
            </a:pPr>
            <a:endParaRPr lang="en-US" sz="10000" dirty="0">
              <a:latin typeface="Century Schoolbook" pitchFamily="18" charset="0"/>
            </a:endParaRPr>
          </a:p>
          <a:p>
            <a:pPr marL="0" indent="0">
              <a:buNone/>
            </a:pPr>
            <a:r>
              <a:rPr lang="en-US" sz="10000" dirty="0">
                <a:latin typeface="Century Schoolbook" pitchFamily="18" charset="0"/>
              </a:rPr>
              <a:t>Coding Obstacles Districts Encounter Daily (CODED)</a:t>
            </a:r>
          </a:p>
          <a:p>
            <a:pPr marL="0" indent="0">
              <a:buNone/>
            </a:pPr>
            <a:endParaRPr lang="en-US" sz="10000" dirty="0">
              <a:latin typeface="Century Schoolbook" pitchFamily="18" charset="0"/>
            </a:endParaRPr>
          </a:p>
          <a:p>
            <a:pPr marL="0" indent="0">
              <a:buNone/>
            </a:pPr>
            <a:r>
              <a:rPr lang="en-US" sz="10000" dirty="0">
                <a:latin typeface="Century Schoolbook" pitchFamily="18" charset="0"/>
              </a:rPr>
              <a:t>OCAS Manual</a:t>
            </a:r>
          </a:p>
          <a:p>
            <a:pPr marL="0" indent="0">
              <a:buNone/>
            </a:pPr>
            <a:endParaRPr lang="en-US" sz="10000" dirty="0">
              <a:latin typeface="Century Schoolbook" pitchFamily="18" charset="0"/>
            </a:endParaRPr>
          </a:p>
          <a:p>
            <a:pPr marL="0" indent="0">
              <a:buNone/>
            </a:pPr>
            <a:r>
              <a:rPr lang="en-US" sz="10000" dirty="0">
                <a:latin typeface="Century Schoolbook" pitchFamily="18" charset="0"/>
              </a:rPr>
              <a:t>School Laws of Oklahoma</a:t>
            </a:r>
          </a:p>
          <a:p>
            <a:pPr marL="0" indent="0">
              <a:buNone/>
            </a:pPr>
            <a:endParaRPr lang="en-US" sz="10000" dirty="0">
              <a:latin typeface="Century Schoolbook" pitchFamily="18" charset="0"/>
            </a:endParaRPr>
          </a:p>
          <a:p>
            <a:pPr marL="0" indent="0">
              <a:buNone/>
            </a:pPr>
            <a:r>
              <a:rPr lang="en-US" sz="10000" dirty="0">
                <a:latin typeface="Century Schoolbook" pitchFamily="18" charset="0"/>
              </a:rPr>
              <a:t>SDE Permanent Rules (Chapter 25 Finance)</a:t>
            </a:r>
          </a:p>
          <a:p>
            <a:pPr marL="0" indent="0">
              <a:buNone/>
            </a:pPr>
            <a:endParaRPr lang="en-US" sz="10000" dirty="0">
              <a:latin typeface="Century Schoolbook" pitchFamily="18" charset="0"/>
            </a:endParaRPr>
          </a:p>
          <a:p>
            <a:pPr marL="0" indent="0">
              <a:buNone/>
            </a:pPr>
            <a:r>
              <a:rPr lang="en-US" sz="10000" dirty="0">
                <a:latin typeface="Century Schoolbook" pitchFamily="18" charset="0"/>
              </a:rPr>
              <a:t>Technical Assistance Document</a:t>
            </a:r>
          </a:p>
          <a:p>
            <a:pPr marL="0" indent="0">
              <a:buNone/>
            </a:pPr>
            <a:endParaRPr lang="en-US" sz="3600" dirty="0">
              <a:latin typeface="Century Schoolbook" pitchFamily="18" charset="0"/>
            </a:endParaRPr>
          </a:p>
          <a:p>
            <a:pPr marL="0" indent="0">
              <a:buNone/>
            </a:pPr>
            <a:endParaRPr lang="en-US" sz="3600" dirty="0">
              <a:latin typeface="Century Schoolbook" pitchFamily="18" charset="0"/>
            </a:endParaRPr>
          </a:p>
          <a:p>
            <a:pPr marL="0" indent="0">
              <a:buNone/>
            </a:pPr>
            <a:endParaRPr lang="en-US" dirty="0">
              <a:latin typeface="Century Schoolbook" pitchFamily="18" charset="0"/>
            </a:endParaRPr>
          </a:p>
          <a:p>
            <a:pPr marL="0" indent="0">
              <a:buNone/>
            </a:pPr>
            <a:endParaRPr lang="en-US" dirty="0">
              <a:latin typeface="Century Schoolbook" pitchFamily="18" charset="0"/>
            </a:endParaRPr>
          </a:p>
          <a:p>
            <a:pPr marL="0" indent="0">
              <a:buNone/>
            </a:pPr>
            <a:r>
              <a:rPr lang="en-US" dirty="0">
                <a:latin typeface="Century Schoolbook" pitchFamily="18" charset="0"/>
              </a:rPr>
              <a:t>	</a:t>
            </a:r>
            <a:r>
              <a:rPr lang="en-US" sz="6400" i="1" dirty="0">
                <a:latin typeface="Century Schoolbook" pitchFamily="18" charset="0"/>
              </a:rPr>
              <a:t>	</a:t>
            </a:r>
          </a:p>
          <a:p>
            <a:pPr marL="0" indent="0">
              <a:buNone/>
            </a:pPr>
            <a:endParaRPr lang="en-US" sz="7600" dirty="0"/>
          </a:p>
        </p:txBody>
      </p:sp>
    </p:spTree>
    <p:extLst>
      <p:ext uri="{BB962C8B-B14F-4D97-AF65-F5344CB8AC3E}">
        <p14:creationId xmlns:p14="http://schemas.microsoft.com/office/powerpoint/2010/main" val="1152300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Gotham Medium"/>
              </a:rPr>
              <a:t>Contact Information</a:t>
            </a:r>
          </a:p>
        </p:txBody>
      </p:sp>
      <p:sp>
        <p:nvSpPr>
          <p:cNvPr id="3" name="Content Placeholder 2"/>
          <p:cNvSpPr>
            <a:spLocks noGrp="1"/>
          </p:cNvSpPr>
          <p:nvPr>
            <p:ph idx="1"/>
          </p:nvPr>
        </p:nvSpPr>
        <p:spPr>
          <a:xfrm>
            <a:off x="197892" y="1417638"/>
            <a:ext cx="8748215" cy="4995080"/>
          </a:xfrm>
        </p:spPr>
        <p:txBody>
          <a:bodyPr>
            <a:noAutofit/>
          </a:bodyPr>
          <a:lstStyle/>
          <a:p>
            <a:pPr marL="57150" lvl="1" indent="0">
              <a:spcBef>
                <a:spcPts val="0"/>
              </a:spcBef>
              <a:buNone/>
            </a:pPr>
            <a:r>
              <a:rPr lang="en-US" dirty="0"/>
              <a:t>Katherine Black, Executive Director of Financial Accounting/OCAS/Auditing</a:t>
            </a:r>
            <a:br>
              <a:rPr lang="en-US" dirty="0"/>
            </a:br>
            <a:r>
              <a:rPr lang="en-US" dirty="0"/>
              <a:t>405-522-0275                                             </a:t>
            </a:r>
            <a:r>
              <a:rPr lang="en-US" dirty="0">
                <a:hlinkClick r:id="rId2"/>
              </a:rPr>
              <a:t>Katherine.Black@sde.ok.gov</a:t>
            </a:r>
            <a:r>
              <a:rPr lang="en-US" sz="2400" dirty="0"/>
              <a:t/>
            </a:r>
            <a:br>
              <a:rPr lang="en-US" sz="2400" dirty="0"/>
            </a:br>
            <a:r>
              <a:rPr lang="en-US" sz="2400" dirty="0"/>
              <a:t/>
            </a:r>
            <a:br>
              <a:rPr lang="en-US" sz="2400" dirty="0"/>
            </a:br>
            <a:r>
              <a:rPr lang="en-US" dirty="0"/>
              <a:t>Pam Honeysuckle: Counties: </a:t>
            </a:r>
            <a:r>
              <a:rPr lang="en-US" b="1" dirty="0"/>
              <a:t>01-18, 26, 55, 72, ILC, and Charter Schools</a:t>
            </a:r>
            <a:r>
              <a:rPr lang="en-US" sz="2400" dirty="0"/>
              <a:t/>
            </a:r>
            <a:br>
              <a:rPr lang="en-US" sz="2400" dirty="0"/>
            </a:br>
            <a:r>
              <a:rPr lang="en-US" dirty="0"/>
              <a:t>405-522-3273                                          </a:t>
            </a:r>
            <a:r>
              <a:rPr lang="en-US" u="sng" dirty="0">
                <a:solidFill>
                  <a:schemeClr val="tx1">
                    <a:lumMod val="75000"/>
                  </a:schemeClr>
                </a:solidFill>
              </a:rPr>
              <a:t>Pam.Honeysuckle@sde.ok.gov</a:t>
            </a:r>
            <a:br>
              <a:rPr lang="en-US" u="sng" dirty="0">
                <a:solidFill>
                  <a:schemeClr val="tx1">
                    <a:lumMod val="75000"/>
                  </a:schemeClr>
                </a:solidFill>
              </a:rPr>
            </a:br>
            <a:r>
              <a:rPr lang="en-US" dirty="0"/>
              <a:t> </a:t>
            </a:r>
            <a:r>
              <a:rPr lang="en-US" sz="2400" dirty="0"/>
              <a:t/>
            </a:r>
            <a:br>
              <a:rPr lang="en-US" sz="2400" dirty="0"/>
            </a:br>
            <a:r>
              <a:rPr lang="en-US" dirty="0"/>
              <a:t>Iona Martin: Counties: </a:t>
            </a:r>
            <a:r>
              <a:rPr lang="en-US" b="1" dirty="0"/>
              <a:t>19-49 </a:t>
            </a:r>
          </a:p>
          <a:p>
            <a:pPr marL="57150" lvl="1" indent="0">
              <a:spcBef>
                <a:spcPts val="0"/>
              </a:spcBef>
              <a:buNone/>
            </a:pPr>
            <a:r>
              <a:rPr lang="en-US" dirty="0"/>
              <a:t>405-522-3272                                                    </a:t>
            </a:r>
            <a:r>
              <a:rPr lang="en-US" u="sng" dirty="0">
                <a:solidFill>
                  <a:schemeClr val="tx1">
                    <a:lumMod val="75000"/>
                  </a:schemeClr>
                </a:solidFill>
              </a:rPr>
              <a:t>Iona.Martin@sde.ok.gov</a:t>
            </a:r>
            <a:r>
              <a:rPr lang="en-US" dirty="0">
                <a:solidFill>
                  <a:schemeClr val="tx1">
                    <a:lumMod val="75000"/>
                  </a:schemeClr>
                </a:solidFill>
              </a:rPr>
              <a:t> </a:t>
            </a:r>
            <a:br>
              <a:rPr lang="en-US" dirty="0">
                <a:solidFill>
                  <a:schemeClr val="tx1">
                    <a:lumMod val="75000"/>
                  </a:schemeClr>
                </a:solidFill>
              </a:rPr>
            </a:br>
            <a:r>
              <a:rPr lang="en-US" dirty="0"/>
              <a:t/>
            </a:r>
            <a:br>
              <a:rPr lang="en-US" dirty="0"/>
            </a:br>
            <a:r>
              <a:rPr lang="en-US" dirty="0"/>
              <a:t>Kelly Freeman: Counties: </a:t>
            </a:r>
            <a:r>
              <a:rPr lang="en-US" b="1" dirty="0"/>
              <a:t>50-77</a:t>
            </a:r>
            <a:r>
              <a:rPr lang="en-US" dirty="0"/>
              <a:t/>
            </a:r>
            <a:br>
              <a:rPr lang="en-US" dirty="0"/>
            </a:br>
            <a:r>
              <a:rPr lang="en-US" dirty="0"/>
              <a:t>405-521-2349                                                </a:t>
            </a:r>
            <a:r>
              <a:rPr lang="en-US" dirty="0">
                <a:hlinkClick r:id="rId3"/>
              </a:rPr>
              <a:t>Kelly.Freeman@sde.ok.gov</a:t>
            </a:r>
            <a:r>
              <a:rPr lang="en-US" sz="2400" dirty="0"/>
              <a:t/>
            </a:r>
            <a:br>
              <a:rPr lang="en-US" sz="2400" dirty="0"/>
            </a:br>
            <a:r>
              <a:rPr lang="en-US" sz="2400" dirty="0"/>
              <a:t/>
            </a:r>
            <a:br>
              <a:rPr lang="en-US" sz="2400" dirty="0"/>
            </a:br>
            <a:r>
              <a:rPr lang="en-US" dirty="0"/>
              <a:t>Elaine Schein: "C" Districts </a:t>
            </a:r>
            <a:br>
              <a:rPr lang="en-US" dirty="0"/>
            </a:br>
            <a:r>
              <a:rPr lang="en-US" dirty="0"/>
              <a:t>405-521-3197                                                 </a:t>
            </a:r>
            <a:r>
              <a:rPr lang="en-US" dirty="0">
                <a:hlinkClick r:id="rId3"/>
              </a:rPr>
              <a:t>Elaine.Schein@sde.ok.gov</a:t>
            </a:r>
            <a:endParaRPr lang="en-US" sz="2200" dirty="0">
              <a:solidFill>
                <a:schemeClr val="tx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9408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Officers</a:t>
            </a:r>
            <a:endParaRPr lang="en-US" dirty="0"/>
          </a:p>
        </p:txBody>
      </p:sp>
      <p:sp>
        <p:nvSpPr>
          <p:cNvPr id="3" name="Content Placeholder 2"/>
          <p:cNvSpPr>
            <a:spLocks noGrp="1"/>
          </p:cNvSpPr>
          <p:nvPr>
            <p:ph idx="1"/>
          </p:nvPr>
        </p:nvSpPr>
        <p:spPr/>
        <p:txBody>
          <a:bodyPr/>
          <a:lstStyle/>
          <a:p>
            <a:r>
              <a:rPr lang="en-US" dirty="0" smtClean="0"/>
              <a:t>Superintendent, Chief Executive Officer/Head of Charter School</a:t>
            </a:r>
          </a:p>
          <a:p>
            <a:r>
              <a:rPr lang="en-US" dirty="0" smtClean="0"/>
              <a:t>Treasurer</a:t>
            </a:r>
          </a:p>
          <a:p>
            <a:r>
              <a:rPr lang="en-US" dirty="0" smtClean="0"/>
              <a:t>Encumbrance Clerk</a:t>
            </a:r>
          </a:p>
          <a:p>
            <a:r>
              <a:rPr lang="en-US" dirty="0" smtClean="0"/>
              <a:t>Board Minute Clerk</a:t>
            </a:r>
          </a:p>
          <a:p>
            <a:pPr marL="0" indent="0">
              <a:buNone/>
            </a:pPr>
            <a:endParaRPr lang="en-US" dirty="0" smtClean="0"/>
          </a:p>
          <a:p>
            <a:pPr marL="0" indent="0">
              <a:buNone/>
            </a:pPr>
            <a:r>
              <a:rPr lang="en-US" dirty="0" smtClean="0"/>
              <a:t>All of these positions must have a Surety Bond</a:t>
            </a:r>
          </a:p>
          <a:p>
            <a:pPr marL="0" indent="0">
              <a:buNone/>
            </a:pPr>
            <a:endParaRPr lang="en-US" dirty="0"/>
          </a:p>
        </p:txBody>
      </p:sp>
    </p:spTree>
    <p:extLst>
      <p:ext uri="{BB962C8B-B14F-4D97-AF65-F5344CB8AC3E}">
        <p14:creationId xmlns:p14="http://schemas.microsoft.com/office/powerpoint/2010/main" val="1149579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Officers Training</a:t>
            </a:r>
            <a:endParaRPr lang="en-US" dirty="0"/>
          </a:p>
        </p:txBody>
      </p:sp>
      <p:sp>
        <p:nvSpPr>
          <p:cNvPr id="3" name="Content Placeholder 2"/>
          <p:cNvSpPr>
            <a:spLocks noGrp="1"/>
          </p:cNvSpPr>
          <p:nvPr>
            <p:ph idx="1"/>
          </p:nvPr>
        </p:nvSpPr>
        <p:spPr/>
        <p:txBody>
          <a:bodyPr/>
          <a:lstStyle/>
          <a:p>
            <a:pPr marL="0" indent="0">
              <a:buNone/>
            </a:pPr>
            <a:r>
              <a:rPr lang="en-US" dirty="0" smtClean="0"/>
              <a:t>Encumbrance Clerks and Treasurer are to receive training on the school finance laws of Oklahoma, accounting, ethics, and the duties and responsibilities of their positions.</a:t>
            </a:r>
          </a:p>
          <a:p>
            <a:pPr marL="0" indent="0">
              <a:buNone/>
            </a:pPr>
            <a:endParaRPr lang="en-US" dirty="0"/>
          </a:p>
          <a:p>
            <a:pPr marL="0" indent="0">
              <a:buNone/>
            </a:pPr>
            <a:r>
              <a:rPr lang="en-US" dirty="0" smtClean="0"/>
              <a:t>Requirement:  Newly employed encumbrance clerks and treasurer, twelve (12) hours of the above training must be completed within nine (9) months of employment.  Also the same individuals, twelve (12) hours of continuing education must be completed every three years (70 </a:t>
            </a:r>
            <a:r>
              <a:rPr lang="en-US" dirty="0">
                <a:latin typeface="Century Schoolbook" pitchFamily="18" charset="0"/>
              </a:rPr>
              <a:t>§</a:t>
            </a:r>
            <a:r>
              <a:rPr lang="en-US" dirty="0" smtClean="0"/>
              <a:t> 5-190)</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92529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Software</a:t>
            </a:r>
            <a:endParaRPr lang="en-US" dirty="0"/>
          </a:p>
        </p:txBody>
      </p:sp>
      <p:sp>
        <p:nvSpPr>
          <p:cNvPr id="3" name="Content Placeholder 2"/>
          <p:cNvSpPr>
            <a:spLocks noGrp="1"/>
          </p:cNvSpPr>
          <p:nvPr>
            <p:ph idx="1"/>
          </p:nvPr>
        </p:nvSpPr>
        <p:spPr/>
        <p:txBody>
          <a:bodyPr/>
          <a:lstStyle/>
          <a:p>
            <a:r>
              <a:rPr lang="en-US" dirty="0" smtClean="0"/>
              <a:t>There are 8 Oklahoma Cost Accounting Vendors approved by the Oklahoma State Board of Education</a:t>
            </a:r>
          </a:p>
          <a:p>
            <a:endParaRPr lang="en-US" dirty="0"/>
          </a:p>
          <a:p>
            <a:r>
              <a:rPr lang="en-US" dirty="0" smtClean="0"/>
              <a:t>No other Software vendor can be used for your financial accounting system.</a:t>
            </a:r>
          </a:p>
          <a:p>
            <a:endParaRPr lang="en-US" dirty="0"/>
          </a:p>
          <a:p>
            <a:r>
              <a:rPr lang="en-US" dirty="0" smtClean="0"/>
              <a:t>The approved vendor list is on the Financial Accounting Website.  </a:t>
            </a:r>
            <a:endParaRPr lang="en-US" dirty="0"/>
          </a:p>
        </p:txBody>
      </p:sp>
    </p:spTree>
    <p:extLst>
      <p:ext uri="{BB962C8B-B14F-4D97-AF65-F5344CB8AC3E}">
        <p14:creationId xmlns:p14="http://schemas.microsoft.com/office/powerpoint/2010/main" val="906191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2888" y="381000"/>
            <a:ext cx="8534400" cy="914400"/>
          </a:xfrm>
        </p:spPr>
        <p:txBody>
          <a:bodyPr>
            <a:normAutofit fontScale="90000"/>
          </a:bodyPr>
          <a:lstStyle/>
          <a:p>
            <a:r>
              <a:rPr lang="en-US" sz="3200" b="1" dirty="0">
                <a:latin typeface="Century Schoolbook" pitchFamily="18" charset="0"/>
              </a:rPr>
              <a:t>Oklahoma Cost Accounting System (OCAS</a:t>
            </a:r>
            <a:r>
              <a:rPr lang="en-US" sz="3200" dirty="0">
                <a:latin typeface="Century Schoolbook" pitchFamily="18" charset="0"/>
              </a:rPr>
              <a:t>)</a:t>
            </a:r>
          </a:p>
        </p:txBody>
      </p:sp>
      <p:sp>
        <p:nvSpPr>
          <p:cNvPr id="2" name="Content Placeholder 1"/>
          <p:cNvSpPr>
            <a:spLocks noGrp="1"/>
          </p:cNvSpPr>
          <p:nvPr>
            <p:ph idx="1"/>
          </p:nvPr>
        </p:nvSpPr>
        <p:spPr/>
        <p:txBody>
          <a:bodyPr>
            <a:normAutofit/>
          </a:bodyPr>
          <a:lstStyle/>
          <a:p>
            <a:r>
              <a:rPr lang="en-US" sz="2200" dirty="0">
                <a:latin typeface="Century Schoolbook" pitchFamily="18" charset="0"/>
              </a:rPr>
              <a:t>What is OCAS?</a:t>
            </a:r>
          </a:p>
          <a:p>
            <a:pPr marL="400050" lvl="1" indent="0">
              <a:buNone/>
            </a:pPr>
            <a:r>
              <a:rPr lang="en-US" sz="1800" dirty="0">
                <a:latin typeface="Century Schoolbook" pitchFamily="18" charset="0"/>
              </a:rPr>
              <a:t>	</a:t>
            </a:r>
            <a:r>
              <a:rPr lang="en-US" sz="2000" dirty="0">
                <a:latin typeface="Century Schoolbook" pitchFamily="18" charset="0"/>
              </a:rPr>
              <a:t>OCAS is an accounting system unique to Oklahoma however is also part of the larger accounting system instituted by the United States Department of Education (USDE)/National Center for Education Statistics (NCES); each state has developed its own system that adheres to national standards.</a:t>
            </a:r>
          </a:p>
          <a:p>
            <a:pPr marL="0" indent="0">
              <a:buNone/>
            </a:pPr>
            <a:endParaRPr lang="en-US" sz="2200" dirty="0">
              <a:latin typeface="Century Schoolbook" pitchFamily="18" charset="0"/>
            </a:endParaRPr>
          </a:p>
          <a:p>
            <a:r>
              <a:rPr lang="en-US" sz="2200" dirty="0">
                <a:latin typeface="Century Schoolbook" pitchFamily="18" charset="0"/>
              </a:rPr>
              <a:t>Why use OCAS?</a:t>
            </a:r>
          </a:p>
          <a:p>
            <a:pPr marL="109728" indent="0">
              <a:buNone/>
            </a:pPr>
            <a:r>
              <a:rPr lang="en-US" sz="2200" dirty="0">
                <a:latin typeface="Century Schoolbook" pitchFamily="18" charset="0"/>
              </a:rPr>
              <a:t>	IT’S  THE  LAW</a:t>
            </a:r>
          </a:p>
          <a:p>
            <a:pPr lvl="1"/>
            <a:r>
              <a:rPr lang="en-US" sz="2200" dirty="0">
                <a:latin typeface="Century Schoolbook" pitchFamily="18" charset="0"/>
              </a:rPr>
              <a:t>Oklahoma State Statute 70 §5-135.2</a:t>
            </a:r>
          </a:p>
          <a:p>
            <a:pPr lvl="1"/>
            <a:r>
              <a:rPr lang="en-US" sz="2200" dirty="0">
                <a:latin typeface="Century Schoolbook" pitchFamily="18" charset="0"/>
              </a:rPr>
              <a:t>Oklahoma Administrative Code Title 210:25</a:t>
            </a:r>
          </a:p>
          <a:p>
            <a:endParaRPr lang="en-US" sz="2200" dirty="0">
              <a:latin typeface="Century Schoolbook" pitchFamily="18" charset="0"/>
            </a:endParaRPr>
          </a:p>
        </p:txBody>
      </p:sp>
    </p:spTree>
    <p:extLst>
      <p:ext uri="{BB962C8B-B14F-4D97-AF65-F5344CB8AC3E}">
        <p14:creationId xmlns:p14="http://schemas.microsoft.com/office/powerpoint/2010/main" val="3898900410"/>
      </p:ext>
    </p:extLst>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4400" dirty="0">
                <a:latin typeface="Mongolian Baiti" pitchFamily="66" charset="0"/>
                <a:cs typeface="Mongolian Baiti" pitchFamily="66" charset="0"/>
              </a:rPr>
              <a:t>OCAS</a:t>
            </a:r>
          </a:p>
        </p:txBody>
      </p:sp>
      <p:sp>
        <p:nvSpPr>
          <p:cNvPr id="3" name="Content Placeholder 2"/>
          <p:cNvSpPr>
            <a:spLocks noGrp="1"/>
          </p:cNvSpPr>
          <p:nvPr>
            <p:ph idx="1"/>
          </p:nvPr>
        </p:nvSpPr>
        <p:spPr>
          <a:xfrm>
            <a:off x="348792" y="1447799"/>
            <a:ext cx="8465270" cy="5528035"/>
          </a:xfrm>
        </p:spPr>
        <p:txBody>
          <a:bodyPr>
            <a:normAutofit/>
          </a:bodyPr>
          <a:lstStyle/>
          <a:p>
            <a:pPr marL="0" indent="0" algn="just">
              <a:buNone/>
            </a:pPr>
            <a:r>
              <a:rPr lang="en-US" sz="2400" dirty="0">
                <a:latin typeface="Mongolian Baiti" pitchFamily="66" charset="0"/>
                <a:cs typeface="Mongolian Baiti" pitchFamily="66" charset="0"/>
              </a:rPr>
              <a:t>Permits local education agencies (LEAs) to accumulate expenditures and revenue to meet a variety of specialized management and reporting requirements, regardless of whether they are district, state, or federal with the following categories:</a:t>
            </a:r>
          </a:p>
          <a:p>
            <a:pPr marL="0" indent="0" algn="ctr">
              <a:buNone/>
            </a:pPr>
            <a:r>
              <a:rPr lang="en-US" sz="2400" b="1" u="sng" dirty="0">
                <a:latin typeface="Mongolian Baiti" pitchFamily="66" charset="0"/>
                <a:cs typeface="Mongolian Baiti" pitchFamily="66" charset="0"/>
              </a:rPr>
              <a:t>EXPENDITURES (27)</a:t>
            </a:r>
          </a:p>
          <a:p>
            <a:pPr marL="0" indent="0">
              <a:buNone/>
            </a:pPr>
            <a:r>
              <a:rPr lang="en-US" sz="2000" dirty="0">
                <a:latin typeface="Mongolian Baiti" pitchFamily="66" charset="0"/>
                <a:cs typeface="Mongolian Baiti" pitchFamily="66" charset="0"/>
              </a:rPr>
              <a:t>	            Project			                                            Job    Oper’l. </a:t>
            </a:r>
            <a:r>
              <a:rPr lang="en-US" sz="2000" u="sng" dirty="0">
                <a:latin typeface="Mongolian Baiti" pitchFamily="66" charset="0"/>
                <a:cs typeface="Mongolian Baiti" pitchFamily="66" charset="0"/>
              </a:rPr>
              <a:t>FY</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Fund</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Reporting</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Function</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Object</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Program</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Subject</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Class</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Unit</a:t>
            </a:r>
            <a:r>
              <a:rPr lang="en-US" sz="2000" dirty="0">
                <a:latin typeface="Mongolian Baiti" pitchFamily="66" charset="0"/>
                <a:cs typeface="Mongolian Baiti" pitchFamily="66" charset="0"/>
              </a:rPr>
              <a:t>	</a:t>
            </a:r>
          </a:p>
          <a:p>
            <a:pPr marL="0" indent="0">
              <a:buNone/>
            </a:pPr>
            <a:r>
              <a:rPr lang="en-US" sz="2000" dirty="0">
                <a:latin typeface="Mongolian Baiti" pitchFamily="66" charset="0"/>
                <a:cs typeface="Mongolian Baiti" pitchFamily="66" charset="0"/>
              </a:rPr>
              <a:t> </a:t>
            </a:r>
            <a:r>
              <a:rPr lang="en-US" sz="1800" dirty="0">
                <a:latin typeface="Mongolian Baiti" pitchFamily="66" charset="0"/>
                <a:cs typeface="Mongolian Baiti" pitchFamily="66" charset="0"/>
              </a:rPr>
              <a:t>XX      XX           XXX            XXXX        XXX          XXX        XXXX      XXX    XXX</a:t>
            </a:r>
          </a:p>
          <a:p>
            <a:pPr marL="0" indent="0" algn="ctr">
              <a:buNone/>
            </a:pPr>
            <a:r>
              <a:rPr lang="en-US" sz="2400" b="1" u="sng" dirty="0">
                <a:latin typeface="Mongolian Baiti" pitchFamily="66" charset="0"/>
                <a:cs typeface="Mongolian Baiti" pitchFamily="66" charset="0"/>
              </a:rPr>
              <a:t>REVENUE (17)</a:t>
            </a:r>
          </a:p>
          <a:p>
            <a:pPr marL="0" indent="0" algn="ctr">
              <a:buNone/>
            </a:pPr>
            <a:r>
              <a:rPr lang="en-US" sz="2400" dirty="0">
                <a:latin typeface="Mongolian Baiti" pitchFamily="66" charset="0"/>
                <a:cs typeface="Mongolian Baiti" pitchFamily="66" charset="0"/>
              </a:rPr>
              <a:t>                          </a:t>
            </a:r>
            <a:r>
              <a:rPr lang="en-US" sz="2000" dirty="0">
                <a:latin typeface="Mongolian Baiti" pitchFamily="66" charset="0"/>
                <a:cs typeface="Mongolian Baiti" pitchFamily="66" charset="0"/>
              </a:rPr>
              <a:t>        Project                Source                                    Oper’l.</a:t>
            </a:r>
            <a:r>
              <a:rPr lang="en-US" sz="2400" u="sng" dirty="0">
                <a:latin typeface="Mongolian Baiti" pitchFamily="66" charset="0"/>
                <a:cs typeface="Mongolian Baiti" pitchFamily="66" charset="0"/>
              </a:rPr>
              <a:t> </a:t>
            </a:r>
            <a:r>
              <a:rPr lang="en-US" sz="2000" u="sng" dirty="0">
                <a:latin typeface="Mongolian Baiti" pitchFamily="66" charset="0"/>
                <a:cs typeface="Mongolian Baiti" pitchFamily="66" charset="0"/>
              </a:rPr>
              <a:t>FY</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Fund</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Reporting</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of Revenue</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Program</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Unit</a:t>
            </a:r>
            <a:r>
              <a:rPr lang="en-US" sz="2000" dirty="0">
                <a:latin typeface="Mongolian Baiti" pitchFamily="66" charset="0"/>
                <a:cs typeface="Mongolian Baiti" pitchFamily="66" charset="0"/>
              </a:rPr>
              <a:t>   </a:t>
            </a:r>
          </a:p>
          <a:p>
            <a:pPr marL="0" indent="0">
              <a:buNone/>
            </a:pPr>
            <a:r>
              <a:rPr lang="en-US" sz="1800" dirty="0">
                <a:latin typeface="Mongolian Baiti" pitchFamily="66" charset="0"/>
                <a:cs typeface="Mongolian Baiti" pitchFamily="66" charset="0"/>
              </a:rPr>
              <a:t>      XX              XX                 XXX                    XXXX                   XXX               XXX</a:t>
            </a:r>
            <a:endParaRPr lang="en-US" sz="1800" u="sng" dirty="0">
              <a:latin typeface="Mongolian Baiti" pitchFamily="66" charset="0"/>
              <a:cs typeface="Mongolian Baiti" pitchFamily="66" charset="0"/>
            </a:endParaRPr>
          </a:p>
        </p:txBody>
      </p:sp>
    </p:spTree>
    <p:extLst>
      <p:ext uri="{BB962C8B-B14F-4D97-AF65-F5344CB8AC3E}">
        <p14:creationId xmlns:p14="http://schemas.microsoft.com/office/powerpoint/2010/main" val="2072659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304800"/>
            <a:ext cx="8229600" cy="896112"/>
          </a:xfrm>
        </p:spPr>
        <p:txBody>
          <a:bodyPr>
            <a:normAutofit fontScale="90000"/>
          </a:bodyPr>
          <a:lstStyle/>
          <a:p>
            <a:r>
              <a:rPr lang="en-US" sz="3200" b="1" dirty="0">
                <a:latin typeface="Century Schoolbook" pitchFamily="18" charset="0"/>
              </a:rPr>
              <a:t>Oklahoma Cost Accounting System (OCAS</a:t>
            </a:r>
            <a:r>
              <a:rPr lang="en-US" sz="3200" dirty="0">
                <a:latin typeface="Century Schoolbook" pitchFamily="18" charset="0"/>
              </a:rPr>
              <a:t>)</a:t>
            </a:r>
          </a:p>
        </p:txBody>
      </p:sp>
      <p:sp>
        <p:nvSpPr>
          <p:cNvPr id="2" name="Content Placeholder 1"/>
          <p:cNvSpPr>
            <a:spLocks noGrp="1"/>
          </p:cNvSpPr>
          <p:nvPr>
            <p:ph idx="1"/>
          </p:nvPr>
        </p:nvSpPr>
        <p:spPr>
          <a:xfrm>
            <a:off x="457200" y="1828800"/>
            <a:ext cx="8229600" cy="4297363"/>
          </a:xfrm>
        </p:spPr>
        <p:txBody>
          <a:bodyPr>
            <a:normAutofit/>
          </a:bodyPr>
          <a:lstStyle/>
          <a:p>
            <a:r>
              <a:rPr lang="en-US" sz="2200" dirty="0">
                <a:latin typeface="Century Schoolbook" pitchFamily="18" charset="0"/>
              </a:rPr>
              <a:t>Each year the Financial Accounting office receives the financial transactions for the preceding fiscal from over 540 Oklahoma school districts, charter schools, and interlocals.  The data received becomes part of an information network accessed daily by any party interested in the use of public education funds.</a:t>
            </a:r>
            <a:endParaRPr lang="en-US" sz="2000" dirty="0">
              <a:latin typeface="Century Schoolbook" pitchFamily="18" charset="0"/>
            </a:endParaRPr>
          </a:p>
          <a:p>
            <a:pPr marL="0" indent="0">
              <a:buNone/>
            </a:pPr>
            <a:endParaRPr lang="en-US" sz="2200" dirty="0">
              <a:latin typeface="Century Schoolbook" pitchFamily="18" charset="0"/>
            </a:endParaRPr>
          </a:p>
          <a:p>
            <a:r>
              <a:rPr lang="en-US" sz="2200" dirty="0">
                <a:latin typeface="Century Schoolbook" pitchFamily="18" charset="0"/>
              </a:rPr>
              <a:t>OCAS data is used to meet federal program compliance for Maintenance of Effort for Special Education and ESSA, Indirect Cost, and Excess Cost.</a:t>
            </a:r>
          </a:p>
        </p:txBody>
      </p:sp>
    </p:spTree>
    <p:extLst>
      <p:ext uri="{BB962C8B-B14F-4D97-AF65-F5344CB8AC3E}">
        <p14:creationId xmlns:p14="http://schemas.microsoft.com/office/powerpoint/2010/main" val="1723546366"/>
      </p:ext>
    </p:extLst>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OCAS </a:t>
            </a:r>
          </a:p>
        </p:txBody>
      </p:sp>
      <p:sp>
        <p:nvSpPr>
          <p:cNvPr id="4" name="Oval 3"/>
          <p:cNvSpPr/>
          <p:nvPr/>
        </p:nvSpPr>
        <p:spPr>
          <a:xfrm>
            <a:off x="2971800" y="2692399"/>
            <a:ext cx="3412146" cy="302895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350" b="1" dirty="0">
                <a:ln w="22225">
                  <a:solidFill>
                    <a:schemeClr val="bg1"/>
                  </a:solidFill>
                  <a:prstDash val="solid"/>
                </a:ln>
                <a:noFill/>
              </a:rPr>
              <a:t>O C A S</a:t>
            </a:r>
          </a:p>
        </p:txBody>
      </p:sp>
      <mc:AlternateContent xmlns:mc="http://schemas.openxmlformats.org/markup-compatibility/2006">
        <mc:Choice xmlns:cx1="http://schemas.microsoft.com/office/drawing/2015/9/8/chartex" xmlns="" Requires="cx1">
          <p:graphicFrame>
            <p:nvGraphicFramePr>
              <p:cNvPr id="6" name="Chart 5"/>
              <p:cNvGraphicFramePr/>
              <p:nvPr>
                <p:extLst>
                  <p:ext uri="{D42A27DB-BD31-4B8C-83A1-F6EECF244321}">
                    <p14:modId xmlns:p14="http://schemas.microsoft.com/office/powerpoint/2010/main" val="1957701974"/>
                  </p:ext>
                </p:extLst>
              </p:nvPr>
            </p:nvGraphicFramePr>
            <p:xfrm>
              <a:off x="838200" y="1524000"/>
              <a:ext cx="7696200" cy="5197474"/>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6" name="Chart 5"/>
              <p:cNvPicPr>
                <a:picLocks noGrp="1" noRot="1" noChangeAspect="1" noMove="1" noResize="1" noEditPoints="1" noAdjustHandles="1" noChangeArrowheads="1" noChangeShapeType="1"/>
              </p:cNvPicPr>
              <p:nvPr/>
            </p:nvPicPr>
            <p:blipFill>
              <a:blip r:embed="rId3"/>
              <a:stretch>
                <a:fillRect/>
              </a:stretch>
            </p:blipFill>
            <p:spPr>
              <a:xfrm>
                <a:off x="838200" y="1524000"/>
                <a:ext cx="7696200" cy="5197474"/>
              </a:xfrm>
              <a:prstGeom prst="rect">
                <a:avLst/>
              </a:prstGeom>
            </p:spPr>
          </p:pic>
        </mc:Fallback>
      </mc:AlternateContent>
    </p:spTree>
    <p:extLst>
      <p:ext uri="{BB962C8B-B14F-4D97-AF65-F5344CB8AC3E}">
        <p14:creationId xmlns:p14="http://schemas.microsoft.com/office/powerpoint/2010/main" val="54392964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Wo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3">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heme3" id="{4A2A2C56-7102-4820-98B0-7CB7AB5A2A22}" vid="{4580104F-C697-4917-8984-298C40E50749}"/>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840</TotalTime>
  <Words>1197</Words>
  <Application>Microsoft Office PowerPoint</Application>
  <PresentationFormat>On-screen Show (4:3)</PresentationFormat>
  <Paragraphs>149</Paragraphs>
  <Slides>21</Slides>
  <Notes>13</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Theme3</vt:lpstr>
      <vt:lpstr>Custom Design</vt:lpstr>
      <vt:lpstr> CHARTER SCHOOL TRAINING December 10, 2020 </vt:lpstr>
      <vt:lpstr>Paragraph A, Item 6</vt:lpstr>
      <vt:lpstr>Financial Officers</vt:lpstr>
      <vt:lpstr>Financial Officers Training</vt:lpstr>
      <vt:lpstr>Financial Software</vt:lpstr>
      <vt:lpstr>Oklahoma Cost Accounting System (OCAS)</vt:lpstr>
      <vt:lpstr>OCAS</vt:lpstr>
      <vt:lpstr>Oklahoma Cost Accounting System (OCAS)</vt:lpstr>
      <vt:lpstr>OCAS </vt:lpstr>
      <vt:lpstr>FINANCIAL  REPORTING  TIMELINES</vt:lpstr>
      <vt:lpstr>Penalty for Late OCAS Submission</vt:lpstr>
      <vt:lpstr>FINANCIAL  REPORTING  TIMELINES</vt:lpstr>
      <vt:lpstr>Estimate of Needs/School Budget</vt:lpstr>
      <vt:lpstr>AUDITS</vt:lpstr>
      <vt:lpstr>AUDITS</vt:lpstr>
      <vt:lpstr>AUDITS</vt:lpstr>
      <vt:lpstr>Penalty for Late Audit Submission</vt:lpstr>
      <vt:lpstr>AUDITS</vt:lpstr>
      <vt:lpstr>AUDITS</vt:lpstr>
      <vt:lpstr>Publications Available</vt:lpstr>
      <vt:lpstr>Contact Information</vt:lpstr>
    </vt:vector>
  </TitlesOfParts>
  <Company>Oklahoma State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Year Superintendent’s and  School Board Member Workshop September 5, 2012</dc:title>
  <dc:creator>Nancy Hughes</dc:creator>
  <cp:lastModifiedBy>OMES</cp:lastModifiedBy>
  <cp:revision>44</cp:revision>
  <dcterms:created xsi:type="dcterms:W3CDTF">2012-07-23T16:25:35Z</dcterms:created>
  <dcterms:modified xsi:type="dcterms:W3CDTF">2020-12-11T15:52:37Z</dcterms:modified>
</cp:coreProperties>
</file>