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74" r:id="rId1"/>
  </p:sldMasterIdLst>
  <p:notesMasterIdLst>
    <p:notesMasterId r:id="rId38"/>
  </p:notesMasterIdLst>
  <p:handoutMasterIdLst>
    <p:handoutMasterId r:id="rId39"/>
  </p:handoutMasterIdLst>
  <p:sldIdLst>
    <p:sldId id="259" r:id="rId2"/>
    <p:sldId id="256" r:id="rId3"/>
    <p:sldId id="285" r:id="rId4"/>
    <p:sldId id="297" r:id="rId5"/>
    <p:sldId id="298" r:id="rId6"/>
    <p:sldId id="321" r:id="rId7"/>
    <p:sldId id="312" r:id="rId8"/>
    <p:sldId id="313" r:id="rId9"/>
    <p:sldId id="314" r:id="rId10"/>
    <p:sldId id="315" r:id="rId11"/>
    <p:sldId id="316" r:id="rId12"/>
    <p:sldId id="317" r:id="rId13"/>
    <p:sldId id="319" r:id="rId14"/>
    <p:sldId id="272" r:id="rId15"/>
    <p:sldId id="273" r:id="rId16"/>
    <p:sldId id="308" r:id="rId17"/>
    <p:sldId id="289" r:id="rId18"/>
    <p:sldId id="270" r:id="rId19"/>
    <p:sldId id="275" r:id="rId20"/>
    <p:sldId id="311" r:id="rId21"/>
    <p:sldId id="295" r:id="rId22"/>
    <p:sldId id="296" r:id="rId23"/>
    <p:sldId id="274" r:id="rId24"/>
    <p:sldId id="276" r:id="rId25"/>
    <p:sldId id="277" r:id="rId26"/>
    <p:sldId id="278" r:id="rId27"/>
    <p:sldId id="292" r:id="rId28"/>
    <p:sldId id="293" r:id="rId29"/>
    <p:sldId id="294" r:id="rId30"/>
    <p:sldId id="280" r:id="rId31"/>
    <p:sldId id="291" r:id="rId32"/>
    <p:sldId id="279" r:id="rId33"/>
    <p:sldId id="282" r:id="rId34"/>
    <p:sldId id="281" r:id="rId35"/>
    <p:sldId id="320" r:id="rId36"/>
    <p:sldId id="284"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4C0BCB6-D69B-462F-A2C9-2E00F52225C2}">
          <p14:sldIdLst>
            <p14:sldId id="259"/>
            <p14:sldId id="256"/>
            <p14:sldId id="285"/>
          </p14:sldIdLst>
        </p14:section>
        <p14:section name="Untitled Section" id="{0C644C92-DA6A-4CA0-9A77-9DF39AC41D97}">
          <p14:sldIdLst>
            <p14:sldId id="297"/>
            <p14:sldId id="298"/>
            <p14:sldId id="321"/>
            <p14:sldId id="312"/>
            <p14:sldId id="313"/>
            <p14:sldId id="314"/>
            <p14:sldId id="315"/>
            <p14:sldId id="316"/>
            <p14:sldId id="317"/>
            <p14:sldId id="319"/>
            <p14:sldId id="272"/>
            <p14:sldId id="273"/>
            <p14:sldId id="308"/>
            <p14:sldId id="289"/>
            <p14:sldId id="270"/>
            <p14:sldId id="275"/>
            <p14:sldId id="311"/>
            <p14:sldId id="295"/>
            <p14:sldId id="296"/>
            <p14:sldId id="274"/>
            <p14:sldId id="276"/>
            <p14:sldId id="277"/>
            <p14:sldId id="278"/>
            <p14:sldId id="292"/>
            <p14:sldId id="293"/>
            <p14:sldId id="294"/>
            <p14:sldId id="280"/>
            <p14:sldId id="291"/>
            <p14:sldId id="279"/>
            <p14:sldId id="282"/>
            <p14:sldId id="281"/>
            <p14:sldId id="320"/>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00FF"/>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4" autoAdjust="0"/>
    <p:restoredTop sz="94706" autoAdjust="0"/>
  </p:normalViewPr>
  <p:slideViewPr>
    <p:cSldViewPr snapToGrid="0" snapToObjects="1">
      <p:cViewPr varScale="1">
        <p:scale>
          <a:sx n="68" d="100"/>
          <a:sy n="68" d="100"/>
        </p:scale>
        <p:origin x="-12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72" d="100"/>
          <a:sy n="72" d="100"/>
        </p:scale>
        <p:origin x="-26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7BB6282-41DD-4431-806D-47E5B44B7E3F}" type="datetimeFigureOut">
              <a:rPr lang="en-US" smtClean="0"/>
              <a:t>12/11/2020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D520E40-E059-4E66-B4B4-B69429DDD867}" type="slidenum">
              <a:rPr lang="en-US" smtClean="0"/>
              <a:t>‹#›</a:t>
            </a:fld>
            <a:endParaRPr lang="en-US"/>
          </a:p>
        </p:txBody>
      </p:sp>
    </p:spTree>
    <p:extLst>
      <p:ext uri="{BB962C8B-B14F-4D97-AF65-F5344CB8AC3E}">
        <p14:creationId xmlns:p14="http://schemas.microsoft.com/office/powerpoint/2010/main" val="42058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18985C24-5923-4DD7-88A4-89459C848B5F}" type="datetimeFigureOut">
              <a:rPr lang="en-US"/>
              <a:pPr>
                <a:defRPr/>
              </a:pPr>
              <a:t>12/11/2020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B6AFD6FA-EE35-4C3D-AA14-7E02315DCC42}" type="slidenum">
              <a:rPr lang="en-US"/>
              <a:pPr>
                <a:defRPr/>
              </a:pPr>
              <a:t>‹#›</a:t>
            </a:fld>
            <a:endParaRPr lang="en-US"/>
          </a:p>
        </p:txBody>
      </p:sp>
    </p:spTree>
    <p:extLst>
      <p:ext uri="{BB962C8B-B14F-4D97-AF65-F5344CB8AC3E}">
        <p14:creationId xmlns:p14="http://schemas.microsoft.com/office/powerpoint/2010/main" val="3042279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buClr>
                <a:srgbClr val="0000FF"/>
              </a:buClr>
            </a:pPr>
            <a:fld id="{13626677-2B06-4E49-97A7-0BCE3AA2444F}" type="slidenum">
              <a:rPr lang="en-US" smtClean="0">
                <a:solidFill>
                  <a:prstClr val="black"/>
                </a:solidFill>
              </a:rPr>
              <a:pPr>
                <a:buClr>
                  <a:srgbClr val="0000FF"/>
                </a:buClr>
              </a:pPr>
              <a:t>27</a:t>
            </a:fld>
            <a:endParaRPr lang="en-US" dirty="0">
              <a:solidFill>
                <a:prstClr val="black"/>
              </a:solidFill>
            </a:endParaRPr>
          </a:p>
        </p:txBody>
      </p:sp>
    </p:spTree>
    <p:extLst>
      <p:ext uri="{BB962C8B-B14F-4D97-AF65-F5344CB8AC3E}">
        <p14:creationId xmlns:p14="http://schemas.microsoft.com/office/powerpoint/2010/main" val="216929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buClr>
                <a:srgbClr val="0000FF"/>
              </a:buClr>
            </a:pPr>
            <a:fld id="{13626677-2B06-4E49-97A7-0BCE3AA2444F}" type="slidenum">
              <a:rPr lang="en-US" smtClean="0">
                <a:solidFill>
                  <a:prstClr val="black"/>
                </a:solidFill>
              </a:rPr>
              <a:pPr>
                <a:buClr>
                  <a:srgbClr val="0000FF"/>
                </a:buClr>
              </a:pPr>
              <a:t>28</a:t>
            </a:fld>
            <a:endParaRPr lang="en-US" dirty="0">
              <a:solidFill>
                <a:prstClr val="black"/>
              </a:solidFill>
            </a:endParaRPr>
          </a:p>
        </p:txBody>
      </p:sp>
    </p:spTree>
    <p:extLst>
      <p:ext uri="{BB962C8B-B14F-4D97-AF65-F5344CB8AC3E}">
        <p14:creationId xmlns:p14="http://schemas.microsoft.com/office/powerpoint/2010/main" val="216929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6913"/>
            <a:ext cx="4649788" cy="3486150"/>
          </a:xfrm>
          <a:ln/>
        </p:spPr>
      </p:sp>
      <p:sp>
        <p:nvSpPr>
          <p:cNvPr id="69635" name="Rectangle 3"/>
          <p:cNvSpPr>
            <a:spLocks noGrp="1" noChangeArrowheads="1"/>
          </p:cNvSpPr>
          <p:nvPr>
            <p:ph type="body" idx="1"/>
          </p:nvPr>
        </p:nvSpPr>
        <p:spPr>
          <a:xfrm>
            <a:off x="701675" y="4416425"/>
            <a:ext cx="5608638"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r>
              <a:rPr lang="en-US" altLang="en-US"/>
              <a:t>Horizontal equity -  District A is heavy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6913"/>
            <a:ext cx="4649788" cy="3486150"/>
          </a:xfrm>
          <a:ln/>
        </p:spPr>
      </p:sp>
      <p:sp>
        <p:nvSpPr>
          <p:cNvPr id="69635" name="Rectangle 3"/>
          <p:cNvSpPr>
            <a:spLocks noGrp="1" noChangeArrowheads="1"/>
          </p:cNvSpPr>
          <p:nvPr>
            <p:ph type="body" idx="1"/>
          </p:nvPr>
        </p:nvSpPr>
        <p:spPr>
          <a:xfrm>
            <a:off x="701675" y="4416425"/>
            <a:ext cx="5608638"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r>
              <a:rPr lang="en-US" altLang="en-US"/>
              <a:t>Horizontal equity -  District A is heavy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E28A4BA-8D87-4C9F-AF2D-855E4C615CC8}" type="datetime1">
              <a:rPr lang="en-US" smtClean="0"/>
              <a:t>12/11/2020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F66328B-785D-4016-ACED-B4CE4F43A83A}" type="slidenum">
              <a:rPr lang="en-US" smtClean="0"/>
              <a:pPr>
                <a:defRPr/>
              </a:pPr>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9" name="Straight Connector 7"/>
          <p:cNvCxnSpPr/>
          <p:nvPr userDrawn="1"/>
        </p:nvCxnSpPr>
        <p:spPr>
          <a:xfrm>
            <a:off x="1535113" y="3284538"/>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2A3A29C-2766-4EFC-916E-AC0CD6F7BBEA}" type="datetime1">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B1B7953-0938-4809-9C2E-119638665B17}" type="slidenum">
              <a:rPr lang="en-US" smtClean="0"/>
              <a:pPr>
                <a:defRPr/>
              </a:pPr>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E32000E-3396-4C76-8FB8-DA7171C934BE}" type="datetime1">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7F6B3D4-25BB-4123-8935-E0D04DC23258}" type="slidenum">
              <a:rPr lang="en-US" smtClean="0"/>
              <a:pPr>
                <a:defRPr/>
              </a:pPr>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1600199" y="1038226"/>
            <a:ext cx="942975" cy="365125"/>
          </a:xfrm>
          <a:prstGeom prst="rect">
            <a:avLst/>
          </a:prstGeom>
        </p:spPr>
        <p:txBody>
          <a:bodyPr lIns="91432" tIns="45716" rIns="91432" bIns="45716" anchor="ctr"/>
          <a:lstStyle/>
          <a:p>
            <a:pPr defTabSz="914318" fontAlgn="auto">
              <a:spcBef>
                <a:spcPts val="0"/>
              </a:spcBef>
              <a:spcAft>
                <a:spcPts val="0"/>
              </a:spcAft>
              <a:defRPr/>
            </a:pPr>
            <a:fld id="{6F982CBD-C544-4F97-AA8A-7B1FCBB0D07F}" type="datetime1">
              <a:rPr lang="en-US" sz="1200">
                <a:solidFill>
                  <a:prstClr val="black">
                    <a:tint val="75000"/>
                  </a:prstClr>
                </a:solidFill>
                <a:latin typeface="Tw Cen MT"/>
                <a:cs typeface="+mn-cs"/>
              </a:rPr>
              <a:pPr defTabSz="914318" fontAlgn="auto">
                <a:spcBef>
                  <a:spcPts val="0"/>
                </a:spcBef>
                <a:spcAft>
                  <a:spcPts val="0"/>
                </a:spcAft>
                <a:defRPr/>
              </a:pPr>
              <a:t>12/11/2020</a:t>
            </a:fld>
            <a:endParaRPr lang="en-US" sz="1200" dirty="0">
              <a:solidFill>
                <a:prstClr val="black">
                  <a:tint val="75000"/>
                </a:prstClr>
              </a:solidFill>
              <a:latin typeface="Tw Cen MT"/>
              <a:cs typeface="+mn-cs"/>
            </a:endParaRPr>
          </a:p>
        </p:txBody>
      </p:sp>
      <p:sp>
        <p:nvSpPr>
          <p:cNvPr id="11" name="Slide Number Placeholder 5"/>
          <p:cNvSpPr txBox="1">
            <a:spLocks/>
          </p:cNvSpPr>
          <p:nvPr userDrawn="1"/>
        </p:nvSpPr>
        <p:spPr>
          <a:xfrm>
            <a:off x="2590800" y="1038226"/>
            <a:ext cx="514350" cy="365125"/>
          </a:xfrm>
          <a:prstGeom prst="rect">
            <a:avLst/>
          </a:prstGeom>
        </p:spPr>
        <p:txBody>
          <a:bodyPr lIns="91432" tIns="45716" rIns="91432" bIns="45716" anchor="ctr"/>
          <a:lstStyle/>
          <a:p>
            <a:pPr algn="r" defTabSz="914318" fontAlgn="auto">
              <a:spcBef>
                <a:spcPts val="0"/>
              </a:spcBef>
              <a:spcAft>
                <a:spcPts val="0"/>
              </a:spcAft>
              <a:defRPr/>
            </a:pPr>
            <a:fld id="{B41C3E66-45B4-48EC-A7DF-C5CE3D9AE6B2}" type="slidenum">
              <a:rPr lang="en-US" sz="1200">
                <a:solidFill>
                  <a:prstClr val="black">
                    <a:tint val="75000"/>
                  </a:prstClr>
                </a:solidFill>
                <a:latin typeface="Tw Cen MT"/>
                <a:cs typeface="+mn-cs"/>
              </a:rPr>
              <a:pPr algn="r" defTabSz="914318" fontAlgn="auto">
                <a:spcBef>
                  <a:spcPts val="0"/>
                </a:spcBef>
                <a:spcAft>
                  <a:spcPts val="0"/>
                </a:spcAft>
                <a:defRPr/>
              </a:pPr>
              <a:t>‹#›</a:t>
            </a:fld>
            <a:endParaRPr lang="en-US" sz="1200" dirty="0">
              <a:solidFill>
                <a:prstClr val="black">
                  <a:tint val="75000"/>
                </a:prstClr>
              </a:solidFill>
              <a:latin typeface="Tw Cen MT"/>
              <a:cs typeface="+mn-cs"/>
            </a:endParaRPr>
          </a:p>
        </p:txBody>
      </p:sp>
      <p:sp>
        <p:nvSpPr>
          <p:cNvPr id="6" name="Footer Placeholder 4"/>
          <p:cNvSpPr txBox="1">
            <a:spLocks/>
          </p:cNvSpPr>
          <p:nvPr userDrawn="1"/>
        </p:nvSpPr>
        <p:spPr>
          <a:xfrm>
            <a:off x="2362200" y="6613526"/>
            <a:ext cx="4419600" cy="244475"/>
          </a:xfrm>
          <a:prstGeom prst="rect">
            <a:avLst/>
          </a:prstGeom>
        </p:spPr>
        <p:txBody>
          <a:bodyPr lIns="91432" tIns="45716" rIns="91432" bIns="45716" anchor="ctr"/>
          <a:lstStyle/>
          <a:p>
            <a:pPr algn="ctr" defTabSz="914318" fontAlgn="auto">
              <a:spcBef>
                <a:spcPts val="0"/>
              </a:spcBef>
              <a:spcAft>
                <a:spcPts val="0"/>
              </a:spcAft>
              <a:defRPr/>
            </a:pPr>
            <a:r>
              <a:rPr lang="en-US" sz="1200" dirty="0">
                <a:solidFill>
                  <a:prstClr val="black">
                    <a:tint val="75000"/>
                  </a:prstClr>
                </a:solidFill>
                <a:latin typeface="Tw Cen MT"/>
                <a:cs typeface="+mn-cs"/>
              </a:rPr>
              <a:t>Oklahoma Office of Management and Enterprise Services</a:t>
            </a:r>
          </a:p>
        </p:txBody>
      </p:sp>
    </p:spTree>
    <p:extLst>
      <p:ext uri="{BB962C8B-B14F-4D97-AF65-F5344CB8AC3E}">
        <p14:creationId xmlns:p14="http://schemas.microsoft.com/office/powerpoint/2010/main" val="88368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CD789B1-09DB-45FA-BB6E-FA397BD87B0E}" type="datetime1">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DC11FC5-D023-4810-9EEB-5BD0F65D35E8}" type="slidenum">
              <a:rPr lang="en-US" smtClean="0"/>
              <a:pPr>
                <a:defRPr/>
              </a:pPr>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8" name="Straight Connector 6"/>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6EB28A3-A7DD-4C95-ACE0-91A62C2C391C}" type="datetime1">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DB42F04-E564-47C2-BC2B-7C1CA47067F4}" type="slidenum">
              <a:rPr lang="en-US" smtClean="0"/>
              <a:pPr>
                <a:defRPr/>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2B6AF51-BF95-4B91-A579-55748C7DDEFF}" type="datetime1">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3D65FD-0CE1-48F4-9C63-89119F38857E}" type="slidenum">
              <a:rPr lang="en-US" smtClean="0"/>
              <a:pPr>
                <a:defRPr/>
              </a:pPr>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9" name="Straight Connector 7"/>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B8AFFB-4D41-4BDD-A695-F50093DC9DD4}" type="datetime1">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DCC7895-2D5D-4576-A469-E186EC8BB9CC}" type="slidenum">
              <a:rPr lang="en-US" smtClean="0"/>
              <a:pPr>
                <a:defRPr/>
              </a:pPr>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65BEE25-DCE7-4074-88AE-E4248AFF53DF}" type="datetime1">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E68E945-958F-4C86-A132-6471C34E60AF}" type="slidenum">
              <a:rPr lang="en-US" smtClean="0"/>
              <a:pPr>
                <a:defRPr/>
              </a:pPr>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7" name="Straight Connector 5"/>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B1C939F-1642-4476-81DF-3A48DE6AF598}" type="datetime1">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0AF5882-6979-4586-A289-A11EC3181D15}" type="slidenum">
              <a:rPr lang="en-US" smtClean="0"/>
              <a:pPr>
                <a:defRPr/>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643635-85D8-4FE8-BC4A-D5FB1D30A957}" type="datetime1">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ADD21F1-F9E3-42DE-AA90-3EFC2CCF4F08}" type="slidenum">
              <a:rPr lang="en-US" smtClean="0"/>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D48E023-5B72-4E65-A8A9-5D3117551543}" type="datetime1">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4D97DCF-6C39-461A-B7DD-BC9F8541826F}" type="slidenum">
              <a:rPr lang="en-US" smtClean="0"/>
              <a:pPr>
                <a:defRPr/>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pPr>
              <a:defRPr/>
            </a:pPr>
            <a:fld id="{11A14CCB-627B-4597-A25A-8DAFF09797A3}" type="datetime1">
              <a:rPr lang="en-US" smtClean="0"/>
              <a:t>12/11/2020</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a:defRPr/>
            </a:pPr>
            <a:fld id="{29526C83-69F0-4D9A-80FF-59248C5F4DE0}" type="slidenum">
              <a:rPr lang="en-US" smtClean="0"/>
              <a:pPr>
                <a:defRPr/>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5" r:id="rId1"/>
    <p:sldLayoutId id="2147493476" r:id="rId2"/>
    <p:sldLayoutId id="2147493477" r:id="rId3"/>
    <p:sldLayoutId id="2147493478" r:id="rId4"/>
    <p:sldLayoutId id="2147493479" r:id="rId5"/>
    <p:sldLayoutId id="2147493480" r:id="rId6"/>
    <p:sldLayoutId id="2147493481" r:id="rId7"/>
    <p:sldLayoutId id="2147493482" r:id="rId8"/>
    <p:sldLayoutId id="2147493483" r:id="rId9"/>
    <p:sldLayoutId id="2147493484" r:id="rId10"/>
    <p:sldLayoutId id="2147493485" r:id="rId11"/>
    <p:sldLayoutId id="2147493498" r:id="rId12"/>
  </p:sldLayoutIdLst>
  <p:hf hdr="0" ftr="0" dt="0"/>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1F45E0-B464-4151-8B14-7B21EE83EC23}" type="slidenum">
              <a:rPr lang="en-US"/>
              <a:pPr>
                <a:defRPr/>
              </a:pPr>
              <a:t>1</a:t>
            </a:fld>
            <a:endParaRPr lang="en-US"/>
          </a:p>
        </p:txBody>
      </p:sp>
      <p:pic>
        <p:nvPicPr>
          <p:cNvPr id="14338" name="Picture 1"/>
          <p:cNvPicPr>
            <a:picLocks noChangeAspect="1"/>
          </p:cNvPicPr>
          <p:nvPr/>
        </p:nvPicPr>
        <p:blipFill>
          <a:blip r:embed="rId3"/>
          <a:srcRect/>
          <a:stretch>
            <a:fillRect/>
          </a:stretch>
        </p:blipFill>
        <p:spPr bwMode="auto">
          <a:xfrm>
            <a:off x="0" y="0"/>
            <a:ext cx="8872538" cy="6856413"/>
          </a:xfrm>
          <a:prstGeom prst="rect">
            <a:avLst/>
          </a:prstGeom>
          <a:noFill/>
          <a:ln w="9525">
            <a:noFill/>
            <a:miter lim="800000"/>
            <a:headEnd/>
            <a:tailEnd/>
          </a:ln>
        </p:spPr>
      </p:pic>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09C2058D-B081-4395-9A7D-3764E1E64092}" type="slidenum">
              <a:rPr lang="en-US" sz="1200">
                <a:solidFill>
                  <a:schemeClr val="bg1">
                    <a:lumMod val="85000"/>
                  </a:schemeClr>
                </a:solidFill>
                <a:latin typeface="+mn-lt"/>
                <a:cs typeface="+mn-cs"/>
              </a:rPr>
              <a:pPr algn="ctr" fontAlgn="auto">
                <a:spcBef>
                  <a:spcPts val="0"/>
                </a:spcBef>
                <a:spcAft>
                  <a:spcPts val="0"/>
                </a:spcAft>
                <a:defRPr/>
              </a:pPr>
              <a:t>1</a:t>
            </a:fld>
            <a:endParaRPr lang="en-US" sz="1200">
              <a:solidFill>
                <a:schemeClr val="bg1">
                  <a:lumMod val="85000"/>
                </a:schemeClr>
              </a:solidFill>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10</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10</a:t>
            </a:fld>
            <a:endParaRPr lang="en-US" altLang="en-US" sz="1200">
              <a:latin typeface="Times" pitchFamily="18" charset="0"/>
            </a:endParaRPr>
          </a:p>
        </p:txBody>
      </p:sp>
      <p:sp>
        <p:nvSpPr>
          <p:cNvPr id="6" name="Right Arrow 5"/>
          <p:cNvSpPr/>
          <p:nvPr/>
        </p:nvSpPr>
        <p:spPr>
          <a:xfrm>
            <a:off x="803099" y="3097691"/>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03099" y="3558200"/>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FD0DD69-F1E9-48C5-A4BF-EC71802631BF}"/>
              </a:ext>
            </a:extLst>
          </p:cNvPr>
          <p:cNvPicPr>
            <a:picLocks noChangeAspect="1"/>
          </p:cNvPicPr>
          <p:nvPr/>
        </p:nvPicPr>
        <p:blipFill>
          <a:blip r:embed="rId2"/>
          <a:stretch>
            <a:fillRect/>
          </a:stretch>
        </p:blipFill>
        <p:spPr>
          <a:xfrm>
            <a:off x="1490229" y="1290677"/>
            <a:ext cx="6171812" cy="4540749"/>
          </a:xfrm>
          <a:prstGeom prst="rect">
            <a:avLst/>
          </a:prstGeom>
        </p:spPr>
      </p:pic>
    </p:spTree>
    <p:extLst>
      <p:ext uri="{BB962C8B-B14F-4D97-AF65-F5344CB8AC3E}">
        <p14:creationId xmlns:p14="http://schemas.microsoft.com/office/powerpoint/2010/main" val="9490871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11</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11</a:t>
            </a:fld>
            <a:endParaRPr lang="en-US" altLang="en-US" sz="1200">
              <a:latin typeface="Times" pitchFamily="18" charset="0"/>
            </a:endParaRPr>
          </a:p>
        </p:txBody>
      </p:sp>
      <p:pic>
        <p:nvPicPr>
          <p:cNvPr id="4" name="Picture 3">
            <a:extLst>
              <a:ext uri="{FF2B5EF4-FFF2-40B4-BE49-F238E27FC236}">
                <a16:creationId xmlns:a16="http://schemas.microsoft.com/office/drawing/2014/main" xmlns="" id="{07A677CC-2681-4825-A281-3A256C49D774}"/>
              </a:ext>
            </a:extLst>
          </p:cNvPr>
          <p:cNvPicPr>
            <a:picLocks noChangeAspect="1"/>
          </p:cNvPicPr>
          <p:nvPr/>
        </p:nvPicPr>
        <p:blipFill>
          <a:blip r:embed="rId2"/>
          <a:stretch>
            <a:fillRect/>
          </a:stretch>
        </p:blipFill>
        <p:spPr>
          <a:xfrm>
            <a:off x="1587062" y="1303283"/>
            <a:ext cx="6015722" cy="4677103"/>
          </a:xfrm>
          <a:prstGeom prst="rect">
            <a:avLst/>
          </a:prstGeom>
        </p:spPr>
      </p:pic>
      <p:sp>
        <p:nvSpPr>
          <p:cNvPr id="9" name="Rectangle 8">
            <a:extLst>
              <a:ext uri="{FF2B5EF4-FFF2-40B4-BE49-F238E27FC236}">
                <a16:creationId xmlns:a16="http://schemas.microsoft.com/office/drawing/2014/main" xmlns="" id="{31F725ED-0BE1-4BA2-8573-91C5FA40196B}"/>
              </a:ext>
            </a:extLst>
          </p:cNvPr>
          <p:cNvSpPr/>
          <p:nvPr/>
        </p:nvSpPr>
        <p:spPr>
          <a:xfrm>
            <a:off x="5343669" y="3118446"/>
            <a:ext cx="1637407" cy="369332"/>
          </a:xfrm>
          <a:prstGeom prst="rect">
            <a:avLst/>
          </a:prstGeom>
        </p:spPr>
        <p:txBody>
          <a:bodyPr wrap="square">
            <a:spAutoFit/>
          </a:bodyPr>
          <a:lstStyle/>
          <a:p>
            <a:pPr algn="ctr"/>
            <a:r>
              <a:rPr lang="en-US" altLang="en-US" dirty="0">
                <a:solidFill>
                  <a:srgbClr val="A50021"/>
                </a:solidFill>
                <a:latin typeface="Times" pitchFamily="18" charset="0"/>
              </a:rPr>
              <a:t>Year Specific</a:t>
            </a:r>
          </a:p>
        </p:txBody>
      </p:sp>
    </p:spTree>
    <p:extLst>
      <p:ext uri="{BB962C8B-B14F-4D97-AF65-F5344CB8AC3E}">
        <p14:creationId xmlns:p14="http://schemas.microsoft.com/office/powerpoint/2010/main" val="40370757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12</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12</a:t>
            </a:fld>
            <a:endParaRPr lang="en-US" altLang="en-US" sz="1200">
              <a:latin typeface="Times" pitchFamily="18" charset="0"/>
            </a:endParaRPr>
          </a:p>
        </p:txBody>
      </p:sp>
      <p:pic>
        <p:nvPicPr>
          <p:cNvPr id="4" name="Picture 3">
            <a:extLst>
              <a:ext uri="{FF2B5EF4-FFF2-40B4-BE49-F238E27FC236}">
                <a16:creationId xmlns:a16="http://schemas.microsoft.com/office/drawing/2014/main" xmlns="" id="{A2990C54-DB95-474B-B67C-A6EFFA437CC3}"/>
              </a:ext>
            </a:extLst>
          </p:cNvPr>
          <p:cNvPicPr>
            <a:picLocks noChangeAspect="1"/>
          </p:cNvPicPr>
          <p:nvPr/>
        </p:nvPicPr>
        <p:blipFill>
          <a:blip r:embed="rId2"/>
          <a:stretch>
            <a:fillRect/>
          </a:stretch>
        </p:blipFill>
        <p:spPr>
          <a:xfrm>
            <a:off x="1490073" y="1303283"/>
            <a:ext cx="6163853" cy="4435365"/>
          </a:xfrm>
          <a:prstGeom prst="rect">
            <a:avLst/>
          </a:prstGeom>
        </p:spPr>
      </p:pic>
      <p:sp>
        <p:nvSpPr>
          <p:cNvPr id="10" name="Rectangle 9">
            <a:extLst>
              <a:ext uri="{FF2B5EF4-FFF2-40B4-BE49-F238E27FC236}">
                <a16:creationId xmlns:a16="http://schemas.microsoft.com/office/drawing/2014/main" xmlns="" id="{587EC4F1-6673-47E3-94FD-50DF68C6CF0F}"/>
              </a:ext>
            </a:extLst>
          </p:cNvPr>
          <p:cNvSpPr/>
          <p:nvPr/>
        </p:nvSpPr>
        <p:spPr>
          <a:xfrm>
            <a:off x="5332081" y="3125358"/>
            <a:ext cx="1637407" cy="369332"/>
          </a:xfrm>
          <a:prstGeom prst="rect">
            <a:avLst/>
          </a:prstGeom>
        </p:spPr>
        <p:txBody>
          <a:bodyPr wrap="square">
            <a:spAutoFit/>
          </a:bodyPr>
          <a:lstStyle/>
          <a:p>
            <a:pPr algn="ctr"/>
            <a:r>
              <a:rPr lang="en-US" altLang="en-US" dirty="0">
                <a:solidFill>
                  <a:srgbClr val="A50021"/>
                </a:solidFill>
                <a:latin typeface="Times" pitchFamily="18" charset="0"/>
              </a:rPr>
              <a:t>Year Specific</a:t>
            </a:r>
          </a:p>
        </p:txBody>
      </p:sp>
    </p:spTree>
    <p:extLst>
      <p:ext uri="{BB962C8B-B14F-4D97-AF65-F5344CB8AC3E}">
        <p14:creationId xmlns:p14="http://schemas.microsoft.com/office/powerpoint/2010/main" val="33449321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13</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13</a:t>
            </a:fld>
            <a:endParaRPr lang="en-US" altLang="en-US" sz="1200">
              <a:latin typeface="Times" pitchFamily="18" charset="0"/>
            </a:endParaRPr>
          </a:p>
        </p:txBody>
      </p:sp>
      <p:sp>
        <p:nvSpPr>
          <p:cNvPr id="5" name="TextBox 4"/>
          <p:cNvSpPr txBox="1"/>
          <p:nvPr/>
        </p:nvSpPr>
        <p:spPr>
          <a:xfrm>
            <a:off x="7758558" y="4169163"/>
            <a:ext cx="1468191" cy="646331"/>
          </a:xfrm>
          <a:prstGeom prst="rect">
            <a:avLst/>
          </a:prstGeom>
          <a:noFill/>
        </p:spPr>
        <p:txBody>
          <a:bodyPr wrap="square" rtlCol="0">
            <a:spAutoFit/>
          </a:bodyPr>
          <a:lstStyle/>
          <a:p>
            <a:pPr algn="ctr"/>
            <a:r>
              <a:rPr lang="en-US" dirty="0"/>
              <a:t>Helpful Resources</a:t>
            </a:r>
          </a:p>
        </p:txBody>
      </p:sp>
      <p:sp>
        <p:nvSpPr>
          <p:cNvPr id="11" name="TextBox 10"/>
          <p:cNvSpPr txBox="1"/>
          <p:nvPr/>
        </p:nvSpPr>
        <p:spPr>
          <a:xfrm>
            <a:off x="7952222" y="5563250"/>
            <a:ext cx="701900" cy="369332"/>
          </a:xfrm>
          <a:prstGeom prst="rect">
            <a:avLst/>
          </a:prstGeom>
          <a:noFill/>
        </p:spPr>
        <p:txBody>
          <a:bodyPr wrap="square" rtlCol="0">
            <a:spAutoFit/>
          </a:bodyPr>
          <a:lstStyle/>
          <a:p>
            <a:r>
              <a:rPr lang="en-US" dirty="0"/>
              <a:t>TAD</a:t>
            </a:r>
          </a:p>
        </p:txBody>
      </p:sp>
      <p:pic>
        <p:nvPicPr>
          <p:cNvPr id="4" name="Picture 3">
            <a:extLst>
              <a:ext uri="{FF2B5EF4-FFF2-40B4-BE49-F238E27FC236}">
                <a16:creationId xmlns:a16="http://schemas.microsoft.com/office/drawing/2014/main" xmlns="" id="{C0B97462-4071-45BD-8ECC-C8306F0F59BE}"/>
              </a:ext>
            </a:extLst>
          </p:cNvPr>
          <p:cNvPicPr>
            <a:picLocks noChangeAspect="1"/>
          </p:cNvPicPr>
          <p:nvPr/>
        </p:nvPicPr>
        <p:blipFill>
          <a:blip r:embed="rId2"/>
          <a:stretch>
            <a:fillRect/>
          </a:stretch>
        </p:blipFill>
        <p:spPr>
          <a:xfrm>
            <a:off x="1764405" y="1339990"/>
            <a:ext cx="5697939" cy="4617689"/>
          </a:xfrm>
          <a:prstGeom prst="rect">
            <a:avLst/>
          </a:prstGeom>
        </p:spPr>
      </p:pic>
      <p:sp>
        <p:nvSpPr>
          <p:cNvPr id="12" name="Left Arrow 5">
            <a:extLst>
              <a:ext uri="{FF2B5EF4-FFF2-40B4-BE49-F238E27FC236}">
                <a16:creationId xmlns:a16="http://schemas.microsoft.com/office/drawing/2014/main" xmlns="" id="{331100FD-C33A-460C-8906-3C972BEC506E}"/>
              </a:ext>
            </a:extLst>
          </p:cNvPr>
          <p:cNvSpPr/>
          <p:nvPr/>
        </p:nvSpPr>
        <p:spPr>
          <a:xfrm>
            <a:off x="7379595" y="4575445"/>
            <a:ext cx="515155" cy="240049"/>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9">
            <a:extLst>
              <a:ext uri="{FF2B5EF4-FFF2-40B4-BE49-F238E27FC236}">
                <a16:creationId xmlns:a16="http://schemas.microsoft.com/office/drawing/2014/main" xmlns="" id="{E6C49C66-2651-4967-B3EA-53A9F53D5AE9}"/>
              </a:ext>
            </a:extLst>
          </p:cNvPr>
          <p:cNvSpPr/>
          <p:nvPr/>
        </p:nvSpPr>
        <p:spPr>
          <a:xfrm>
            <a:off x="7476185" y="5627369"/>
            <a:ext cx="270457" cy="257577"/>
          </a:xfrm>
          <a:prstGeom prst="star5">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7B617"/>
                </a:solidFill>
              </a:ln>
              <a:solidFill>
                <a:srgbClr val="FFC000"/>
              </a:solidFill>
            </a:endParaRPr>
          </a:p>
        </p:txBody>
      </p:sp>
    </p:spTree>
    <p:extLst>
      <p:ext uri="{BB962C8B-B14F-4D97-AF65-F5344CB8AC3E}">
        <p14:creationId xmlns:p14="http://schemas.microsoft.com/office/powerpoint/2010/main" val="2706620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SCHOOL  FINANCE</a:t>
            </a:r>
          </a:p>
        </p:txBody>
      </p:sp>
      <p:sp>
        <p:nvSpPr>
          <p:cNvPr id="3" name="Content Placeholder 2"/>
          <p:cNvSpPr>
            <a:spLocks noGrp="1"/>
          </p:cNvSpPr>
          <p:nvPr>
            <p:ph idx="1"/>
          </p:nvPr>
        </p:nvSpPr>
        <p:spPr>
          <a:xfrm>
            <a:off x="457200" y="1408815"/>
            <a:ext cx="8229600" cy="4525963"/>
          </a:xfrm>
        </p:spPr>
        <p:txBody>
          <a:bodyPr/>
          <a:lstStyle/>
          <a:p>
            <a:pPr algn="ctr">
              <a:spcBef>
                <a:spcPct val="0"/>
              </a:spcBef>
              <a:buClrTx/>
              <a:buSzTx/>
              <a:buFontTx/>
              <a:buNone/>
              <a:defRPr/>
            </a:pPr>
            <a:r>
              <a:rPr lang="en-US" dirty="0">
                <a:effectLst>
                  <a:outerShdw blurRad="38100" dist="38100" dir="2700000" algn="tl">
                    <a:srgbClr val="C0C0C0"/>
                  </a:outerShdw>
                </a:effectLst>
              </a:rPr>
              <a:t>TECHNICAL  ASSISTANCE  DOCUMENT</a:t>
            </a:r>
          </a:p>
          <a:p>
            <a:pPr algn="ctr">
              <a:spcBef>
                <a:spcPct val="0"/>
              </a:spcBef>
              <a:buClrTx/>
              <a:buSzTx/>
              <a:buFontTx/>
              <a:buNone/>
              <a:defRPr/>
            </a:pPr>
            <a:r>
              <a:rPr lang="en-US" sz="2000" u="sng" dirty="0">
                <a:solidFill>
                  <a:srgbClr val="080BF5"/>
                </a:solidFill>
              </a:rPr>
              <a:t>http://ok.gov/sde/state-aid</a:t>
            </a:r>
          </a:p>
          <a:p>
            <a:pPr algn="ctr">
              <a:spcBef>
                <a:spcPct val="0"/>
              </a:spcBef>
              <a:buClrTx/>
              <a:buSzTx/>
              <a:buFontTx/>
              <a:buNone/>
              <a:defRPr/>
            </a:pPr>
            <a:endParaRPr lang="en-US" sz="1200" dirty="0">
              <a:effectLst>
                <a:outerShdw blurRad="38100" dist="38100" dir="2700000" algn="tl">
                  <a:srgbClr val="C0C0C0"/>
                </a:outerShdw>
              </a:effectLst>
            </a:endParaRPr>
          </a:p>
          <a:p>
            <a:pPr>
              <a:spcBef>
                <a:spcPct val="0"/>
              </a:spcBef>
              <a:buClrTx/>
              <a:buSzTx/>
              <a:buFontTx/>
              <a:buNone/>
              <a:defRPr/>
            </a:pPr>
            <a:r>
              <a:rPr lang="en-US" dirty="0">
                <a:solidFill>
                  <a:schemeClr val="tx2"/>
                </a:solidFill>
                <a:effectLst>
                  <a:outerShdw blurRad="38100" dist="38100" dir="2700000" algn="tl">
                    <a:srgbClr val="C0C0C0"/>
                  </a:outerShdw>
                </a:effectLst>
              </a:rPr>
              <a:t>	</a:t>
            </a:r>
            <a:r>
              <a:rPr lang="en-US" dirty="0">
                <a:solidFill>
                  <a:schemeClr val="bg2">
                    <a:lumMod val="25000"/>
                  </a:schemeClr>
                </a:solidFill>
                <a:effectLst>
                  <a:outerShdw blurRad="38100" dist="38100" dir="2700000" algn="tl">
                    <a:srgbClr val="C0C0C0"/>
                  </a:outerShdw>
                </a:effectLst>
              </a:rPr>
              <a:t>•    SOURCES  OF  REVENUE</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STATE  AID  FORMULA</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PENALTIES / ADJUSTMENTS</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a:t>
            </a:r>
            <a:r>
              <a:rPr lang="en-US" dirty="0">
                <a:effectLst>
                  <a:outerShdw blurRad="38100" dist="38100" dir="2700000" algn="tl">
                    <a:srgbClr val="C0C0C0"/>
                  </a:outerShdw>
                </a:effectLst>
              </a:rPr>
              <a:t>POLICIES / PROCEDURES</a:t>
            </a:r>
          </a:p>
          <a:p>
            <a:pPr algn="ctr">
              <a:spcBef>
                <a:spcPct val="0"/>
              </a:spcBef>
              <a:buClrTx/>
              <a:buSzTx/>
              <a:buFontTx/>
              <a:buNone/>
              <a:defRPr/>
            </a:pPr>
            <a:endParaRPr lang="en-US" sz="800" i="1" dirty="0">
              <a:solidFill>
                <a:srgbClr val="B81903"/>
              </a:solidFill>
              <a:effectLst>
                <a:outerShdw blurRad="38100" dist="38100" dir="2700000" algn="tl">
                  <a:srgbClr val="000000">
                    <a:alpha val="43137"/>
                  </a:srgbClr>
                </a:outerShdw>
              </a:effectLst>
            </a:endParaRPr>
          </a:p>
          <a:p>
            <a:pPr algn="ctr">
              <a:spcBef>
                <a:spcPct val="0"/>
              </a:spcBef>
              <a:buClrTx/>
              <a:buSzTx/>
              <a:buFontTx/>
              <a:buNone/>
              <a:defRPr/>
            </a:pPr>
            <a:r>
              <a:rPr lang="en-US" sz="2800" i="1" dirty="0">
                <a:solidFill>
                  <a:srgbClr val="B81903"/>
                </a:solidFill>
                <a:effectLst>
                  <a:outerShdw blurRad="38100" dist="38100" dir="2700000" algn="tl">
                    <a:srgbClr val="000000">
                      <a:alpha val="43137"/>
                    </a:srgbClr>
                  </a:outerShdw>
                </a:effectLst>
              </a:rPr>
              <a:t>Listed Under</a:t>
            </a:r>
            <a:r>
              <a:rPr lang="en-US" sz="2800" dirty="0">
                <a:effectLst>
                  <a:outerShdw blurRad="38100" dist="38100" dir="2700000" algn="tl">
                    <a:srgbClr val="000000">
                      <a:alpha val="43137"/>
                    </a:srgbClr>
                  </a:outerShdw>
                </a:effectLst>
              </a:rPr>
              <a:t> “Helpful Resources”</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14</a:t>
            </a:fld>
            <a:endParaRPr lang="en-US"/>
          </a:p>
        </p:txBody>
      </p:sp>
    </p:spTree>
    <p:extLst>
      <p:ext uri="{BB962C8B-B14F-4D97-AF65-F5344CB8AC3E}">
        <p14:creationId xmlns:p14="http://schemas.microsoft.com/office/powerpoint/2010/main" val="389666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r>
              <a:rPr lang="en-US" altLang="en-US" sz="4000" dirty="0">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199" y="1417638"/>
            <a:ext cx="8229600" cy="4525963"/>
          </a:xfrm>
        </p:spPr>
        <p:txBody>
          <a:bodyPr/>
          <a:lstStyle/>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STATE  AID  FORMULA</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FOR  OKLAHOMA</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SCHOOL  DISTRICTS</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AND </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CHARTER SCHOOLS</a:t>
            </a:r>
          </a:p>
          <a:p>
            <a:pPr marL="0" indent="0">
              <a:buNone/>
            </a:pPr>
            <a:endParaRPr lang="en-US" dirty="0"/>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15</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15</a:t>
            </a:fld>
            <a:endParaRPr lang="en-US" sz="1200">
              <a:solidFill>
                <a:schemeClr val="bg1">
                  <a:lumMod val="85000"/>
                </a:schemeClr>
              </a:solidFill>
              <a:latin typeface="+mn-lt"/>
              <a:cs typeface="+mn-cs"/>
            </a:endParaRPr>
          </a:p>
        </p:txBody>
      </p:sp>
    </p:spTree>
    <p:extLst>
      <p:ext uri="{BB962C8B-B14F-4D97-AF65-F5344CB8AC3E}">
        <p14:creationId xmlns:p14="http://schemas.microsoft.com/office/powerpoint/2010/main" val="353201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16</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16</a:t>
            </a:fld>
            <a:endParaRPr lang="en-US" sz="1200">
              <a:solidFill>
                <a:schemeClr val="bg1">
                  <a:lumMod val="85000"/>
                </a:schemeClr>
              </a:solidFill>
              <a:latin typeface="+mn-lt"/>
              <a:cs typeface="+mn-cs"/>
            </a:endParaRPr>
          </a:p>
        </p:txBody>
      </p:sp>
      <p:sp>
        <p:nvSpPr>
          <p:cNvPr id="9" name="Oval 8"/>
          <p:cNvSpPr/>
          <p:nvPr/>
        </p:nvSpPr>
        <p:spPr>
          <a:xfrm>
            <a:off x="3966693" y="3245476"/>
            <a:ext cx="551235" cy="302653"/>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xmlns="" id="{9BDB0FBD-9F85-461E-AA48-0D477C8C85FA}"/>
              </a:ext>
            </a:extLst>
          </p:cNvPr>
          <p:cNvPicPr>
            <a:picLocks noGrp="1" noChangeAspect="1"/>
          </p:cNvPicPr>
          <p:nvPr>
            <p:ph idx="1"/>
          </p:nvPr>
        </p:nvPicPr>
        <p:blipFill>
          <a:blip r:embed="rId2"/>
          <a:stretch>
            <a:fillRect/>
          </a:stretch>
        </p:blipFill>
        <p:spPr>
          <a:xfrm>
            <a:off x="2110694" y="27978"/>
            <a:ext cx="4922611" cy="5983940"/>
          </a:xfrm>
        </p:spPr>
      </p:pic>
      <p:sp>
        <p:nvSpPr>
          <p:cNvPr id="11" name="Oval 10">
            <a:extLst>
              <a:ext uri="{FF2B5EF4-FFF2-40B4-BE49-F238E27FC236}">
                <a16:creationId xmlns:a16="http://schemas.microsoft.com/office/drawing/2014/main" xmlns="" id="{BB4C66D5-0B06-46CD-BF4A-DC0A729740E5}"/>
              </a:ext>
            </a:extLst>
          </p:cNvPr>
          <p:cNvSpPr/>
          <p:nvPr/>
        </p:nvSpPr>
        <p:spPr>
          <a:xfrm>
            <a:off x="2963918" y="1345325"/>
            <a:ext cx="698346" cy="451944"/>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C00000"/>
                </a:solidFill>
              </a:ln>
              <a:solidFill>
                <a:schemeClr val="tx1"/>
              </a:solidFill>
            </a:endParaRPr>
          </a:p>
        </p:txBody>
      </p:sp>
      <p:sp>
        <p:nvSpPr>
          <p:cNvPr id="12" name="Oval 11">
            <a:extLst>
              <a:ext uri="{FF2B5EF4-FFF2-40B4-BE49-F238E27FC236}">
                <a16:creationId xmlns:a16="http://schemas.microsoft.com/office/drawing/2014/main" xmlns="" id="{8FD01666-5F1E-42CB-857D-980A974D8971}"/>
              </a:ext>
            </a:extLst>
          </p:cNvPr>
          <p:cNvSpPr/>
          <p:nvPr/>
        </p:nvSpPr>
        <p:spPr>
          <a:xfrm>
            <a:off x="3783725" y="4414345"/>
            <a:ext cx="734203" cy="420414"/>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C00000"/>
                </a:solidFill>
              </a:ln>
              <a:solidFill>
                <a:schemeClr val="tx1"/>
              </a:solidFill>
            </a:endParaRPr>
          </a:p>
        </p:txBody>
      </p:sp>
    </p:spTree>
    <p:extLst>
      <p:ext uri="{BB962C8B-B14F-4D97-AF65-F5344CB8AC3E}">
        <p14:creationId xmlns:p14="http://schemas.microsoft.com/office/powerpoint/2010/main" val="240400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lumMod val="25000"/>
                  </a:schemeClr>
                </a:solidFill>
                <a:effectLst>
                  <a:outerShdw blurRad="38100" dist="38100" dir="2700000" algn="tl">
                    <a:srgbClr val="C0C0C0"/>
                  </a:outerShdw>
                </a:effectLst>
              </a:rPr>
              <a:t>First Year WADM</a:t>
            </a:r>
            <a:endParaRPr lang="en-US" dirty="0">
              <a:solidFill>
                <a:schemeClr val="bg2">
                  <a:lumMod val="25000"/>
                </a:schemeClr>
              </a:solidFill>
            </a:endParaRPr>
          </a:p>
        </p:txBody>
      </p:sp>
      <p:sp>
        <p:nvSpPr>
          <p:cNvPr id="3" name="Content Placeholder 2"/>
          <p:cNvSpPr>
            <a:spLocks noGrp="1"/>
          </p:cNvSpPr>
          <p:nvPr>
            <p:ph idx="1"/>
          </p:nvPr>
        </p:nvSpPr>
        <p:spPr>
          <a:xfrm>
            <a:off x="457200" y="1600201"/>
            <a:ext cx="8229600" cy="4300870"/>
          </a:xfrm>
        </p:spPr>
        <p:txBody>
          <a:bodyPr/>
          <a:lstStyle/>
          <a:p>
            <a:pPr marL="0" lvl="0" indent="0" defTabSz="914400" eaLnBrk="0" fontAlgn="base" hangingPunct="0">
              <a:spcAft>
                <a:spcPct val="0"/>
              </a:spcAft>
              <a:buNone/>
              <a:defRPr/>
            </a:pPr>
            <a:r>
              <a:rPr lang="en-US" altLang="en-US" sz="2800" b="1" i="1" dirty="0"/>
              <a:t>Title  70 § 3-142  Paragraph  B:</a:t>
            </a:r>
          </a:p>
          <a:p>
            <a:pPr marL="0" lvl="0" indent="0" defTabSz="914400" eaLnBrk="0" fontAlgn="base" hangingPunct="0">
              <a:spcAft>
                <a:spcPct val="0"/>
              </a:spcAft>
              <a:buClr>
                <a:srgbClr val="AD1F1F"/>
              </a:buClr>
              <a:buSzPct val="60000"/>
              <a:buNone/>
              <a:defRPr/>
            </a:pPr>
            <a:r>
              <a:rPr lang="en-US" altLang="en-US" sz="2000" i="1" dirty="0">
                <a:effectLst>
                  <a:outerShdw blurRad="38100" dist="38100" dir="2700000" algn="tl">
                    <a:srgbClr val="C0C0C0"/>
                  </a:outerShdw>
                </a:effectLst>
              </a:rPr>
              <a:t>    </a:t>
            </a:r>
            <a:r>
              <a:rPr lang="en-US" altLang="en-US" sz="2200" i="1" dirty="0"/>
              <a:t>1. The weighted average daily membership for the </a:t>
            </a:r>
            <a:r>
              <a:rPr lang="en-US" altLang="en-US" sz="2200" b="1" i="1" dirty="0">
                <a:solidFill>
                  <a:srgbClr val="0000CC"/>
                </a:solidFill>
              </a:rPr>
              <a:t>first year of operation of a charter school</a:t>
            </a:r>
            <a:r>
              <a:rPr lang="en-US" altLang="en-US" sz="2200" b="1" i="1" dirty="0">
                <a:solidFill>
                  <a:prstClr val="black"/>
                </a:solidFill>
              </a:rPr>
              <a:t> </a:t>
            </a:r>
            <a:r>
              <a:rPr lang="en-US" altLang="en-US" sz="2200" i="1" dirty="0"/>
              <a:t>shall be determined initially by multiplying the</a:t>
            </a:r>
            <a:r>
              <a:rPr lang="en-US" altLang="en-US" sz="2200" i="1" dirty="0">
                <a:solidFill>
                  <a:prstClr val="black"/>
                </a:solidFill>
              </a:rPr>
              <a:t> </a:t>
            </a:r>
            <a:r>
              <a:rPr lang="en-US" altLang="en-US" sz="2200" b="1" i="1" dirty="0">
                <a:solidFill>
                  <a:srgbClr val="0000CC"/>
                </a:solidFill>
              </a:rPr>
              <a:t>actual enrollment of students as of August 1 by 1.333</a:t>
            </a:r>
            <a:r>
              <a:rPr lang="en-US" altLang="en-US" sz="2200" i="1" dirty="0">
                <a:solidFill>
                  <a:prstClr val="black"/>
                </a:solidFill>
              </a:rPr>
              <a:t>. </a:t>
            </a:r>
            <a:r>
              <a:rPr lang="en-US" altLang="en-US" sz="2200" i="1" dirty="0"/>
              <a:t>The charter school shall receive revenue equal to that which would be generated by the estimated weighted average daily membership calculated pursuant to this paragraph. </a:t>
            </a:r>
            <a:r>
              <a:rPr lang="en-US" altLang="en-US" sz="2200" b="1" i="1" dirty="0">
                <a:solidFill>
                  <a:srgbClr val="0000CC"/>
                </a:solidFill>
              </a:rPr>
              <a:t>At midyear</a:t>
            </a:r>
            <a:r>
              <a:rPr lang="en-US" altLang="en-US" sz="2200" i="1" dirty="0"/>
              <a:t>, the allocation for the charter school shall be </a:t>
            </a:r>
            <a:r>
              <a:rPr lang="en-US" altLang="en-US" sz="2200" b="1" i="1" dirty="0">
                <a:solidFill>
                  <a:srgbClr val="0000CC"/>
                </a:solidFill>
              </a:rPr>
              <a:t>adjusted using the first quarter weighted average daily membership</a:t>
            </a:r>
            <a:r>
              <a:rPr lang="en-US" altLang="en-US" sz="2200" i="1" dirty="0">
                <a:solidFill>
                  <a:prstClr val="black"/>
                </a:solidFill>
              </a:rPr>
              <a:t> </a:t>
            </a:r>
            <a:r>
              <a:rPr lang="en-US" altLang="en-US" sz="2200" i="1" dirty="0"/>
              <a:t>for the charter school calculated pursuant to subsection A of this section.</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17</a:t>
            </a:fld>
            <a:endParaRPr lang="en-US"/>
          </a:p>
        </p:txBody>
      </p:sp>
    </p:spTree>
    <p:extLst>
      <p:ext uri="{BB962C8B-B14F-4D97-AF65-F5344CB8AC3E}">
        <p14:creationId xmlns:p14="http://schemas.microsoft.com/office/powerpoint/2010/main" val="336308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FIVE  DATA  ELEMENTS</a:t>
            </a:r>
          </a:p>
        </p:txBody>
      </p:sp>
      <p:sp>
        <p:nvSpPr>
          <p:cNvPr id="3" name="Content Placeholder 2"/>
          <p:cNvSpPr>
            <a:spLocks noGrp="1"/>
          </p:cNvSpPr>
          <p:nvPr>
            <p:ph idx="1"/>
          </p:nvPr>
        </p:nvSpPr>
        <p:spPr>
          <a:xfrm>
            <a:off x="680483" y="1334386"/>
            <a:ext cx="7899991" cy="4525963"/>
          </a:xfrm>
          <a:ln>
            <a:noFill/>
          </a:ln>
        </p:spPr>
        <p:txBody>
          <a:bodyPr/>
          <a:lstStyle/>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ATTENDANCE  AUDITS </a:t>
            </a:r>
            <a:r>
              <a:rPr lang="en-US" sz="2400" dirty="0">
                <a:solidFill>
                  <a:schemeClr val="bg2">
                    <a:lumMod val="25000"/>
                  </a:schemeClr>
                </a:solidFill>
                <a:effectLst>
                  <a:outerShdw blurRad="38100" dist="38100" dir="2700000" algn="tl">
                    <a:srgbClr val="000000"/>
                  </a:outerShdw>
                </a:effectLst>
              </a:rPr>
              <a:t>(FQSR &amp; ASR)</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SPECIAL  ED.  COUNTS </a:t>
            </a:r>
            <a:r>
              <a:rPr lang="en-US" sz="2400" dirty="0">
                <a:solidFill>
                  <a:schemeClr val="bg2">
                    <a:lumMod val="25000"/>
                  </a:schemeClr>
                </a:solidFill>
                <a:effectLst>
                  <a:outerShdw blurRad="38100" dist="38100" dir="2700000" algn="tl">
                    <a:srgbClr val="000000"/>
                  </a:outerShdw>
                </a:effectLst>
              </a:rPr>
              <a:t>(OK </a:t>
            </a:r>
            <a:r>
              <a:rPr lang="en-US" sz="2400" dirty="0" err="1">
                <a:solidFill>
                  <a:schemeClr val="bg2">
                    <a:lumMod val="25000"/>
                  </a:schemeClr>
                </a:solidFill>
                <a:effectLst>
                  <a:outerShdw blurRad="38100" dist="38100" dir="2700000" algn="tl">
                    <a:srgbClr val="000000"/>
                  </a:outerShdw>
                </a:effectLst>
              </a:rPr>
              <a:t>EdPlan</a:t>
            </a:r>
            <a:r>
              <a:rPr lang="en-US" sz="2400" dirty="0">
                <a:solidFill>
                  <a:schemeClr val="bg2">
                    <a:lumMod val="25000"/>
                  </a:schemeClr>
                </a:solidFill>
                <a:effectLst>
                  <a:outerShdw blurRad="38100" dist="38100" dir="2700000" algn="tl">
                    <a:srgbClr val="000000"/>
                  </a:outerShdw>
                </a:effectLst>
              </a:rPr>
              <a:t>)</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BILINGUAL  COUNTS </a:t>
            </a:r>
            <a:r>
              <a:rPr lang="en-US" sz="2400" dirty="0">
                <a:solidFill>
                  <a:schemeClr val="bg2">
                    <a:lumMod val="25000"/>
                  </a:schemeClr>
                </a:solidFill>
                <a:effectLst>
                  <a:outerShdw blurRad="38100" dist="38100" dir="2700000" algn="tl">
                    <a:srgbClr val="000000"/>
                  </a:outerShdw>
                </a:effectLst>
              </a:rPr>
              <a:t>(Oct. 1 Consolidated Rpt.)</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ECONOMICALLY  DISADVANTAGED </a:t>
            </a:r>
          </a:p>
          <a:p>
            <a:pPr marL="1223963" lvl="1" indent="-533400">
              <a:lnSpc>
                <a:spcPct val="75000"/>
              </a:lnSpc>
              <a:buClr>
                <a:schemeClr val="bg2">
                  <a:lumMod val="25000"/>
                </a:schemeClr>
              </a:buClr>
              <a:buFont typeface="Wingdings" pitchFamily="2" charset="2"/>
              <a:buNone/>
              <a:defRPr/>
            </a:pPr>
            <a:r>
              <a:rPr lang="en-US" sz="2400" dirty="0">
                <a:solidFill>
                  <a:schemeClr val="bg2">
                    <a:lumMod val="25000"/>
                  </a:schemeClr>
                </a:solidFill>
                <a:effectLst>
                  <a:outerShdw blurRad="38100" dist="38100" dir="2700000" algn="tl">
                    <a:srgbClr val="000000"/>
                  </a:outerShdw>
                </a:effectLst>
              </a:rPr>
              <a:t>     </a:t>
            </a:r>
            <a:r>
              <a:rPr lang="en-US" sz="2400" dirty="0">
                <a:effectLst>
                  <a:outerShdw blurRad="38100" dist="38100" dir="2700000" algn="tl">
                    <a:srgbClr val="000000"/>
                  </a:outerShdw>
                </a:effectLst>
              </a:rPr>
              <a:t>(</a:t>
            </a:r>
            <a:r>
              <a:rPr lang="en-US" sz="2400" dirty="0">
                <a:solidFill>
                  <a:schemeClr val="bg2">
                    <a:lumMod val="25000"/>
                  </a:schemeClr>
                </a:solidFill>
                <a:effectLst>
                  <a:outerShdw blurRad="38100" dist="38100" dir="2700000" algn="tl">
                    <a:srgbClr val="000000"/>
                  </a:outerShdw>
                </a:effectLst>
              </a:rPr>
              <a:t>Oct. 1 Consol</a:t>
            </a:r>
            <a:r>
              <a:rPr lang="en-US" sz="2400" dirty="0">
                <a:effectLst>
                  <a:outerShdw blurRad="38100" dist="38100" dir="2700000" algn="tl">
                    <a:srgbClr val="000000"/>
                  </a:outerShdw>
                </a:effectLst>
              </a:rPr>
              <a:t>idated</a:t>
            </a:r>
            <a:r>
              <a:rPr lang="en-US" sz="2400" dirty="0">
                <a:solidFill>
                  <a:schemeClr val="bg2">
                    <a:lumMod val="25000"/>
                  </a:schemeClr>
                </a:solidFill>
                <a:effectLst>
                  <a:outerShdw blurRad="38100" dist="38100" dir="2700000" algn="tl">
                    <a:srgbClr val="000000"/>
                  </a:outerShdw>
                </a:effectLst>
              </a:rPr>
              <a:t> Rpt.)</a:t>
            </a:r>
          </a:p>
          <a:p>
            <a:pPr marL="1223963" lvl="1" indent="-533400">
              <a:lnSpc>
                <a:spcPct val="75000"/>
              </a:lnSpc>
              <a:buClr>
                <a:schemeClr val="bg2">
                  <a:lumMod val="25000"/>
                </a:schemeClr>
              </a:buClr>
              <a:buFont typeface="Wingdings" pitchFamily="2" charset="2"/>
              <a:buNone/>
              <a:defRPr/>
            </a:pPr>
            <a:endParaRPr lang="en-US" sz="2000" dirty="0">
              <a:solidFill>
                <a:schemeClr val="bg2">
                  <a:lumMod val="25000"/>
                </a:schemeClr>
              </a:solidFill>
              <a:effectLst>
                <a:outerShdw blurRad="38100" dist="38100" dir="2700000" algn="tl">
                  <a:srgbClr val="000000"/>
                </a:outerShdw>
              </a:effectLst>
            </a:endParaRPr>
          </a:p>
          <a:p>
            <a:pPr marL="609600" indent="-609600">
              <a:lnSpc>
                <a:spcPct val="75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GIFTED  COUNTS </a:t>
            </a:r>
            <a:r>
              <a:rPr lang="en-US" sz="2400" dirty="0">
                <a:solidFill>
                  <a:schemeClr val="bg2">
                    <a:lumMod val="25000"/>
                  </a:schemeClr>
                </a:solidFill>
                <a:effectLst>
                  <a:outerShdw blurRad="38100" dist="38100" dir="2700000" algn="tl">
                    <a:srgbClr val="000000"/>
                  </a:outerShdw>
                </a:effectLst>
              </a:rPr>
              <a:t>(Oct. 1 Consolidated Rpt.)</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18</a:t>
            </a:fld>
            <a:endParaRPr lang="en-US"/>
          </a:p>
        </p:txBody>
      </p:sp>
    </p:spTree>
    <p:extLst>
      <p:ext uri="{BB962C8B-B14F-4D97-AF65-F5344CB8AC3E}">
        <p14:creationId xmlns:p14="http://schemas.microsoft.com/office/powerpoint/2010/main" val="288717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GRADE   WEIGHTS</a:t>
            </a:r>
          </a:p>
        </p:txBody>
      </p:sp>
      <p:sp>
        <p:nvSpPr>
          <p:cNvPr id="3" name="Content Placeholder 2"/>
          <p:cNvSpPr>
            <a:spLocks noGrp="1"/>
          </p:cNvSpPr>
          <p:nvPr>
            <p:ph idx="1"/>
          </p:nvPr>
        </p:nvSpPr>
        <p:spPr>
          <a:xfrm>
            <a:off x="861237" y="1334387"/>
            <a:ext cx="7378995" cy="4332766"/>
          </a:xfrm>
        </p:spPr>
        <p:txBody>
          <a:bodyPr/>
          <a:lstStyle/>
          <a:p>
            <a:pPr defTabSz="508000">
              <a:lnSpc>
                <a:spcPct val="90000"/>
              </a:lnSpc>
              <a:buFont typeface="Wingdings" pitchFamily="2" charset="2"/>
              <a:buNone/>
              <a:tabLst>
                <a:tab pos="693738" algn="l"/>
                <a:tab pos="5994400" algn="dec"/>
              </a:tabLst>
              <a:defRPr/>
            </a:pPr>
            <a:r>
              <a:rPr lang="en-US" sz="2400" dirty="0">
                <a:solidFill>
                  <a:srgbClr val="C00000"/>
                </a:solidFill>
                <a:effectLst>
                  <a:outerShdw blurRad="38100" dist="38100" dir="2700000" algn="tl">
                    <a:srgbClr val="C0C0C0"/>
                  </a:outerShdw>
                </a:effectLst>
              </a:rPr>
              <a:t>PK*  3  (3 yr. old w/ IEP) </a:t>
            </a:r>
            <a:r>
              <a:rPr lang="en-US" sz="2400" dirty="0">
                <a:effectLst>
                  <a:outerShdw blurRad="38100" dist="38100" dir="2700000" algn="tl">
                    <a:srgbClr val="C0C0C0"/>
                  </a:outerShdw>
                </a:effectLst>
              </a:rPr>
              <a:t>	1.2</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Early  Child. / PK (Half Day)	0.7</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Early  Child. / PK (Full Day)	1.3</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Kindergarten (Half Day)	1.3</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Kindergarten (Full Day)	1.5 	</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1st - 2nd  grade	1.351</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3rd  grade	1.051</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4th - 6th  grade	1.0</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7th - 12th  grade	1.2</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Out-of-Home  Placement 	1.5</a:t>
            </a:r>
          </a:p>
          <a:p>
            <a:pPr defTabSz="508000">
              <a:lnSpc>
                <a:spcPct val="90000"/>
              </a:lnSpc>
              <a:buFont typeface="Wingdings" pitchFamily="2" charset="2"/>
              <a:buNone/>
              <a:tabLst>
                <a:tab pos="693738" algn="l"/>
                <a:tab pos="5994400" algn="dec"/>
              </a:tabLst>
              <a:defRPr/>
            </a:pPr>
            <a:r>
              <a:rPr lang="en-US" sz="1600" dirty="0">
                <a:solidFill>
                  <a:srgbClr val="C00000"/>
                </a:solidFill>
                <a:effectLst>
                  <a:outerShdw blurRad="38100" dist="38100" dir="2700000" algn="tl">
                    <a:srgbClr val="C0C0C0"/>
                  </a:outerShdw>
                </a:effectLst>
              </a:rPr>
              <a:t>*PK  =  Prekindergarten</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19</a:t>
            </a:fld>
            <a:endParaRPr lang="en-US"/>
          </a:p>
        </p:txBody>
      </p:sp>
    </p:spTree>
    <p:extLst>
      <p:ext uri="{BB962C8B-B14F-4D97-AF65-F5344CB8AC3E}">
        <p14:creationId xmlns:p14="http://schemas.microsoft.com/office/powerpoint/2010/main" val="228264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2763"/>
            <a:ext cx="7772400" cy="1470025"/>
          </a:xfrm>
        </p:spPr>
        <p:txBody>
          <a:bodyPr rtlCol="0">
            <a:normAutofit fontScale="90000"/>
          </a:bodyPr>
          <a:lstStyle/>
          <a:p>
            <a:pPr fontAlgn="auto">
              <a:spcAft>
                <a:spcPts val="0"/>
              </a:spcAft>
              <a:defRPr/>
            </a:pPr>
            <a:r>
              <a:rPr lang="en-US" sz="5400" dirty="0">
                <a:solidFill>
                  <a:schemeClr val="bg2">
                    <a:lumMod val="25000"/>
                  </a:schemeClr>
                </a:solidFill>
              </a:rPr>
              <a:t>Oklahoma Charter School State Aid Funding Formula</a:t>
            </a:r>
          </a:p>
        </p:txBody>
      </p:sp>
      <p:sp>
        <p:nvSpPr>
          <p:cNvPr id="3" name="Subtitle 2"/>
          <p:cNvSpPr>
            <a:spLocks noGrp="1"/>
          </p:cNvSpPr>
          <p:nvPr>
            <p:ph type="subTitle" idx="1"/>
          </p:nvPr>
        </p:nvSpPr>
        <p:spPr>
          <a:xfrm>
            <a:off x="1371600" y="3500438"/>
            <a:ext cx="6400800" cy="2138362"/>
          </a:xfrm>
        </p:spPr>
        <p:txBody>
          <a:bodyPr rtlCol="0">
            <a:normAutofit fontScale="92500" lnSpcReduction="10000"/>
          </a:bodyPr>
          <a:lstStyle/>
          <a:p>
            <a:pPr fontAlgn="auto">
              <a:spcAft>
                <a:spcPts val="0"/>
              </a:spcAft>
              <a:buFont typeface="Arial"/>
              <a:buNone/>
              <a:defRPr/>
            </a:pPr>
            <a:endParaRPr lang="en-US" dirty="0">
              <a:solidFill>
                <a:schemeClr val="tx2"/>
              </a:solidFill>
            </a:endParaRPr>
          </a:p>
          <a:p>
            <a:pPr fontAlgn="auto">
              <a:spcAft>
                <a:spcPts val="0"/>
              </a:spcAft>
              <a:buFont typeface="Arial"/>
              <a:buNone/>
              <a:defRPr/>
            </a:pPr>
            <a:r>
              <a:rPr lang="en-US" dirty="0">
                <a:solidFill>
                  <a:schemeClr val="tx2"/>
                </a:solidFill>
              </a:rPr>
              <a:t>Renée McWaters</a:t>
            </a:r>
          </a:p>
          <a:p>
            <a:pPr fontAlgn="auto">
              <a:spcAft>
                <a:spcPts val="0"/>
              </a:spcAft>
              <a:buFont typeface="Arial"/>
              <a:buNone/>
              <a:defRPr/>
            </a:pPr>
            <a:r>
              <a:rPr lang="en-US" dirty="0">
                <a:solidFill>
                  <a:schemeClr val="tx2"/>
                </a:solidFill>
              </a:rPr>
              <a:t>Executive Director</a:t>
            </a:r>
          </a:p>
          <a:p>
            <a:pPr fontAlgn="auto">
              <a:spcAft>
                <a:spcPts val="0"/>
              </a:spcAft>
              <a:buFont typeface="Arial"/>
              <a:buNone/>
              <a:defRPr/>
            </a:pPr>
            <a:r>
              <a:rPr lang="en-US" dirty="0">
                <a:solidFill>
                  <a:schemeClr val="tx2"/>
                </a:solidFill>
              </a:rPr>
              <a:t>State Aid Section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PUPIL   CATEGORIES</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20</a:t>
            </a:fld>
            <a:endParaRPr lang="en-US"/>
          </a:p>
        </p:txBody>
      </p:sp>
      <p:sp>
        <p:nvSpPr>
          <p:cNvPr id="6" name="Content Placeholder 2"/>
          <p:cNvSpPr txBox="1">
            <a:spLocks noGrp="1"/>
          </p:cNvSpPr>
          <p:nvPr>
            <p:ph idx="1"/>
          </p:nvPr>
        </p:nvSpPr>
        <p:spPr>
          <a:xfrm>
            <a:off x="457200" y="1407979"/>
            <a:ext cx="8229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Deafness or Hearing Impairment (D or HI) 		2.90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Speech or Language Impairment (SI)		0.05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Visual Impairment (VI)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Emotional Disturbance (ED)		2.50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Orthopedic Impairment (OI)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Other Health Impairment (OHI)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Specific Learning Disability (SLD)		0.40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Deaf-Blindness (D-B)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Multiple Disabilities (MD)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Autism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Traumatic Brain Injury (TBI)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Intellectual Disability (ID)		1.30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   </a:t>
            </a:r>
            <a:r>
              <a:rPr lang="en-US" sz="2000" dirty="0">
                <a:solidFill>
                  <a:srgbClr val="C00000"/>
                </a:solidFill>
              </a:rPr>
              <a:t>Spec. Educ. Summer Program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Gifted			0.34</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Bilingual			0.25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Economically Disadvantaged		0.25</a:t>
            </a:r>
          </a:p>
        </p:txBody>
      </p:sp>
    </p:spTree>
    <p:extLst>
      <p:ext uri="{BB962C8B-B14F-4D97-AF65-F5344CB8AC3E}">
        <p14:creationId xmlns:p14="http://schemas.microsoft.com/office/powerpoint/2010/main" val="266010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9"/>
            <a:ext cx="8229600" cy="1143000"/>
          </a:xfrm>
        </p:spPr>
        <p:txBody>
          <a:bodyPr>
            <a:normAutofit fontScale="90000"/>
          </a:bodyPr>
          <a:lstStyle/>
          <a:p>
            <a:r>
              <a:rPr lang="en-US" dirty="0">
                <a:effectLst>
                  <a:outerShdw blurRad="38100" dist="38100" dir="2700000" algn="tl">
                    <a:srgbClr val="000000">
                      <a:alpha val="43137"/>
                    </a:srgbClr>
                  </a:outerShdw>
                </a:effectLst>
              </a:rPr>
              <a:t>GRADE WEIGHT PLUS SPECIAL CATEGORIES</a:t>
            </a:r>
            <a:endParaRPr lang="en-US" dirty="0"/>
          </a:p>
        </p:txBody>
      </p:sp>
      <p:sp>
        <p:nvSpPr>
          <p:cNvPr id="3" name="Content Placeholder 2"/>
          <p:cNvSpPr>
            <a:spLocks noGrp="1"/>
          </p:cNvSpPr>
          <p:nvPr>
            <p:ph idx="1"/>
          </p:nvPr>
        </p:nvSpPr>
        <p:spPr/>
        <p:txBody>
          <a:bodyPr/>
          <a:lstStyle/>
          <a:p>
            <a:pPr marL="0" indent="0">
              <a:buNone/>
            </a:pPr>
            <a:r>
              <a:rPr lang="en-US" b="1" dirty="0"/>
              <a:t>Student:</a:t>
            </a:r>
          </a:p>
          <a:p>
            <a:pPr lvl="1">
              <a:buFont typeface="Arial" panose="020B0604020202020204" pitchFamily="34" charset="0"/>
              <a:buChar char="•"/>
            </a:pPr>
            <a:r>
              <a:rPr lang="en-US" b="1" dirty="0"/>
              <a:t>1</a:t>
            </a:r>
            <a:r>
              <a:rPr lang="en-US" b="1" baseline="30000" dirty="0"/>
              <a:t>st</a:t>
            </a:r>
            <a:r>
              <a:rPr lang="en-US" b="1" dirty="0"/>
              <a:t> Grade Level  			1.351</a:t>
            </a:r>
          </a:p>
          <a:p>
            <a:pPr lvl="1">
              <a:buFont typeface="Arial" panose="020B0604020202020204" pitchFamily="34" charset="0"/>
              <a:buChar char="•"/>
            </a:pPr>
            <a:r>
              <a:rPr lang="en-US" b="1" dirty="0"/>
              <a:t>Autism						2.4</a:t>
            </a:r>
          </a:p>
          <a:p>
            <a:pPr lvl="1">
              <a:buFont typeface="Arial" panose="020B0604020202020204" pitchFamily="34" charset="0"/>
              <a:buChar char="•"/>
            </a:pPr>
            <a:r>
              <a:rPr lang="en-US" b="1" dirty="0"/>
              <a:t>Econ. </a:t>
            </a:r>
            <a:r>
              <a:rPr lang="en-US" b="1" dirty="0" err="1"/>
              <a:t>Disadv</a:t>
            </a:r>
            <a:r>
              <a:rPr lang="en-US" b="1" dirty="0"/>
              <a:t>.				</a:t>
            </a:r>
            <a:r>
              <a:rPr lang="en-US" b="1" u="sng" dirty="0"/>
              <a:t>0.25</a:t>
            </a:r>
          </a:p>
          <a:p>
            <a:pPr marL="0" indent="0">
              <a:buNone/>
            </a:pPr>
            <a:r>
              <a:rPr lang="en-US" b="1" dirty="0"/>
              <a:t>Total Student Weight	  	4.001</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21</a:t>
            </a:fld>
            <a:endParaRPr lang="en-US"/>
          </a:p>
        </p:txBody>
      </p:sp>
    </p:spTree>
    <p:extLst>
      <p:ext uri="{BB962C8B-B14F-4D97-AF65-F5344CB8AC3E}">
        <p14:creationId xmlns:p14="http://schemas.microsoft.com/office/powerpoint/2010/main" val="284715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9"/>
            <a:ext cx="8229600" cy="1143000"/>
          </a:xfrm>
        </p:spPr>
        <p:txBody>
          <a:bodyPr>
            <a:normAutofit fontScale="90000"/>
          </a:bodyPr>
          <a:lstStyle/>
          <a:p>
            <a:r>
              <a:rPr lang="en-US" dirty="0">
                <a:effectLst>
                  <a:outerShdw blurRad="38100" dist="38100" dir="2700000" algn="tl">
                    <a:srgbClr val="000000">
                      <a:alpha val="43137"/>
                    </a:srgbClr>
                  </a:outerShdw>
                </a:effectLst>
              </a:rPr>
              <a:t>GRADE WEIGHT PLUS SPECIAL CATEGORIES</a:t>
            </a:r>
            <a:endParaRPr lang="en-US" dirty="0"/>
          </a:p>
        </p:txBody>
      </p:sp>
      <p:sp>
        <p:nvSpPr>
          <p:cNvPr id="3" name="Content Placeholder 2"/>
          <p:cNvSpPr>
            <a:spLocks noGrp="1"/>
          </p:cNvSpPr>
          <p:nvPr>
            <p:ph idx="1"/>
          </p:nvPr>
        </p:nvSpPr>
        <p:spPr/>
        <p:txBody>
          <a:bodyPr/>
          <a:lstStyle/>
          <a:p>
            <a:pPr marL="0" indent="0">
              <a:buNone/>
            </a:pPr>
            <a:r>
              <a:rPr lang="en-US" b="1" dirty="0"/>
              <a:t>Student:</a:t>
            </a:r>
          </a:p>
          <a:p>
            <a:pPr lvl="1">
              <a:buFont typeface="Arial" panose="020B0604020202020204" pitchFamily="34" charset="0"/>
              <a:buChar char="•"/>
            </a:pPr>
            <a:r>
              <a:rPr lang="en-US" b="1" dirty="0"/>
              <a:t>KG Grade Level 			1.5</a:t>
            </a:r>
          </a:p>
          <a:p>
            <a:pPr lvl="1">
              <a:buFont typeface="Arial" panose="020B0604020202020204" pitchFamily="34" charset="0"/>
              <a:buChar char="•"/>
            </a:pPr>
            <a:r>
              <a:rPr lang="en-US" b="1" dirty="0"/>
              <a:t>Autism						2.4</a:t>
            </a:r>
          </a:p>
          <a:p>
            <a:pPr lvl="1">
              <a:buFont typeface="Arial" panose="020B0604020202020204" pitchFamily="34" charset="0"/>
              <a:buChar char="•"/>
            </a:pPr>
            <a:r>
              <a:rPr lang="en-US" b="1" dirty="0"/>
              <a:t>Econ. </a:t>
            </a:r>
            <a:r>
              <a:rPr lang="en-US" b="1" dirty="0" err="1"/>
              <a:t>Disadv</a:t>
            </a:r>
            <a:r>
              <a:rPr lang="en-US" b="1" dirty="0"/>
              <a:t>.				</a:t>
            </a:r>
            <a:r>
              <a:rPr lang="en-US" b="1" u="sng" dirty="0"/>
              <a:t>0.25</a:t>
            </a:r>
          </a:p>
          <a:p>
            <a:pPr marL="0" indent="0">
              <a:buNone/>
            </a:pPr>
            <a:r>
              <a:rPr lang="en-US" b="1" dirty="0"/>
              <a:t>Total Student Weight	  	4.15</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22</a:t>
            </a:fld>
            <a:endParaRPr lang="en-US"/>
          </a:p>
        </p:txBody>
      </p:sp>
    </p:spTree>
    <p:extLst>
      <p:ext uri="{BB962C8B-B14F-4D97-AF65-F5344CB8AC3E}">
        <p14:creationId xmlns:p14="http://schemas.microsoft.com/office/powerpoint/2010/main" val="553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bg2">
                    <a:lumMod val="25000"/>
                  </a:schemeClr>
                </a:solidFill>
                <a:effectLst>
                  <a:outerShdw blurRad="38100" dist="38100" dir="2700000" algn="tl">
                    <a:srgbClr val="000000">
                      <a:alpha val="43137"/>
                    </a:srgbClr>
                  </a:outerShdw>
                </a:effectLst>
              </a:rPr>
              <a:t>TEACHER INDEX</a:t>
            </a:r>
            <a:endParaRPr lang="en-US" dirty="0">
              <a:solidFill>
                <a:schemeClr val="bg2">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NUMBER OF TEACHERS</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LEVEL OF DEGREE</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YEARS OF EXPERIENCE</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INDEX IS DETERMINED BY COMPARING PRIOR YEAR TOTAL TO THE STATE AVERAGE</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23</a:t>
            </a:fld>
            <a:endParaRPr lang="en-US"/>
          </a:p>
        </p:txBody>
      </p:sp>
    </p:spTree>
    <p:extLst>
      <p:ext uri="{BB962C8B-B14F-4D97-AF65-F5344CB8AC3E}">
        <p14:creationId xmlns:p14="http://schemas.microsoft.com/office/powerpoint/2010/main" val="130537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ADMs</a:t>
            </a:r>
            <a:endParaRPr lang="en-US" dirty="0">
              <a:solidFill>
                <a:schemeClr val="bg2">
                  <a:lumMod val="25000"/>
                </a:schemeClr>
              </a:solidFill>
            </a:endParaRPr>
          </a:p>
        </p:txBody>
      </p:sp>
      <p:sp>
        <p:nvSpPr>
          <p:cNvPr id="5" name="Content Placeholder 4"/>
          <p:cNvSpPr>
            <a:spLocks noGrp="1"/>
          </p:cNvSpPr>
          <p:nvPr>
            <p:ph idx="1"/>
          </p:nvPr>
        </p:nvSpPr>
        <p:spPr>
          <a:xfrm>
            <a:off x="382772" y="1100470"/>
            <a:ext cx="8229600" cy="4864395"/>
          </a:xfrm>
        </p:spPr>
        <p:txBody>
          <a:bodyPr>
            <a:normAutofit/>
          </a:bodyPr>
          <a:lstStyle/>
          <a:p>
            <a:pPr>
              <a:buClrTx/>
              <a:buSzTx/>
              <a:buFontTx/>
              <a:buNone/>
              <a:defRPr/>
            </a:pPr>
            <a:r>
              <a:rPr lang="en-US" altLang="en-US" dirty="0">
                <a:solidFill>
                  <a:schemeClr val="tx1"/>
                </a:solidFill>
                <a:effectLst>
                  <a:outerShdw blurRad="38100" dist="38100" dir="2700000" algn="tl">
                    <a:srgbClr val="C0C0C0"/>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2018-19</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2019-20</a:t>
            </a:r>
          </a:p>
          <a:p>
            <a:pPr>
              <a:lnSpc>
                <a:spcPct val="90000"/>
              </a:lnSpc>
              <a:buClrTx/>
              <a:buSzTx/>
              <a:buFontTx/>
              <a:buNone/>
              <a:defRPr/>
            </a:pPr>
            <a:r>
              <a:rPr lang="en-US" altLang="en-US" sz="1800" dirty="0">
                <a:solidFill>
                  <a:schemeClr val="bg2">
                    <a:lumMod val="25000"/>
                  </a:schemeClr>
                </a:solidFill>
                <a:effectLst>
                  <a:outerShdw blurRad="38100" dist="38100" dir="2700000" algn="tl">
                    <a:srgbClr val="000000">
                      <a:alpha val="43137"/>
                    </a:srgbClr>
                  </a:outerShdw>
                </a:effectLst>
              </a:rPr>
              <a:t>WEIGHTED  ADM</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AVERAGE  DAILY  MEMBERSHIP							90.33</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101.30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WITH  GRADE  WEIGHTS							10.56</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14.19</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SPECIAL  ED.  WEIGHTS		 						16.48</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20.78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SUMMER  PROGRAM									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GIFTED											  2.54</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2.72</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BILINGUAL											25.75</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20.25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TEACHER  INDEX									  6.88</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3.08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ECONOMICALLY  DISADV.							25.00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20.00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SMALL  SCHOOL									</a:t>
            </a:r>
            <a:r>
              <a:rPr lang="en-US" altLang="en-US" sz="1800" dirty="0">
                <a:effectLst>
                  <a:outerShdw blurRad="38100" dist="38100" dir="2700000" algn="tl">
                    <a:srgbClr val="000000">
                      <a:alpha val="43137"/>
                    </a:srgbClr>
                  </a:outerShdw>
                </a:effectLst>
              </a:rPr>
              <a:t>       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OR</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ISOLATION								</a:t>
            </a:r>
            <a:r>
              <a:rPr lang="en-US" altLang="en-US" sz="1800" dirty="0">
                <a:effectLst>
                  <a:outerShdw blurRad="38100" dist="38100" dir="2700000" algn="tl">
                    <a:srgbClr val="000000">
                      <a:alpha val="43137"/>
                    </a:srgbClr>
                  </a:outerShdw>
                </a:effectLst>
              </a:rPr>
              <a:t>		</a:t>
            </a:r>
            <a:r>
              <a:rPr lang="en-US" altLang="en-US" sz="1800" u="sng" dirty="0">
                <a:solidFill>
                  <a:schemeClr val="bg2">
                    <a:lumMod val="25000"/>
                  </a:schemeClr>
                </a:solidFill>
                <a:effectLst>
                  <a:outerShdw blurRad="38100" dist="38100" dir="2700000" algn="tl">
                    <a:srgbClr val="000000">
                      <a:alpha val="43137"/>
                    </a:srgbClr>
                  </a:outerShdw>
                </a:effectLst>
              </a:rPr>
              <a:t>	0</a:t>
            </a:r>
            <a:r>
              <a:rPr lang="en-US" altLang="en-US" sz="1800" dirty="0">
                <a:solidFill>
                  <a:schemeClr val="tx1"/>
                </a:solidFill>
                <a:effectLst>
                  <a:outerShdw blurRad="38100" dist="38100" dir="2700000" algn="tl">
                    <a:srgbClr val="000000">
                      <a:alpha val="43137"/>
                    </a:srgbClr>
                  </a:outerShdw>
                </a:effectLst>
              </a:rPr>
              <a:t>	</a:t>
            </a:r>
            <a:r>
              <a:rPr lang="en-US" altLang="en-US" sz="1800" u="sng" dirty="0">
                <a:solidFill>
                  <a:schemeClr val="tx1"/>
                </a:solidFill>
                <a:effectLst>
                  <a:outerShdw blurRad="38100" dist="38100" dir="2700000" algn="tl">
                    <a:srgbClr val="000000">
                      <a:alpha val="43137"/>
                    </a:srgbClr>
                  </a:outerShdw>
                </a:effectLst>
              </a:rPr>
              <a:t>           </a:t>
            </a:r>
            <a:r>
              <a:rPr lang="en-US" altLang="en-US" sz="1800" u="sng" dirty="0">
                <a:solidFill>
                  <a:srgbClr val="C00000"/>
                </a:solidFill>
                <a:effectLst>
                  <a:outerShdw blurRad="38100" dist="38100" dir="2700000" algn="tl">
                    <a:srgbClr val="000000">
                      <a:alpha val="43137"/>
                    </a:srgbClr>
                  </a:outerShdw>
                </a:effectLst>
              </a:rPr>
              <a:t>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TOTAL  WEIGHTED  ADM:</a:t>
            </a:r>
            <a:r>
              <a:rPr lang="en-US" altLang="en-US" sz="1800" dirty="0">
                <a:solidFill>
                  <a:schemeClr val="bg2">
                    <a:lumMod val="25000"/>
                  </a:schemeClr>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177.54</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182.32</a:t>
            </a:r>
            <a:endParaRPr lang="en-US" sz="18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24</a:t>
            </a:fld>
            <a:endParaRPr lang="en-US"/>
          </a:p>
        </p:txBody>
      </p:sp>
    </p:spTree>
    <p:extLst>
      <p:ext uri="{BB962C8B-B14F-4D97-AF65-F5344CB8AC3E}">
        <p14:creationId xmlns:p14="http://schemas.microsoft.com/office/powerpoint/2010/main" val="138618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lumMod val="25000"/>
                  </a:schemeClr>
                </a:solidFill>
                <a:effectLst>
                  <a:outerShdw blurRad="38100" dist="38100" dir="2700000" algn="tl">
                    <a:srgbClr val="C0C0C0"/>
                  </a:outerShdw>
                </a:effectLst>
              </a:rPr>
              <a:t>Funding for Midyear</a:t>
            </a:r>
            <a:endParaRPr lang="en-US" dirty="0">
              <a:solidFill>
                <a:schemeClr val="bg2">
                  <a:lumMod val="25000"/>
                </a:schemeClr>
              </a:solidFill>
            </a:endParaRPr>
          </a:p>
        </p:txBody>
      </p:sp>
      <p:sp>
        <p:nvSpPr>
          <p:cNvPr id="3" name="Content Placeholder 2"/>
          <p:cNvSpPr>
            <a:spLocks noGrp="1"/>
          </p:cNvSpPr>
          <p:nvPr>
            <p:ph idx="1"/>
          </p:nvPr>
        </p:nvSpPr>
        <p:spPr>
          <a:xfrm>
            <a:off x="457200" y="1600201"/>
            <a:ext cx="8229600" cy="4300870"/>
          </a:xfrm>
        </p:spPr>
        <p:txBody>
          <a:bodyPr/>
          <a:lstStyle/>
          <a:p>
            <a:pPr marL="338138" indent="-338138" eaLnBrk="1" hangingPunct="1">
              <a:lnSpc>
                <a:spcPct val="90000"/>
              </a:lnSpc>
              <a:spcBef>
                <a:spcPct val="0"/>
              </a:spcBef>
              <a:buFontTx/>
              <a:buNone/>
              <a:defRPr/>
            </a:pPr>
            <a:r>
              <a:rPr lang="en-US" altLang="en-US" sz="2800" i="1" dirty="0">
                <a:effectLst>
                  <a:outerShdw blurRad="38100" dist="38100" dir="2700000" algn="tl">
                    <a:srgbClr val="C0C0C0"/>
                  </a:outerShdw>
                </a:effectLst>
              </a:rPr>
              <a:t>Title  70 § 18-200.1  Paragraph  B:</a:t>
            </a:r>
          </a:p>
          <a:p>
            <a:pPr marL="338138" indent="-338138" eaLnBrk="1" hangingPunct="1">
              <a:lnSpc>
                <a:spcPct val="90000"/>
              </a:lnSpc>
              <a:spcBef>
                <a:spcPct val="0"/>
              </a:spcBef>
              <a:buFontTx/>
              <a:buNone/>
              <a:defRPr/>
            </a:pPr>
            <a:r>
              <a:rPr lang="en-US" altLang="en-US" sz="2800" i="1" dirty="0">
                <a:effectLst>
                  <a:outerShdw blurRad="38100" dist="38100" dir="2700000" algn="tl">
                    <a:srgbClr val="C0C0C0"/>
                  </a:outerShdw>
                </a:effectLst>
              </a:rPr>
              <a:t>  “The  State  Department  of  Education  shall  retain  </a:t>
            </a:r>
            <a:r>
              <a:rPr lang="en-US" altLang="en-US" sz="2800" i="1" u="sng" dirty="0">
                <a:effectLst>
                  <a:outerShdw blurRad="38100" dist="38100" dir="2700000" algn="tl">
                    <a:srgbClr val="C0C0C0"/>
                  </a:outerShdw>
                </a:effectLst>
              </a:rPr>
              <a:t>not  less  than</a:t>
            </a:r>
            <a:r>
              <a:rPr lang="en-US" altLang="en-US" sz="2800" i="1" dirty="0">
                <a:effectLst>
                  <a:outerShdw blurRad="38100" dist="38100" dir="2700000" algn="tl">
                    <a:srgbClr val="C0C0C0"/>
                  </a:outerShdw>
                </a:effectLst>
              </a:rPr>
              <a:t>  one  and   one-half  percent  (1.5%)  of  the  total  funds  appropriated  for  financial  support  of  schools,  to  be  used  to  make  midyear  adjustments  in  State  Aid  which  shall  be  reflected  in  the  final  allocations.”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25</a:t>
            </a:fld>
            <a:endParaRPr lang="en-US"/>
          </a:p>
        </p:txBody>
      </p:sp>
    </p:spTree>
    <p:extLst>
      <p:ext uri="{BB962C8B-B14F-4D97-AF65-F5344CB8AC3E}">
        <p14:creationId xmlns:p14="http://schemas.microsoft.com/office/powerpoint/2010/main" val="359368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ADMs</a:t>
            </a:r>
            <a:endParaRPr lang="en-US" dirty="0">
              <a:solidFill>
                <a:schemeClr val="bg2">
                  <a:lumMod val="25000"/>
                </a:schemeClr>
              </a:solidFill>
            </a:endParaRPr>
          </a:p>
        </p:txBody>
      </p:sp>
      <p:sp>
        <p:nvSpPr>
          <p:cNvPr id="5" name="Content Placeholder 4"/>
          <p:cNvSpPr>
            <a:spLocks noGrp="1"/>
          </p:cNvSpPr>
          <p:nvPr>
            <p:ph idx="1"/>
          </p:nvPr>
        </p:nvSpPr>
        <p:spPr>
          <a:xfrm>
            <a:off x="382772" y="1100470"/>
            <a:ext cx="8229600" cy="4864395"/>
          </a:xfrm>
        </p:spPr>
        <p:txBody>
          <a:bodyPr/>
          <a:lstStyle/>
          <a:p>
            <a:pPr>
              <a:buClrTx/>
              <a:buSzTx/>
              <a:buFontTx/>
              <a:buNone/>
              <a:defRPr/>
            </a:pPr>
            <a:r>
              <a:rPr lang="en-US" altLang="en-US" dirty="0">
                <a:solidFill>
                  <a:schemeClr val="tx1"/>
                </a:solidFill>
                <a:effectLst>
                  <a:outerShdw blurRad="38100" dist="38100" dir="2700000" algn="tl">
                    <a:srgbClr val="C0C0C0"/>
                  </a:outerShdw>
                </a:effectLst>
              </a:rPr>
              <a:t>					               	</a:t>
            </a:r>
            <a:r>
              <a:rPr lang="en-US" altLang="en-US" b="1" dirty="0">
                <a:solidFill>
                  <a:schemeClr val="tx1"/>
                </a:solidFill>
                <a:effectLst>
                  <a:outerShdw blurRad="38100" dist="38100" dir="2700000" algn="tl">
                    <a:srgbClr val="C0C0C0"/>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2018-19	 2019-20</a:t>
            </a:r>
            <a:r>
              <a:rPr lang="en-US" altLang="en-US" sz="1800" b="1" dirty="0">
                <a:solidFill>
                  <a:srgbClr val="C00000"/>
                </a:solidFill>
                <a:effectLst>
                  <a:outerShdw blurRad="38100" dist="38100" dir="2700000" algn="tl">
                    <a:srgbClr val="000000">
                      <a:alpha val="43137"/>
                    </a:srgbClr>
                  </a:outerShdw>
                </a:effectLst>
              </a:rPr>
              <a:t>      2020-21</a:t>
            </a:r>
          </a:p>
          <a:p>
            <a:pPr>
              <a:lnSpc>
                <a:spcPct val="90000"/>
              </a:lnSpc>
              <a:buClrTx/>
              <a:buSzTx/>
              <a:buFontTx/>
              <a:buNone/>
              <a:defRPr/>
            </a:pPr>
            <a:r>
              <a:rPr lang="en-US" altLang="en-US" sz="1800" dirty="0">
                <a:solidFill>
                  <a:schemeClr val="bg2">
                    <a:lumMod val="25000"/>
                  </a:schemeClr>
                </a:solidFill>
                <a:effectLst>
                  <a:outerShdw blurRad="38100" dist="38100" dir="2700000" algn="tl">
                    <a:srgbClr val="000000">
                      <a:alpha val="43137"/>
                    </a:srgbClr>
                  </a:outerShdw>
                </a:effectLst>
              </a:rPr>
              <a:t>WEIGHTED  ADM</a:t>
            </a: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First Nine Weeks</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AVERAGE  DAILY  MEMBERSHIP			90.33        101.30</a:t>
            </a:r>
            <a:r>
              <a:rPr lang="en-US" altLang="en-US" sz="1800" dirty="0">
                <a:solidFill>
                  <a:srgbClr val="C00000"/>
                </a:solidFill>
                <a:effectLst>
                  <a:outerShdw blurRad="38100" dist="38100" dir="2700000" algn="tl">
                    <a:srgbClr val="000000">
                      <a:alpha val="43137"/>
                    </a:srgbClr>
                  </a:outerShdw>
                </a:effectLst>
              </a:rPr>
              <a:t>		111.64</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WITH  GRADE  WEIGHTS			10.56	    14.19</a:t>
            </a:r>
            <a:r>
              <a:rPr lang="en-US" altLang="en-US" sz="1800" dirty="0">
                <a:solidFill>
                  <a:srgbClr val="C00000"/>
                </a:solidFill>
                <a:effectLst>
                  <a:outerShdw blurRad="38100" dist="38100" dir="2700000" algn="tl">
                    <a:srgbClr val="000000">
                      <a:alpha val="43137"/>
                    </a:srgbClr>
                  </a:outerShdw>
                </a:effectLst>
              </a:rPr>
              <a:t>		  18.33</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SPECIAL  ED.  WEIGHTS		 		16.48	    20.78</a:t>
            </a:r>
            <a:r>
              <a:rPr lang="en-US" altLang="en-US" sz="1800" dirty="0">
                <a:solidFill>
                  <a:srgbClr val="C00000"/>
                </a:solidFill>
                <a:effectLst>
                  <a:outerShdw blurRad="38100" dist="38100" dir="2700000" algn="tl">
                    <a:srgbClr val="000000">
                      <a:alpha val="43137"/>
                    </a:srgbClr>
                  </a:outerShdw>
                </a:effectLst>
              </a:rPr>
              <a:t>		  20.90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SUMMER  PROGRAM					0	           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GIFTED							  2.54	      2.72</a:t>
            </a:r>
            <a:r>
              <a:rPr lang="en-US" altLang="en-US" sz="1800" dirty="0">
                <a:solidFill>
                  <a:srgbClr val="C00000"/>
                </a:solidFill>
                <a:effectLst>
                  <a:outerShdw blurRad="38100" dist="38100" dir="2700000" algn="tl">
                    <a:srgbClr val="000000">
                      <a:alpha val="43137"/>
                    </a:srgbClr>
                  </a:outerShdw>
                </a:effectLst>
              </a:rPr>
              <a:t>		    3.70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BILINGUAL							25.75	    20.25</a:t>
            </a:r>
            <a:r>
              <a:rPr lang="en-US" altLang="en-US" sz="1800" dirty="0">
                <a:solidFill>
                  <a:srgbClr val="C00000"/>
                </a:solidFill>
                <a:effectLst>
                  <a:outerShdw blurRad="38100" dist="38100" dir="2700000" algn="tl">
                    <a:srgbClr val="000000">
                      <a:alpha val="43137"/>
                    </a:srgbClr>
                  </a:outerShdw>
                </a:effectLst>
              </a:rPr>
              <a:t>		  22.25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TEACHER  INDEX					  6.88	      3.08</a:t>
            </a:r>
            <a:r>
              <a:rPr lang="en-US" altLang="en-US" sz="1800" dirty="0">
                <a:solidFill>
                  <a:srgbClr val="C00000"/>
                </a:solidFill>
                <a:effectLst>
                  <a:outerShdw blurRad="38100" dist="38100" dir="2700000" algn="tl">
                    <a:srgbClr val="000000">
                      <a:alpha val="43137"/>
                    </a:srgbClr>
                  </a:outerShdw>
                </a:effectLst>
              </a:rPr>
              <a:t>	 	    2.98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ECONOMICALLY  DISADV.			25.00	    20.00</a:t>
            </a:r>
            <a:r>
              <a:rPr lang="en-US" altLang="en-US" sz="1800" dirty="0">
                <a:solidFill>
                  <a:srgbClr val="C00000"/>
                </a:solidFill>
                <a:effectLst>
                  <a:outerShdw blurRad="38100" dist="38100" dir="2700000" algn="tl">
                    <a:srgbClr val="000000">
                      <a:alpha val="43137"/>
                    </a:srgbClr>
                  </a:outerShdw>
                </a:effectLst>
              </a:rPr>
              <a:t>		  21.75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SMALL  SCHOOL					       0	           </a:t>
            </a:r>
            <a:r>
              <a:rPr lang="en-US" altLang="en-US" sz="1800" dirty="0">
                <a:effectLst>
                  <a:outerShdw blurRad="38100" dist="38100" dir="2700000" algn="tl">
                    <a:srgbClr val="000000">
                      <a:alpha val="43137"/>
                    </a:srgbClr>
                  </a:outerShdw>
                </a:effectLst>
              </a:rPr>
              <a:t>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OR</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ISOLATION							0	           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TOTAL  WEIGHTED  ADM:</a:t>
            </a:r>
            <a:r>
              <a:rPr lang="en-US" altLang="en-US" sz="1800" dirty="0">
                <a:solidFill>
                  <a:schemeClr val="bg2">
                    <a:lumMod val="25000"/>
                  </a:schemeClr>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177.54	  182.32</a:t>
            </a:r>
            <a:r>
              <a:rPr lang="en-US" altLang="en-US" sz="1800" b="1" dirty="0">
                <a:solidFill>
                  <a:srgbClr val="C00000"/>
                </a:solidFill>
                <a:effectLst>
                  <a:outerShdw blurRad="38100" dist="38100" dir="2700000" algn="tl">
                    <a:srgbClr val="000000">
                      <a:alpha val="43137"/>
                    </a:srgbClr>
                  </a:outerShdw>
                </a:effectLst>
              </a:rPr>
              <a:t>		201.55</a:t>
            </a:r>
            <a:endParaRPr lang="en-US" sz="18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26</a:t>
            </a:fld>
            <a:endParaRPr lang="en-US"/>
          </a:p>
        </p:txBody>
      </p:sp>
      <p:cxnSp>
        <p:nvCxnSpPr>
          <p:cNvPr id="7" name="Straight Connector 6"/>
          <p:cNvCxnSpPr/>
          <p:nvPr/>
        </p:nvCxnSpPr>
        <p:spPr>
          <a:xfrm>
            <a:off x="4603898" y="5550195"/>
            <a:ext cx="6485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624623" y="5550195"/>
            <a:ext cx="712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47367" y="5550195"/>
            <a:ext cx="74428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33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effectLst>
                  <a:outerShdw blurRad="38100" dist="38100" dir="2700000" algn="tl">
                    <a:srgbClr val="000000">
                      <a:alpha val="43137"/>
                    </a:srgbClr>
                  </a:outerShdw>
                </a:effectLst>
                <a:latin typeface="+mj-lt"/>
                <a:cs typeface="Arial" panose="020B0604020202020204" pitchFamily="34" charset="0"/>
              </a:rPr>
              <a:t>Charter’s High Year WADM </a:t>
            </a:r>
          </a:p>
        </p:txBody>
      </p:sp>
      <p:sp>
        <p:nvSpPr>
          <p:cNvPr id="4" name="Slide Number Placeholder 3"/>
          <p:cNvSpPr>
            <a:spLocks noGrp="1"/>
          </p:cNvSpPr>
          <p:nvPr>
            <p:ph type="sldNum" sz="quarter" idx="12"/>
          </p:nvPr>
        </p:nvSpPr>
        <p:spPr/>
        <p:txBody>
          <a:bodyPr/>
          <a:lstStyle/>
          <a:p>
            <a:pPr>
              <a:buClr>
                <a:srgbClr val="EFF2FE"/>
              </a:buClr>
            </a:pPr>
            <a:fld id="{32702433-F38B-49EB-80E2-B2527A7E8472}" type="slidenum">
              <a:rPr lang="en-US" smtClean="0">
                <a:solidFill>
                  <a:prstClr val="black">
                    <a:tint val="75000"/>
                  </a:prstClr>
                </a:solidFill>
              </a:rPr>
              <a:pPr>
                <a:buClr>
                  <a:srgbClr val="EFF2FE"/>
                </a:buClr>
              </a:pPr>
              <a:t>27</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Tx/>
              <a:buNone/>
              <a:defRPr/>
            </a:pPr>
            <a:endParaRPr lang="en-US" sz="1800" b="1" dirty="0">
              <a:solidFill>
                <a:srgbClr val="FFC000"/>
              </a:solidFill>
            </a:endParaRPr>
          </a:p>
        </p:txBody>
      </p:sp>
      <p:sp>
        <p:nvSpPr>
          <p:cNvPr id="6" name="Rectangle 13"/>
          <p:cNvSpPr txBox="1">
            <a:spLocks noChangeArrowheads="1"/>
          </p:cNvSpPr>
          <p:nvPr/>
        </p:nvSpPr>
        <p:spPr>
          <a:xfrm>
            <a:off x="908050" y="1981200"/>
            <a:ext cx="2667000"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WADM: </a:t>
            </a:r>
          </a:p>
          <a:p>
            <a:pPr algn="ctr" fontAlgn="auto">
              <a:lnSpc>
                <a:spcPct val="150000"/>
              </a:lnSpc>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X (TIMES)</a:t>
            </a:r>
          </a:p>
          <a:p>
            <a:pPr algn="ctr" fontAlgn="auto">
              <a:lnSpc>
                <a:spcPct val="12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FORMULA FACTORS *  </a:t>
            </a:r>
          </a:p>
          <a:p>
            <a:pPr algn="ctr" fontAlgn="auto">
              <a:lnSpc>
                <a:spcPct val="80000"/>
              </a:lnSpc>
              <a:spcAft>
                <a:spcPts val="0"/>
              </a:spcAft>
              <a:buFont typeface="Wingdings" pitchFamily="2" charset="2"/>
              <a:buNone/>
              <a:defRPr/>
            </a:pPr>
            <a:endParaRPr lang="en-US" altLang="en-US" sz="500" b="1" dirty="0">
              <a:solidFill>
                <a:schemeClr val="bg2">
                  <a:lumMod val="25000"/>
                </a:schemeClr>
              </a:solidFill>
              <a:effectLst>
                <a:outerShdw blurRad="38100" dist="38100" dir="2700000" algn="tl">
                  <a:srgbClr val="000000">
                    <a:alpha val="43137"/>
                  </a:srgbClr>
                </a:outerShdw>
              </a:effectLst>
            </a:endParaRPr>
          </a:p>
          <a:p>
            <a:pPr algn="ctr" fontAlgn="auto">
              <a:lnSpc>
                <a:spcPct val="8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 EQUALS:</a:t>
            </a:r>
          </a:p>
        </p:txBody>
      </p:sp>
      <p:sp>
        <p:nvSpPr>
          <p:cNvPr id="7" name="Rectangle 5"/>
          <p:cNvSpPr>
            <a:spLocks noChangeArrowheads="1"/>
          </p:cNvSpPr>
          <p:nvPr/>
        </p:nvSpPr>
        <p:spPr bwMode="auto">
          <a:xfrm>
            <a:off x="2776538" y="1312584"/>
            <a:ext cx="1597025" cy="668645"/>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FY2018-19</a:t>
            </a:r>
          </a:p>
          <a:p>
            <a:pPr algn="ctr" defTabSz="914318" fontAlgn="auto">
              <a:lnSpc>
                <a:spcPct val="120000"/>
              </a:lnSpc>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177.54</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FY2020-21</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FY2019-20</a:t>
            </a:r>
          </a:p>
        </p:txBody>
      </p:sp>
      <p:sp>
        <p:nvSpPr>
          <p:cNvPr id="10" name="Rectangle 6"/>
          <p:cNvSpPr>
            <a:spLocks noChangeArrowheads="1"/>
          </p:cNvSpPr>
          <p:nvPr/>
        </p:nvSpPr>
        <p:spPr bwMode="auto">
          <a:xfrm>
            <a:off x="4398963" y="1942331"/>
            <a:ext cx="1841500" cy="2705869"/>
          </a:xfrm>
          <a:prstGeom prst="rect">
            <a:avLst/>
          </a:prstGeom>
          <a:noFill/>
          <a:ln w="38100">
            <a:solidFill>
              <a:srgbClr val="080BF5"/>
            </a:solidFill>
            <a:miter lim="800000"/>
            <a:headEnd/>
            <a:tailEnd/>
          </a:ln>
          <a:effectLst>
            <a:outerShdw blurRad="50800" dist="38100" dir="2700000" algn="tl" rotWithShape="0">
              <a:prstClr val="black">
                <a:alpha val="40000"/>
              </a:prstClr>
            </a:outerShdw>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182.32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$ 3,467.17</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$ 632,134</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JULY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1" name="Rectangle 12"/>
          <p:cNvSpPr>
            <a:spLocks noChangeArrowheads="1"/>
          </p:cNvSpPr>
          <p:nvPr/>
        </p:nvSpPr>
        <p:spPr bwMode="auto">
          <a:xfrm>
            <a:off x="6324600" y="1942331"/>
            <a:ext cx="1841500" cy="2705869"/>
          </a:xfrm>
          <a:prstGeom prst="rect">
            <a:avLst/>
          </a:prstGeom>
          <a:noFill/>
          <a:ln w="38100">
            <a:solidFill>
              <a:srgbClr val="C00000"/>
            </a:solidFill>
            <a:miter lim="800000"/>
            <a:headEnd/>
            <a:tailEnd/>
          </a:ln>
          <a:effectLst>
            <a:outerShdw blurRad="50800" dist="38100" dir="2700000" algn="tl" rotWithShape="0">
              <a:prstClr val="black">
                <a:alpha val="40000"/>
              </a:prstClr>
            </a:outerShdw>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201.55</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$ 3,467.17</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$ 698,808</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JANUARY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2" name="Rectangle 11"/>
          <p:cNvSpPr>
            <a:spLocks noChangeArrowheads="1"/>
          </p:cNvSpPr>
          <p:nvPr/>
        </p:nvSpPr>
        <p:spPr bwMode="auto">
          <a:xfrm>
            <a:off x="273465" y="5380831"/>
            <a:ext cx="4570412" cy="668338"/>
          </a:xfrm>
          <a:prstGeom prst="rect">
            <a:avLst/>
          </a:prstGeom>
          <a:noFill/>
          <a:ln w="12700">
            <a:noFill/>
            <a:miter lim="800000"/>
            <a:headEnd/>
            <a:tailEnd/>
          </a:ln>
          <a:effectLst/>
        </p:spPr>
        <p:txBody>
          <a:bodyPr lIns="90487" tIns="44450" rIns="90487" bIns="44450">
            <a:spAutoFit/>
          </a:bodyPr>
          <a:lstStyle/>
          <a:p>
            <a:pPr defTabSz="914318" fontAlgn="auto">
              <a:spcBef>
                <a:spcPts val="0"/>
              </a:spcBef>
              <a:spcAft>
                <a:spcPts val="0"/>
              </a:spcAft>
              <a:defRPr/>
            </a:pPr>
            <a:r>
              <a:rPr lang="en-US" b="1" dirty="0">
                <a:solidFill>
                  <a:schemeClr val="bg2">
                    <a:lumMod val="25000"/>
                  </a:schemeClr>
                </a:solidFill>
                <a:latin typeface="Tw Cen MT"/>
                <a:cs typeface="+mn-cs"/>
              </a:rPr>
              <a:t>*</a:t>
            </a:r>
            <a:r>
              <a:rPr lang="en-US" sz="2000" b="1" i="1" dirty="0">
                <a:solidFill>
                  <a:schemeClr val="bg2">
                    <a:lumMod val="25000"/>
                  </a:schemeClr>
                </a:solidFill>
                <a:latin typeface="Tw Cen MT"/>
                <a:cs typeface="+mn-cs"/>
              </a:rPr>
              <a:t>Chargeables </a:t>
            </a:r>
            <a:r>
              <a:rPr lang="en-US" b="1" i="1" dirty="0">
                <a:solidFill>
                  <a:schemeClr val="bg2">
                    <a:lumMod val="25000"/>
                  </a:schemeClr>
                </a:solidFill>
                <a:latin typeface="Tw Cen MT"/>
                <a:cs typeface="+mn-cs"/>
              </a:rPr>
              <a:t> Not  Considered</a:t>
            </a:r>
          </a:p>
          <a:p>
            <a:pPr defTabSz="914318" fontAlgn="auto">
              <a:spcBef>
                <a:spcPts val="0"/>
              </a:spcBef>
              <a:spcAft>
                <a:spcPts val="0"/>
              </a:spcAft>
              <a:defRPr/>
            </a:pPr>
            <a:r>
              <a:rPr lang="en-US" b="1" i="1" dirty="0">
                <a:solidFill>
                  <a:schemeClr val="bg2">
                    <a:lumMod val="25000"/>
                  </a:schemeClr>
                </a:solidFill>
                <a:latin typeface="Tw Cen MT"/>
                <a:cs typeface="+mn-cs"/>
              </a:rPr>
              <a:t>**Assuming  no  midyear  factor  change</a:t>
            </a:r>
          </a:p>
        </p:txBody>
      </p:sp>
      <p:sp>
        <p:nvSpPr>
          <p:cNvPr id="13" name="Text Box 16"/>
          <p:cNvSpPr txBox="1">
            <a:spLocks noChangeArrowheads="1"/>
          </p:cNvSpPr>
          <p:nvPr/>
        </p:nvSpPr>
        <p:spPr bwMode="auto">
          <a:xfrm>
            <a:off x="7732713" y="2574480"/>
            <a:ext cx="42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defTabSz="914318" fontAlgn="auto">
              <a:spcBef>
                <a:spcPct val="0"/>
              </a:spcBef>
              <a:spcAft>
                <a:spcPts val="0"/>
              </a:spcAft>
              <a:buClr>
                <a:srgbClr val="C0504D"/>
              </a:buClr>
              <a:buFontTx/>
              <a:buNone/>
            </a:pPr>
            <a:r>
              <a:rPr lang="en-US" altLang="en-US" sz="2000" dirty="0">
                <a:solidFill>
                  <a:schemeClr val="bg2">
                    <a:lumMod val="25000"/>
                  </a:schemeClr>
                </a:solidFill>
                <a:effectLst>
                  <a:outerShdw blurRad="38100" dist="38100" dir="2700000" algn="tl">
                    <a:srgbClr val="000000">
                      <a:alpha val="43137"/>
                    </a:srgbClr>
                  </a:outerShdw>
                </a:effectLst>
                <a:cs typeface="+mn-cs"/>
              </a:rPr>
              <a:t>**</a:t>
            </a:r>
          </a:p>
        </p:txBody>
      </p:sp>
      <p:cxnSp>
        <p:nvCxnSpPr>
          <p:cNvPr id="15" name="Straight Connector 14"/>
          <p:cNvCxnSpPr>
            <a:stCxn id="10" idx="1"/>
            <a:endCxn id="10" idx="3"/>
          </p:cNvCxnSpPr>
          <p:nvPr/>
        </p:nvCxnSpPr>
        <p:spPr>
          <a:xfrm>
            <a:off x="4398963" y="3295266"/>
            <a:ext cx="1841500" cy="0"/>
          </a:xfrm>
          <a:prstGeom prst="line">
            <a:avLst/>
          </a:prstGeom>
          <a:ln>
            <a:solidFill>
              <a:srgbClr val="080BF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95266"/>
            <a:ext cx="1841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92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21"/>
            <a:ext cx="8229600" cy="1143000"/>
          </a:xfrm>
        </p:spPr>
        <p:txBody>
          <a:bodyPr>
            <a:normAutofit/>
          </a:bodyPr>
          <a:lstStyle/>
          <a:p>
            <a:r>
              <a:rPr lang="en-US" dirty="0">
                <a:effectLst>
                  <a:outerShdw blurRad="38100" dist="38100" dir="2700000" algn="tl">
                    <a:srgbClr val="000000">
                      <a:alpha val="43137"/>
                    </a:srgbClr>
                  </a:outerShdw>
                </a:effectLst>
                <a:latin typeface="+mj-lt"/>
                <a:cs typeface="Arial" panose="020B0604020202020204" pitchFamily="34" charset="0"/>
              </a:rPr>
              <a:t>Charter’s High Year WADM </a:t>
            </a:r>
          </a:p>
        </p:txBody>
      </p:sp>
      <p:sp>
        <p:nvSpPr>
          <p:cNvPr id="3" name="Content Placeholder 2"/>
          <p:cNvSpPr>
            <a:spLocks noGrp="1"/>
          </p:cNvSpPr>
          <p:nvPr>
            <p:ph idx="1"/>
          </p:nvPr>
        </p:nvSpPr>
        <p:spPr>
          <a:xfrm>
            <a:off x="469900" y="1619429"/>
            <a:ext cx="8229600" cy="4525963"/>
          </a:xfrm>
        </p:spPr>
        <p:txBody>
          <a:bodyPr>
            <a:normAutofit/>
          </a:bodyPr>
          <a:lstStyle/>
          <a:p>
            <a:pPr marL="0" lvl="1" indent="0">
              <a:buNone/>
            </a:pPr>
            <a:r>
              <a:rPr lang="en-US" sz="2000" i="1" dirty="0"/>
              <a:t>													</a:t>
            </a:r>
          </a:p>
          <a:p>
            <a:pPr marL="0" lvl="1" indent="0">
              <a:buNone/>
            </a:pPr>
            <a:r>
              <a:rPr lang="en-US" sz="2000" i="1" dirty="0"/>
              <a:t>									</a:t>
            </a:r>
          </a:p>
          <a:p>
            <a:endParaRPr lang="en-US" sz="1600" dirty="0"/>
          </a:p>
        </p:txBody>
      </p:sp>
      <p:sp>
        <p:nvSpPr>
          <p:cNvPr id="4" name="Slide Number Placeholder 3"/>
          <p:cNvSpPr>
            <a:spLocks noGrp="1"/>
          </p:cNvSpPr>
          <p:nvPr>
            <p:ph type="sldNum" sz="quarter" idx="12"/>
          </p:nvPr>
        </p:nvSpPr>
        <p:spPr/>
        <p:txBody>
          <a:bodyPr/>
          <a:lstStyle/>
          <a:p>
            <a:pPr>
              <a:buClr>
                <a:srgbClr val="EFF2FE"/>
              </a:buClr>
            </a:pPr>
            <a:fld id="{32702433-F38B-49EB-80E2-B2527A7E8472}" type="slidenum">
              <a:rPr lang="en-US" smtClean="0">
                <a:solidFill>
                  <a:prstClr val="black">
                    <a:tint val="75000"/>
                  </a:prstClr>
                </a:solidFill>
              </a:rPr>
              <a:pPr>
                <a:buClr>
                  <a:srgbClr val="EFF2FE"/>
                </a:buClr>
              </a:pPr>
              <a:t>28</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Tx/>
              <a:buNone/>
              <a:defRPr/>
            </a:pPr>
            <a:endParaRPr lang="en-US" sz="1800" b="1" dirty="0">
              <a:solidFill>
                <a:srgbClr val="FFC000"/>
              </a:solidFill>
            </a:endParaRPr>
          </a:p>
        </p:txBody>
      </p:sp>
      <p:sp>
        <p:nvSpPr>
          <p:cNvPr id="7" name="Rectangle 5"/>
          <p:cNvSpPr>
            <a:spLocks noChangeArrowheads="1"/>
          </p:cNvSpPr>
          <p:nvPr/>
        </p:nvSpPr>
        <p:spPr bwMode="auto">
          <a:xfrm>
            <a:off x="2865437" y="1312584"/>
            <a:ext cx="1597025" cy="366767"/>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FY2018-19</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FY2020-21</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FY2019-20</a:t>
            </a:r>
          </a:p>
        </p:txBody>
      </p:sp>
      <p:sp>
        <p:nvSpPr>
          <p:cNvPr id="10" name="Rectangle 6"/>
          <p:cNvSpPr>
            <a:spLocks noChangeArrowheads="1"/>
          </p:cNvSpPr>
          <p:nvPr/>
        </p:nvSpPr>
        <p:spPr bwMode="auto">
          <a:xfrm>
            <a:off x="4398963" y="1858193"/>
            <a:ext cx="1841500" cy="2705869"/>
          </a:xfrm>
          <a:prstGeom prst="rect">
            <a:avLst/>
          </a:prstGeom>
          <a:noFill/>
          <a:ln w="28575">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179.42</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spcBef>
                <a:spcPts val="0"/>
              </a:spcBef>
              <a:spcAft>
                <a:spcPts val="0"/>
              </a:spcAft>
              <a:defRPr/>
            </a:pPr>
            <a:endParaRPr lang="en-US" sz="2000" b="1" dirty="0">
              <a:solidFill>
                <a:srgbClr val="000000"/>
              </a:solidFill>
              <a:latin typeface="Tw Cen MT"/>
              <a:cs typeface="+mn-cs"/>
            </a:endParaRPr>
          </a:p>
          <a:p>
            <a:pPr algn="ctr" defTabSz="914318" fontAlgn="auto">
              <a:spcBef>
                <a:spcPts val="0"/>
              </a:spcBef>
              <a:spcAft>
                <a:spcPts val="0"/>
              </a:spcAft>
              <a:defRPr/>
            </a:pPr>
            <a:r>
              <a:rPr lang="en-US" sz="2000" b="1" dirty="0">
                <a:solidFill>
                  <a:srgbClr val="000000"/>
                </a:solidFill>
                <a:latin typeface="Tw Cen MT"/>
                <a:cs typeface="+mn-cs"/>
              </a:rPr>
              <a:t> </a:t>
            </a:r>
          </a:p>
          <a:p>
            <a:pPr algn="ctr" defTabSz="914318" fontAlgn="auto">
              <a:spcBef>
                <a:spcPts val="0"/>
              </a:spcBef>
              <a:spcAft>
                <a:spcPts val="0"/>
              </a:spcAft>
              <a:defRPr/>
            </a:pPr>
            <a:r>
              <a:rPr lang="en-US" sz="2000" b="1" dirty="0">
                <a:solidFill>
                  <a:srgbClr val="000000"/>
                </a:solidFill>
                <a:latin typeface="Tw Cen MT"/>
                <a:cs typeface="+mn-cs"/>
              </a:rPr>
              <a:t> </a:t>
            </a:r>
          </a:p>
        </p:txBody>
      </p:sp>
      <p:sp>
        <p:nvSpPr>
          <p:cNvPr id="11" name="Rectangle 12"/>
          <p:cNvSpPr>
            <a:spLocks noChangeArrowheads="1"/>
          </p:cNvSpPr>
          <p:nvPr/>
        </p:nvSpPr>
        <p:spPr bwMode="auto">
          <a:xfrm>
            <a:off x="6324600" y="1866131"/>
            <a:ext cx="1841500" cy="2705869"/>
          </a:xfrm>
          <a:prstGeom prst="rect">
            <a:avLst/>
          </a:prstGeom>
          <a:noFill/>
          <a:ln w="28575">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175.55</a:t>
            </a:r>
          </a:p>
          <a:p>
            <a:pPr algn="ctr" defTabSz="914318" fontAlgn="auto">
              <a:lnSpc>
                <a:spcPct val="150000"/>
              </a:lnSpc>
              <a:spcBef>
                <a:spcPts val="0"/>
              </a:spcBef>
              <a:spcAft>
                <a:spcPts val="0"/>
              </a:spcAft>
              <a:defRPr/>
            </a:pPr>
            <a:endParaRPr lang="en-US" sz="2000" b="1" dirty="0">
              <a:solidFill>
                <a:srgbClr val="FFFFFF"/>
              </a:solidFill>
              <a:latin typeface="Tw Cen MT"/>
              <a:cs typeface="+mn-cs"/>
            </a:endParaRPr>
          </a:p>
          <a:p>
            <a:pPr algn="ctr" defTabSz="914318" fontAlgn="auto">
              <a:lnSpc>
                <a:spcPct val="150000"/>
              </a:lnSpc>
              <a:spcBef>
                <a:spcPts val="0"/>
              </a:spcBef>
              <a:spcAft>
                <a:spcPts val="0"/>
              </a:spcAft>
              <a:defRPr/>
            </a:pPr>
            <a:r>
              <a:rPr lang="en-US" sz="2000" b="1" dirty="0">
                <a:solidFill>
                  <a:srgbClr val="FFFFFF"/>
                </a:solidFill>
                <a:latin typeface="Tw Cen MT"/>
                <a:cs typeface="+mn-cs"/>
              </a:rPr>
              <a:t> </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$632,134</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JANUARY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2" name="Rectangle 11"/>
          <p:cNvSpPr>
            <a:spLocks noChangeArrowheads="1"/>
          </p:cNvSpPr>
          <p:nvPr/>
        </p:nvSpPr>
        <p:spPr bwMode="auto">
          <a:xfrm>
            <a:off x="273465" y="5377320"/>
            <a:ext cx="4570412" cy="668338"/>
          </a:xfrm>
          <a:prstGeom prst="rect">
            <a:avLst/>
          </a:prstGeom>
          <a:noFill/>
          <a:ln w="12700">
            <a:noFill/>
            <a:miter lim="800000"/>
            <a:headEnd/>
            <a:tailEnd/>
          </a:ln>
          <a:effectLst/>
        </p:spPr>
        <p:txBody>
          <a:bodyPr lIns="90487" tIns="44450" rIns="90487" bIns="44450">
            <a:spAutoFit/>
          </a:bodyPr>
          <a:lstStyle/>
          <a:p>
            <a:pPr defTabSz="914318" fontAlgn="auto">
              <a:spcBef>
                <a:spcPts val="0"/>
              </a:spcBef>
              <a:spcAft>
                <a:spcPts val="0"/>
              </a:spcAft>
              <a:defRPr/>
            </a:pPr>
            <a:r>
              <a:rPr lang="en-US" b="1" dirty="0">
                <a:solidFill>
                  <a:schemeClr val="bg2">
                    <a:lumMod val="25000"/>
                  </a:schemeClr>
                </a:solidFill>
                <a:latin typeface="Tw Cen MT"/>
                <a:cs typeface="+mn-cs"/>
              </a:rPr>
              <a:t>*</a:t>
            </a:r>
            <a:r>
              <a:rPr lang="en-US" sz="2000" b="1" i="1" dirty="0">
                <a:solidFill>
                  <a:schemeClr val="bg2">
                    <a:lumMod val="25000"/>
                  </a:schemeClr>
                </a:solidFill>
                <a:latin typeface="Tw Cen MT"/>
                <a:cs typeface="+mn-cs"/>
              </a:rPr>
              <a:t>Chargeables </a:t>
            </a:r>
            <a:r>
              <a:rPr lang="en-US" b="1" i="1" dirty="0">
                <a:solidFill>
                  <a:schemeClr val="bg2">
                    <a:lumMod val="25000"/>
                  </a:schemeClr>
                </a:solidFill>
                <a:latin typeface="Tw Cen MT"/>
                <a:cs typeface="+mn-cs"/>
              </a:rPr>
              <a:t> Not  Considered</a:t>
            </a:r>
          </a:p>
          <a:p>
            <a:pPr defTabSz="914318" fontAlgn="auto">
              <a:spcBef>
                <a:spcPts val="0"/>
              </a:spcBef>
              <a:spcAft>
                <a:spcPts val="0"/>
              </a:spcAft>
              <a:defRPr/>
            </a:pPr>
            <a:r>
              <a:rPr lang="en-US" b="1" i="1" dirty="0">
                <a:solidFill>
                  <a:schemeClr val="bg2">
                    <a:lumMod val="25000"/>
                  </a:schemeClr>
                </a:solidFill>
                <a:latin typeface="Tw Cen MT"/>
                <a:cs typeface="+mn-cs"/>
              </a:rPr>
              <a:t>**Assuming  no  midyear  factor  change</a:t>
            </a:r>
          </a:p>
        </p:txBody>
      </p:sp>
      <p:sp>
        <p:nvSpPr>
          <p:cNvPr id="13" name="Text Box 16"/>
          <p:cNvSpPr txBox="1">
            <a:spLocks noChangeArrowheads="1"/>
          </p:cNvSpPr>
          <p:nvPr/>
        </p:nvSpPr>
        <p:spPr bwMode="auto">
          <a:xfrm>
            <a:off x="4162425" y="2688575"/>
            <a:ext cx="42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defTabSz="914318" fontAlgn="auto">
              <a:spcBef>
                <a:spcPct val="0"/>
              </a:spcBef>
              <a:spcAft>
                <a:spcPts val="0"/>
              </a:spcAft>
              <a:buClr>
                <a:srgbClr val="C0504D"/>
              </a:buClr>
              <a:buFontTx/>
              <a:buNone/>
            </a:pPr>
            <a:r>
              <a:rPr lang="en-US" altLang="en-US" sz="2000" dirty="0">
                <a:solidFill>
                  <a:srgbClr val="FFFFFF"/>
                </a:solidFill>
                <a:cs typeface="+mn-cs"/>
              </a:rPr>
              <a:t>**</a:t>
            </a:r>
          </a:p>
        </p:txBody>
      </p:sp>
      <p:cxnSp>
        <p:nvCxnSpPr>
          <p:cNvPr id="15" name="Straight Connector 14"/>
          <p:cNvCxnSpPr/>
          <p:nvPr/>
        </p:nvCxnSpPr>
        <p:spPr>
          <a:xfrm>
            <a:off x="2743199" y="3209922"/>
            <a:ext cx="1841500" cy="0"/>
          </a:xfrm>
          <a:prstGeom prst="line">
            <a:avLst/>
          </a:prstGeom>
          <a:ln>
            <a:solidFill>
              <a:srgbClr val="080BF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19066"/>
            <a:ext cx="1841500"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324600" y="3219066"/>
            <a:ext cx="1841500" cy="1344996"/>
          </a:xfrm>
          <a:prstGeom prst="rect">
            <a:avLst/>
          </a:prstGeom>
          <a:noFill/>
          <a:ln w="3810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8" fontAlgn="auto">
              <a:spcBef>
                <a:spcPts val="0"/>
              </a:spcBef>
              <a:spcAft>
                <a:spcPts val="0"/>
              </a:spcAft>
            </a:pPr>
            <a:endParaRPr lang="en-US" dirty="0">
              <a:solidFill>
                <a:srgbClr val="FFFFFF"/>
              </a:solidFill>
            </a:endParaRPr>
          </a:p>
        </p:txBody>
      </p:sp>
      <p:sp>
        <p:nvSpPr>
          <p:cNvPr id="19" name="Rectangle 6"/>
          <p:cNvSpPr>
            <a:spLocks noChangeArrowheads="1"/>
          </p:cNvSpPr>
          <p:nvPr/>
        </p:nvSpPr>
        <p:spPr bwMode="auto">
          <a:xfrm>
            <a:off x="2755900" y="1856988"/>
            <a:ext cx="1841500" cy="2705869"/>
          </a:xfrm>
          <a:prstGeom prst="rect">
            <a:avLst/>
          </a:prstGeom>
          <a:noFill/>
          <a:ln w="38100">
            <a:solidFill>
              <a:srgbClr val="080BF5"/>
            </a:solidFill>
            <a:miter lim="800000"/>
            <a:headEnd/>
            <a:tailEnd/>
          </a:ln>
          <a:effectLst>
            <a:outerShdw blurRad="50800" dist="38100" dir="2700000" algn="tl" rotWithShape="0">
              <a:prstClr val="black">
                <a:alpha val="40000"/>
              </a:prstClr>
            </a:outerShdw>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182.32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$ 3,467.17</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$ 632,134</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JULY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20" name="Rectangle 13"/>
          <p:cNvSpPr txBox="1">
            <a:spLocks noChangeArrowheads="1"/>
          </p:cNvSpPr>
          <p:nvPr/>
        </p:nvSpPr>
        <p:spPr>
          <a:xfrm>
            <a:off x="-51596" y="1856988"/>
            <a:ext cx="3141663"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WADM: </a:t>
            </a:r>
          </a:p>
          <a:p>
            <a:pPr algn="ctr" fontAlgn="auto">
              <a:lnSpc>
                <a:spcPct val="150000"/>
              </a:lnSpc>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X (TIMES)</a:t>
            </a:r>
          </a:p>
          <a:p>
            <a:pPr algn="ctr" fontAlgn="auto">
              <a:lnSpc>
                <a:spcPct val="12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FORMULA FACTORS *  </a:t>
            </a:r>
          </a:p>
          <a:p>
            <a:pPr algn="ctr" fontAlgn="auto">
              <a:lnSpc>
                <a:spcPct val="80000"/>
              </a:lnSpc>
              <a:spcAft>
                <a:spcPts val="0"/>
              </a:spcAft>
              <a:buFont typeface="Wingdings" pitchFamily="2" charset="2"/>
              <a:buNone/>
              <a:defRPr/>
            </a:pPr>
            <a:endParaRPr lang="en-US" altLang="en-US" sz="500" b="1" dirty="0">
              <a:solidFill>
                <a:schemeClr val="bg2">
                  <a:lumMod val="25000"/>
                </a:schemeClr>
              </a:solidFill>
              <a:effectLst>
                <a:outerShdw blurRad="38100" dist="38100" dir="2700000" algn="tl">
                  <a:srgbClr val="000000">
                    <a:alpha val="43137"/>
                  </a:srgbClr>
                </a:outerShdw>
              </a:effectLst>
            </a:endParaRPr>
          </a:p>
          <a:p>
            <a:pPr algn="ctr" fontAlgn="auto">
              <a:lnSpc>
                <a:spcPct val="8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 EQUALS:</a:t>
            </a:r>
          </a:p>
        </p:txBody>
      </p:sp>
    </p:spTree>
    <p:extLst>
      <p:ext uri="{BB962C8B-B14F-4D97-AF65-F5344CB8AC3E}">
        <p14:creationId xmlns:p14="http://schemas.microsoft.com/office/powerpoint/2010/main" val="97106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685800" y="1304932"/>
            <a:ext cx="7845425" cy="3967753"/>
          </a:xfrm>
          <a:prstGeom prst="rect">
            <a:avLst/>
          </a:prstGeom>
          <a:noFill/>
          <a:ln w="12700">
            <a:noFill/>
            <a:miter lim="800000"/>
            <a:headEnd/>
            <a:tailEnd/>
          </a:ln>
          <a:effectLst/>
        </p:spPr>
        <p:txBody>
          <a:bodyPr lIns="90487" tIns="44450" rIns="90487" bIns="44450">
            <a:spAutoFit/>
          </a:bodyPr>
          <a:lstStyle/>
          <a:p>
            <a:pPr marL="401638" indent="-401638" defTabSz="914400" eaLnBrk="0" hangingPunct="0">
              <a:spcBef>
                <a:spcPct val="15000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August  31:   Notify new schools  of  their  “Initial” Tentative  Allocation </a:t>
            </a:r>
            <a:r>
              <a:rPr lang="en-US" sz="2400" dirty="0">
                <a:solidFill>
                  <a:srgbClr val="C00000"/>
                </a:solidFill>
                <a:effectLst>
                  <a:outerShdw blurRad="38100" dist="38100" dir="2700000" algn="tl">
                    <a:srgbClr val="000000">
                      <a:alpha val="43137"/>
                    </a:srgbClr>
                  </a:outerShdw>
                </a:effectLst>
                <a:latin typeface="+mn-lt"/>
                <a:cs typeface="+mn-cs"/>
              </a:rPr>
              <a:t>(Based on Aug. 1 Enrollment)</a:t>
            </a:r>
            <a:r>
              <a:rPr lang="en-US" sz="2400" dirty="0">
                <a:solidFill>
                  <a:schemeClr val="bg2">
                    <a:lumMod val="25000"/>
                  </a:schemeClr>
                </a:solidFill>
                <a:effectLst>
                  <a:outerShdw blurRad="38100" dist="38100" dir="2700000" algn="tl">
                    <a:srgbClr val="000000"/>
                  </a:outerShdw>
                </a:effectLst>
                <a:latin typeface="+mn-lt"/>
                <a:cs typeface="+mn-cs"/>
              </a:rPr>
              <a:t>. </a:t>
            </a:r>
          </a:p>
          <a:p>
            <a:pPr marL="401638" indent="-401638" defTabSz="914400" eaLnBrk="0" hangingPunct="0">
              <a:spcBef>
                <a:spcPct val="150000"/>
              </a:spcBef>
              <a:buClr>
                <a:srgbClr val="AD1F1F"/>
              </a:buClr>
              <a:buSzPct val="120000"/>
              <a:buFont typeface="Wingdings" pitchFamily="2" charset="2"/>
              <a:buChar char="»"/>
              <a:defRPr/>
            </a:pPr>
            <a:endParaRPr lang="en-US" sz="500" dirty="0">
              <a:solidFill>
                <a:schemeClr val="bg2">
                  <a:lumMod val="25000"/>
                </a:schemeClr>
              </a:solidFill>
              <a:effectLst>
                <a:outerShdw blurRad="38100" dist="38100" dir="2700000" algn="tl">
                  <a:srgbClr val="000000"/>
                </a:outerShdw>
              </a:effectLst>
              <a:latin typeface="+mn-lt"/>
              <a:cs typeface="+mn-cs"/>
            </a:endParaRPr>
          </a:p>
          <a:p>
            <a:pPr marL="401638" indent="-401638" defTabSz="914400" eaLnBrk="0" hangingPunct="0">
              <a:spcBef>
                <a:spcPts val="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August  31:   Notify new schools  of  their  “Initial” Tentative  Allocation </a:t>
            </a:r>
            <a:r>
              <a:rPr lang="en-US" sz="2400" dirty="0">
                <a:solidFill>
                  <a:srgbClr val="C00000"/>
                </a:solidFill>
                <a:effectLst>
                  <a:outerShdw blurRad="38100" dist="38100" dir="2700000" algn="tl">
                    <a:srgbClr val="000000">
                      <a:alpha val="43137"/>
                    </a:srgbClr>
                  </a:outerShdw>
                </a:effectLst>
                <a:latin typeface="+mn-lt"/>
                <a:cs typeface="+mn-cs"/>
              </a:rPr>
              <a:t>(Based on Aug. 1 Enrollment)</a:t>
            </a:r>
            <a:r>
              <a:rPr lang="en-US" sz="2400" dirty="0">
                <a:solidFill>
                  <a:schemeClr val="bg2">
                    <a:lumMod val="25000"/>
                  </a:schemeClr>
                </a:solidFill>
                <a:effectLst>
                  <a:outerShdw blurRad="38100" dist="38100" dir="2700000" algn="tl">
                    <a:srgbClr val="000000"/>
                  </a:outerShdw>
                </a:effectLst>
                <a:latin typeface="+mn-lt"/>
                <a:cs typeface="+mn-cs"/>
              </a:rPr>
              <a:t>.</a:t>
            </a:r>
          </a:p>
          <a:p>
            <a:pPr marL="401638" indent="-401638" defTabSz="914400" eaLnBrk="0" hangingPunct="0">
              <a:spcBef>
                <a:spcPts val="0"/>
              </a:spcBef>
              <a:buClr>
                <a:srgbClr val="AD1F1F"/>
              </a:buClr>
              <a:buSzPct val="120000"/>
              <a:buFont typeface="Wingdings" pitchFamily="2" charset="2"/>
              <a:buChar char="»"/>
              <a:defRPr/>
            </a:pPr>
            <a:endParaRPr lang="en-US" sz="800" b="1" dirty="0">
              <a:solidFill>
                <a:prstClr val="black"/>
              </a:solidFill>
              <a:effectLst>
                <a:outerShdw blurRad="38100" dist="38100" dir="2700000" algn="tl">
                  <a:srgbClr val="000000"/>
                </a:outerShdw>
              </a:effectLst>
              <a:cs typeface="+mn-cs"/>
            </a:endParaRPr>
          </a:p>
          <a:p>
            <a:pPr marL="365760" indent="-401638" defTabSz="914400" eaLnBrk="0" hangingPunct="0">
              <a:spcBef>
                <a:spcPts val="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January  15:   Notify schools  of  their  new  “Final”  Tentative  Allocation</a:t>
            </a:r>
            <a:r>
              <a:rPr lang="en-US" sz="2400" dirty="0">
                <a:solidFill>
                  <a:prstClr val="black"/>
                </a:solidFill>
                <a:effectLst>
                  <a:outerShdw blurRad="38100" dist="38100" dir="2700000" algn="tl">
                    <a:srgbClr val="000000"/>
                  </a:outerShdw>
                </a:effectLst>
                <a:latin typeface="+mn-lt"/>
                <a:cs typeface="+mn-cs"/>
              </a:rPr>
              <a:t> </a:t>
            </a:r>
            <a:r>
              <a:rPr lang="en-US" sz="2400" dirty="0">
                <a:solidFill>
                  <a:srgbClr val="C00000"/>
                </a:solidFill>
                <a:effectLst>
                  <a:outerShdw blurRad="38100" dist="38100" dir="2700000" algn="tl">
                    <a:srgbClr val="000000">
                      <a:alpha val="43137"/>
                    </a:srgbClr>
                  </a:outerShdw>
                </a:effectLst>
                <a:latin typeface="+mn-lt"/>
                <a:cs typeface="+mn-cs"/>
              </a:rPr>
              <a:t>(Based on First Nine Weeks Weighted ADM)</a:t>
            </a:r>
            <a:r>
              <a:rPr lang="en-US" sz="2400" dirty="0">
                <a:solidFill>
                  <a:schemeClr val="bg2">
                    <a:lumMod val="25000"/>
                  </a:schemeClr>
                </a:solidFill>
                <a:effectLst>
                  <a:outerShdw blurRad="38100" dist="38100" dir="2700000" algn="tl">
                    <a:srgbClr val="000000"/>
                  </a:outerShdw>
                </a:effectLst>
                <a:latin typeface="+mn-lt"/>
                <a:cs typeface="+mn-cs"/>
              </a:rPr>
              <a:t>.</a:t>
            </a:r>
          </a:p>
          <a:p>
            <a:pPr marL="365760" indent="-401638" defTabSz="914400" eaLnBrk="0" hangingPunct="0">
              <a:spcBef>
                <a:spcPts val="0"/>
              </a:spcBef>
              <a:buClr>
                <a:srgbClr val="AD1F1F"/>
              </a:buClr>
              <a:buSzPct val="120000"/>
              <a:buFont typeface="Wingdings" pitchFamily="2" charset="2"/>
              <a:buChar char="»"/>
              <a:defRPr/>
            </a:pPr>
            <a:endParaRPr lang="en-US" sz="800" b="1" dirty="0">
              <a:solidFill>
                <a:prstClr val="black"/>
              </a:solidFill>
              <a:effectLst>
                <a:outerShdw blurRad="38100" dist="38100" dir="2700000" algn="tl">
                  <a:srgbClr val="000000"/>
                </a:outerShdw>
              </a:effectLst>
              <a:cs typeface="+mn-cs"/>
            </a:endParaRPr>
          </a:p>
          <a:p>
            <a:pPr marL="401638" indent="-401638" defTabSz="914400" eaLnBrk="0" hangingPunct="0">
              <a:spcBef>
                <a:spcPts val="0"/>
              </a:spcBef>
              <a:buClr>
                <a:srgbClr val="AD1F1F"/>
              </a:buClr>
              <a:buSzPct val="120000"/>
              <a:buFont typeface="Wingdings" pitchFamily="2" charset="2"/>
              <a:buChar char="¼"/>
              <a:defRPr/>
            </a:pPr>
            <a:r>
              <a:rPr lang="en-US" sz="2400" dirty="0">
                <a:solidFill>
                  <a:schemeClr val="bg2">
                    <a:lumMod val="25000"/>
                  </a:schemeClr>
                </a:solidFill>
                <a:effectLst>
                  <a:outerShdw blurRad="38100" dist="38100" dir="2700000" algn="tl">
                    <a:srgbClr val="000000"/>
                  </a:outerShdw>
                </a:effectLst>
                <a:latin typeface="+mn-lt"/>
                <a:cs typeface="+mn-cs"/>
              </a:rPr>
              <a:t>Adjust. from penalties or data corrections might  still  change  this  “Final”  Allocation.</a:t>
            </a:r>
          </a:p>
        </p:txBody>
      </p:sp>
      <p:sp>
        <p:nvSpPr>
          <p:cNvPr id="39941" name="Rectangle 5"/>
          <p:cNvSpPr>
            <a:spLocks noGrp="1" noChangeArrowheads="1"/>
          </p:cNvSpPr>
          <p:nvPr>
            <p:ph type="title"/>
          </p:nvPr>
        </p:nvSpPr>
        <p:spPr>
          <a:xfrm>
            <a:off x="685800" y="148856"/>
            <a:ext cx="8001000" cy="1146544"/>
          </a:xfrm>
        </p:spPr>
        <p:txBody>
          <a:bodyPr lIns="90487" tIns="44450" rIns="90487" bIns="44450">
            <a:normAutofit/>
          </a:bodyPr>
          <a:lstStyle/>
          <a:p>
            <a:pPr>
              <a:defRPr/>
            </a:pPr>
            <a:r>
              <a:rPr lang="en-US" altLang="en-US" dirty="0">
                <a:effectLst>
                  <a:outerShdw blurRad="38100" dist="38100" dir="2700000" algn="tl">
                    <a:srgbClr val="C0C0C0"/>
                  </a:outerShdw>
                </a:effectLst>
                <a:latin typeface="+mj-lt"/>
              </a:rPr>
              <a:t>2020-21  FORMULA  TIMELINES</a:t>
            </a:r>
          </a:p>
        </p:txBody>
      </p:sp>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E0E9C42F-127A-4A8C-BAA3-4B888651FF04}" type="slidenum">
              <a:rPr kumimoji="0" lang="en-US" altLang="en-US" sz="1400" b="0" smtClean="0">
                <a:solidFill>
                  <a:prstClr val="black"/>
                </a:solidFill>
              </a:rPr>
              <a:pPr>
                <a:buClrTx/>
                <a:buSzTx/>
                <a:buFontTx/>
                <a:buNone/>
              </a:pPr>
              <a:t>29</a:t>
            </a:fld>
            <a:endParaRPr kumimoji="0" lang="en-US" altLang="en-US" sz="1400" b="0">
              <a:solidFill>
                <a:prstClr val="black"/>
              </a:solidFill>
            </a:endParaRPr>
          </a:p>
        </p:txBody>
      </p:sp>
    </p:spTree>
    <p:extLst>
      <p:ext uri="{BB962C8B-B14F-4D97-AF65-F5344CB8AC3E}">
        <p14:creationId xmlns:p14="http://schemas.microsoft.com/office/powerpoint/2010/main" val="692453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900" dirty="0">
                <a:solidFill>
                  <a:schemeClr val="bg2">
                    <a:lumMod val="25000"/>
                  </a:schemeClr>
                </a:solidFill>
                <a:effectLst>
                  <a:outerShdw blurRad="38100" dist="38100" dir="2700000" algn="tl">
                    <a:srgbClr val="000000">
                      <a:alpha val="43137"/>
                    </a:srgbClr>
                  </a:outerShdw>
                </a:effectLst>
              </a:rPr>
              <a:t>STATE  SOURCES  OF  REVENUE </a:t>
            </a:r>
            <a:endParaRPr lang="en-US" dirty="0">
              <a:solidFill>
                <a:schemeClr val="bg2">
                  <a:lumMod val="25000"/>
                </a:schemeClr>
              </a:solidFill>
            </a:endParaRPr>
          </a:p>
        </p:txBody>
      </p:sp>
      <p:sp>
        <p:nvSpPr>
          <p:cNvPr id="3" name="Content Placeholder 2"/>
          <p:cNvSpPr>
            <a:spLocks noGrp="1"/>
          </p:cNvSpPr>
          <p:nvPr>
            <p:ph idx="1"/>
          </p:nvPr>
        </p:nvSpPr>
        <p:spPr/>
        <p:txBody>
          <a:bodyPr>
            <a:normAutofit/>
          </a:bodyPr>
          <a:lstStyle/>
          <a:p>
            <a:pPr marL="744538" indent="-455613" algn="ctr">
              <a:spcBef>
                <a:spcPct val="0"/>
              </a:spcBef>
              <a:buFont typeface="Wingdings" pitchFamily="2" charset="2"/>
              <a:buNone/>
              <a:tabLst>
                <a:tab pos="3538538" algn="l"/>
              </a:tabLst>
            </a:pPr>
            <a:r>
              <a:rPr lang="en-US" sz="2800" i="1" dirty="0">
                <a:effectLst>
                  <a:outerShdw blurRad="38100" dist="38100" dir="2700000" algn="tl">
                    <a:srgbClr val="C0C0C0"/>
                  </a:outerShdw>
                </a:effectLst>
              </a:rPr>
              <a:t>STATE - APPROPRIATED  REVENUES</a:t>
            </a:r>
            <a:endParaRPr lang="en-US" sz="2800" dirty="0">
              <a:effectLst>
                <a:outerShdw blurRad="38100" dist="38100" dir="2700000" algn="tl">
                  <a:srgbClr val="C0C0C0"/>
                </a:outerShdw>
              </a:effectLst>
            </a:endParaRPr>
          </a:p>
          <a:p>
            <a:pPr marL="744538" indent="-455613">
              <a:lnSpc>
                <a:spcPct val="150000"/>
              </a:lnSpc>
              <a:spcBef>
                <a:spcPct val="0"/>
              </a:spcBef>
              <a:buFont typeface="Wingdings" pitchFamily="2" charset="2"/>
              <a:buNone/>
              <a:tabLst>
                <a:tab pos="3538538" algn="l"/>
              </a:tabLst>
            </a:pPr>
            <a:r>
              <a:rPr lang="en-US" sz="2800" b="1" dirty="0">
                <a:effectLst>
                  <a:outerShdw blurRad="38100" dist="38100" dir="2700000" algn="tl">
                    <a:srgbClr val="C0C0C0"/>
                  </a:outerShdw>
                </a:effectLst>
              </a:rPr>
              <a:t>     $2.9 BILLION FOR 2020-21: </a:t>
            </a:r>
          </a:p>
          <a:p>
            <a:pPr marL="1031875" lvl="1" indent="-342900">
              <a:buClr>
                <a:srgbClr val="C00000"/>
              </a:buClr>
              <a:buSzPct val="90000"/>
              <a:buFont typeface="Wingdings" pitchFamily="2" charset="2"/>
              <a:buChar char="Ø"/>
              <a:tabLst>
                <a:tab pos="3538538" algn="l"/>
              </a:tabLst>
            </a:pPr>
            <a:r>
              <a:rPr lang="en-US" sz="2400" b="1" dirty="0">
                <a:solidFill>
                  <a:srgbClr val="C00000"/>
                </a:solidFill>
                <a:effectLst>
                  <a:outerShdw blurRad="38100" dist="38100" dir="2700000" algn="tl">
                    <a:srgbClr val="C0C0C0"/>
                  </a:outerShdw>
                </a:effectLst>
              </a:rPr>
              <a:t>$  2.3B   FINANCIAL SUPPORT OF SCHOOLS </a:t>
            </a:r>
          </a:p>
          <a:p>
            <a:pPr marL="1031875" lvl="1" indent="-342900">
              <a:buClr>
                <a:srgbClr val="C00000"/>
              </a:buClr>
              <a:buSzPct val="90000"/>
              <a:buFont typeface="Wingdings" pitchFamily="2" charset="2"/>
              <a:buChar char="Ø"/>
              <a:tabLst>
                <a:tab pos="3538538" algn="l"/>
              </a:tabLst>
            </a:pPr>
            <a:r>
              <a:rPr lang="en-US" sz="2200" u="sng" dirty="0">
                <a:effectLst>
                  <a:outerShdw blurRad="38100" dist="38100" dir="2700000" algn="tl">
                    <a:srgbClr val="C0C0C0"/>
                  </a:outerShdw>
                </a:effectLst>
              </a:rPr>
              <a:t>$  669.4M       SCHOOL ACTIVITIES (</a:t>
            </a:r>
            <a:r>
              <a:rPr lang="en-US" sz="2000" u="sng" dirty="0">
                <a:effectLst>
                  <a:outerShdw blurRad="38100" dist="38100" dir="2700000" algn="tl">
                    <a:srgbClr val="C0C0C0"/>
                  </a:outerShdw>
                </a:effectLst>
              </a:rPr>
              <a:t>Including FBA &amp; </a:t>
            </a:r>
            <a:r>
              <a:rPr lang="en-US" sz="2000" u="sng" dirty="0" err="1">
                <a:effectLst>
                  <a:outerShdw blurRad="38100" dist="38100" dir="2700000" algn="tl">
                    <a:srgbClr val="C0C0C0"/>
                  </a:outerShdw>
                </a:effectLst>
              </a:rPr>
              <a:t>Txtbks</a:t>
            </a:r>
            <a:r>
              <a:rPr lang="en-US" sz="2200" u="sng" dirty="0">
                <a:effectLst>
                  <a:outerShdw blurRad="38100" dist="38100" dir="2700000" algn="tl">
                    <a:srgbClr val="C0C0C0"/>
                  </a:outerShdw>
                </a:effectLst>
              </a:rPr>
              <a:t>)</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$347M      CERTIFIED FBA </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$188M      SUPPORT FBA</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  33M      INSTRUCTIONAL MATERIALS/TEXTBOOKS </a:t>
            </a:r>
          </a:p>
          <a:p>
            <a:pPr marL="1431925" lvl="2" indent="-342900">
              <a:buClr>
                <a:srgbClr val="C00000"/>
              </a:buClr>
              <a:buSzPct val="90000"/>
              <a:buFont typeface="Wingdings" pitchFamily="2" charset="2"/>
              <a:buChar char="Ø"/>
              <a:tabLst>
                <a:tab pos="3538538" algn="l"/>
              </a:tabLst>
            </a:pPr>
            <a:r>
              <a:rPr lang="en-US" sz="1800" dirty="0">
                <a:effectLst>
                  <a:outerShdw blurRad="38100" dist="38100" dir="2700000" algn="tl">
                    <a:srgbClr val="C0C0C0"/>
                  </a:outerShdw>
                </a:effectLst>
              </a:rPr>
              <a:t>  $  11M      </a:t>
            </a:r>
            <a:r>
              <a:rPr lang="en-US" sz="1800" spc="-300" dirty="0">
                <a:effectLst>
                  <a:outerShdw blurRad="38100" dist="38100" dir="2700000" algn="tl">
                    <a:srgbClr val="C0C0C0"/>
                  </a:outerShdw>
                </a:effectLst>
              </a:rPr>
              <a:t> </a:t>
            </a:r>
            <a:r>
              <a:rPr lang="en-US" sz="1800" dirty="0">
                <a:effectLst>
                  <a:outerShdw blurRad="38100" dist="38100" dir="2700000" algn="tl">
                    <a:srgbClr val="C0C0C0"/>
                  </a:outerShdw>
                </a:effectLst>
              </a:rPr>
              <a:t>ALTERNATIVE ED.</a:t>
            </a:r>
          </a:p>
          <a:p>
            <a:pPr marL="1431925" lvl="2" indent="-342900">
              <a:buClr>
                <a:srgbClr val="C00000"/>
              </a:buClr>
              <a:buSzPct val="90000"/>
              <a:buFont typeface="Wingdings" pitchFamily="2" charset="2"/>
              <a:buChar char="Ø"/>
              <a:tabLst>
                <a:tab pos="3538538" algn="l"/>
              </a:tabLst>
            </a:pPr>
            <a:r>
              <a:rPr lang="en-US" sz="1800" dirty="0">
                <a:effectLst>
                  <a:outerShdw blurRad="38100" dist="38100" dir="2700000" algn="tl">
                    <a:srgbClr val="C0C0C0"/>
                  </a:outerShdw>
                </a:effectLst>
              </a:rPr>
              <a:t>  $  12M      </a:t>
            </a:r>
            <a:r>
              <a:rPr lang="en-US" sz="1800" spc="-300" dirty="0">
                <a:effectLst>
                  <a:outerShdw blurRad="38100" dist="38100" dir="2700000" algn="tl">
                    <a:srgbClr val="C0C0C0"/>
                  </a:outerShdw>
                </a:effectLst>
              </a:rPr>
              <a:t> </a:t>
            </a:r>
            <a:r>
              <a:rPr lang="en-US" sz="1800" dirty="0">
                <a:effectLst>
                  <a:outerShdw blurRad="38100" dist="38100" dir="2700000" algn="tl">
                    <a:srgbClr val="C0C0C0"/>
                  </a:outerShdw>
                </a:effectLst>
              </a:rPr>
              <a:t>READING SUFFICIENCY</a:t>
            </a:r>
          </a:p>
          <a:p>
            <a:pPr marL="1089025" lvl="2" indent="0">
              <a:buClr>
                <a:srgbClr val="C00000"/>
              </a:buClr>
              <a:buSzPct val="90000"/>
              <a:buNone/>
              <a:tabLst>
                <a:tab pos="3538538" algn="l"/>
              </a:tabLst>
            </a:pPr>
            <a:endParaRPr lang="en-US" sz="1800" dirty="0">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pPr>
              <a:defRPr/>
            </a:pPr>
            <a:fld id="{8F6880C0-FF91-45D8-820E-0D2ABC4AE116}" type="slidenum">
              <a:rPr lang="en-US"/>
              <a:pPr>
                <a:defRPr/>
              </a:pPr>
              <a:t>3</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C9C8AB7A-75B3-4DEE-BE54-5F3306AD4156}" type="slidenum">
              <a:rPr lang="en-US" sz="1200">
                <a:solidFill>
                  <a:schemeClr val="bg1">
                    <a:lumMod val="85000"/>
                  </a:schemeClr>
                </a:solidFill>
                <a:latin typeface="+mn-lt"/>
                <a:cs typeface="+mn-cs"/>
              </a:rPr>
              <a:pPr algn="ctr" fontAlgn="auto">
                <a:spcBef>
                  <a:spcPts val="0"/>
                </a:spcBef>
                <a:spcAft>
                  <a:spcPts val="0"/>
                </a:spcAft>
                <a:defRPr/>
              </a:pPr>
              <a:t>3</a:t>
            </a:fld>
            <a:endParaRPr lang="en-US" sz="1200">
              <a:solidFill>
                <a:schemeClr val="bg1">
                  <a:lumMod val="85000"/>
                </a:schemeClr>
              </a:solidFill>
              <a:latin typeface="+mn-lt"/>
              <a:cs typeface="+mn-cs"/>
            </a:endParaRPr>
          </a:p>
        </p:txBody>
      </p:sp>
    </p:spTree>
    <p:extLst>
      <p:ext uri="{BB962C8B-B14F-4D97-AF65-F5344CB8AC3E}">
        <p14:creationId xmlns:p14="http://schemas.microsoft.com/office/powerpoint/2010/main" val="265310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97" y="17834"/>
            <a:ext cx="7708846" cy="595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30</a:t>
            </a:fld>
            <a:endParaRPr kumimoji="0" lang="en-US" altLang="en-US" sz="1400" b="0"/>
          </a:p>
        </p:txBody>
      </p:sp>
    </p:spTree>
    <p:extLst>
      <p:ext uri="{BB962C8B-B14F-4D97-AF65-F5344CB8AC3E}">
        <p14:creationId xmlns:p14="http://schemas.microsoft.com/office/powerpoint/2010/main" val="26858179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4" y="17834"/>
            <a:ext cx="7598782" cy="58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31</a:t>
            </a:fld>
            <a:endParaRPr kumimoji="0" lang="en-US" altLang="en-US" sz="1400" b="0"/>
          </a:p>
        </p:txBody>
      </p:sp>
      <p:pic>
        <p:nvPicPr>
          <p:cNvPr id="5" name="Picture 4" descr="Charter formula equity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33" y="17834"/>
            <a:ext cx="7683843" cy="593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0157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PAYMENT  SCHEDULE</a:t>
            </a:r>
            <a:endParaRPr lang="en-US" dirty="0">
              <a:solidFill>
                <a:schemeClr val="bg2">
                  <a:lumMod val="25000"/>
                </a:schemeClr>
              </a:solidFill>
            </a:endParaRPr>
          </a:p>
        </p:txBody>
      </p:sp>
      <p:sp>
        <p:nvSpPr>
          <p:cNvPr id="3" name="Content Placeholder 2"/>
          <p:cNvSpPr>
            <a:spLocks noGrp="1"/>
          </p:cNvSpPr>
          <p:nvPr>
            <p:ph idx="1"/>
          </p:nvPr>
        </p:nvSpPr>
        <p:spPr>
          <a:xfrm>
            <a:off x="457200" y="1334387"/>
            <a:ext cx="8229600" cy="4525963"/>
          </a:xfrm>
        </p:spPr>
        <p:txBody>
          <a:bodyPr/>
          <a:lstStyle/>
          <a:p>
            <a:pPr marL="338138" indent="-338138">
              <a:spcBef>
                <a:spcPct val="50000"/>
              </a:spcBef>
              <a:buClrTx/>
              <a:buSzTx/>
              <a:buFontTx/>
              <a:buNone/>
              <a:defRPr/>
            </a:pPr>
            <a:r>
              <a:rPr lang="en-US" dirty="0">
                <a:effectLst>
                  <a:outerShdw blurRad="38100" dist="38100" dir="2700000" algn="tl">
                    <a:srgbClr val="000000"/>
                  </a:outerShdw>
                </a:effectLst>
              </a:rPr>
              <a:t>AUGUST		8%		SEPTEMBER	10%</a:t>
            </a:r>
          </a:p>
          <a:p>
            <a:pPr marL="338138" indent="-338138">
              <a:spcBef>
                <a:spcPct val="50000"/>
              </a:spcBef>
              <a:buClrTx/>
              <a:buSzTx/>
              <a:buFontTx/>
              <a:buNone/>
              <a:defRPr/>
            </a:pPr>
            <a:r>
              <a:rPr lang="en-US" dirty="0">
                <a:effectLst>
                  <a:outerShdw blurRad="38100" dist="38100" dir="2700000" algn="tl">
                    <a:srgbClr val="000000"/>
                  </a:outerShdw>
                </a:effectLst>
              </a:rPr>
              <a:t>OCTOBER		9%		NOVEMBER	  9%</a:t>
            </a:r>
          </a:p>
          <a:p>
            <a:pPr marL="338138" indent="-338138">
              <a:spcBef>
                <a:spcPct val="50000"/>
              </a:spcBef>
              <a:buClrTx/>
              <a:buSzTx/>
              <a:buFontTx/>
              <a:buNone/>
              <a:defRPr/>
            </a:pPr>
            <a:r>
              <a:rPr lang="en-US" dirty="0">
                <a:effectLst>
                  <a:outerShdw blurRad="38100" dist="38100" dir="2700000" algn="tl">
                    <a:srgbClr val="000000"/>
                  </a:outerShdw>
                </a:effectLst>
              </a:rPr>
              <a:t>DECEMBER		9%		JANUARY		  9%</a:t>
            </a:r>
          </a:p>
          <a:p>
            <a:pPr marL="338138" indent="-338138">
              <a:spcBef>
                <a:spcPct val="50000"/>
              </a:spcBef>
              <a:buClrTx/>
              <a:buSzTx/>
              <a:buFontTx/>
              <a:buNone/>
              <a:defRPr/>
            </a:pPr>
            <a:r>
              <a:rPr lang="en-US" dirty="0">
                <a:effectLst>
                  <a:outerShdw blurRad="38100" dist="38100" dir="2700000" algn="tl">
                    <a:srgbClr val="000000"/>
                  </a:outerShdw>
                </a:effectLst>
              </a:rPr>
              <a:t>FEBRUARY		9%		MARCH		  	  9%</a:t>
            </a:r>
          </a:p>
          <a:p>
            <a:pPr marL="338138" indent="-338138">
              <a:spcBef>
                <a:spcPct val="50000"/>
              </a:spcBef>
              <a:buClrTx/>
              <a:buSzTx/>
              <a:buFontTx/>
              <a:buNone/>
              <a:defRPr/>
            </a:pPr>
            <a:r>
              <a:rPr lang="en-US" dirty="0">
                <a:effectLst>
                  <a:outerShdw blurRad="38100" dist="38100" dir="2700000" algn="tl">
                    <a:srgbClr val="000000"/>
                  </a:outerShdw>
                </a:effectLst>
              </a:rPr>
              <a:t>APRIL				9%		MAY			    10%</a:t>
            </a:r>
          </a:p>
          <a:p>
            <a:pPr marL="338138" indent="-338138">
              <a:spcBef>
                <a:spcPct val="50000"/>
              </a:spcBef>
              <a:buClrTx/>
              <a:buSzTx/>
              <a:buFontTx/>
              <a:buNone/>
              <a:defRPr/>
            </a:pPr>
            <a:r>
              <a:rPr lang="en-US" dirty="0">
                <a:effectLst>
                  <a:outerShdw blurRad="38100" dist="38100" dir="2700000" algn="tl">
                    <a:srgbClr val="000000"/>
                  </a:outerShdw>
                </a:effectLst>
              </a:rPr>
              <a:t>JUNE				9%</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32</a:t>
            </a:fld>
            <a:endParaRPr lang="en-US"/>
          </a:p>
        </p:txBody>
      </p:sp>
    </p:spTree>
    <p:extLst>
      <p:ext uri="{BB962C8B-B14F-4D97-AF65-F5344CB8AC3E}">
        <p14:creationId xmlns:p14="http://schemas.microsoft.com/office/powerpoint/2010/main" val="1654316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ACCUMULATED PERCENTAGE</a:t>
            </a:r>
            <a:endParaRPr lang="en-US" dirty="0">
              <a:solidFill>
                <a:schemeClr val="bg2">
                  <a:lumMod val="25000"/>
                </a:schemeClr>
              </a:solidFill>
            </a:endParaRPr>
          </a:p>
        </p:txBody>
      </p:sp>
      <p:sp>
        <p:nvSpPr>
          <p:cNvPr id="3" name="Content Placeholder 2"/>
          <p:cNvSpPr>
            <a:spLocks noGrp="1"/>
          </p:cNvSpPr>
          <p:nvPr>
            <p:ph idx="1"/>
          </p:nvPr>
        </p:nvSpPr>
        <p:spPr>
          <a:xfrm>
            <a:off x="457200" y="1334387"/>
            <a:ext cx="8229600" cy="4525963"/>
          </a:xfrm>
        </p:spPr>
        <p:txBody>
          <a:bodyPr/>
          <a:lstStyle/>
          <a:p>
            <a:pPr marL="338138" indent="-338138">
              <a:spcBef>
                <a:spcPct val="50000"/>
              </a:spcBef>
              <a:buClrTx/>
              <a:buSzTx/>
              <a:buFontTx/>
              <a:buNone/>
              <a:defRPr/>
            </a:pPr>
            <a:r>
              <a:rPr lang="en-US" dirty="0">
                <a:effectLst>
                  <a:outerShdw blurRad="38100" dist="38100" dir="2700000" algn="tl">
                    <a:srgbClr val="000000"/>
                  </a:outerShdw>
                </a:effectLst>
              </a:rPr>
              <a:t>AUGUST		8%		SEPTEMBER	18%</a:t>
            </a:r>
          </a:p>
          <a:p>
            <a:pPr marL="338138" indent="-338138">
              <a:spcBef>
                <a:spcPct val="50000"/>
              </a:spcBef>
              <a:buClrTx/>
              <a:buSzTx/>
              <a:buFontTx/>
              <a:buNone/>
              <a:defRPr/>
            </a:pPr>
            <a:r>
              <a:rPr lang="en-US" dirty="0">
                <a:effectLst>
                  <a:outerShdw blurRad="38100" dist="38100" dir="2700000" algn="tl">
                    <a:srgbClr val="000000"/>
                  </a:outerShdw>
                </a:effectLst>
              </a:rPr>
              <a:t>OCTOBER	  27%		NOVEMBER	36%</a:t>
            </a:r>
          </a:p>
          <a:p>
            <a:pPr marL="338138" indent="-338138">
              <a:spcBef>
                <a:spcPct val="50000"/>
              </a:spcBef>
              <a:buClrTx/>
              <a:buSzTx/>
              <a:buFontTx/>
              <a:buNone/>
              <a:defRPr/>
            </a:pPr>
            <a:r>
              <a:rPr lang="en-US" dirty="0">
                <a:effectLst>
                  <a:outerShdw blurRad="38100" dist="38100" dir="2700000" algn="tl">
                    <a:srgbClr val="000000"/>
                  </a:outerShdw>
                </a:effectLst>
              </a:rPr>
              <a:t>DECEMBER	  45%		JANUARY		54%</a:t>
            </a:r>
          </a:p>
          <a:p>
            <a:pPr marL="338138" indent="-338138">
              <a:spcBef>
                <a:spcPct val="50000"/>
              </a:spcBef>
              <a:buClrTx/>
              <a:buSzTx/>
              <a:buFontTx/>
              <a:buNone/>
              <a:defRPr/>
            </a:pPr>
            <a:r>
              <a:rPr lang="en-US" dirty="0">
                <a:effectLst>
                  <a:outerShdw blurRad="38100" dist="38100" dir="2700000" algn="tl">
                    <a:srgbClr val="000000"/>
                  </a:outerShdw>
                </a:effectLst>
              </a:rPr>
              <a:t>FEBRUARY	  63%		MARCH		  	72%</a:t>
            </a:r>
          </a:p>
          <a:p>
            <a:pPr marL="338138" indent="-338138">
              <a:spcBef>
                <a:spcPct val="50000"/>
              </a:spcBef>
              <a:buClrTx/>
              <a:buSzTx/>
              <a:buFontTx/>
              <a:buNone/>
              <a:defRPr/>
            </a:pPr>
            <a:r>
              <a:rPr lang="en-US" dirty="0">
                <a:effectLst>
                  <a:outerShdw blurRad="38100" dist="38100" dir="2700000" algn="tl">
                    <a:srgbClr val="000000"/>
                  </a:outerShdw>
                </a:effectLst>
              </a:rPr>
              <a:t>APRIL			  81%		MAY			    91%</a:t>
            </a:r>
          </a:p>
          <a:p>
            <a:pPr marL="338138" indent="-338138">
              <a:spcBef>
                <a:spcPct val="50000"/>
              </a:spcBef>
              <a:buClrTx/>
              <a:buSzTx/>
              <a:buFontTx/>
              <a:buNone/>
              <a:defRPr/>
            </a:pPr>
            <a:r>
              <a:rPr lang="en-US" dirty="0">
                <a:effectLst>
                  <a:outerShdw blurRad="38100" dist="38100" dir="2700000" algn="tl">
                    <a:srgbClr val="000000"/>
                  </a:outerShdw>
                </a:effectLst>
              </a:rPr>
              <a:t>JUNE			100%</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33</a:t>
            </a:fld>
            <a:endParaRPr lang="en-US"/>
          </a:p>
        </p:txBody>
      </p:sp>
    </p:spTree>
    <p:extLst>
      <p:ext uri="{BB962C8B-B14F-4D97-AF65-F5344CB8AC3E}">
        <p14:creationId xmlns:p14="http://schemas.microsoft.com/office/powerpoint/2010/main" val="220242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ACCUMULATED PERCENTAGE</a:t>
            </a:r>
            <a:endParaRPr lang="en-US" dirty="0">
              <a:solidFill>
                <a:schemeClr val="bg2">
                  <a:lumMod val="25000"/>
                </a:schemeClr>
              </a:solidFill>
            </a:endParaRPr>
          </a:p>
        </p:txBody>
      </p:sp>
      <p:sp>
        <p:nvSpPr>
          <p:cNvPr id="3" name="Content Placeholder 2"/>
          <p:cNvSpPr>
            <a:spLocks noGrp="1"/>
          </p:cNvSpPr>
          <p:nvPr>
            <p:ph idx="1"/>
          </p:nvPr>
        </p:nvSpPr>
        <p:spPr>
          <a:xfrm>
            <a:off x="382772" y="1334386"/>
            <a:ext cx="8229600" cy="4525963"/>
          </a:xfrm>
        </p:spPr>
        <p:txBody>
          <a:bodyPr/>
          <a:lstStyle/>
          <a:p>
            <a:pPr marL="338138" indent="-338138" algn="just">
              <a:spcBef>
                <a:spcPct val="50000"/>
              </a:spcBef>
              <a:buClrTx/>
              <a:buSzTx/>
              <a:buFontTx/>
              <a:buNone/>
              <a:defRPr/>
            </a:pPr>
            <a:r>
              <a:rPr lang="en-US" i="1" dirty="0">
                <a:effectLst>
                  <a:outerShdw blurRad="38100" dist="38100" dir="2700000" algn="tl">
                    <a:srgbClr val="000000"/>
                  </a:outerShdw>
                </a:effectLst>
              </a:rPr>
              <a:t>To calculate the state aid payment each month, multiply the accumulated percentage by the most recent allocation, then subtract the amount paid to date.  The result is the amount of payment for any given month.</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34</a:t>
            </a:fld>
            <a:endParaRPr lang="en-US"/>
          </a:p>
        </p:txBody>
      </p:sp>
    </p:spTree>
    <p:extLst>
      <p:ext uri="{BB962C8B-B14F-4D97-AF65-F5344CB8AC3E}">
        <p14:creationId xmlns:p14="http://schemas.microsoft.com/office/powerpoint/2010/main" val="302316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35</a:t>
            </a:fld>
            <a:endParaRPr lang="en-US"/>
          </a:p>
        </p:txBody>
      </p:sp>
      <p:pic>
        <p:nvPicPr>
          <p:cNvPr id="7" name="Content Placeholder 6">
            <a:extLst>
              <a:ext uri="{FF2B5EF4-FFF2-40B4-BE49-F238E27FC236}">
                <a16:creationId xmlns:a16="http://schemas.microsoft.com/office/drawing/2014/main" xmlns="" id="{B569C163-6FEE-439B-83C6-065C82D393DD}"/>
              </a:ext>
            </a:extLst>
          </p:cNvPr>
          <p:cNvPicPr>
            <a:picLocks noGrp="1" noChangeAspect="1"/>
          </p:cNvPicPr>
          <p:nvPr>
            <p:ph idx="1"/>
          </p:nvPr>
        </p:nvPicPr>
        <p:blipFill>
          <a:blip r:embed="rId2"/>
          <a:stretch>
            <a:fillRect/>
          </a:stretch>
        </p:blipFill>
        <p:spPr>
          <a:xfrm>
            <a:off x="2335556" y="34163"/>
            <a:ext cx="4559229" cy="5965876"/>
          </a:xfrm>
        </p:spPr>
      </p:pic>
    </p:spTree>
    <p:extLst>
      <p:ext uri="{BB962C8B-B14F-4D97-AF65-F5344CB8AC3E}">
        <p14:creationId xmlns:p14="http://schemas.microsoft.com/office/powerpoint/2010/main" val="610914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FINANCE</a:t>
            </a:r>
            <a:endParaRPr lang="en-US" dirty="0"/>
          </a:p>
        </p:txBody>
      </p:sp>
      <p:sp>
        <p:nvSpPr>
          <p:cNvPr id="3" name="Content Placeholder 2"/>
          <p:cNvSpPr>
            <a:spLocks noGrp="1"/>
          </p:cNvSpPr>
          <p:nvPr>
            <p:ph idx="1"/>
          </p:nvPr>
        </p:nvSpPr>
        <p:spPr/>
        <p:txBody>
          <a:bodyPr/>
          <a:lstStyle/>
          <a:p>
            <a:pPr algn="ctr">
              <a:spcBef>
                <a:spcPct val="0"/>
              </a:spcBef>
              <a:buFontTx/>
              <a:buNone/>
            </a:pPr>
            <a:r>
              <a:rPr lang="en-US" altLang="en-US" b="1" dirty="0">
                <a:effectLst>
                  <a:outerShdw blurRad="38100" dist="38100" dir="2700000" algn="tl">
                    <a:srgbClr val="000000">
                      <a:alpha val="43137"/>
                    </a:srgbClr>
                  </a:outerShdw>
                </a:effectLst>
                <a:latin typeface="Times New Roman" pitchFamily="18" charset="0"/>
                <a:cs typeface="Times New Roman" pitchFamily="18" charset="0"/>
              </a:rPr>
              <a:t>State Aid Section</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Web Address</a:t>
            </a:r>
          </a:p>
          <a:p>
            <a:pPr marL="0" indent="0" algn="ctr">
              <a:buNone/>
            </a:pPr>
            <a:r>
              <a:rPr lang="en-US" altLang="en-US" u="sng" dirty="0">
                <a:solidFill>
                  <a:srgbClr val="0000FF"/>
                </a:solidFill>
                <a:latin typeface="Times New Roman" pitchFamily="18" charset="0"/>
                <a:cs typeface="Times New Roman" pitchFamily="18" charset="0"/>
              </a:rPr>
              <a:t>http://ok.gov/sde/state-aid</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Email Address</a:t>
            </a:r>
          </a:p>
          <a:p>
            <a:pPr algn="ctr">
              <a:spcBef>
                <a:spcPct val="0"/>
              </a:spcBef>
              <a:buFontTx/>
              <a:buNone/>
            </a:pPr>
            <a:r>
              <a:rPr lang="en-US" altLang="en-US" u="sng" dirty="0">
                <a:solidFill>
                  <a:srgbClr val="0000FF"/>
                </a:solidFill>
                <a:latin typeface="Times New Roman" pitchFamily="18" charset="0"/>
                <a:cs typeface="Times New Roman" pitchFamily="18" charset="0"/>
              </a:rPr>
              <a:t>State.Aid@sde.ok.gov</a:t>
            </a:r>
            <a:r>
              <a:rPr lang="en-US" altLang="en-US"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Or</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405.521.3460</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36</a:t>
            </a:fld>
            <a:endParaRPr lang="en-US"/>
          </a:p>
        </p:txBody>
      </p:sp>
    </p:spTree>
    <p:extLst>
      <p:ext uri="{BB962C8B-B14F-4D97-AF65-F5344CB8AC3E}">
        <p14:creationId xmlns:p14="http://schemas.microsoft.com/office/powerpoint/2010/main" val="125353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4</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4</a:t>
            </a:fld>
            <a:endParaRPr lang="en-US" sz="1200">
              <a:solidFill>
                <a:schemeClr val="bg1">
                  <a:lumMod val="85000"/>
                </a:schemeClr>
              </a:solidFill>
              <a:latin typeface="+mn-lt"/>
              <a:cs typeface="+mn-cs"/>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234" y="1302489"/>
            <a:ext cx="64955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19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5</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5</a:t>
            </a:fld>
            <a:endParaRPr lang="en-US" sz="1200">
              <a:solidFill>
                <a:schemeClr val="bg1">
                  <a:lumMod val="85000"/>
                </a:schemeClr>
              </a:solidFill>
              <a:latin typeface="+mn-lt"/>
              <a:cs typeface="+mn-cs"/>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234" y="1302489"/>
            <a:ext cx="64955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819765" y="4113804"/>
            <a:ext cx="1207277" cy="978396"/>
          </a:xfrm>
          <a:prstGeom prst="wedgeRoundRectCallout">
            <a:avLst>
              <a:gd name="adj1" fmla="val -169534"/>
              <a:gd name="adj2" fmla="val 38544"/>
              <a:gd name="adj3" fmla="val 16667"/>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a:xfrm>
            <a:off x="5135527" y="3678865"/>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454503" y="4284921"/>
            <a:ext cx="276447" cy="978195"/>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77150" y="4168870"/>
            <a:ext cx="1466850" cy="923330"/>
          </a:xfrm>
          <a:prstGeom prst="rect">
            <a:avLst/>
          </a:prstGeom>
        </p:spPr>
        <p:txBody>
          <a:bodyPr wrap="square">
            <a:spAutoFit/>
          </a:bodyPr>
          <a:lstStyle/>
          <a:p>
            <a:pPr algn="ctr"/>
            <a:r>
              <a:rPr lang="en-US" b="1" dirty="0">
                <a:solidFill>
                  <a:srgbClr val="C00000"/>
                </a:solidFill>
                <a:latin typeface="Tw Cen MT" pitchFamily="34" charset="0"/>
              </a:rPr>
              <a:t>Pull down to “School Finance”</a:t>
            </a:r>
          </a:p>
        </p:txBody>
      </p:sp>
    </p:spTree>
    <p:extLst>
      <p:ext uri="{BB962C8B-B14F-4D97-AF65-F5344CB8AC3E}">
        <p14:creationId xmlns:p14="http://schemas.microsoft.com/office/powerpoint/2010/main" val="202715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6</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6</a:t>
            </a:fld>
            <a:endParaRPr lang="en-US" sz="1200">
              <a:solidFill>
                <a:schemeClr val="bg1">
                  <a:lumMod val="85000"/>
                </a:schemeClr>
              </a:solidFill>
              <a:latin typeface="+mn-lt"/>
              <a:cs typeface="+mn-cs"/>
            </a:endParaRPr>
          </a:p>
        </p:txBody>
      </p:sp>
      <p:sp>
        <p:nvSpPr>
          <p:cNvPr id="4" name="Oval 3"/>
          <p:cNvSpPr/>
          <p:nvPr/>
        </p:nvSpPr>
        <p:spPr>
          <a:xfrm>
            <a:off x="5135527" y="3678865"/>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454503" y="4284921"/>
            <a:ext cx="276447" cy="978195"/>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xmlns="" id="{C38CE348-1431-4A43-87CB-AABD17612F3E}"/>
              </a:ext>
            </a:extLst>
          </p:cNvPr>
          <p:cNvPicPr>
            <a:picLocks noGrp="1" noChangeAspect="1"/>
          </p:cNvPicPr>
          <p:nvPr>
            <p:ph idx="1"/>
          </p:nvPr>
        </p:nvPicPr>
        <p:blipFill>
          <a:blip r:embed="rId2"/>
          <a:stretch>
            <a:fillRect/>
          </a:stretch>
        </p:blipFill>
        <p:spPr>
          <a:xfrm>
            <a:off x="1957984" y="1316421"/>
            <a:ext cx="5315175" cy="4601403"/>
          </a:xfrm>
        </p:spPr>
      </p:pic>
      <p:sp>
        <p:nvSpPr>
          <p:cNvPr id="12" name="Arrow: Right 11">
            <a:extLst>
              <a:ext uri="{FF2B5EF4-FFF2-40B4-BE49-F238E27FC236}">
                <a16:creationId xmlns:a16="http://schemas.microsoft.com/office/drawing/2014/main" xmlns="" id="{2898C240-FEFF-40B7-A0AA-E1541974DCC3}"/>
              </a:ext>
            </a:extLst>
          </p:cNvPr>
          <p:cNvSpPr/>
          <p:nvPr/>
        </p:nvSpPr>
        <p:spPr>
          <a:xfrm flipV="1">
            <a:off x="978689" y="4653370"/>
            <a:ext cx="546538" cy="25960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84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6" name="Slide Number Placeholder 5"/>
          <p:cNvSpPr>
            <a:spLocks noGrp="1"/>
          </p:cNvSpPr>
          <p:nvPr>
            <p:ph type="sldNum" sz="quarter" idx="12"/>
          </p:nvPr>
        </p:nvSpPr>
        <p:spPr/>
        <p:txBody>
          <a:bodyPr/>
          <a:lstStyle/>
          <a:p>
            <a:pPr>
              <a:defRPr/>
            </a:pPr>
            <a:fld id="{EA89028E-AC5B-4125-9086-F075005CEC62}" type="slidenum">
              <a:rPr lang="en-US"/>
              <a:pPr>
                <a:defRPr/>
              </a:pPr>
              <a:t>7</a:t>
            </a:fld>
            <a:endParaRPr lang="en-US"/>
          </a:p>
        </p:txBody>
      </p:sp>
      <p:sp>
        <p:nvSpPr>
          <p:cNvPr id="19458"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FE0EA9CE-48A1-4525-A6C4-D3289DF7D9F9}" type="slidenum">
              <a:rPr lang="en-US" altLang="en-US" sz="1200">
                <a:latin typeface="Times" pitchFamily="18" charset="0"/>
              </a:rPr>
              <a:pPr algn="ctr"/>
              <a:t>7</a:t>
            </a:fld>
            <a:endParaRPr lang="en-US" altLang="en-US" sz="1200">
              <a:latin typeface="Times" pitchFamily="18" charset="0"/>
            </a:endParaRPr>
          </a:p>
        </p:txBody>
      </p:sp>
      <p:sp>
        <p:nvSpPr>
          <p:cNvPr id="3" name="Right Arrow 2"/>
          <p:cNvSpPr/>
          <p:nvPr/>
        </p:nvSpPr>
        <p:spPr>
          <a:xfrm>
            <a:off x="658812" y="4241978"/>
            <a:ext cx="706437" cy="358775"/>
          </a:xfrm>
          <a:prstGeom prst="right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a:extLst>
              <a:ext uri="{FF2B5EF4-FFF2-40B4-BE49-F238E27FC236}">
                <a16:creationId xmlns:a16="http://schemas.microsoft.com/office/drawing/2014/main" xmlns="" id="{2C633288-49FA-4AA3-A598-FC34D415E8BC}"/>
              </a:ext>
            </a:extLst>
          </p:cNvPr>
          <p:cNvPicPr>
            <a:picLocks noChangeAspect="1"/>
          </p:cNvPicPr>
          <p:nvPr/>
        </p:nvPicPr>
        <p:blipFill>
          <a:blip r:embed="rId2"/>
          <a:stretch>
            <a:fillRect/>
          </a:stretch>
        </p:blipFill>
        <p:spPr>
          <a:xfrm>
            <a:off x="2233621" y="1292773"/>
            <a:ext cx="4724228" cy="4681224"/>
          </a:xfrm>
          <a:prstGeom prst="rect">
            <a:avLst/>
          </a:prstGeom>
        </p:spPr>
      </p:pic>
    </p:spTree>
    <p:extLst>
      <p:ext uri="{BB962C8B-B14F-4D97-AF65-F5344CB8AC3E}">
        <p14:creationId xmlns:p14="http://schemas.microsoft.com/office/powerpoint/2010/main" val="6029802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8</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8</a:t>
            </a:fld>
            <a:endParaRPr lang="en-US" altLang="en-US" sz="1200">
              <a:latin typeface="Times" pitchFamily="18" charset="0"/>
            </a:endParaRPr>
          </a:p>
        </p:txBody>
      </p:sp>
      <p:sp>
        <p:nvSpPr>
          <p:cNvPr id="3" name="Right Arrow 2"/>
          <p:cNvSpPr/>
          <p:nvPr/>
        </p:nvSpPr>
        <p:spPr>
          <a:xfrm>
            <a:off x="693969" y="2838428"/>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0943D613-48BC-4390-8EF3-D52A6714CE26}"/>
              </a:ext>
            </a:extLst>
          </p:cNvPr>
          <p:cNvPicPr>
            <a:picLocks noChangeAspect="1"/>
          </p:cNvPicPr>
          <p:nvPr/>
        </p:nvPicPr>
        <p:blipFill>
          <a:blip r:embed="rId2"/>
          <a:stretch>
            <a:fillRect/>
          </a:stretch>
        </p:blipFill>
        <p:spPr>
          <a:xfrm>
            <a:off x="1372829" y="1311822"/>
            <a:ext cx="6373813" cy="4637033"/>
          </a:xfrm>
          <a:prstGeom prst="rect">
            <a:avLst/>
          </a:prstGeom>
        </p:spPr>
      </p:pic>
    </p:spTree>
    <p:extLst>
      <p:ext uri="{BB962C8B-B14F-4D97-AF65-F5344CB8AC3E}">
        <p14:creationId xmlns:p14="http://schemas.microsoft.com/office/powerpoint/2010/main" val="37980742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r>
              <a:rPr lang="en-US" altLang="en-US" sz="4000" dirty="0">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9</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9</a:t>
            </a:fld>
            <a:endParaRPr lang="en-US" sz="1200">
              <a:solidFill>
                <a:schemeClr val="bg1">
                  <a:lumMod val="85000"/>
                </a:schemeClr>
              </a:solidFill>
              <a:latin typeface="+mn-lt"/>
              <a:cs typeface="+mn-cs"/>
            </a:endParaRPr>
          </a:p>
        </p:txBody>
      </p:sp>
      <p:pic>
        <p:nvPicPr>
          <p:cNvPr id="7" name="Content Placeholder 6">
            <a:extLst>
              <a:ext uri="{FF2B5EF4-FFF2-40B4-BE49-F238E27FC236}">
                <a16:creationId xmlns:a16="http://schemas.microsoft.com/office/drawing/2014/main" xmlns="" id="{3C447DAB-9CA5-4DBE-A025-5507DF76AEE4}"/>
              </a:ext>
            </a:extLst>
          </p:cNvPr>
          <p:cNvPicPr>
            <a:picLocks noGrp="1" noChangeAspect="1"/>
          </p:cNvPicPr>
          <p:nvPr>
            <p:ph idx="1"/>
          </p:nvPr>
        </p:nvPicPr>
        <p:blipFill>
          <a:blip r:embed="rId2"/>
          <a:stretch>
            <a:fillRect/>
          </a:stretch>
        </p:blipFill>
        <p:spPr>
          <a:xfrm>
            <a:off x="1677430" y="1316421"/>
            <a:ext cx="5789139" cy="4684986"/>
          </a:xfrm>
        </p:spPr>
      </p:pic>
      <p:sp>
        <p:nvSpPr>
          <p:cNvPr id="11" name="Rectangle 10">
            <a:extLst>
              <a:ext uri="{FF2B5EF4-FFF2-40B4-BE49-F238E27FC236}">
                <a16:creationId xmlns:a16="http://schemas.microsoft.com/office/drawing/2014/main" xmlns="" id="{C4392611-E0A2-4241-B988-98B0A7804D07}"/>
              </a:ext>
            </a:extLst>
          </p:cNvPr>
          <p:cNvSpPr/>
          <p:nvPr/>
        </p:nvSpPr>
        <p:spPr>
          <a:xfrm>
            <a:off x="5386749" y="2854635"/>
            <a:ext cx="2509284" cy="646331"/>
          </a:xfrm>
          <a:prstGeom prst="rect">
            <a:avLst/>
          </a:prstGeom>
        </p:spPr>
        <p:txBody>
          <a:bodyPr wrap="square">
            <a:spAutoFit/>
          </a:bodyPr>
          <a:lstStyle/>
          <a:p>
            <a:pPr algn="ctr"/>
            <a:r>
              <a:rPr lang="en-US" altLang="en-US" dirty="0">
                <a:solidFill>
                  <a:srgbClr val="A50021"/>
                </a:solidFill>
                <a:latin typeface="Times" pitchFamily="18" charset="0"/>
              </a:rPr>
              <a:t>High Year</a:t>
            </a:r>
          </a:p>
          <a:p>
            <a:pPr algn="ctr"/>
            <a:r>
              <a:rPr lang="en-US" altLang="en-US" dirty="0">
                <a:solidFill>
                  <a:srgbClr val="A50021"/>
                </a:solidFill>
                <a:latin typeface="Times" pitchFamily="18" charset="0"/>
              </a:rPr>
              <a:t>Used in the Formula</a:t>
            </a:r>
          </a:p>
        </p:txBody>
      </p:sp>
    </p:spTree>
    <p:extLst>
      <p:ext uri="{BB962C8B-B14F-4D97-AF65-F5344CB8AC3E}">
        <p14:creationId xmlns:p14="http://schemas.microsoft.com/office/powerpoint/2010/main" val="3430767647"/>
      </p:ext>
    </p:extLst>
  </p:cSld>
  <p:clrMapOvr>
    <a:masterClrMapping/>
  </p:clrMapOvr>
</p:sld>
</file>

<file path=ppt/theme/theme1.xml><?xml version="1.0" encoding="utf-8"?>
<a:theme xmlns:a="http://schemas.openxmlformats.org/drawingml/2006/main" name="SD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2763</TotalTime>
  <Words>770</Words>
  <Application>Microsoft Office PowerPoint</Application>
  <PresentationFormat>On-screen Show (4:3)</PresentationFormat>
  <Paragraphs>285</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SDETheme1</vt:lpstr>
      <vt:lpstr>PowerPoint Presentation</vt:lpstr>
      <vt:lpstr>Oklahoma Charter School State Aid Funding Formula</vt:lpstr>
      <vt:lpstr>STATE  SOURCES  OF  REVENUE </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SCHOOL  FINANCE</vt:lpstr>
      <vt:lpstr>Oklahoma State Department of Education</vt:lpstr>
      <vt:lpstr>PowerPoint Presentation</vt:lpstr>
      <vt:lpstr>First Year WADM</vt:lpstr>
      <vt:lpstr>FIVE  DATA  ELEMENTS</vt:lpstr>
      <vt:lpstr>GRADE   WEIGHTS</vt:lpstr>
      <vt:lpstr>WEIGHTED   PUPIL   CATEGORIES</vt:lpstr>
      <vt:lpstr>GRADE WEIGHT PLUS SPECIAL CATEGORIES</vt:lpstr>
      <vt:lpstr>GRADE WEIGHT PLUS SPECIAL CATEGORIES</vt:lpstr>
      <vt:lpstr>TEACHER INDEX</vt:lpstr>
      <vt:lpstr>WEIGHTED   ADMs</vt:lpstr>
      <vt:lpstr>Funding for Midyear</vt:lpstr>
      <vt:lpstr>WEIGHTED   ADMs</vt:lpstr>
      <vt:lpstr>Charter’s High Year WADM </vt:lpstr>
      <vt:lpstr>Charter’s High Year WADM </vt:lpstr>
      <vt:lpstr>2020-21  FORMULA  TIMELINES</vt:lpstr>
      <vt:lpstr>PowerPoint Presentation</vt:lpstr>
      <vt:lpstr>PowerPoint Presentation</vt:lpstr>
      <vt:lpstr>PAYMENT  SCHEDULE</vt:lpstr>
      <vt:lpstr>ACCUMULATED PERCENTAGE</vt:lpstr>
      <vt:lpstr>ACCUMULATED PERCENTAGE</vt:lpstr>
      <vt:lpstr>PowerPoint Presentation</vt:lpstr>
      <vt:lpstr>SCHOOL FINANCE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OMES</cp:lastModifiedBy>
  <cp:revision>134</cp:revision>
  <cp:lastPrinted>2018-07-31T13:45:28Z</cp:lastPrinted>
  <dcterms:created xsi:type="dcterms:W3CDTF">2010-04-12T23:12:02Z</dcterms:created>
  <dcterms:modified xsi:type="dcterms:W3CDTF">2020-12-11T15:35:06Z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Version">
    <vt:lpwstr/>
  </property>
  <property fmtid="{D5CDD505-2E9C-101B-9397-08002B2CF9AE}" pid="4" name="_Status">
    <vt:lpwstr>Not Started</vt:lpwstr>
  </property>
</Properties>
</file>