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5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4BBD-DD2E-43CF-8333-C6DAAFDB5D2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720-AD44-4D46-87B0-D81EF18C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4BBD-DD2E-43CF-8333-C6DAAFDB5D2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720-AD44-4D46-87B0-D81EF18C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4BBD-DD2E-43CF-8333-C6DAAFDB5D2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720-AD44-4D46-87B0-D81EF18C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4BBD-DD2E-43CF-8333-C6DAAFDB5D2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720-AD44-4D46-87B0-D81EF18C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4BBD-DD2E-43CF-8333-C6DAAFDB5D2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720-AD44-4D46-87B0-D81EF18C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4BBD-DD2E-43CF-8333-C6DAAFDB5D2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720-AD44-4D46-87B0-D81EF18C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4BBD-DD2E-43CF-8333-C6DAAFDB5D2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720-AD44-4D46-87B0-D81EF18C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4BBD-DD2E-43CF-8333-C6DAAFDB5D2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720-AD44-4D46-87B0-D81EF18C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4BBD-DD2E-43CF-8333-C6DAAFDB5D2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720-AD44-4D46-87B0-D81EF18C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4BBD-DD2E-43CF-8333-C6DAAFDB5D2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720-AD44-4D46-87B0-D81EF18C65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4BBD-DD2E-43CF-8333-C6DAAFDB5D2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D60720-AD44-4D46-87B0-D81EF18C65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2D60720-AD44-4D46-87B0-D81EF18C65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59A4BBD-DD2E-43CF-8333-C6DAAFDB5D2E}" type="datetimeFigureOut">
              <a:rPr lang="en-US" smtClean="0"/>
              <a:t>3/18/2015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3581400"/>
            <a:ext cx="3309803" cy="2438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5D5C5B"/>
                </a:solidFill>
              </a:rPr>
              <a:t>WLOE Standards Revision</a:t>
            </a:r>
          </a:p>
          <a:p>
            <a:pPr algn="ctr"/>
            <a:r>
              <a:rPr lang="en-US" sz="2800" b="1" dirty="0" smtClean="0">
                <a:solidFill>
                  <a:srgbClr val="5D5C5B"/>
                </a:solidFill>
                <a:latin typeface="+mj-lt"/>
              </a:rPr>
              <a:t>March</a:t>
            </a:r>
            <a:r>
              <a:rPr lang="en-US" sz="2800" b="1" dirty="0" smtClean="0">
                <a:solidFill>
                  <a:srgbClr val="5D5C5B"/>
                </a:solidFill>
              </a:rPr>
              <a:t> 2015</a:t>
            </a:r>
          </a:p>
          <a:p>
            <a:pPr algn="ctr"/>
            <a:r>
              <a:rPr lang="en-US" sz="2800" b="1" dirty="0" smtClean="0">
                <a:solidFill>
                  <a:srgbClr val="5D5C5B"/>
                </a:solidFill>
              </a:rPr>
              <a:t>Desa Dawson </a:t>
            </a:r>
          </a:p>
          <a:p>
            <a:pPr algn="ctr"/>
            <a:r>
              <a:rPr lang="en-US" sz="2800" b="1" dirty="0" smtClean="0">
                <a:solidFill>
                  <a:srgbClr val="5D5C5B"/>
                </a:solidFill>
              </a:rPr>
              <a:t>WLOE Director</a:t>
            </a:r>
            <a:endParaRPr lang="en-US" sz="2800" b="1" dirty="0">
              <a:solidFill>
                <a:srgbClr val="5D5C5B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7"/>
          <a:stretch/>
        </p:blipFill>
        <p:spPr bwMode="auto">
          <a:xfrm>
            <a:off x="524638" y="533399"/>
            <a:ext cx="3666362" cy="4343401"/>
          </a:xfrm>
          <a:prstGeom prst="rect">
            <a:avLst/>
          </a:prstGeom>
          <a:noFill/>
          <a:ln w="349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9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Committee Members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22 Participants</a:t>
            </a:r>
          </a:p>
          <a:p>
            <a:r>
              <a:rPr lang="en-US" sz="3200" dirty="0" smtClean="0"/>
              <a:t>Languages: Chinese, Choctaw, French, German, Japanese, Latin/Greek, Spanish</a:t>
            </a:r>
          </a:p>
          <a:p>
            <a:r>
              <a:rPr lang="en-US" sz="3200" dirty="0" smtClean="0"/>
              <a:t>Levels: elementary, middle school/junior high, high school, university</a:t>
            </a:r>
          </a:p>
          <a:p>
            <a:r>
              <a:rPr lang="en-US" sz="3200" dirty="0" smtClean="0"/>
              <a:t>Programs: Immersion, FLES, AP, IB</a:t>
            </a:r>
          </a:p>
          <a:p>
            <a:r>
              <a:rPr lang="en-US" sz="3200" dirty="0" smtClean="0"/>
              <a:t>Communities: metropolitan and rural</a:t>
            </a:r>
          </a:p>
          <a:p>
            <a:r>
              <a:rPr lang="en-US" sz="3200" dirty="0" smtClean="0"/>
              <a:t>Educational roles: teachers, curriculum specialists, methodologist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1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Process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5 meeting days in October, November and December of 2014</a:t>
            </a:r>
          </a:p>
          <a:p>
            <a:r>
              <a:rPr lang="en-US" sz="3200" dirty="0" smtClean="0"/>
              <a:t>Research: </a:t>
            </a:r>
            <a:r>
              <a:rPr lang="en-US" sz="3200" dirty="0"/>
              <a:t>ACTFL (American Council on the Teaching of Foreign Languages) </a:t>
            </a:r>
            <a:r>
              <a:rPr lang="en-US" sz="3200" i="1" dirty="0"/>
              <a:t>World- Readiness Standards for Learning </a:t>
            </a:r>
            <a:r>
              <a:rPr lang="en-US" sz="3200" i="1" dirty="0" smtClean="0"/>
              <a:t>Languages and </a:t>
            </a:r>
            <a:r>
              <a:rPr lang="en-US" sz="3200" dirty="0" smtClean="0"/>
              <a:t>other recently revised state standards </a:t>
            </a:r>
          </a:p>
          <a:p>
            <a:r>
              <a:rPr lang="en-US" sz="3200" dirty="0" smtClean="0"/>
              <a:t>Guidance from OSDE Legal Division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59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Revisions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Flexibility for schools in program implementation</a:t>
            </a:r>
          </a:p>
          <a:p>
            <a:r>
              <a:rPr lang="en-US" sz="3200" dirty="0" smtClean="0"/>
              <a:t>Clarification of standards</a:t>
            </a:r>
          </a:p>
          <a:p>
            <a:r>
              <a:rPr lang="en-US" sz="3200" dirty="0" smtClean="0"/>
              <a:t>Learner targets expressed in can-do statements at various levels</a:t>
            </a:r>
          </a:p>
          <a:p>
            <a:r>
              <a:rPr lang="en-US" sz="3200" dirty="0" smtClean="0"/>
              <a:t>Implementation guide on OSDE Website will accompany standards for better implementation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05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100" dirty="0">
              <a:solidFill>
                <a:srgbClr val="000000"/>
              </a:solidFill>
            </a:endParaRPr>
          </a:p>
          <a:p>
            <a:endParaRPr lang="en-US" sz="11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en-US" sz="2400" b="1" dirty="0">
                <a:solidFill>
                  <a:srgbClr val="00B0F0"/>
                </a:solidFill>
              </a:rPr>
              <a:t>FROM: </a:t>
            </a:r>
            <a:endParaRPr lang="en-US" sz="2400" dirty="0">
              <a:solidFill>
                <a:srgbClr val="00B0F0"/>
              </a:solidFill>
            </a:endParaRPr>
          </a:p>
          <a:p>
            <a:pPr marL="114300" indent="0">
              <a:buNone/>
            </a:pPr>
            <a:r>
              <a:rPr lang="en-US" sz="2400" b="1" dirty="0" smtClean="0"/>
              <a:t>Interpersonal </a:t>
            </a:r>
            <a:r>
              <a:rPr lang="en-US" sz="2400" b="1" dirty="0"/>
              <a:t>Communication: </a:t>
            </a:r>
            <a:r>
              <a:rPr lang="en-US" sz="2400" dirty="0"/>
              <a:t>Students </a:t>
            </a:r>
            <a:r>
              <a:rPr lang="en-US" sz="2400" b="1" dirty="0">
                <a:solidFill>
                  <a:srgbClr val="00B0F0"/>
                </a:solidFill>
              </a:rPr>
              <a:t>engage in conversations</a:t>
            </a:r>
            <a:r>
              <a:rPr lang="en-US" sz="2400" dirty="0"/>
              <a:t>, provide and obtain information, express feelings and emotions, and exchange opinions. </a:t>
            </a:r>
            <a:endParaRPr lang="en-US" sz="2400" dirty="0" smtClean="0"/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TO: </a:t>
            </a:r>
            <a:endParaRPr lang="en-US" sz="2400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en-US" sz="2400" b="1" dirty="0"/>
              <a:t>Interpersonal Communication</a:t>
            </a:r>
            <a:r>
              <a:rPr lang="en-US" sz="2400" dirty="0"/>
              <a:t>: Learners </a:t>
            </a:r>
            <a:r>
              <a:rPr lang="en-US" sz="2400" b="1" dirty="0">
                <a:solidFill>
                  <a:srgbClr val="C00000"/>
                </a:solidFill>
              </a:rPr>
              <a:t>interact and negotiate meaning</a:t>
            </a:r>
            <a:r>
              <a:rPr lang="en-US" sz="2400" b="1" dirty="0"/>
              <a:t> </a:t>
            </a:r>
            <a:r>
              <a:rPr lang="en-US" sz="2400" dirty="0"/>
              <a:t>in spoken, signed, or written conversations to </a:t>
            </a:r>
            <a:r>
              <a:rPr lang="en-US" sz="2400" b="1" dirty="0">
                <a:solidFill>
                  <a:srgbClr val="C00000"/>
                </a:solidFill>
              </a:rPr>
              <a:t>share information, reactions, feelings, and opinions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167</TotalTime>
  <Words>193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PowerPoint Presentation</vt:lpstr>
      <vt:lpstr>Review Committee Members</vt:lpstr>
      <vt:lpstr>Review Process </vt:lpstr>
      <vt:lpstr>Major Revisions </vt:lpstr>
      <vt:lpstr>Example of clarifications</vt:lpstr>
    </vt:vector>
  </TitlesOfParts>
  <Company>Oklahoma State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Desa Dawson</dc:creator>
  <cp:lastModifiedBy>Desa Dawson</cp:lastModifiedBy>
  <cp:revision>10</cp:revision>
  <dcterms:created xsi:type="dcterms:W3CDTF">2015-03-18T17:53:25Z</dcterms:created>
  <dcterms:modified xsi:type="dcterms:W3CDTF">2015-03-18T20:52:47Z</dcterms:modified>
</cp:coreProperties>
</file>