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Questrial" panose="02000000000000000000" pitchFamily="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E1817B-397B-45EC-B94B-F80C6AFB8725}">
  <a:tblStyle styleId="{72E1817B-397B-45EC-B94B-F80C6AFB872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7"/>
    <p:restoredTop sz="94676"/>
  </p:normalViewPr>
  <p:slideViewPr>
    <p:cSldViewPr snapToGrid="0">
      <p:cViewPr varScale="1">
        <p:scale>
          <a:sx n="106" d="100"/>
          <a:sy n="106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d447f8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55d447f8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6b24461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6b24461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c022c572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5c022c57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7876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cdf3fa3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5cdf3fa3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cdf3fa3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5cdf3fa3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cdf3fa3f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5cdf3fa3f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cdf3fa3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5cdf3fa3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cdf3fa3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5cdf3fa3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cdf3fa3f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5cdf3fa3f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c031de3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5c031de3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1535546" y="3284682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1535546" y="12700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1535546" y="12700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37" name="Google Shape;37;p6"/>
          <p:cNvGrpSpPr/>
          <p:nvPr/>
        </p:nvGrpSpPr>
        <p:grpSpPr>
          <a:xfrm>
            <a:off x="830395" y="1588231"/>
            <a:ext cx="745764" cy="61100"/>
            <a:chOff x="4580561" y="2589004"/>
            <a:chExt cx="1064464" cy="25200"/>
          </a:xfrm>
        </p:grpSpPr>
        <p:sp>
          <p:nvSpPr>
            <p:cNvPr id="38" name="Google Shape;38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estrial"/>
              <a:buNone/>
              <a:defRPr sz="2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■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○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1535546" y="12700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1535546" y="12700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88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341690" y="6356350"/>
            <a:ext cx="481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0" y="63563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hyperlink" Target="http://sde.ok.gov/sde/indian-education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jp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3553075" y="520800"/>
            <a:ext cx="6503365" cy="655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1647813" y="4802588"/>
            <a:ext cx="5394963" cy="1404386"/>
            <a:chOff x="0" y="2223725"/>
            <a:chExt cx="9144004" cy="2410549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4">
              <a:alphaModFix/>
            </a:blip>
            <a:srcRect l="28876"/>
            <a:stretch/>
          </p:blipFill>
          <p:spPr>
            <a:xfrm>
              <a:off x="2640625" y="2223725"/>
              <a:ext cx="6503379" cy="2410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 rotWithShape="1">
            <a:blip r:embed="rId5">
              <a:alphaModFix/>
            </a:blip>
            <a:srcRect r="71332"/>
            <a:stretch/>
          </p:blipFill>
          <p:spPr>
            <a:xfrm>
              <a:off x="0" y="2223725"/>
              <a:ext cx="2621352" cy="2410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4"/>
            <p:cNvPicPr preferRelativeResize="0"/>
            <p:nvPr/>
          </p:nvPicPr>
          <p:blipFill rotWithShape="1">
            <a:blip r:embed="rId5">
              <a:alphaModFix/>
            </a:blip>
            <a:srcRect l="30682" t="72923" r="60485"/>
            <a:stretch/>
          </p:blipFill>
          <p:spPr>
            <a:xfrm>
              <a:off x="2805547" y="3981599"/>
              <a:ext cx="807646" cy="65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4"/>
            <p:cNvPicPr preferRelativeResize="0"/>
            <p:nvPr/>
          </p:nvPicPr>
          <p:blipFill rotWithShape="1">
            <a:blip r:embed="rId5">
              <a:alphaModFix/>
            </a:blip>
            <a:srcRect l="92355" t="72923"/>
            <a:stretch/>
          </p:blipFill>
          <p:spPr>
            <a:xfrm>
              <a:off x="8444977" y="3981597"/>
              <a:ext cx="699027" cy="65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0" y="1416950"/>
            <a:ext cx="91440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OKLAHOMA ADVISORY COUNCIL 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ON INDIAN EDUCATION (OACIE)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4294967295"/>
          </p:nvPr>
        </p:nvSpPr>
        <p:spPr>
          <a:xfrm>
            <a:off x="0" y="3060600"/>
            <a:ext cx="914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" sz="2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Annual Report to the </a:t>
            </a:r>
            <a:endParaRPr sz="24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Oklahoma State Board of Education</a:t>
            </a:r>
            <a:endParaRPr sz="24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08 / 22 / 2019</a:t>
            </a:r>
            <a:endParaRPr sz="24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 rot="10800000" flipH="1">
            <a:off x="1575150" y="2904950"/>
            <a:ext cx="5993700" cy="1410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05305-670D-3544-A42A-E2ED74D0D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Tribal Consultation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 descr="Photograph of the oklahoma city metropolitan consortium tribal consultation meeting held on march 13, 2019. Individuals gathered around a table from public schools and tribal nations. " title="OKC Metro Consortium Group Photo"/>
          <p:cNvPicPr preferRelativeResize="0"/>
          <p:nvPr/>
        </p:nvPicPr>
        <p:blipFill rotWithShape="1">
          <a:blip r:embed="rId3">
            <a:alphaModFix/>
          </a:blip>
          <a:srcRect l="882"/>
          <a:stretch/>
        </p:blipFill>
        <p:spPr>
          <a:xfrm>
            <a:off x="1870225" y="1562025"/>
            <a:ext cx="5037975" cy="440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47447-2AC9-F842-93AB-C7F0851EA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0" y="14555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Collaboration Between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 Nations and Pub</a:t>
            </a: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lic </a:t>
            </a: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898950" y="1780275"/>
            <a:ext cx="7701900" cy="4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Conduct collaborative engagement meetings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Nurture partnerships, strengthen ties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Educate and promote effective communication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 engagement between Tribal Nations and school leaders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Strengthen the quality and effectiveness of instructional programs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Improve the educational environment for all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DC32E-A2D9-E646-B240-0F18354E3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OSDE Partnerships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898950" y="1964100"/>
            <a:ext cx="7346100" cy="4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Oklahoma Tribal Education Departments from multiple Tribal Nations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State-Tribal Education Partnership (STEP) Grant Partners: Muscogee (Creek) Nation, Cheyenne and Arapaho Tribes, and Chickasaw Nation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chemeClr val="lt1"/>
                </a:solidFill>
              </a:rPr>
              <a:t>National Indian Education Association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chemeClr val="lt1"/>
                </a:solidFill>
              </a:rPr>
              <a:t>Oklahoma Council for Indian Education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chemeClr val="lt1"/>
                </a:solidFill>
              </a:rPr>
              <a:t>Tribal Education Departments National Assembly</a:t>
            </a:r>
            <a:endParaRPr lang="en"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Inter-Tribal Council of the Five Civilized Tribes 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049AF-CFF0-0E46-8904-1AEDC3C6F9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0" y="231500"/>
            <a:ext cx="91440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Professional Development 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00975" y="1677850"/>
            <a:ext cx="80928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March 19-20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" sz="2400">
                <a:solidFill>
                  <a:srgbClr val="FFFFFF"/>
                </a:solidFill>
              </a:rPr>
              <a:t>8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Oklahoma Johnson O’Malley Conference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" sz="2400">
                <a:solidFill>
                  <a:srgbClr val="FFFFFF"/>
                </a:solidFill>
              </a:rPr>
              <a:t>31-August 1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" sz="2400">
                <a:solidFill>
                  <a:srgbClr val="FFFFFF"/>
                </a:solidFill>
              </a:rPr>
              <a:t>8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Indian Education Summit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December </a:t>
            </a:r>
            <a:r>
              <a:rPr lang="en" sz="2400">
                <a:solidFill>
                  <a:srgbClr val="FFFFFF"/>
                </a:solidFill>
              </a:rPr>
              <a:t>4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-5, 201</a:t>
            </a:r>
            <a:r>
              <a:rPr lang="en" sz="2400">
                <a:solidFill>
                  <a:srgbClr val="FFFFFF"/>
                </a:solidFill>
              </a:rPr>
              <a:t>8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OCIE 3</a:t>
            </a:r>
            <a:r>
              <a:rPr lang="en" sz="2400">
                <a:solidFill>
                  <a:srgbClr val="FFFFFF"/>
                </a:solidFill>
              </a:rPr>
              <a:t>9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 Annual Conference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2018, Office of American Indian Education at EngageOK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Culturally Responsive American Indian Curriculum for All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Sustainable Partnerships with Tribal Education Agencies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8A321-304B-2845-A38F-1CF00E8D4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Social Studies Standards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740850" y="1485775"/>
            <a:ext cx="7662300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Revised Oklahoma Academic Standards (OAS) for social studies went into effect May 1, 2019 and increased references to tribal sovereignty.</a:t>
            </a:r>
            <a:endParaRPr sz="2400" dirty="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Tribal perspectives included on all three committee levels: Drafting, Writing, and Executive</a:t>
            </a:r>
            <a:endParaRPr sz="2400" dirty="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Additional input solicited from Focus Group and considered perspectives from Elected Tribal Leaders, Title VI Directors, and Johnson O’Malley staff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512DD-020D-784C-8443-3CCB9614C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Oklahoma Indian Education Resource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 descr="Picture of the Oklahoma Indian Education Resource (OIER) online guide found at sde.ok.gov/sde/indian-education" title="Oklahoma Indian Education Resour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350" y="1421350"/>
            <a:ext cx="7139300" cy="4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/>
          <p:nvPr/>
        </p:nvSpPr>
        <p:spPr>
          <a:xfrm>
            <a:off x="1113575" y="2009875"/>
            <a:ext cx="3458400" cy="2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4">
            <a:alphaModFix/>
          </a:blip>
          <a:srcRect l="15965" r="17287"/>
          <a:stretch/>
        </p:blipFill>
        <p:spPr>
          <a:xfrm>
            <a:off x="3041075" y="2213575"/>
            <a:ext cx="1080350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5">
            <a:alphaModFix/>
          </a:blip>
          <a:srcRect l="19972" r="19615"/>
          <a:stretch/>
        </p:blipFill>
        <p:spPr>
          <a:xfrm>
            <a:off x="2040100" y="2213575"/>
            <a:ext cx="977775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6">
            <a:alphaModFix/>
          </a:blip>
          <a:srcRect l="19296" r="20287"/>
          <a:stretch/>
        </p:blipFill>
        <p:spPr>
          <a:xfrm>
            <a:off x="1561763" y="3195263"/>
            <a:ext cx="977775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7">
            <a:alphaModFix/>
          </a:blip>
          <a:srcRect l="13301" t="13641" r="9494" b="13048"/>
          <a:stretch/>
        </p:blipFill>
        <p:spPr>
          <a:xfrm>
            <a:off x="1039125" y="2287800"/>
            <a:ext cx="977775" cy="90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8">
            <a:alphaModFix/>
          </a:blip>
          <a:srcRect l="22304" r="17283"/>
          <a:stretch/>
        </p:blipFill>
        <p:spPr>
          <a:xfrm>
            <a:off x="2687363" y="3195250"/>
            <a:ext cx="977775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 rotWithShape="1">
          <a:blip r:embed="rId9">
            <a:alphaModFix/>
          </a:blip>
          <a:srcRect l="20070" r="19514"/>
          <a:stretch/>
        </p:blipFill>
        <p:spPr>
          <a:xfrm>
            <a:off x="5182363" y="2213575"/>
            <a:ext cx="977775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10">
            <a:alphaModFix/>
          </a:blip>
          <a:srcRect l="15965" r="17287"/>
          <a:stretch/>
        </p:blipFill>
        <p:spPr>
          <a:xfrm>
            <a:off x="4710488" y="3195250"/>
            <a:ext cx="1080350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11">
            <a:alphaModFix/>
          </a:blip>
          <a:srcRect l="15478" r="17768"/>
          <a:stretch/>
        </p:blipFill>
        <p:spPr>
          <a:xfrm>
            <a:off x="4121425" y="2213563"/>
            <a:ext cx="1080350" cy="10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12">
            <a:alphaModFix/>
          </a:blip>
          <a:srcRect l="20134" r="19452"/>
          <a:stretch/>
        </p:blipFill>
        <p:spPr>
          <a:xfrm>
            <a:off x="3732700" y="3195250"/>
            <a:ext cx="977775" cy="10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885300" y="5839650"/>
            <a:ext cx="53919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URL: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http://sde.ok.gov/sde/indian-education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5EF47-D007-114F-BAF2-A084DCF0F9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Federal Demonstration Grants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4294967295"/>
          </p:nvPr>
        </p:nvSpPr>
        <p:spPr>
          <a:xfrm>
            <a:off x="727650" y="1417650"/>
            <a:ext cx="76887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In 2018, t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 U.S. Department of Education awarded four college and career readiness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demonstration grants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Oklahoma for American Indian students.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30"/>
          <p:cNvGraphicFramePr/>
          <p:nvPr>
            <p:extLst>
              <p:ext uri="{D42A27DB-BD31-4B8C-83A1-F6EECF244321}">
                <p14:modId xmlns:p14="http://schemas.microsoft.com/office/powerpoint/2010/main" val="560978599"/>
              </p:ext>
            </p:extLst>
          </p:nvPr>
        </p:nvGraphicFramePr>
        <p:xfrm>
          <a:off x="-172874" y="2703298"/>
          <a:ext cx="8487825" cy="329184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57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b="1" u="none" strike="noStrike" cap="none" dirty="0">
                          <a:solidFill>
                            <a:srgbClr val="FFFFFF"/>
                          </a:solidFill>
                        </a:rPr>
                        <a:t>FY 201</a:t>
                      </a:r>
                      <a:r>
                        <a:rPr lang="en" sz="2000" b="1" dirty="0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lang="en" sz="2000" b="1" u="none" strike="noStrike" cap="none" dirty="0">
                          <a:solidFill>
                            <a:srgbClr val="FFFFFF"/>
                          </a:solidFill>
                        </a:rPr>
                        <a:t> Grantees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b="1" u="none" strike="noStrike" cap="none" dirty="0">
                          <a:solidFill>
                            <a:srgbClr val="FFFFFF"/>
                          </a:solidFill>
                        </a:rPr>
                        <a:t>Award Amounts: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rgbClr val="FFFFFF"/>
                          </a:solidFill>
                        </a:rPr>
                        <a:t>American Indian Resource Center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" sz="2000" b="1" u="none" strike="noStrike" cap="none" dirty="0">
                          <a:solidFill>
                            <a:srgbClr val="FFFFFF"/>
                          </a:solidFill>
                        </a:rPr>
                        <a:t>$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</a:rPr>
                        <a:t>824,371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</a:rPr>
                        <a:t>Cheyenne and Arapaho Tribes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</a:rPr>
                        <a:t>$663,017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121900" marB="1219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4437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</a:rPr>
                        <a:t>Choctaw Nation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</a:rPr>
                        <a:t>$731,463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121900" marB="1219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4059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</a:rPr>
                        <a:t>Oklahoma State Department of Education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</a:rPr>
                        <a:t>$998,743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121900" marB="1219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424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20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</a:rPr>
                        <a:t>$3,217,324</a:t>
                      </a:r>
                      <a:endParaRPr sz="20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121900" marB="121900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0943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45C9C-0AEC-D847-8167-7D7E430B4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-21175" y="8606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Youth Community Project</a:t>
            </a:r>
            <a:b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(NYCP) Objectives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719675" y="1693325"/>
            <a:ext cx="7662300" cy="4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 the academic achievement of participating Indian students 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Collaboration between Tribes and Schools for Individual Career Academic Planning (ICAP)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2400" dirty="0">
                <a:solidFill>
                  <a:srgbClr val="FFFFFF"/>
                </a:solidFill>
              </a:rPr>
              <a:t>mprove 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 and career planning with American Indian students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a college and career readiness culture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F46E2-3ADE-8346-BB16-985F0BE226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Language Revitalization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2" descr="Image of native students wearing graduation regalia with a quote saying &quot;Trying to save a language before it's too late.&quot; " title="Native Language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150" y="1417650"/>
            <a:ext cx="7995676" cy="42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96E80-54A2-F14A-8AFB-6688A737D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Languages in Our Schools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719675" y="1693325"/>
            <a:ext cx="7662300" cy="4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Figures</a:t>
            </a: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 Tribal Nations have language programs in Oklahoma public schools. Ten (10) have course codes.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1,471 enrolled K-12 students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FD193-37F8-7E45-A22B-9CB80582D6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Priorities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98949" y="1579425"/>
            <a:ext cx="7689465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Improve collaboration and communication among all Oklahoma educational entities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 the inclusion of more American Indian history in state curricula and educational le</a:t>
            </a:r>
            <a:r>
              <a:rPr lang="en" sz="2400" dirty="0">
                <a:solidFill>
                  <a:srgbClr val="FFFFFF"/>
                </a:solidFill>
              </a:rPr>
              <a:t>adership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 and disseminate measurable, research-based criteria to assist </a:t>
            </a:r>
            <a:r>
              <a:rPr lang="en" sz="2400" dirty="0">
                <a:solidFill>
                  <a:srgbClr val="FFFFFF"/>
                </a:solidFill>
              </a:rPr>
              <a:t>American Indian/Alaska Native 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children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Analyze </a:t>
            </a:r>
            <a:r>
              <a:rPr lang="en" sz="2400" dirty="0">
                <a:solidFill>
                  <a:srgbClr val="FFFFFF"/>
                </a:solidFill>
              </a:rPr>
              <a:t>data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ensure we are meeting the needs of American Indian/</a:t>
            </a:r>
            <a:r>
              <a:rPr lang="en" sz="2400" dirty="0">
                <a:solidFill>
                  <a:srgbClr val="FFFFFF"/>
                </a:solidFill>
              </a:rPr>
              <a:t>Alaska Native 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recommendations to the Oklahoma State Department of Education (OSDE)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D4D1B-20FC-4342-A860-8D4DDF4410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Native Languages in Our Schools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719675" y="1693325"/>
            <a:ext cx="7662300" cy="4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Classes course-coded:</a:t>
            </a: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Cherokee </a:t>
            </a:r>
            <a:r>
              <a:rPr lang="en" sz="2400" dirty="0">
                <a:solidFill>
                  <a:srgbClr val="FFFFFF"/>
                </a:solidFill>
              </a:rPr>
              <a:t>I-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Chickasaw I-IV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Choctaw 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Comanche 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Maskoke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-Seminole I</a:t>
            </a:r>
            <a:r>
              <a:rPr lang="en" sz="2400" dirty="0">
                <a:solidFill>
                  <a:srgbClr val="FFFFFF"/>
                </a:solidFill>
              </a:rPr>
              <a:t>-IV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Mvskoke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en-US" sz="2400" dirty="0">
                <a:solidFill>
                  <a:srgbClr val="FFFFFF"/>
                </a:solidFill>
              </a:rPr>
              <a:t>-IV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Osage I-IV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Pawnee I-IV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Potawatomi I-II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Sauk I</a:t>
            </a:r>
            <a:r>
              <a:rPr lang="en" sz="2400" dirty="0">
                <a:solidFill>
                  <a:srgbClr val="FFFFFF"/>
                </a:solidFill>
              </a:rPr>
              <a:t>-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4" descr="Image of young students sitting on the floor in the group in a classroom." title="Classroom photo of students"/>
          <p:cNvPicPr preferRelativeResize="0"/>
          <p:nvPr/>
        </p:nvPicPr>
        <p:blipFill rotWithShape="1">
          <a:blip r:embed="rId3">
            <a:alphaModFix/>
          </a:blip>
          <a:srcRect l="18358" t="4490" r="14022" b="37267"/>
          <a:stretch/>
        </p:blipFill>
        <p:spPr>
          <a:xfrm>
            <a:off x="4964270" y="1861660"/>
            <a:ext cx="3597512" cy="244972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34"/>
          <p:cNvSpPr txBox="1"/>
          <p:nvPr/>
        </p:nvSpPr>
        <p:spPr>
          <a:xfrm>
            <a:off x="4964275" y="4521975"/>
            <a:ext cx="3597600" cy="1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Cherokee Nation </a:t>
            </a:r>
            <a:endParaRPr sz="24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Immersion Charter School 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55F34-60FD-4348-9C11-1C492A79D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898950" y="1579425"/>
            <a:ext cx="7346100" cy="460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dirty="0">
                <a:solidFill>
                  <a:srgbClr val="FFFFFF"/>
                </a:solidFill>
              </a:rPr>
              <a:t>Produce</a:t>
            </a:r>
            <a:r>
              <a:rPr lang="en" sz="2400" dirty="0">
                <a:solidFill>
                  <a:srgbClr val="FFFFFF"/>
                </a:solidFill>
              </a:rPr>
              <a:t> a sustainability plan by FY 2021 to maintain 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staffing capacity of Office of American Indian Education</a:t>
            </a:r>
            <a:r>
              <a:rPr lang="en" sz="2400" dirty="0">
                <a:solidFill>
                  <a:srgbClr val="FFFFFF"/>
                </a:solidFill>
              </a:rPr>
              <a:t>, post-grant.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i="0" u="none" strike="noStrike" cap="none" dirty="0">
                <a:solidFill>
                  <a:srgbClr val="FFFFFF"/>
                </a:solidFill>
              </a:rPr>
              <a:t>Provide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additional staff development for teachers and administrators </a:t>
            </a:r>
            <a:r>
              <a:rPr lang="en" sz="2400" dirty="0">
                <a:solidFill>
                  <a:srgbClr val="FFFFFF"/>
                </a:solidFill>
              </a:rPr>
              <a:t>via an “Indian Education Curriculum Frameworks”.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AF60E-4F39-7D4F-91CB-86199349B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898950" y="1579425"/>
            <a:ext cx="7346100" cy="460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rgbClr val="FFFFFF"/>
                </a:solidFill>
              </a:rPr>
              <a:t>Produce</a:t>
            </a:r>
            <a:r>
              <a:rPr lang="en-US" sz="2400" dirty="0">
                <a:solidFill>
                  <a:srgbClr val="FFFFFF"/>
                </a:solidFill>
              </a:rPr>
              <a:t> an updated tribal consultation guide.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rgbClr val="FFFFFF"/>
                </a:solidFill>
              </a:rPr>
              <a:t>Encourage/mandate</a:t>
            </a:r>
            <a:r>
              <a:rPr lang="en-US" sz="2400" dirty="0">
                <a:solidFill>
                  <a:srgbClr val="FFFFFF"/>
                </a:solidFill>
              </a:rPr>
              <a:t> the inclusion of more American Indian history and contemporary information in all state standards.</a:t>
            </a:r>
            <a:endParaRPr lang="en" sz="2400" b="1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dirty="0">
                <a:solidFill>
                  <a:srgbClr val="FFFFFF"/>
                </a:solidFill>
              </a:rPr>
              <a:t>Build</a:t>
            </a:r>
            <a:r>
              <a:rPr lang="en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effective partnerships with all 39 Tribal Nations 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AF60E-4F39-7D4F-91CB-86199349B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500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Upcoming OACIE Meeting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696075" y="1964100"/>
            <a:ext cx="79908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0" u="none" strike="noStrike" cap="none" dirty="0">
                <a:solidFill>
                  <a:srgbClr val="FFFFFF"/>
                </a:solidFill>
              </a:rPr>
              <a:t>October 2</a:t>
            </a:r>
            <a:r>
              <a:rPr lang="en" sz="3000" dirty="0">
                <a:solidFill>
                  <a:srgbClr val="FFFFFF"/>
                </a:solidFill>
              </a:rPr>
              <a:t>3</a:t>
            </a:r>
            <a:r>
              <a:rPr lang="en" sz="3000" i="0" u="none" strike="noStrike" cap="none" dirty="0">
                <a:solidFill>
                  <a:srgbClr val="FFFFFF"/>
                </a:solidFill>
              </a:rPr>
              <a:t>, 201</a:t>
            </a:r>
            <a:r>
              <a:rPr lang="en" sz="3000" dirty="0">
                <a:solidFill>
                  <a:srgbClr val="FFFFFF"/>
                </a:solidFill>
              </a:rPr>
              <a:t>9</a:t>
            </a:r>
            <a:r>
              <a:rPr lang="en" sz="3000" i="0" u="none" strike="noStrike" cap="none" dirty="0">
                <a:solidFill>
                  <a:srgbClr val="FFFFFF"/>
                </a:solidFill>
              </a:rPr>
              <a:t> (Wednesday)</a:t>
            </a:r>
            <a:endParaRPr sz="3000" i="0" u="none" strike="noStrike" cap="none" dirty="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a.m. - </a:t>
            </a:r>
            <a:r>
              <a:rPr lang="en" sz="3000" dirty="0">
                <a:solidFill>
                  <a:srgbClr val="FFFFFF"/>
                </a:solidFill>
              </a:rPr>
              <a:t>2</a:t>
            </a:r>
            <a:r>
              <a:rPr lang="en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p.m.</a:t>
            </a: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Oklahoma State Department of Education </a:t>
            </a: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Board Room</a:t>
            </a: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ACE00-9AB5-5942-9EF6-1B5E2FD4A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4" name="Google Shape;264;p37"/>
          <p:cNvGraphicFramePr/>
          <p:nvPr>
            <p:extLst>
              <p:ext uri="{D42A27DB-BD31-4B8C-83A1-F6EECF244321}">
                <p14:modId xmlns:p14="http://schemas.microsoft.com/office/powerpoint/2010/main" val="1263161194"/>
              </p:ext>
            </p:extLst>
          </p:nvPr>
        </p:nvGraphicFramePr>
        <p:xfrm>
          <a:off x="457200" y="1524000"/>
          <a:ext cx="8229600" cy="384036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196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Greg Anderson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Muscogee (Creek)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Tribal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Lori Hamilton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Chickasaw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Tribal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Lisa John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Chickasaw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Tribal Nation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6FC9B-3D39-B840-A93B-871047879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 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1" name="Google Shape;271;p38"/>
          <p:cNvGraphicFramePr/>
          <p:nvPr>
            <p:extLst>
              <p:ext uri="{D42A27DB-BD31-4B8C-83A1-F6EECF244321}">
                <p14:modId xmlns:p14="http://schemas.microsoft.com/office/powerpoint/2010/main" val="193831169"/>
              </p:ext>
            </p:extLst>
          </p:nvPr>
        </p:nvGraphicFramePr>
        <p:xfrm>
          <a:off x="457200" y="1524000"/>
          <a:ext cx="8229600" cy="347460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189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Jana Roth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Delaware Tribe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Tribal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David Walkingstick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Cherokee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Tribal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Judy Davis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Miami Tribe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Tribal Education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2B8B5-F84B-E246-8ABE-430386795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8" name="Google Shape;278;p39"/>
          <p:cNvGraphicFramePr/>
          <p:nvPr>
            <p:extLst>
              <p:ext uri="{D42A27DB-BD31-4B8C-83A1-F6EECF244321}">
                <p14:modId xmlns:p14="http://schemas.microsoft.com/office/powerpoint/2010/main" val="1768543431"/>
              </p:ext>
            </p:extLst>
          </p:nvPr>
        </p:nvGraphicFramePr>
        <p:xfrm>
          <a:off x="457200" y="1395212"/>
          <a:ext cx="8229600" cy="493764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210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Rhonda Hayworth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Ottawa Tribe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Tribal Education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Mary McCormick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Sac and Fox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Tribal Education Department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James Parrish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(Vice-Chairperson)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Choctaw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Tribal Education</a:t>
                      </a:r>
                      <a:r>
                        <a:rPr lang="en" sz="2400" u="none" strike="noStrike" cap="none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52BAF-C196-0047-B85E-8B2C5FAF7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0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p40"/>
          <p:cNvGraphicFramePr/>
          <p:nvPr>
            <p:extLst>
              <p:ext uri="{D42A27DB-BD31-4B8C-83A1-F6EECF244321}">
                <p14:modId xmlns:p14="http://schemas.microsoft.com/office/powerpoint/2010/main" val="1174288441"/>
              </p:ext>
            </p:extLst>
          </p:nvPr>
        </p:nvGraphicFramePr>
        <p:xfrm>
          <a:off x="457200" y="1524000"/>
          <a:ext cx="8229600" cy="365751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216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Lucyann Harjo (Chairperson)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Norman Public Schools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Governor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OK Council Indian Education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Esther Bell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Professional Oklahoma Educators, </a:t>
                      </a: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Sh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awnee, OK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President Pro Tempore Senate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Statewide Teacher Organization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B51C2-89AE-9141-B48E-D01B6B1BA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p41"/>
          <p:cNvGraphicFramePr/>
          <p:nvPr>
            <p:extLst>
              <p:ext uri="{D42A27DB-BD31-4B8C-83A1-F6EECF244321}">
                <p14:modId xmlns:p14="http://schemas.microsoft.com/office/powerpoint/2010/main" val="736143660"/>
              </p:ext>
            </p:extLst>
          </p:nvPr>
        </p:nvGraphicFramePr>
        <p:xfrm>
          <a:off x="457200" y="1524000"/>
          <a:ext cx="8377706" cy="402327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194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Paul Pinkerton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Oklahoma Education Association, </a:t>
                      </a: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Stilwell, OK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President Pro Tempore Senate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Statewide Teacher Organization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Todd Crabtree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Oklahoma Association of School</a:t>
                      </a: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Administrators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Speaker of the House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School Superintendents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7F94F-F416-2347-B0B6-4DF4537CE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42"/>
          <p:cNvGraphicFramePr/>
          <p:nvPr/>
        </p:nvGraphicFramePr>
        <p:xfrm>
          <a:off x="457200" y="1524000"/>
          <a:ext cx="8229600" cy="329175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216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Robert Bible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College of the Muscogee Nation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Chancellor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Tribal College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Shoshana Wasserman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American Indian Cultural Center and Museum (AICCM)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Director of AICCM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Native American Cultural Authority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D712E-F630-DE4C-8F79-8CB5DC342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57200" y="274653"/>
            <a:ext cx="82296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Title VI Count &amp; Funding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98950" y="1741050"/>
            <a:ext cx="73461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i="0" u="none" strike="noStrike" cap="none" dirty="0">
                <a:solidFill>
                  <a:srgbClr val="FFFFFF"/>
                </a:solidFill>
              </a:rPr>
              <a:t>13</a:t>
            </a:r>
            <a:r>
              <a:rPr lang="en" sz="2400" b="1" dirty="0">
                <a:solidFill>
                  <a:srgbClr val="FFFFFF"/>
                </a:solidFill>
              </a:rPr>
              <a:t>1</a:t>
            </a:r>
            <a:r>
              <a:rPr lang="en" sz="2400" b="1" i="0" u="none" strike="noStrike" cap="none" dirty="0">
                <a:solidFill>
                  <a:srgbClr val="FFFFFF"/>
                </a:solidFill>
              </a:rPr>
              <a:t>,</a:t>
            </a:r>
            <a:r>
              <a:rPr lang="en" sz="2400" b="1" dirty="0">
                <a:solidFill>
                  <a:srgbClr val="FFFFFF"/>
                </a:solidFill>
              </a:rPr>
              <a:t>029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American Indian students in </a:t>
            </a:r>
            <a:b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Oklahoma </a:t>
            </a:r>
            <a:r>
              <a:rPr lang="en" sz="2400" dirty="0">
                <a:solidFill>
                  <a:srgbClr val="FFFFFF"/>
                </a:solidFill>
              </a:rPr>
              <a:t>P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ublic </a:t>
            </a:r>
            <a:r>
              <a:rPr lang="en" sz="2400" dirty="0">
                <a:solidFill>
                  <a:srgbClr val="FFFFFF"/>
                </a:solidFill>
              </a:rPr>
              <a:t>S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chools 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i="0" u="none" strike="noStrike" cap="none" dirty="0">
                <a:solidFill>
                  <a:srgbClr val="FFFFFF"/>
                </a:solidFill>
              </a:rPr>
              <a:t>$</a:t>
            </a:r>
            <a:r>
              <a:rPr lang="en" sz="2400" b="1" dirty="0">
                <a:solidFill>
                  <a:srgbClr val="FFFFFF"/>
                </a:solidFill>
              </a:rPr>
              <a:t>25.4 million</a:t>
            </a:r>
            <a:r>
              <a:rPr lang="en" sz="2400" dirty="0">
                <a:solidFill>
                  <a:srgbClr val="FFFFFF"/>
                </a:solidFill>
              </a:rPr>
              <a:t> Title VI federal formula 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dollars from the Office of Indian Education, </a:t>
            </a:r>
            <a:r>
              <a:rPr lang="en" sz="2400" dirty="0">
                <a:solidFill>
                  <a:srgbClr val="FFFFFF"/>
                </a:solidFill>
              </a:rPr>
              <a:t>F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 201</a:t>
            </a:r>
            <a:r>
              <a:rPr lang="en" sz="2400" dirty="0">
                <a:solidFill>
                  <a:srgbClr val="FFFFFF"/>
                </a:solidFill>
              </a:rPr>
              <a:t>8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 i="0" u="none" strike="noStrike" cap="none" dirty="0">
                <a:solidFill>
                  <a:srgbClr val="FFFFFF"/>
                </a:solidFill>
              </a:rPr>
              <a:t>406</a:t>
            </a: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schools, SY </a:t>
            </a:r>
            <a:r>
              <a:rPr lang="en-US" sz="2400" dirty="0">
                <a:solidFill>
                  <a:srgbClr val="FFFFFF"/>
                </a:solidFill>
              </a:rPr>
              <a:t>2018-19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3A152-BB88-F64A-8083-9D1B1D481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3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6" name="Google Shape;306;p43"/>
          <p:cNvGraphicFramePr/>
          <p:nvPr>
            <p:extLst>
              <p:ext uri="{D42A27DB-BD31-4B8C-83A1-F6EECF244321}">
                <p14:modId xmlns:p14="http://schemas.microsoft.com/office/powerpoint/2010/main" val="985917204"/>
              </p:ext>
            </p:extLst>
          </p:nvPr>
        </p:nvGraphicFramePr>
        <p:xfrm>
          <a:off x="457200" y="1433848"/>
          <a:ext cx="8229600" cy="512055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195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Cori Gray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Oklahoma Department of Career Technology Education (CTE)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State Director Designee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Oklahoma Department of Career Technology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Education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Annette Long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Oklahoma State Regents for Higher Education (OSRHE)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Chancellor Designee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Oklahoma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State Regents for Higher Education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14E31-DFDC-F94E-9F30-5AA44C11B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OACIE Statutory Appointments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457200" y="489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70 O.S. § 3-173 Oklahoma Advisory Council on Indian Education Act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3" name="Google Shape;313;p44"/>
          <p:cNvGraphicFramePr/>
          <p:nvPr>
            <p:extLst>
              <p:ext uri="{D42A27DB-BD31-4B8C-83A1-F6EECF244321}">
                <p14:modId xmlns:p14="http://schemas.microsoft.com/office/powerpoint/2010/main" val="1652241773"/>
              </p:ext>
            </p:extLst>
          </p:nvPr>
        </p:nvGraphicFramePr>
        <p:xfrm>
          <a:off x="354168" y="1632488"/>
          <a:ext cx="8467859" cy="2377380"/>
        </p:xfrm>
        <a:graphic>
          <a:graphicData uri="http://schemas.openxmlformats.org/drawingml/2006/table">
            <a:tbl>
              <a:tblPr>
                <a:noFill/>
                <a:tableStyleId>{72E1817B-397B-45EC-B94B-F80C6AFB8725}</a:tableStyleId>
              </a:tblPr>
              <a:tblGrid>
                <a:gridCol w="162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Council Member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Organization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Appointed by/Designee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</a:rPr>
                        <a:t>Represents</a:t>
                      </a: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Julian Guerrero, Jr.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Oklahoma State Department of Education (OSDE)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State Superintendent Designee</a:t>
                      </a:r>
                      <a:endParaRPr sz="2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State Department of Education</a:t>
                      </a:r>
                      <a:endParaRPr sz="2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88D8B-233A-9441-97B8-D85040A19E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-544950"/>
            <a:ext cx="82296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Indian Education in Oklahoma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Bureau of Indian Education (BIE)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676050" y="1717975"/>
            <a:ext cx="7889400" cy="4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lt1"/>
                </a:solidFill>
              </a:rPr>
              <a:t>Johnson O’Malley Programs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FY 2014 – 57 contracts serving 92,589 students</a:t>
            </a:r>
            <a:endParaRPr sz="24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i="0" u="sng" strike="noStrike" cap="none" dirty="0">
                <a:solidFill>
                  <a:srgbClr val="FFFFFF"/>
                </a:solidFill>
              </a:rPr>
              <a:t>One BIE-</a:t>
            </a:r>
            <a:r>
              <a:rPr lang="en" sz="2400" u="sng" dirty="0">
                <a:solidFill>
                  <a:srgbClr val="FFFFFF"/>
                </a:solidFill>
              </a:rPr>
              <a:t>O</a:t>
            </a:r>
            <a:r>
              <a:rPr lang="en" sz="2400" i="0" u="sng" strike="noStrike" cap="none" dirty="0">
                <a:solidFill>
                  <a:srgbClr val="FFFFFF"/>
                </a:solidFill>
              </a:rPr>
              <a:t>perated </a:t>
            </a:r>
            <a:r>
              <a:rPr lang="en" sz="2400" u="sng" dirty="0">
                <a:solidFill>
                  <a:srgbClr val="FFFFFF"/>
                </a:solidFill>
              </a:rPr>
              <a:t>S</a:t>
            </a:r>
            <a:r>
              <a:rPr lang="en" sz="2400" i="0" u="sng" strike="noStrike" cap="none" dirty="0">
                <a:solidFill>
                  <a:srgbClr val="FFFFFF"/>
                </a:solidFill>
              </a:rPr>
              <a:t>chool</a:t>
            </a:r>
            <a:endParaRPr sz="2400" i="0" u="sng" strike="noStrike" cap="none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Riverside Indian School, Anadarko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0" u="sng" strike="noStrike" cap="none" dirty="0">
                <a:solidFill>
                  <a:srgbClr val="FFFFFF"/>
                </a:solidFill>
              </a:rPr>
              <a:t>Four Tribally-</a:t>
            </a:r>
            <a:r>
              <a:rPr lang="en" sz="2400" u="sng" dirty="0">
                <a:solidFill>
                  <a:srgbClr val="FFFFFF"/>
                </a:solidFill>
              </a:rPr>
              <a:t>O</a:t>
            </a:r>
            <a:r>
              <a:rPr lang="en" sz="2400" i="0" u="sng" strike="noStrike" cap="none" dirty="0">
                <a:solidFill>
                  <a:srgbClr val="FFFFFF"/>
                </a:solidFill>
              </a:rPr>
              <a:t>perated BIE </a:t>
            </a:r>
            <a:r>
              <a:rPr lang="en" sz="2400" u="sng" dirty="0">
                <a:solidFill>
                  <a:srgbClr val="FFFFFF"/>
                </a:solidFill>
              </a:rPr>
              <a:t>S</a:t>
            </a:r>
            <a:r>
              <a:rPr lang="en" sz="2400" i="0" u="sng" strike="noStrike" cap="none" dirty="0">
                <a:solidFill>
                  <a:srgbClr val="FFFFFF"/>
                </a:solidFill>
              </a:rPr>
              <a:t>chools</a:t>
            </a:r>
            <a:endParaRPr sz="2400" i="0" u="sng" strike="noStrike" cap="none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Chickasaw Children’s Village, Kingston - Chickasaw Nation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Eufaula Dormitory, Eufaula - Muscogee Nation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Jones Academy, Hartshorne - Choctaw Nation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Sequoyah High School, Tahlequah - Cherokee Nation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19AC9-A8C7-574A-B4A0-45D9461C35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Oklahom</a:t>
            </a:r>
            <a:r>
              <a:rPr lang="en" sz="3600" b="1">
                <a:latin typeface="Arial"/>
                <a:ea typeface="Arial"/>
                <a:cs typeface="Arial"/>
                <a:sym typeface="Arial"/>
              </a:rPr>
              <a:t>a &amp; the </a:t>
            </a: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 Tribal Nations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23450" y="1787225"/>
            <a:ext cx="7920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Validation of American Indian students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 more culturally responsive Native curriculum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Encourage and cultivate a greater understanding of </a:t>
            </a:r>
            <a:r>
              <a:rPr lang="en" sz="2400">
                <a:solidFill>
                  <a:srgbClr val="FFFFFF"/>
                </a:solidFill>
              </a:rPr>
              <a:t>N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ative culture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 all students about Oklahoma</a:t>
            </a:r>
            <a:r>
              <a:rPr lang="en" sz="2400">
                <a:solidFill>
                  <a:srgbClr val="FFFFFF"/>
                </a:solidFill>
              </a:rPr>
              <a:t>’s Tribal</a:t>
            </a: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Nati</a:t>
            </a:r>
            <a:r>
              <a:rPr lang="en" sz="2400">
                <a:solidFill>
                  <a:srgbClr val="FFFFFF"/>
                </a:solidFill>
              </a:rPr>
              <a:t>ons 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 all students the impact of Tribal Nations in Oklahoma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Encourage schools to provide teachers professional development on Oklahoma’s Tribal nations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6DC07-A251-1D4C-939A-62273C3DB1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 descr="Map of tribal jurisdictions over Oklahoma public schools districts. " title="Tribal Jurisdiction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50" y="1323400"/>
            <a:ext cx="8784325" cy="54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Tribal and School Jurisdictions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29B65-5952-684C-BA6F-2DDF1C646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337575" y="1424325"/>
            <a:ext cx="3577200" cy="451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 Consultation in Oklahoma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 descr="Coverpage of the official Oklahoma State Department of Education 2017 tribal consultation guidance. " title="Tribal Consultation Guide Cover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900" y="1519575"/>
            <a:ext cx="3402543" cy="432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017825" y="1519575"/>
            <a:ext cx="5126100" cy="4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" sz="2400" dirty="0">
                <a:solidFill>
                  <a:srgbClr val="FFFFFF"/>
                </a:solidFill>
              </a:rPr>
              <a:t>78</a:t>
            </a:r>
            <a:r>
              <a:rPr lang="en" sz="2400" i="0" u="none" strike="noStrike" cap="none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s</a:t>
            </a:r>
            <a:r>
              <a:rPr lang="en" sz="2400" i="0" u="none" strike="noStrike" cap="none" dirty="0">
                <a:solidFill>
                  <a:srgbClr val="FFFFFF"/>
                </a:solidFill>
              </a:rPr>
              <a:t>chool districts requ</a:t>
            </a:r>
            <a:r>
              <a:rPr lang="en" sz="2400" dirty="0">
                <a:solidFill>
                  <a:srgbClr val="FFFFFF"/>
                </a:solidFill>
              </a:rPr>
              <a:t>ired to have Tribal Consultation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</a:rPr>
              <a:t>Every Student Succeeds Act (ESSA) Sec. 8538(c)(1)(A) &amp; (B)</a:t>
            </a:r>
            <a:endParaRPr sz="2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i="0" u="none" strike="noStrike" cap="none" dirty="0">
                <a:solidFill>
                  <a:srgbClr val="FFFFFF"/>
                </a:solidFill>
              </a:rPr>
              <a:t>Tribal Consultation is required when a school district:</a:t>
            </a:r>
            <a:endParaRPr sz="2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 dirty="0">
                <a:solidFill>
                  <a:srgbClr val="FFFFFF"/>
                </a:solidFill>
              </a:rPr>
              <a:t>Receives greater than $40,000 in Title VI funds</a:t>
            </a:r>
            <a:endParaRPr sz="2400" i="0" u="none" strike="noStrike" cap="none" dirty="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FFFFFF"/>
                </a:solidFill>
              </a:rPr>
              <a:t>Has </a:t>
            </a:r>
            <a:r>
              <a:rPr lang="en" sz="2400" i="0" u="none" strike="noStrike" cap="none" dirty="0">
                <a:solidFill>
                  <a:srgbClr val="FFFFFF"/>
                </a:solidFill>
              </a:rPr>
              <a:t>50% </a:t>
            </a:r>
            <a:r>
              <a:rPr lang="en" sz="2400" dirty="0">
                <a:solidFill>
                  <a:srgbClr val="FFFFFF"/>
                </a:solidFill>
              </a:rPr>
              <a:t> </a:t>
            </a:r>
            <a:r>
              <a:rPr lang="en" sz="2400" i="0" u="none" strike="noStrike" cap="none" dirty="0">
                <a:solidFill>
                  <a:srgbClr val="FFFFFF"/>
                </a:solidFill>
              </a:rPr>
              <a:t>A</a:t>
            </a:r>
            <a:r>
              <a:rPr lang="en" sz="2400" dirty="0">
                <a:solidFill>
                  <a:srgbClr val="FFFFFF"/>
                </a:solidFill>
              </a:rPr>
              <a:t>I/AN</a:t>
            </a:r>
            <a:r>
              <a:rPr lang="en" sz="2400" i="0" u="none" strike="noStrike" cap="none" dirty="0">
                <a:solidFill>
                  <a:srgbClr val="FFFFFF"/>
                </a:solidFill>
              </a:rPr>
              <a:t> enrollment</a:t>
            </a:r>
            <a:endParaRPr sz="2400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A7DF23-9C08-714D-9D30-CD7E687DB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568500" y="1694625"/>
            <a:ext cx="3577200" cy="451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Tribal Consultation in Oklahoma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381475" y="1601250"/>
            <a:ext cx="4202400" cy="4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400" i="0" u="none" strike="noStrike" cap="none">
                <a:solidFill>
                  <a:srgbClr val="FFFFFF"/>
                </a:solidFill>
              </a:rPr>
              <a:t>Qualified Districts must consult on the following ESSA Titles: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Part A of Title I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Part C of Title I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Part D of Title I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Part A of Title II, III, IV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Part B of Title IV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i="0" u="none" strike="noStrike" cap="none">
                <a:solidFill>
                  <a:srgbClr val="FFFFFF"/>
                </a:solidFill>
              </a:rPr>
              <a:t>Subpart 2 of Part B of Title V</a:t>
            </a:r>
            <a:endParaRPr sz="2400" i="0" u="none" strike="noStrike" cap="none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Title VI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51" name="Google Shape;151;p21" descr="Coverpage of the official Oklahoma State Department of Education 2017 tribal consultation guidance. " title="Tribal Consultation Cover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25" y="1789875"/>
            <a:ext cx="3402543" cy="432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6516E-C418-B443-A657-2813FEF3CD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898950" y="4150625"/>
            <a:ext cx="7346100" cy="21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ESSA Tribal Engagement Workshop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 descr="Coverpage of the Oklahoma City title six metropolitan consortium meeting held on march 13, 2019. " title="Tribal Consultation Meeting Cover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50" y="1417650"/>
            <a:ext cx="5023900" cy="51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880599-1D43-424B-9FBC-CA5C497B6463}"/>
              </a:ext>
            </a:extLst>
          </p:cNvPr>
          <p:cNvSpPr/>
          <p:nvPr/>
        </p:nvSpPr>
        <p:spPr>
          <a:xfrm>
            <a:off x="989703" y="1506070"/>
            <a:ext cx="4797911" cy="75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Tribal Consultation Meeting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March 13,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A1480-D7E0-034F-8D3C-209D0D8F17D5}"/>
              </a:ext>
            </a:extLst>
          </p:cNvPr>
          <p:cNvSpPr/>
          <p:nvPr/>
        </p:nvSpPr>
        <p:spPr>
          <a:xfrm>
            <a:off x="989703" y="5676001"/>
            <a:ext cx="4797911" cy="75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Oklahoma City Title VI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Metro Consortium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4170-42B5-9C4B-9F8C-D109AE4CF5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F2FE"/>
      </a:hlink>
      <a:folHlink>
        <a:srgbClr val="D2DB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1317</Words>
  <Application>Microsoft Macintosh PowerPoint</Application>
  <PresentationFormat>On-screen Show (4:3)</PresentationFormat>
  <Paragraphs>298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Questrial</vt:lpstr>
      <vt:lpstr>Calibri</vt:lpstr>
      <vt:lpstr>Arial</vt:lpstr>
      <vt:lpstr>Helvetica Neue</vt:lpstr>
      <vt:lpstr>Office Theme</vt:lpstr>
      <vt:lpstr>OKLAHOMA ADVISORY COUNCIL  ON INDIAN EDUCATION (OACIE)</vt:lpstr>
      <vt:lpstr>OACIE Priorities</vt:lpstr>
      <vt:lpstr>Title VI Count &amp; Funding </vt:lpstr>
      <vt:lpstr>Indian Education in Oklahoma Bureau of Indian Education (BIE)</vt:lpstr>
      <vt:lpstr>Oklahoma &amp; the 39 Tribal Nations</vt:lpstr>
      <vt:lpstr>Tribal and School Jurisdictions</vt:lpstr>
      <vt:lpstr>Tribal Consultation in Oklahoma</vt:lpstr>
      <vt:lpstr>Tribal Consultation in Oklahoma</vt:lpstr>
      <vt:lpstr>ESSA Tribal Engagement Workshop</vt:lpstr>
      <vt:lpstr>Tribal Consultation</vt:lpstr>
      <vt:lpstr>Collaboration Between Tribal Nations and Public Schools</vt:lpstr>
      <vt:lpstr>OSDE Partnerships</vt:lpstr>
      <vt:lpstr>Professional Development </vt:lpstr>
      <vt:lpstr>Social Studies Standards</vt:lpstr>
      <vt:lpstr>Oklahoma Indian Education Resource</vt:lpstr>
      <vt:lpstr>Federal Demonstration Grants</vt:lpstr>
      <vt:lpstr>Native Youth Community Project (NYCP) Objectives</vt:lpstr>
      <vt:lpstr>Native Language Revitalization</vt:lpstr>
      <vt:lpstr>Native Languages in Our Schools</vt:lpstr>
      <vt:lpstr>Native Languages in Our Schools</vt:lpstr>
      <vt:lpstr>Recommendations</vt:lpstr>
      <vt:lpstr>Recommendations</vt:lpstr>
      <vt:lpstr>Upcoming OACIE Meeting</vt:lpstr>
      <vt:lpstr>OACIE Statutory Appointments</vt:lpstr>
      <vt:lpstr>OACIE Statutory Appointments </vt:lpstr>
      <vt:lpstr>OACIE Statutory Appointments</vt:lpstr>
      <vt:lpstr>OACIE Statutory Appointments</vt:lpstr>
      <vt:lpstr>OACIE Statutory Appointments</vt:lpstr>
      <vt:lpstr>OACIE Statutory Appointments</vt:lpstr>
      <vt:lpstr>OACIE Statutory Appointments</vt:lpstr>
      <vt:lpstr>OACIE Statutory Appointments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ADVISORY COUNCIL  ON INDIAN EDUCATION (OACIE)</dc:title>
  <dc:creator>Cindy Koss</dc:creator>
  <cp:lastModifiedBy>Julian Guerrero</cp:lastModifiedBy>
  <cp:revision>23</cp:revision>
  <dcterms:modified xsi:type="dcterms:W3CDTF">2019-08-21T17:08:53Z</dcterms:modified>
</cp:coreProperties>
</file>