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embeddedFontLst>
    <p:embeddedFont>
      <p:font typeface="Questrial" panose="02000000000000000000" pitchFamily="2" charset="0"/>
      <p:regular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2E1817B-397B-45EC-B94B-F80C6AFB8725}">
  <a:tblStyle styleId="{72E1817B-397B-45EC-B94B-F80C6AFB8725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7"/>
    <p:restoredTop sz="94676"/>
  </p:normalViewPr>
  <p:slideViewPr>
    <p:cSldViewPr snapToGrid="0">
      <p:cViewPr varScale="1">
        <p:scale>
          <a:sx n="106" d="100"/>
          <a:sy n="106" d="100"/>
        </p:scale>
        <p:origin x="1200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0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55d447f817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g55d447f817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56b24461dc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56b24461dc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5c022c5727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g5c022c5727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978766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5cdf3fa3f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g5cdf3fa3f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5cdf3fa3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g5cdf3fa3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5cdf3fa3fb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g5cdf3fa3fb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5cdf3fa3fb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g5cdf3fa3fb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5cdf3fa3fb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g5cdf3fa3fb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5cdf3fa3fb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g5cdf3fa3fb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5c031de35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g5c031de35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88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1341690" y="6356350"/>
            <a:ext cx="481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0" y="6356350"/>
            <a:ext cx="27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Questrial"/>
              <a:buNone/>
              <a:defRPr sz="20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88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ftr" idx="11"/>
          </p:nvPr>
        </p:nvSpPr>
        <p:spPr>
          <a:xfrm>
            <a:off x="1341690" y="6356350"/>
            <a:ext cx="481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0" name="Google Shape;80;p11"/>
          <p:cNvSpPr txBox="1">
            <a:spLocks noGrp="1"/>
          </p:cNvSpPr>
          <p:nvPr>
            <p:ph type="sldNum" idx="12"/>
          </p:nvPr>
        </p:nvSpPr>
        <p:spPr>
          <a:xfrm>
            <a:off x="0" y="6356350"/>
            <a:ext cx="27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  <a:defRPr sz="4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body" idx="1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4" name="Google Shape;84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88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5" name="Google Shape;85;p12"/>
          <p:cNvSpPr txBox="1">
            <a:spLocks noGrp="1"/>
          </p:cNvSpPr>
          <p:nvPr>
            <p:ph type="ftr" idx="11"/>
          </p:nvPr>
        </p:nvSpPr>
        <p:spPr>
          <a:xfrm>
            <a:off x="1341690" y="6356350"/>
            <a:ext cx="481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6" name="Google Shape;86;p12"/>
          <p:cNvSpPr txBox="1">
            <a:spLocks noGrp="1"/>
          </p:cNvSpPr>
          <p:nvPr>
            <p:ph type="sldNum" idx="12"/>
          </p:nvPr>
        </p:nvSpPr>
        <p:spPr>
          <a:xfrm>
            <a:off x="0" y="6356350"/>
            <a:ext cx="27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>
            <a:spLocks noGrp="1"/>
          </p:cNvSpPr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  <a:defRPr sz="4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body" idx="1"/>
          </p:nvPr>
        </p:nvSpPr>
        <p:spPr>
          <a:xfrm rot="5400000">
            <a:off x="541350" y="190488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88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ftr" idx="11"/>
          </p:nvPr>
        </p:nvSpPr>
        <p:spPr>
          <a:xfrm>
            <a:off x="1341690" y="6356350"/>
            <a:ext cx="481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sldNum" idx="12"/>
          </p:nvPr>
        </p:nvSpPr>
        <p:spPr>
          <a:xfrm>
            <a:off x="0" y="6356350"/>
            <a:ext cx="27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  <a:defRPr sz="4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A5A5A5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A5A5A5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88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1341690" y="6356350"/>
            <a:ext cx="481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0" y="6356350"/>
            <a:ext cx="27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21" name="Google Shape;21;p3"/>
          <p:cNvCxnSpPr/>
          <p:nvPr/>
        </p:nvCxnSpPr>
        <p:spPr>
          <a:xfrm>
            <a:off x="1535546" y="3284682"/>
            <a:ext cx="6072900" cy="0"/>
          </a:xfrm>
          <a:prstGeom prst="straightConnector1">
            <a:avLst/>
          </a:prstGeom>
          <a:noFill/>
          <a:ln w="25400" cap="flat" cmpd="sng">
            <a:solidFill>
              <a:srgbClr val="E7B617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  <a:defRPr sz="4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88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1341690" y="6356350"/>
            <a:ext cx="481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0" y="6356350"/>
            <a:ext cx="27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27" name="Google Shape;27;p4"/>
          <p:cNvCxnSpPr/>
          <p:nvPr/>
        </p:nvCxnSpPr>
        <p:spPr>
          <a:xfrm>
            <a:off x="1535546" y="1270000"/>
            <a:ext cx="6072900" cy="0"/>
          </a:xfrm>
          <a:prstGeom prst="straightConnector1">
            <a:avLst/>
          </a:prstGeom>
          <a:noFill/>
          <a:ln w="25400" cap="flat" cmpd="sng">
            <a:solidFill>
              <a:srgbClr val="E7B617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  <a:defRPr sz="4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88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ftr" idx="11"/>
          </p:nvPr>
        </p:nvSpPr>
        <p:spPr>
          <a:xfrm>
            <a:off x="1341690" y="6356350"/>
            <a:ext cx="481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0" y="6356350"/>
            <a:ext cx="27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34" name="Google Shape;34;p5"/>
          <p:cNvCxnSpPr/>
          <p:nvPr/>
        </p:nvCxnSpPr>
        <p:spPr>
          <a:xfrm>
            <a:off x="1535546" y="1270000"/>
            <a:ext cx="6072900" cy="0"/>
          </a:xfrm>
          <a:prstGeom prst="straightConnector1">
            <a:avLst/>
          </a:prstGeom>
          <a:noFill/>
          <a:ln w="25400" cap="flat" cmpd="sng">
            <a:solidFill>
              <a:srgbClr val="E7B617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/>
          <p:nvPr/>
        </p:nvSpPr>
        <p:spPr>
          <a:xfrm>
            <a:off x="0" y="0"/>
            <a:ext cx="9144000" cy="65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estrial"/>
              <a:buNone/>
            </a:pPr>
            <a:endParaRPr sz="1800" b="0" i="0" u="none" strike="noStrike" cap="none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37" name="Google Shape;37;p6"/>
          <p:cNvGrpSpPr/>
          <p:nvPr/>
        </p:nvGrpSpPr>
        <p:grpSpPr>
          <a:xfrm>
            <a:off x="830395" y="1588231"/>
            <a:ext cx="745764" cy="61100"/>
            <a:chOff x="4580561" y="2589004"/>
            <a:chExt cx="1064464" cy="25200"/>
          </a:xfrm>
        </p:grpSpPr>
        <p:sp>
          <p:nvSpPr>
            <p:cNvPr id="38" name="Google Shape;38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est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39" name="Google Shape;39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est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sp>
        <p:nvSpPr>
          <p:cNvPr id="40" name="Google Shape;40;p6"/>
          <p:cNvSpPr txBox="1">
            <a:spLocks noGrp="1"/>
          </p:cNvSpPr>
          <p:nvPr>
            <p:ph type="title"/>
          </p:nvPr>
        </p:nvSpPr>
        <p:spPr>
          <a:xfrm>
            <a:off x="729450" y="1758200"/>
            <a:ext cx="7688700" cy="7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Questrial"/>
              <a:buNone/>
              <a:defRPr sz="26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Arial"/>
              <a:buNone/>
              <a:defRPr sz="2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Arial"/>
              <a:buNone/>
              <a:defRPr sz="2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Arial"/>
              <a:buNone/>
              <a:defRPr sz="2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Arial"/>
              <a:buNone/>
              <a:defRPr sz="2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Arial"/>
              <a:buNone/>
              <a:defRPr sz="2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Arial"/>
              <a:buNone/>
              <a:defRPr sz="2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Arial"/>
              <a:buNone/>
              <a:defRPr sz="2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Arial"/>
              <a:buNone/>
              <a:defRPr sz="2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1"/>
          </p:nvPr>
        </p:nvSpPr>
        <p:spPr>
          <a:xfrm>
            <a:off x="729450" y="2771833"/>
            <a:ext cx="7688700" cy="301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Char char="●"/>
              <a:defRPr sz="32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Char char="○"/>
              <a:defRPr sz="2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Char char="■"/>
              <a:defRPr sz="2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Char char="●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Char char="○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■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○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Char char="■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8536302" y="6333135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200"/>
              <a:buFont typeface="Quest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200"/>
              <a:buFont typeface="Quest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200"/>
              <a:buFont typeface="Quest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200"/>
              <a:buFont typeface="Quest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200"/>
              <a:buFont typeface="Quest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200"/>
              <a:buFont typeface="Quest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200"/>
              <a:buFont typeface="Quest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200"/>
              <a:buFont typeface="Quest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200"/>
              <a:buFont typeface="Quest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Questrial"/>
              <a:buNone/>
              <a:defRPr sz="40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FBFB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BFBFB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88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1341690" y="6356350"/>
            <a:ext cx="481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0" y="6356350"/>
            <a:ext cx="27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  <a:defRPr sz="4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88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ftr" idx="11"/>
          </p:nvPr>
        </p:nvSpPr>
        <p:spPr>
          <a:xfrm>
            <a:off x="1341690" y="6356350"/>
            <a:ext cx="481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0" y="6356350"/>
            <a:ext cx="27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56" name="Google Shape;56;p8"/>
          <p:cNvCxnSpPr/>
          <p:nvPr/>
        </p:nvCxnSpPr>
        <p:spPr>
          <a:xfrm>
            <a:off x="1535546" y="1270000"/>
            <a:ext cx="6072900" cy="0"/>
          </a:xfrm>
          <a:prstGeom prst="straightConnector1">
            <a:avLst/>
          </a:prstGeom>
          <a:noFill/>
          <a:ln w="25400" cap="flat" cmpd="sng">
            <a:solidFill>
              <a:srgbClr val="E7B617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  <a:defRPr sz="4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88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ftr" idx="11"/>
          </p:nvPr>
        </p:nvSpPr>
        <p:spPr>
          <a:xfrm>
            <a:off x="1341690" y="6356350"/>
            <a:ext cx="481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0" y="6356350"/>
            <a:ext cx="27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66" name="Google Shape;66;p9"/>
          <p:cNvCxnSpPr/>
          <p:nvPr/>
        </p:nvCxnSpPr>
        <p:spPr>
          <a:xfrm>
            <a:off x="1535546" y="1270000"/>
            <a:ext cx="6072900" cy="0"/>
          </a:xfrm>
          <a:prstGeom prst="straightConnector1">
            <a:avLst/>
          </a:prstGeom>
          <a:noFill/>
          <a:ln w="25400" cap="flat" cmpd="sng">
            <a:solidFill>
              <a:srgbClr val="E7B617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400" cy="11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Questrial"/>
              <a:buNone/>
              <a:defRPr sz="20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88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ftr" idx="11"/>
          </p:nvPr>
        </p:nvSpPr>
        <p:spPr>
          <a:xfrm>
            <a:off x="1341690" y="6356350"/>
            <a:ext cx="481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 txBox="1">
            <a:spLocks noGrp="1"/>
          </p:cNvSpPr>
          <p:nvPr>
            <p:ph type="sldNum" idx="12"/>
          </p:nvPr>
        </p:nvSpPr>
        <p:spPr>
          <a:xfrm>
            <a:off x="0" y="6356350"/>
            <a:ext cx="27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rgbClr val="88A44E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  <a:defRPr sz="4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88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1341690" y="6356350"/>
            <a:ext cx="481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D9D9D9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0" y="6356350"/>
            <a:ext cx="27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D8D8D8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openxmlformats.org/officeDocument/2006/relationships/hyperlink" Target="http://sde.ok.gov/sde/indian-education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12" Type="http://schemas.openxmlformats.org/officeDocument/2006/relationships/image" Target="../media/image1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gif"/><Relationship Id="rId11" Type="http://schemas.openxmlformats.org/officeDocument/2006/relationships/image" Target="../media/image18.gif"/><Relationship Id="rId5" Type="http://schemas.openxmlformats.org/officeDocument/2006/relationships/image" Target="../media/image12.gif"/><Relationship Id="rId10" Type="http://schemas.openxmlformats.org/officeDocument/2006/relationships/image" Target="../media/image17.jpg"/><Relationship Id="rId4" Type="http://schemas.openxmlformats.org/officeDocument/2006/relationships/image" Target="../media/image11.gif"/><Relationship Id="rId9" Type="http://schemas.openxmlformats.org/officeDocument/2006/relationships/image" Target="../media/image16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/>
          <p:cNvPicPr preferRelativeResize="0"/>
          <p:nvPr/>
        </p:nvPicPr>
        <p:blipFill>
          <a:blip r:embed="rId3">
            <a:alphaModFix amt="9000"/>
          </a:blip>
          <a:stretch>
            <a:fillRect/>
          </a:stretch>
        </p:blipFill>
        <p:spPr>
          <a:xfrm>
            <a:off x="3553075" y="520800"/>
            <a:ext cx="6503365" cy="655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8" name="Google Shape;98;p14"/>
          <p:cNvGrpSpPr/>
          <p:nvPr/>
        </p:nvGrpSpPr>
        <p:grpSpPr>
          <a:xfrm>
            <a:off x="1647813" y="4802588"/>
            <a:ext cx="5394963" cy="1404386"/>
            <a:chOff x="0" y="2223725"/>
            <a:chExt cx="9144004" cy="2410549"/>
          </a:xfrm>
        </p:grpSpPr>
        <p:pic>
          <p:nvPicPr>
            <p:cNvPr id="99" name="Google Shape;99;p14"/>
            <p:cNvPicPr preferRelativeResize="0"/>
            <p:nvPr/>
          </p:nvPicPr>
          <p:blipFill rotWithShape="1">
            <a:blip r:embed="rId4">
              <a:alphaModFix/>
            </a:blip>
            <a:srcRect l="28876"/>
            <a:stretch/>
          </p:blipFill>
          <p:spPr>
            <a:xfrm>
              <a:off x="2640625" y="2223725"/>
              <a:ext cx="6503379" cy="24105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14"/>
            <p:cNvPicPr preferRelativeResize="0"/>
            <p:nvPr/>
          </p:nvPicPr>
          <p:blipFill rotWithShape="1">
            <a:blip r:embed="rId5">
              <a:alphaModFix/>
            </a:blip>
            <a:srcRect r="71332"/>
            <a:stretch/>
          </p:blipFill>
          <p:spPr>
            <a:xfrm>
              <a:off x="0" y="2223725"/>
              <a:ext cx="2621352" cy="24105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14"/>
            <p:cNvPicPr preferRelativeResize="0"/>
            <p:nvPr/>
          </p:nvPicPr>
          <p:blipFill rotWithShape="1">
            <a:blip r:embed="rId5">
              <a:alphaModFix/>
            </a:blip>
            <a:srcRect l="30682" t="72923" r="60485"/>
            <a:stretch/>
          </p:blipFill>
          <p:spPr>
            <a:xfrm>
              <a:off x="2805547" y="3981599"/>
              <a:ext cx="807646" cy="6526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" name="Google Shape;102;p14"/>
            <p:cNvPicPr preferRelativeResize="0"/>
            <p:nvPr/>
          </p:nvPicPr>
          <p:blipFill rotWithShape="1">
            <a:blip r:embed="rId5">
              <a:alphaModFix/>
            </a:blip>
            <a:srcRect l="92355" t="72923"/>
            <a:stretch/>
          </p:blipFill>
          <p:spPr>
            <a:xfrm>
              <a:off x="8444977" y="3981597"/>
              <a:ext cx="699027" cy="6526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3" name="Google Shape;103;p14"/>
          <p:cNvSpPr txBox="1">
            <a:spLocks noGrp="1"/>
          </p:cNvSpPr>
          <p:nvPr>
            <p:ph type="ctrTitle" idx="4294967295"/>
          </p:nvPr>
        </p:nvSpPr>
        <p:spPr>
          <a:xfrm>
            <a:off x="0" y="1416950"/>
            <a:ext cx="9144000" cy="14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Questrial"/>
              <a:buNone/>
            </a:pPr>
            <a:r>
              <a:rPr lang="en" sz="3600" b="1">
                <a:latin typeface="Arial"/>
                <a:ea typeface="Arial"/>
                <a:cs typeface="Arial"/>
                <a:sym typeface="Arial"/>
              </a:rPr>
              <a:t>OKLAHOMA ADVISORY COUNCIL </a:t>
            </a:r>
            <a:endParaRPr sz="3600" b="1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Questrial"/>
              <a:buNone/>
            </a:pPr>
            <a:r>
              <a:rPr lang="en" sz="3600" b="1">
                <a:latin typeface="Arial"/>
                <a:ea typeface="Arial"/>
                <a:cs typeface="Arial"/>
                <a:sym typeface="Arial"/>
              </a:rPr>
              <a:t>ON INDIAN EDUCATION (OACIE)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4"/>
          <p:cNvSpPr txBox="1">
            <a:spLocks noGrp="1"/>
          </p:cNvSpPr>
          <p:nvPr>
            <p:ph type="subTitle" idx="4294967295"/>
          </p:nvPr>
        </p:nvSpPr>
        <p:spPr>
          <a:xfrm>
            <a:off x="0" y="3060600"/>
            <a:ext cx="9144000" cy="18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3200"/>
              <a:buFont typeface="Arial"/>
              <a:buNone/>
            </a:pPr>
            <a:r>
              <a:rPr lang="en" sz="240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</a:t>
            </a:r>
            <a:r>
              <a:rPr lang="en" sz="2400" dirty="0">
                <a:latin typeface="Arial"/>
                <a:ea typeface="Arial"/>
                <a:cs typeface="Arial"/>
                <a:sym typeface="Arial"/>
              </a:rPr>
              <a:t>8</a:t>
            </a:r>
            <a:r>
              <a:rPr lang="en" sz="240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Annual Report to the </a:t>
            </a:r>
            <a:endParaRPr sz="240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3200"/>
              <a:buFont typeface="Arial"/>
              <a:buNone/>
            </a:pPr>
            <a:r>
              <a:rPr lang="en" sz="240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Oklahoma State Board of Education</a:t>
            </a:r>
            <a:endParaRPr sz="240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3200"/>
              <a:buFont typeface="Arial"/>
              <a:buNone/>
            </a:pPr>
            <a:r>
              <a:rPr lang="en" sz="2400" dirty="0">
                <a:latin typeface="Arial"/>
                <a:ea typeface="Arial"/>
                <a:cs typeface="Arial"/>
                <a:sym typeface="Arial"/>
              </a:rPr>
              <a:t>08 / 22 / 2019</a:t>
            </a:r>
            <a:endParaRPr sz="240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5" name="Google Shape;105;p14"/>
          <p:cNvCxnSpPr/>
          <p:nvPr/>
        </p:nvCxnSpPr>
        <p:spPr>
          <a:xfrm rot="10800000" flipH="1">
            <a:off x="1575150" y="2904950"/>
            <a:ext cx="5993700" cy="14100"/>
          </a:xfrm>
          <a:prstGeom prst="straightConnector1">
            <a:avLst/>
          </a:prstGeom>
          <a:noFill/>
          <a:ln w="38100" cap="flat" cmpd="sng">
            <a:solidFill>
              <a:srgbClr val="FFD966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A05305-670D-3544-A42A-E2ED74D0D55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</a:t>
            </a:fld>
            <a:endParaRPr lang="e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latin typeface="Arial"/>
                <a:ea typeface="Arial"/>
                <a:cs typeface="Arial"/>
                <a:sym typeface="Arial"/>
              </a:rPr>
              <a:t>Tribal Consultation</a:t>
            </a:r>
            <a:endParaRPr sz="36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1" name="Google Shape;171;p24" descr="Photograph of the oklahoma city metropolitan consortium tribal consultation meeting held on march 13, 2019. Individuals gathered around a table from public schools and tribal nations. " title="OKC Metro Consortium Group Photo"/>
          <p:cNvPicPr preferRelativeResize="0"/>
          <p:nvPr/>
        </p:nvPicPr>
        <p:blipFill rotWithShape="1">
          <a:blip r:embed="rId3">
            <a:alphaModFix/>
          </a:blip>
          <a:srcRect l="882"/>
          <a:stretch/>
        </p:blipFill>
        <p:spPr>
          <a:xfrm>
            <a:off x="1870225" y="1562025"/>
            <a:ext cx="5037975" cy="440102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A447447-2AC9-F842-93AB-C7F0851EAB4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5"/>
          <p:cNvSpPr txBox="1">
            <a:spLocks noGrp="1"/>
          </p:cNvSpPr>
          <p:nvPr>
            <p:ph type="title"/>
          </p:nvPr>
        </p:nvSpPr>
        <p:spPr>
          <a:xfrm>
            <a:off x="0" y="145558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dirty="0">
                <a:latin typeface="Arial"/>
                <a:ea typeface="Arial"/>
                <a:cs typeface="Arial"/>
                <a:sym typeface="Arial"/>
              </a:rPr>
              <a:t>Collaboration Between</a:t>
            </a:r>
            <a:endParaRPr sz="3600" b="1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Tribal Nations and Pub</a:t>
            </a:r>
            <a:r>
              <a:rPr lang="en" sz="3600" b="1" dirty="0">
                <a:latin typeface="Arial"/>
                <a:ea typeface="Arial"/>
                <a:cs typeface="Arial"/>
                <a:sym typeface="Arial"/>
              </a:rPr>
              <a:t>lic </a:t>
            </a:r>
            <a: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Schools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5"/>
          <p:cNvSpPr txBox="1"/>
          <p:nvPr/>
        </p:nvSpPr>
        <p:spPr>
          <a:xfrm>
            <a:off x="898950" y="1780275"/>
            <a:ext cx="7701900" cy="4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Conduct collaborative engagement meetings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Nurture partnerships, strengthen ties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Educate and promote effective communication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Promote engagement between Tribal Nations and school leaders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Strengthen the quality and effectiveness of instructional programs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Improve the educational environment for all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2DC32E-A2D9-E646-B240-0F18354E378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6"/>
          <p:cNvSpPr txBox="1">
            <a:spLocks noGrp="1"/>
          </p:cNvSpPr>
          <p:nvPr>
            <p:ph type="title"/>
          </p:nvPr>
        </p:nvSpPr>
        <p:spPr>
          <a:xfrm>
            <a:off x="0" y="2746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OSDE Partnerships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26"/>
          <p:cNvSpPr txBox="1"/>
          <p:nvPr/>
        </p:nvSpPr>
        <p:spPr>
          <a:xfrm>
            <a:off x="898950" y="1964100"/>
            <a:ext cx="7346100" cy="43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dirty="0">
                <a:solidFill>
                  <a:srgbClr val="FFFFFF"/>
                </a:solidFill>
              </a:rPr>
              <a:t>Oklahoma Tribal Education Departments from multiple Tribal Nations</a:t>
            </a: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-US" sz="2400" dirty="0">
                <a:solidFill>
                  <a:srgbClr val="FFFFFF"/>
                </a:solidFill>
              </a:rPr>
              <a:t>State-Tribal Education Partnership (STEP) Grant Partners: Muscogee (Creek) Nation, Cheyenne and Arapaho Tribes, and Chickasaw Nation</a:t>
            </a:r>
            <a:endParaRPr sz="2400" dirty="0">
              <a:solidFill>
                <a:srgbClr val="FFFFFF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●"/>
            </a:pPr>
            <a:r>
              <a:rPr lang="en" sz="2400" dirty="0">
                <a:solidFill>
                  <a:schemeClr val="lt1"/>
                </a:solidFill>
              </a:rPr>
              <a:t>National Indian Education Association</a:t>
            </a:r>
            <a:endParaRPr sz="2400" dirty="0">
              <a:solidFill>
                <a:schemeClr val="lt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●"/>
            </a:pPr>
            <a:r>
              <a:rPr lang="en" sz="2400" dirty="0">
                <a:solidFill>
                  <a:schemeClr val="lt1"/>
                </a:solidFill>
              </a:rPr>
              <a:t>Oklahoma Council for Indian Education</a:t>
            </a:r>
            <a:endParaRPr sz="2400" dirty="0">
              <a:solidFill>
                <a:schemeClr val="lt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●"/>
            </a:pPr>
            <a:r>
              <a:rPr lang="en" sz="2400" dirty="0">
                <a:solidFill>
                  <a:schemeClr val="lt1"/>
                </a:solidFill>
              </a:rPr>
              <a:t>Tribal Education Departments National Assembly</a:t>
            </a:r>
            <a:endParaRPr lang="en" sz="2400" dirty="0">
              <a:solidFill>
                <a:srgbClr val="FFFFFF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●"/>
            </a:pPr>
            <a:r>
              <a:rPr lang="en" sz="2400" dirty="0">
                <a:solidFill>
                  <a:srgbClr val="FFFFFF"/>
                </a:solidFill>
              </a:rPr>
              <a:t>Inter-Tribal Council of the Five Civilized Tribes 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7049AF-CFF0-0E46-8904-1AEDC3C6F90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7"/>
          <p:cNvSpPr txBox="1">
            <a:spLocks noGrp="1"/>
          </p:cNvSpPr>
          <p:nvPr>
            <p:ph type="title"/>
          </p:nvPr>
        </p:nvSpPr>
        <p:spPr>
          <a:xfrm>
            <a:off x="0" y="231500"/>
            <a:ext cx="9144000" cy="11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>
                <a:latin typeface="Arial"/>
                <a:ea typeface="Arial"/>
                <a:cs typeface="Arial"/>
                <a:sym typeface="Arial"/>
              </a:rPr>
              <a:t>Professional Development 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7"/>
          <p:cNvSpPr txBox="1"/>
          <p:nvPr/>
        </p:nvSpPr>
        <p:spPr>
          <a:xfrm>
            <a:off x="600975" y="1677850"/>
            <a:ext cx="8092800" cy="46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>
                <a:solidFill>
                  <a:srgbClr val="FFFFFF"/>
                </a:solidFill>
              </a:rPr>
              <a:t>March 19-20</a:t>
            </a: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201</a:t>
            </a:r>
            <a:r>
              <a:rPr lang="en" sz="2400">
                <a:solidFill>
                  <a:srgbClr val="FFFFFF"/>
                </a:solidFill>
              </a:rPr>
              <a:t>8</a:t>
            </a: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- Oklahoma Johnson O’Malley Conference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July </a:t>
            </a:r>
            <a:r>
              <a:rPr lang="en" sz="2400">
                <a:solidFill>
                  <a:srgbClr val="FFFFFF"/>
                </a:solidFill>
              </a:rPr>
              <a:t>31-August 1</a:t>
            </a: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201</a:t>
            </a:r>
            <a:r>
              <a:rPr lang="en" sz="2400">
                <a:solidFill>
                  <a:srgbClr val="FFFFFF"/>
                </a:solidFill>
              </a:rPr>
              <a:t>8</a:t>
            </a: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- Indian Education Summit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December </a:t>
            </a:r>
            <a:r>
              <a:rPr lang="en" sz="2400">
                <a:solidFill>
                  <a:srgbClr val="FFFFFF"/>
                </a:solidFill>
              </a:rPr>
              <a:t>4</a:t>
            </a: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-5, 201</a:t>
            </a:r>
            <a:r>
              <a:rPr lang="en" sz="2400">
                <a:solidFill>
                  <a:srgbClr val="FFFFFF"/>
                </a:solidFill>
              </a:rPr>
              <a:t>8</a:t>
            </a: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- OCIE 3</a:t>
            </a:r>
            <a:r>
              <a:rPr lang="en" sz="2400">
                <a:solidFill>
                  <a:srgbClr val="FFFFFF"/>
                </a:solidFill>
              </a:rPr>
              <a:t>9</a:t>
            </a: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 Annual Conference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July 2018, Office of American Indian Education at EngageOK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marR="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○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Culturally Responsive American Indian Curriculum for All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marR="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○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Building Sustainable Partnerships with Tribal Education Agencies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78A321-304B-2845-A38F-1CF00E8D40D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8"/>
          <p:cNvSpPr txBox="1">
            <a:spLocks noGrp="1"/>
          </p:cNvSpPr>
          <p:nvPr>
            <p:ph type="title"/>
          </p:nvPr>
        </p:nvSpPr>
        <p:spPr>
          <a:xfrm>
            <a:off x="0" y="2746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>
                <a:latin typeface="Arial"/>
                <a:ea typeface="Arial"/>
                <a:cs typeface="Arial"/>
                <a:sym typeface="Arial"/>
              </a:rPr>
              <a:t>Social Studies Standards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28"/>
          <p:cNvSpPr txBox="1"/>
          <p:nvPr/>
        </p:nvSpPr>
        <p:spPr>
          <a:xfrm>
            <a:off x="740850" y="1485775"/>
            <a:ext cx="7662300" cy="44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dirty="0">
                <a:solidFill>
                  <a:srgbClr val="FFFFFF"/>
                </a:solidFill>
              </a:rPr>
              <a:t>Revised Oklahoma Academic Standards (OAS) for social studies went into effect May 1, 2019 and increased references to tribal sovereignty.</a:t>
            </a:r>
            <a:endParaRPr sz="2400" dirty="0">
              <a:solidFill>
                <a:srgbClr val="FFFFFF"/>
              </a:solidFill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dirty="0">
                <a:solidFill>
                  <a:srgbClr val="FFFFFF"/>
                </a:solidFill>
              </a:rPr>
              <a:t>Tribal perspectives included on all three committee levels: Drafting, Writing, and Executive</a:t>
            </a:r>
            <a:endParaRPr sz="2400" dirty="0">
              <a:solidFill>
                <a:srgbClr val="FFFFFF"/>
              </a:solidFill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dirty="0">
                <a:solidFill>
                  <a:srgbClr val="FFFFFF"/>
                </a:solidFill>
              </a:rPr>
              <a:t>Additional input solicited from Focus Group and considered perspectives from Elected Tribal Leaders, Title VI Directors, and Johnson O’Malley staff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C512DD-020D-784C-8443-3CCB9614CE9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9"/>
          <p:cNvSpPr txBox="1">
            <a:spLocks noGrp="1"/>
          </p:cNvSpPr>
          <p:nvPr>
            <p:ph type="title"/>
          </p:nvPr>
        </p:nvSpPr>
        <p:spPr>
          <a:xfrm>
            <a:off x="0" y="2746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Oklahoma Indian Education Resource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1" name="Google Shape;201;p29" descr="Picture of the Oklahoma Indian Education Resource (OIER) online guide found at sde.ok.gov/sde/indian-education" title="Oklahoma Indian Education Resour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2350" y="1421350"/>
            <a:ext cx="7139300" cy="4360275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9"/>
          <p:cNvSpPr/>
          <p:nvPr/>
        </p:nvSpPr>
        <p:spPr>
          <a:xfrm>
            <a:off x="1113575" y="2009875"/>
            <a:ext cx="3458400" cy="2308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3" name="Google Shape;203;p29"/>
          <p:cNvPicPr preferRelativeResize="0"/>
          <p:nvPr/>
        </p:nvPicPr>
        <p:blipFill rotWithShape="1">
          <a:blip r:embed="rId4">
            <a:alphaModFix/>
          </a:blip>
          <a:srcRect l="15965" r="17287"/>
          <a:stretch/>
        </p:blipFill>
        <p:spPr>
          <a:xfrm>
            <a:off x="3041075" y="2213575"/>
            <a:ext cx="1080350" cy="105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9"/>
          <p:cNvPicPr preferRelativeResize="0"/>
          <p:nvPr/>
        </p:nvPicPr>
        <p:blipFill rotWithShape="1">
          <a:blip r:embed="rId5">
            <a:alphaModFix/>
          </a:blip>
          <a:srcRect l="19972" r="19615"/>
          <a:stretch/>
        </p:blipFill>
        <p:spPr>
          <a:xfrm>
            <a:off x="2040100" y="2213575"/>
            <a:ext cx="977775" cy="105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9"/>
          <p:cNvPicPr preferRelativeResize="0"/>
          <p:nvPr/>
        </p:nvPicPr>
        <p:blipFill rotWithShape="1">
          <a:blip r:embed="rId6">
            <a:alphaModFix/>
          </a:blip>
          <a:srcRect l="19296" r="20287"/>
          <a:stretch/>
        </p:blipFill>
        <p:spPr>
          <a:xfrm>
            <a:off x="1561763" y="3195263"/>
            <a:ext cx="977775" cy="105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9"/>
          <p:cNvPicPr preferRelativeResize="0"/>
          <p:nvPr/>
        </p:nvPicPr>
        <p:blipFill rotWithShape="1">
          <a:blip r:embed="rId7">
            <a:alphaModFix/>
          </a:blip>
          <a:srcRect l="13301" t="13641" r="9494" b="13048"/>
          <a:stretch/>
        </p:blipFill>
        <p:spPr>
          <a:xfrm>
            <a:off x="1039125" y="2287800"/>
            <a:ext cx="977775" cy="90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9"/>
          <p:cNvPicPr preferRelativeResize="0"/>
          <p:nvPr/>
        </p:nvPicPr>
        <p:blipFill rotWithShape="1">
          <a:blip r:embed="rId8">
            <a:alphaModFix/>
          </a:blip>
          <a:srcRect l="22304" r="17283"/>
          <a:stretch/>
        </p:blipFill>
        <p:spPr>
          <a:xfrm>
            <a:off x="2687363" y="3195250"/>
            <a:ext cx="977775" cy="105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9"/>
          <p:cNvPicPr preferRelativeResize="0"/>
          <p:nvPr/>
        </p:nvPicPr>
        <p:blipFill rotWithShape="1">
          <a:blip r:embed="rId9">
            <a:alphaModFix/>
          </a:blip>
          <a:srcRect l="20070" r="19514"/>
          <a:stretch/>
        </p:blipFill>
        <p:spPr>
          <a:xfrm>
            <a:off x="5182363" y="2213575"/>
            <a:ext cx="977775" cy="105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29"/>
          <p:cNvPicPr preferRelativeResize="0"/>
          <p:nvPr/>
        </p:nvPicPr>
        <p:blipFill rotWithShape="1">
          <a:blip r:embed="rId10">
            <a:alphaModFix/>
          </a:blip>
          <a:srcRect l="15965" r="17287"/>
          <a:stretch/>
        </p:blipFill>
        <p:spPr>
          <a:xfrm>
            <a:off x="4710488" y="3195250"/>
            <a:ext cx="1080350" cy="105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9"/>
          <p:cNvPicPr preferRelativeResize="0"/>
          <p:nvPr/>
        </p:nvPicPr>
        <p:blipFill rotWithShape="1">
          <a:blip r:embed="rId11">
            <a:alphaModFix/>
          </a:blip>
          <a:srcRect l="15478" r="17768"/>
          <a:stretch/>
        </p:blipFill>
        <p:spPr>
          <a:xfrm>
            <a:off x="4121425" y="2213563"/>
            <a:ext cx="1080350" cy="105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9"/>
          <p:cNvPicPr preferRelativeResize="0"/>
          <p:nvPr/>
        </p:nvPicPr>
        <p:blipFill rotWithShape="1">
          <a:blip r:embed="rId12">
            <a:alphaModFix/>
          </a:blip>
          <a:srcRect l="20134" r="19452"/>
          <a:stretch/>
        </p:blipFill>
        <p:spPr>
          <a:xfrm>
            <a:off x="3732700" y="3195250"/>
            <a:ext cx="977775" cy="1055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9"/>
          <p:cNvSpPr txBox="1"/>
          <p:nvPr/>
        </p:nvSpPr>
        <p:spPr>
          <a:xfrm>
            <a:off x="885300" y="5839650"/>
            <a:ext cx="5391900" cy="8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URL: </a:t>
            </a:r>
            <a:r>
              <a:rPr lang="en" sz="20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3"/>
              </a:rPr>
              <a:t>http://sde.ok.gov/sde/indian-education</a:t>
            </a:r>
            <a:endParaRPr sz="20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75EF47-D007-114F-BAF2-A084DCF0F98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0"/>
          <p:cNvSpPr txBox="1">
            <a:spLocks noGrp="1"/>
          </p:cNvSpPr>
          <p:nvPr>
            <p:ph type="title"/>
          </p:nvPr>
        </p:nvSpPr>
        <p:spPr>
          <a:xfrm>
            <a:off x="0" y="2746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>
                <a:latin typeface="Arial"/>
                <a:ea typeface="Arial"/>
                <a:cs typeface="Arial"/>
                <a:sym typeface="Arial"/>
              </a:rPr>
              <a:t>Federal Demonstration Grants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30"/>
          <p:cNvSpPr txBox="1">
            <a:spLocks noGrp="1"/>
          </p:cNvSpPr>
          <p:nvPr>
            <p:ph type="body" idx="4294967295"/>
          </p:nvPr>
        </p:nvSpPr>
        <p:spPr>
          <a:xfrm>
            <a:off x="727650" y="1417650"/>
            <a:ext cx="7688700" cy="190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n" sz="2400" dirty="0">
                <a:latin typeface="Arial"/>
                <a:ea typeface="Arial"/>
                <a:cs typeface="Arial"/>
                <a:sym typeface="Arial"/>
              </a:rPr>
              <a:t>In 2018, t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he U.S. Department of Education awarded four college and career readiness </a:t>
            </a:r>
            <a:r>
              <a:rPr lang="en" sz="2400" dirty="0">
                <a:latin typeface="Arial"/>
                <a:ea typeface="Arial"/>
                <a:cs typeface="Arial"/>
                <a:sym typeface="Arial"/>
              </a:rPr>
              <a:t>demonstration grants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in Oklahoma for American Indian students.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19" name="Google Shape;219;p30"/>
          <p:cNvGraphicFramePr/>
          <p:nvPr>
            <p:extLst>
              <p:ext uri="{D42A27DB-BD31-4B8C-83A1-F6EECF244321}">
                <p14:modId xmlns:p14="http://schemas.microsoft.com/office/powerpoint/2010/main" val="560978599"/>
              </p:ext>
            </p:extLst>
          </p:nvPr>
        </p:nvGraphicFramePr>
        <p:xfrm>
          <a:off x="-172874" y="2703298"/>
          <a:ext cx="8487825" cy="3291840"/>
        </p:xfrm>
        <a:graphic>
          <a:graphicData uri="http://schemas.openxmlformats.org/drawingml/2006/table">
            <a:tbl>
              <a:tblPr>
                <a:noFill/>
                <a:tableStyleId>{72E1817B-397B-45EC-B94B-F80C6AFB8725}</a:tableStyleId>
              </a:tblPr>
              <a:tblGrid>
                <a:gridCol w="5782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" sz="2000" b="1" u="none" strike="noStrike" cap="none" dirty="0">
                          <a:solidFill>
                            <a:srgbClr val="FFFFFF"/>
                          </a:solidFill>
                        </a:rPr>
                        <a:t>FY 201</a:t>
                      </a:r>
                      <a:r>
                        <a:rPr lang="en" sz="2000" b="1" dirty="0">
                          <a:solidFill>
                            <a:srgbClr val="FFFFFF"/>
                          </a:solidFill>
                        </a:rPr>
                        <a:t>8</a:t>
                      </a:r>
                      <a:r>
                        <a:rPr lang="en" sz="2000" b="1" u="none" strike="noStrike" cap="none" dirty="0">
                          <a:solidFill>
                            <a:srgbClr val="FFFFFF"/>
                          </a:solidFill>
                        </a:rPr>
                        <a:t> Grantees</a:t>
                      </a:r>
                      <a:endParaRPr sz="2000" b="1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121900" marB="12190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" sz="2000" b="1" u="none" strike="noStrike" cap="none" dirty="0">
                          <a:solidFill>
                            <a:srgbClr val="FFFFFF"/>
                          </a:solidFill>
                        </a:rPr>
                        <a:t>Award Amounts:</a:t>
                      </a:r>
                      <a:endParaRPr sz="2000" b="1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121900" marB="12190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" sz="2000" u="none" strike="noStrike" cap="none" dirty="0">
                          <a:solidFill>
                            <a:srgbClr val="FFFFFF"/>
                          </a:solidFill>
                        </a:rPr>
                        <a:t>American Indian Resource Center</a:t>
                      </a:r>
                      <a:endParaRPr sz="20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121900" marB="12190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lang="en" sz="2000" b="1" u="none" strike="noStrike" cap="none" dirty="0">
                          <a:solidFill>
                            <a:srgbClr val="FFFFFF"/>
                          </a:solidFill>
                        </a:rPr>
                        <a:t>$</a:t>
                      </a:r>
                      <a:r>
                        <a:rPr lang="en-US" sz="2000" b="1" i="0" dirty="0">
                          <a:solidFill>
                            <a:schemeClr val="bg1"/>
                          </a:solidFill>
                          <a:effectLst/>
                          <a:latin typeface="Helvetica Neue" panose="02000503000000020004" pitchFamily="2" charset="0"/>
                        </a:rPr>
                        <a:t>824,371</a:t>
                      </a:r>
                      <a:endParaRPr sz="2000" b="1" u="none" strike="noStrike" cap="none" dirty="0">
                        <a:solidFill>
                          <a:schemeClr val="bg1"/>
                        </a:solidFill>
                      </a:endParaRPr>
                    </a:p>
                  </a:txBody>
                  <a:tcPr marL="91425" marR="91425" marT="121900" marB="12190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 dirty="0">
                          <a:solidFill>
                            <a:srgbClr val="FFFFFF"/>
                          </a:solidFill>
                        </a:rPr>
                        <a:t>Cheyenne and Arapaho Tribes</a:t>
                      </a:r>
                      <a:endParaRPr sz="20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121900" marB="12190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lang="en-US" sz="2000" b="1" u="none" strike="noStrike" cap="none" dirty="0">
                          <a:solidFill>
                            <a:schemeClr val="bg1"/>
                          </a:solidFill>
                        </a:rPr>
                        <a:t>$663,017</a:t>
                      </a:r>
                      <a:endParaRPr sz="2000" b="1" u="none" strike="noStrike" cap="none" dirty="0">
                        <a:solidFill>
                          <a:schemeClr val="bg1"/>
                        </a:solidFill>
                      </a:endParaRPr>
                    </a:p>
                  </a:txBody>
                  <a:tcPr marL="91425" marR="91425" marT="121900" marB="121900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44376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 dirty="0">
                          <a:solidFill>
                            <a:srgbClr val="FFFFFF"/>
                          </a:solidFill>
                        </a:rPr>
                        <a:t>Choctaw Nation</a:t>
                      </a:r>
                      <a:endParaRPr sz="20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121900" marB="12190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lang="en-US" sz="2000" b="1" u="none" strike="noStrike" cap="none" dirty="0">
                          <a:solidFill>
                            <a:schemeClr val="bg1"/>
                          </a:solidFill>
                        </a:rPr>
                        <a:t>$731,463</a:t>
                      </a:r>
                      <a:endParaRPr sz="2000" b="1" u="none" strike="noStrike" cap="none" dirty="0">
                        <a:solidFill>
                          <a:schemeClr val="bg1"/>
                        </a:solidFill>
                      </a:endParaRPr>
                    </a:p>
                  </a:txBody>
                  <a:tcPr marL="91425" marR="91425" marT="121900" marB="121900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4059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 dirty="0">
                          <a:solidFill>
                            <a:srgbClr val="FFFFFF"/>
                          </a:solidFill>
                        </a:rPr>
                        <a:t>Oklahoma State Department of Education</a:t>
                      </a:r>
                      <a:endParaRPr sz="20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121900" marB="12190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lang="en-US" sz="2000" b="1" u="none" strike="noStrike" cap="none" dirty="0">
                          <a:solidFill>
                            <a:schemeClr val="bg1"/>
                          </a:solidFill>
                        </a:rPr>
                        <a:t>$998,743</a:t>
                      </a:r>
                      <a:endParaRPr sz="2000" b="1" u="none" strike="noStrike" cap="none" dirty="0">
                        <a:solidFill>
                          <a:schemeClr val="bg1"/>
                        </a:solidFill>
                      </a:endParaRPr>
                    </a:p>
                  </a:txBody>
                  <a:tcPr marL="91425" marR="91425" marT="121900" marB="121900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5424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1" u="none" strike="noStrike" cap="none" dirty="0">
                          <a:solidFill>
                            <a:srgbClr val="FFFFFF"/>
                          </a:solidFill>
                        </a:rPr>
                        <a:t>Total</a:t>
                      </a:r>
                      <a:endParaRPr sz="2000" b="1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121900" marB="12190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lang="en-US" sz="2000" b="1" u="none" strike="noStrike" cap="none" dirty="0">
                          <a:solidFill>
                            <a:schemeClr val="bg1"/>
                          </a:solidFill>
                        </a:rPr>
                        <a:t>$3,217,324</a:t>
                      </a:r>
                      <a:endParaRPr sz="2000" b="1" u="none" strike="noStrike" cap="none" dirty="0">
                        <a:solidFill>
                          <a:schemeClr val="bg1"/>
                        </a:solidFill>
                      </a:endParaRPr>
                    </a:p>
                  </a:txBody>
                  <a:tcPr marL="91425" marR="91425" marT="121900" marB="121900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5409437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945C9C-0AEC-D847-8167-7D7E430B40F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1"/>
          <p:cNvSpPr txBox="1">
            <a:spLocks noGrp="1"/>
          </p:cNvSpPr>
          <p:nvPr>
            <p:ph type="title"/>
          </p:nvPr>
        </p:nvSpPr>
        <p:spPr>
          <a:xfrm>
            <a:off x="-21175" y="86061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Native Youth Community Project</a:t>
            </a:r>
            <a:b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(NYCP) Objectives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31"/>
          <p:cNvSpPr txBox="1"/>
          <p:nvPr/>
        </p:nvSpPr>
        <p:spPr>
          <a:xfrm>
            <a:off x="719675" y="1693325"/>
            <a:ext cx="7662300" cy="45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Objectives:</a:t>
            </a:r>
            <a:endParaRPr sz="2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Increase the academic achievement of participating Indian students </a:t>
            </a:r>
            <a:endParaRPr sz="2400" dirty="0">
              <a:solidFill>
                <a:srgbClr val="FFFFFF"/>
              </a:solidFill>
            </a:endParaRPr>
          </a:p>
          <a:p>
            <a:pPr marL="457200" lvl="0" indent="-381000">
              <a:lnSpc>
                <a:spcPct val="115000"/>
              </a:lnSpc>
              <a:buClr>
                <a:srgbClr val="FFFFFF"/>
              </a:buClr>
              <a:buSzPts val="2400"/>
              <a:buFont typeface="Arial"/>
              <a:buChar char="●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Collaboration between Tribes and Schools for Individual Career Academic Planning (ICAP)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lvl="0" indent="-381000">
              <a:lnSpc>
                <a:spcPct val="115000"/>
              </a:lnSpc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" sz="2400" dirty="0">
                <a:solidFill>
                  <a:srgbClr val="FFFFFF"/>
                </a:solidFill>
              </a:rPr>
              <a:t>mprove 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college and career planning with American Indian students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Build a college and career readiness culture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9F46E2-3ADE-8346-BB16-985F0BE2269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2"/>
          <p:cNvSpPr txBox="1">
            <a:spLocks noGrp="1"/>
          </p:cNvSpPr>
          <p:nvPr>
            <p:ph type="title"/>
          </p:nvPr>
        </p:nvSpPr>
        <p:spPr>
          <a:xfrm>
            <a:off x="0" y="2746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Native Language Revitalization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1" name="Google Shape;231;p32" descr="Image of native students wearing graduation regalia with a quote saying &quot;Trying to save a language before it's too late.&quot; " title="Native Language Pictur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4150" y="1417650"/>
            <a:ext cx="7995676" cy="424874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C96E80-54A2-F14A-8AFB-6688A737DA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3"/>
          <p:cNvSpPr txBox="1">
            <a:spLocks noGrp="1"/>
          </p:cNvSpPr>
          <p:nvPr>
            <p:ph type="title"/>
          </p:nvPr>
        </p:nvSpPr>
        <p:spPr>
          <a:xfrm>
            <a:off x="0" y="2746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Native Languages in Our Schools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33"/>
          <p:cNvSpPr txBox="1"/>
          <p:nvPr/>
        </p:nvSpPr>
        <p:spPr>
          <a:xfrm>
            <a:off x="719675" y="1693325"/>
            <a:ext cx="7662300" cy="45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Key Figures</a:t>
            </a:r>
            <a:endParaRPr sz="2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13 Tribal Nations have language programs in Oklahoma public schools. Ten (10) have course codes.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1,471 enrolled K-12 students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0FD193-37F8-7E45-A22B-9CB80582D6D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OACIE Priorities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5"/>
          <p:cNvSpPr txBox="1"/>
          <p:nvPr/>
        </p:nvSpPr>
        <p:spPr>
          <a:xfrm>
            <a:off x="898949" y="1579425"/>
            <a:ext cx="7689465" cy="47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Improve collaboration and communication among all Oklahoma educational entities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Encourage the inclusion of more American Indian history in state curricula and educational le</a:t>
            </a:r>
            <a:r>
              <a:rPr lang="en" sz="2400" dirty="0">
                <a:solidFill>
                  <a:srgbClr val="FFFFFF"/>
                </a:solidFill>
              </a:rPr>
              <a:t>adership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Identify and disseminate measurable, research-based criteria to assist </a:t>
            </a:r>
            <a:r>
              <a:rPr lang="en" sz="2400" dirty="0">
                <a:solidFill>
                  <a:srgbClr val="FFFFFF"/>
                </a:solidFill>
              </a:rPr>
              <a:t>American Indian/Alaska Native 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children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Analyze </a:t>
            </a:r>
            <a:r>
              <a:rPr lang="en" sz="2400" dirty="0">
                <a:solidFill>
                  <a:srgbClr val="FFFFFF"/>
                </a:solidFill>
              </a:rPr>
              <a:t>data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to ensure we are meeting the needs of American Indian/</a:t>
            </a:r>
            <a:r>
              <a:rPr lang="en" sz="2400" dirty="0">
                <a:solidFill>
                  <a:srgbClr val="FFFFFF"/>
                </a:solidFill>
              </a:rPr>
              <a:t>Alaska Native 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students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Make recommendations to the Oklahoma State Department of Education (OSDE)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2D4D1B-20FC-4342-A860-8D4DDF4410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4"/>
          <p:cNvSpPr txBox="1">
            <a:spLocks noGrp="1"/>
          </p:cNvSpPr>
          <p:nvPr>
            <p:ph type="title"/>
          </p:nvPr>
        </p:nvSpPr>
        <p:spPr>
          <a:xfrm>
            <a:off x="0" y="2746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Native Languages in Our Schools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34"/>
          <p:cNvSpPr txBox="1"/>
          <p:nvPr/>
        </p:nvSpPr>
        <p:spPr>
          <a:xfrm>
            <a:off x="719675" y="1693325"/>
            <a:ext cx="7662300" cy="45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10 Classes course-coded:</a:t>
            </a:r>
            <a:endParaRPr sz="2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Cherokee </a:t>
            </a:r>
            <a:r>
              <a:rPr lang="en" sz="2400" dirty="0">
                <a:solidFill>
                  <a:srgbClr val="FFFFFF"/>
                </a:solidFill>
              </a:rPr>
              <a:t>I-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IV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Chickasaw I-IV</a:t>
            </a: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Choctaw I</a:t>
            </a:r>
            <a:r>
              <a:rPr lang="en-US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-IV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Comanche I</a:t>
            </a:r>
            <a:r>
              <a:rPr lang="en-US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-IV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Maskoke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-Seminole I</a:t>
            </a:r>
            <a:r>
              <a:rPr lang="en" sz="2400" dirty="0">
                <a:solidFill>
                  <a:srgbClr val="FFFFFF"/>
                </a:solidFill>
              </a:rPr>
              <a:t>-IV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Mvskoke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I</a:t>
            </a:r>
            <a:r>
              <a:rPr lang="en-US" sz="2400" dirty="0">
                <a:solidFill>
                  <a:srgbClr val="FFFFFF"/>
                </a:solidFill>
              </a:rPr>
              <a:t>-IV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Osage I-IV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Pawnee I-IV</a:t>
            </a: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dirty="0">
                <a:solidFill>
                  <a:srgbClr val="FFFFFF"/>
                </a:solidFill>
              </a:rPr>
              <a:t>Potawatomi I-II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Sauk I</a:t>
            </a:r>
            <a:r>
              <a:rPr lang="en" sz="2400" dirty="0">
                <a:solidFill>
                  <a:srgbClr val="FFFFFF"/>
                </a:solidFill>
              </a:rPr>
              <a:t>-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IV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4" name="Google Shape;244;p34" descr="Image of young students sitting on the floor in the group in a classroom." title="Classroom photo of students"/>
          <p:cNvPicPr preferRelativeResize="0"/>
          <p:nvPr/>
        </p:nvPicPr>
        <p:blipFill rotWithShape="1">
          <a:blip r:embed="rId3">
            <a:alphaModFix/>
          </a:blip>
          <a:srcRect l="18358" t="4490" r="14022" b="37267"/>
          <a:stretch/>
        </p:blipFill>
        <p:spPr>
          <a:xfrm>
            <a:off x="4964270" y="1861660"/>
            <a:ext cx="3597512" cy="2449727"/>
          </a:xfrm>
          <a:prstGeom prst="rect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45" name="Google Shape;245;p34"/>
          <p:cNvSpPr txBox="1"/>
          <p:nvPr/>
        </p:nvSpPr>
        <p:spPr>
          <a:xfrm>
            <a:off x="4964275" y="4521975"/>
            <a:ext cx="3597600" cy="13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2400" b="1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Cherokee Nation </a:t>
            </a:r>
            <a:endParaRPr sz="2400" b="1" i="1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2400" b="1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Immersion Charter School </a:t>
            </a:r>
            <a:endParaRPr sz="2400" b="0" i="1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155F34-60FD-4348-9C11-1C492A79D0A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Recommendations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35"/>
          <p:cNvSpPr txBox="1"/>
          <p:nvPr/>
        </p:nvSpPr>
        <p:spPr>
          <a:xfrm>
            <a:off x="898950" y="1579425"/>
            <a:ext cx="7346100" cy="4601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1" dirty="0">
                <a:solidFill>
                  <a:srgbClr val="FFFFFF"/>
                </a:solidFill>
              </a:rPr>
              <a:t>Produce</a:t>
            </a:r>
            <a:r>
              <a:rPr lang="en" sz="2400" dirty="0">
                <a:solidFill>
                  <a:srgbClr val="FFFFFF"/>
                </a:solidFill>
              </a:rPr>
              <a:t> a sustainability plan by FY 2021 to maintain 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staffing capacity of Office of American Indian Education</a:t>
            </a:r>
            <a:r>
              <a:rPr lang="en" sz="2400" dirty="0">
                <a:solidFill>
                  <a:srgbClr val="FFFFFF"/>
                </a:solidFill>
              </a:rPr>
              <a:t>, post-grant.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1" i="0" u="none" strike="noStrike" cap="none" dirty="0">
                <a:solidFill>
                  <a:srgbClr val="FFFFFF"/>
                </a:solidFill>
              </a:rPr>
              <a:t>Provide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additional staff development for teachers and administrators </a:t>
            </a:r>
            <a:r>
              <a:rPr lang="en" sz="2400" dirty="0">
                <a:solidFill>
                  <a:srgbClr val="FFFFFF"/>
                </a:solidFill>
              </a:rPr>
              <a:t>via an “Indian Education Curriculum Frameworks”.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7AF60E-4F39-7D4F-91CB-86199349B8E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Recommendations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35"/>
          <p:cNvSpPr txBox="1"/>
          <p:nvPr/>
        </p:nvSpPr>
        <p:spPr>
          <a:xfrm>
            <a:off x="898950" y="1579425"/>
            <a:ext cx="7346100" cy="4601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>
              <a:lnSpc>
                <a:spcPct val="115000"/>
              </a:lnSpc>
              <a:buClr>
                <a:srgbClr val="FFFFFF"/>
              </a:buClr>
              <a:buSzPts val="2400"/>
              <a:buFont typeface="Arial"/>
              <a:buChar char="●"/>
            </a:pPr>
            <a:r>
              <a:rPr lang="en-US" sz="2400" b="1" dirty="0">
                <a:solidFill>
                  <a:srgbClr val="FFFFFF"/>
                </a:solidFill>
              </a:rPr>
              <a:t>Produce</a:t>
            </a:r>
            <a:r>
              <a:rPr lang="en-US" sz="2400" dirty="0">
                <a:solidFill>
                  <a:srgbClr val="FFFFFF"/>
                </a:solidFill>
              </a:rPr>
              <a:t> an updated tribal consultation guide.</a:t>
            </a:r>
          </a:p>
          <a:p>
            <a:pPr marL="457200" lvl="0" indent="-381000">
              <a:lnSpc>
                <a:spcPct val="115000"/>
              </a:lnSpc>
              <a:buClr>
                <a:srgbClr val="FFFFFF"/>
              </a:buClr>
              <a:buSzPts val="2400"/>
              <a:buFont typeface="Arial"/>
              <a:buChar char="●"/>
            </a:pPr>
            <a:r>
              <a:rPr lang="en-US" sz="2400" b="1" dirty="0">
                <a:solidFill>
                  <a:srgbClr val="FFFFFF"/>
                </a:solidFill>
              </a:rPr>
              <a:t>Encourage/mandate</a:t>
            </a:r>
            <a:r>
              <a:rPr lang="en-US" sz="2400" dirty="0">
                <a:solidFill>
                  <a:srgbClr val="FFFFFF"/>
                </a:solidFill>
              </a:rPr>
              <a:t> the inclusion of more American Indian history and contemporary information in all state standards.</a:t>
            </a:r>
            <a:endParaRPr lang="en" sz="2400" b="1" dirty="0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1" dirty="0">
                <a:solidFill>
                  <a:srgbClr val="FFFFFF"/>
                </a:solidFill>
              </a:rPr>
              <a:t>Build</a:t>
            </a:r>
            <a:r>
              <a:rPr lang="en" sz="2400" dirty="0">
                <a:solidFill>
                  <a:srgbClr val="FFFFFF"/>
                </a:solidFill>
              </a:rPr>
              <a:t> </a:t>
            </a:r>
            <a:r>
              <a:rPr lang="en-US" sz="2400" dirty="0">
                <a:solidFill>
                  <a:srgbClr val="FFFFFF"/>
                </a:solidFill>
              </a:rPr>
              <a:t>effective partnerships with all 39 Tribal Nations 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7AF60E-4F39-7D4F-91CB-86199349B8E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350095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Upcoming OACIE Meeting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36"/>
          <p:cNvSpPr txBox="1"/>
          <p:nvPr/>
        </p:nvSpPr>
        <p:spPr>
          <a:xfrm>
            <a:off x="696075" y="1964100"/>
            <a:ext cx="7990800" cy="30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i="0" u="none" strike="noStrike" cap="none" dirty="0">
                <a:solidFill>
                  <a:srgbClr val="FFFFFF"/>
                </a:solidFill>
              </a:rPr>
              <a:t>October 2</a:t>
            </a:r>
            <a:r>
              <a:rPr lang="en" sz="3000" dirty="0">
                <a:solidFill>
                  <a:srgbClr val="FFFFFF"/>
                </a:solidFill>
              </a:rPr>
              <a:t>3</a:t>
            </a:r>
            <a:r>
              <a:rPr lang="en" sz="3000" i="0" u="none" strike="noStrike" cap="none" dirty="0">
                <a:solidFill>
                  <a:srgbClr val="FFFFFF"/>
                </a:solidFill>
              </a:rPr>
              <a:t>, 201</a:t>
            </a:r>
            <a:r>
              <a:rPr lang="en" sz="3000" dirty="0">
                <a:solidFill>
                  <a:srgbClr val="FFFFFF"/>
                </a:solidFill>
              </a:rPr>
              <a:t>9</a:t>
            </a:r>
            <a:r>
              <a:rPr lang="en" sz="3000" i="0" u="none" strike="noStrike" cap="none" dirty="0">
                <a:solidFill>
                  <a:srgbClr val="FFFFFF"/>
                </a:solidFill>
              </a:rPr>
              <a:t> (Wednesday)</a:t>
            </a:r>
            <a:endParaRPr sz="3000" i="0" u="none" strike="noStrike" cap="none" dirty="0">
              <a:solidFill>
                <a:srgbClr val="FFFFFF"/>
              </a:solidFill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30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10 a.m. - </a:t>
            </a:r>
            <a:r>
              <a:rPr lang="en" sz="3000" dirty="0">
                <a:solidFill>
                  <a:srgbClr val="FFFFFF"/>
                </a:solidFill>
              </a:rPr>
              <a:t>2</a:t>
            </a:r>
            <a:r>
              <a:rPr lang="en" sz="30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p.m.</a:t>
            </a:r>
            <a:endParaRPr sz="30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30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Oklahoma State Department of Education </a:t>
            </a:r>
            <a:endParaRPr sz="30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30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Board Room</a:t>
            </a:r>
            <a:endParaRPr sz="30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DACE00-9AB5-5942-9EF6-1B5E2FD4A6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7"/>
          <p:cNvSpPr txBox="1">
            <a:spLocks noGrp="1"/>
          </p:cNvSpPr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OACIE Statutory Appointments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37"/>
          <p:cNvSpPr txBox="1">
            <a:spLocks noGrp="1"/>
          </p:cNvSpPr>
          <p:nvPr>
            <p:ph type="title"/>
          </p:nvPr>
        </p:nvSpPr>
        <p:spPr>
          <a:xfrm>
            <a:off x="457200" y="4894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 70 O.S. § 3-173 Oklahoma Advisory Council on Indian Education Act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64" name="Google Shape;264;p37"/>
          <p:cNvGraphicFramePr/>
          <p:nvPr>
            <p:extLst>
              <p:ext uri="{D42A27DB-BD31-4B8C-83A1-F6EECF244321}">
                <p14:modId xmlns:p14="http://schemas.microsoft.com/office/powerpoint/2010/main" val="1263161194"/>
              </p:ext>
            </p:extLst>
          </p:nvPr>
        </p:nvGraphicFramePr>
        <p:xfrm>
          <a:off x="457200" y="1524000"/>
          <a:ext cx="8229600" cy="3840360"/>
        </p:xfrm>
        <a:graphic>
          <a:graphicData uri="http://schemas.openxmlformats.org/drawingml/2006/table">
            <a:tbl>
              <a:tblPr>
                <a:noFill/>
                <a:tableStyleId>{72E1817B-397B-45EC-B94B-F80C6AFB8725}</a:tableStyleId>
              </a:tblPr>
              <a:tblGrid>
                <a:gridCol w="1964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6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04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8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Council Member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Organization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Appointed by/Designee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Represents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Greg Anderson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Muscogee (Creek) Nation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Governor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Tribal Nation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Lori Hamilton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Chickasaw Nation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Governor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Tribal Nation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Lisa John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Chickasaw Nation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Governor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Tribal Nation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56FC9B-3D39-B840-A93B-871047879A7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8"/>
          <p:cNvSpPr txBox="1">
            <a:spLocks noGrp="1"/>
          </p:cNvSpPr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OACIE Statutory Appointments 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38"/>
          <p:cNvSpPr txBox="1">
            <a:spLocks noGrp="1"/>
          </p:cNvSpPr>
          <p:nvPr>
            <p:ph type="title"/>
          </p:nvPr>
        </p:nvSpPr>
        <p:spPr>
          <a:xfrm>
            <a:off x="457200" y="4894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 70 O.S. § 3-173 Oklahoma Advisory Council on Indian Education Act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71" name="Google Shape;271;p38"/>
          <p:cNvGraphicFramePr/>
          <p:nvPr>
            <p:extLst>
              <p:ext uri="{D42A27DB-BD31-4B8C-83A1-F6EECF244321}">
                <p14:modId xmlns:p14="http://schemas.microsoft.com/office/powerpoint/2010/main" val="193831169"/>
              </p:ext>
            </p:extLst>
          </p:nvPr>
        </p:nvGraphicFramePr>
        <p:xfrm>
          <a:off x="457200" y="1524000"/>
          <a:ext cx="8229600" cy="3474600"/>
        </p:xfrm>
        <a:graphic>
          <a:graphicData uri="http://schemas.openxmlformats.org/drawingml/2006/table">
            <a:tbl>
              <a:tblPr>
                <a:noFill/>
                <a:tableStyleId>{72E1817B-397B-45EC-B94B-F80C6AFB8725}</a:tableStyleId>
              </a:tblPr>
              <a:tblGrid>
                <a:gridCol w="1899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27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28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Council Member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Organization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Appointed by/Designee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Represents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Jana Roth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Delaware Tribe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Governor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Tribal Nation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David Walkingstick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Cherokee Nation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Governor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Tribal Nation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Judy Davis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Miami Tribe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Governor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Tribal Education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Department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92B8B5-F84B-E246-8ABE-430386795D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9"/>
          <p:cNvSpPr txBox="1">
            <a:spLocks noGrp="1"/>
          </p:cNvSpPr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OACIE Statutory Appointments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39"/>
          <p:cNvSpPr txBox="1">
            <a:spLocks noGrp="1"/>
          </p:cNvSpPr>
          <p:nvPr>
            <p:ph type="title"/>
          </p:nvPr>
        </p:nvSpPr>
        <p:spPr>
          <a:xfrm>
            <a:off x="457200" y="4894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 70 O.S. § 3-173 Oklahoma Advisory Council on Indian Education Act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78" name="Google Shape;278;p39"/>
          <p:cNvGraphicFramePr/>
          <p:nvPr>
            <p:extLst>
              <p:ext uri="{D42A27DB-BD31-4B8C-83A1-F6EECF244321}">
                <p14:modId xmlns:p14="http://schemas.microsoft.com/office/powerpoint/2010/main" val="1768543431"/>
              </p:ext>
            </p:extLst>
          </p:nvPr>
        </p:nvGraphicFramePr>
        <p:xfrm>
          <a:off x="457200" y="1395212"/>
          <a:ext cx="8229600" cy="4937640"/>
        </p:xfrm>
        <a:graphic>
          <a:graphicData uri="http://schemas.openxmlformats.org/drawingml/2006/table">
            <a:tbl>
              <a:tblPr>
                <a:noFill/>
                <a:tableStyleId>{72E1817B-397B-45EC-B94B-F80C6AFB8725}</a:tableStyleId>
              </a:tblPr>
              <a:tblGrid>
                <a:gridCol w="210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9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9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4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Council Member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Organization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Appointed by/Designee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Represents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Rhonda Hayworth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Ottawa Tribe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Governor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Tribal Education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Department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Mary McCormick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Sac and Fox Nation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Governor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Tribal Education Department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James Parrish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(Vice-Chairperson)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Choctaw Nation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Governor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Tribal Education</a:t>
                      </a:r>
                      <a:r>
                        <a:rPr lang="en" sz="2400" u="none" strike="noStrike" cap="none" baseline="0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Department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352BAF-C196-0047-B85E-8B2C5FAF77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0"/>
          <p:cNvSpPr txBox="1">
            <a:spLocks noGrp="1"/>
          </p:cNvSpPr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OACIE Statutory Appointments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40"/>
          <p:cNvSpPr txBox="1">
            <a:spLocks noGrp="1"/>
          </p:cNvSpPr>
          <p:nvPr>
            <p:ph type="title"/>
          </p:nvPr>
        </p:nvSpPr>
        <p:spPr>
          <a:xfrm>
            <a:off x="457200" y="4894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 70 O.S. § 3-173 Oklahoma Advisory Council on Indian Education Act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85" name="Google Shape;285;p40"/>
          <p:cNvGraphicFramePr/>
          <p:nvPr>
            <p:extLst>
              <p:ext uri="{D42A27DB-BD31-4B8C-83A1-F6EECF244321}">
                <p14:modId xmlns:p14="http://schemas.microsoft.com/office/powerpoint/2010/main" val="1174288441"/>
              </p:ext>
            </p:extLst>
          </p:nvPr>
        </p:nvGraphicFramePr>
        <p:xfrm>
          <a:off x="457200" y="1524000"/>
          <a:ext cx="8229600" cy="3657510"/>
        </p:xfrm>
        <a:graphic>
          <a:graphicData uri="http://schemas.openxmlformats.org/drawingml/2006/table">
            <a:tbl>
              <a:tblPr>
                <a:noFill/>
                <a:tableStyleId>{72E1817B-397B-45EC-B94B-F80C6AFB8725}</a:tableStyleId>
              </a:tblPr>
              <a:tblGrid>
                <a:gridCol w="216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8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0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38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Council Member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Organization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Appointed by/Designee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Represents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Lucyann Harjo (Chairperson)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Norman Public Schools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Governor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OK Council Indian Education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Esther Bell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</a:rPr>
                        <a:t>Professional Oklahoma Educators, </a:t>
                      </a: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Sh</a:t>
                      </a:r>
                      <a:r>
                        <a:rPr lang="en" sz="2400">
                          <a:solidFill>
                            <a:srgbClr val="FFFFFF"/>
                          </a:solidFill>
                        </a:rPr>
                        <a:t>awnee, OK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President Pro Tempore Senate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Statewide Teacher Organization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5B51C2-89AE-9141-B48E-D01B6B1BA51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1"/>
          <p:cNvSpPr txBox="1">
            <a:spLocks noGrp="1"/>
          </p:cNvSpPr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OACIE Statutory Appointments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41"/>
          <p:cNvSpPr txBox="1">
            <a:spLocks noGrp="1"/>
          </p:cNvSpPr>
          <p:nvPr>
            <p:ph type="title"/>
          </p:nvPr>
        </p:nvSpPr>
        <p:spPr>
          <a:xfrm>
            <a:off x="457200" y="4894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 70 O.S. § 3-173 Oklahoma Advisory Council on Indian Education Act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92" name="Google Shape;292;p41"/>
          <p:cNvGraphicFramePr/>
          <p:nvPr>
            <p:extLst>
              <p:ext uri="{D42A27DB-BD31-4B8C-83A1-F6EECF244321}">
                <p14:modId xmlns:p14="http://schemas.microsoft.com/office/powerpoint/2010/main" val="736143660"/>
              </p:ext>
            </p:extLst>
          </p:nvPr>
        </p:nvGraphicFramePr>
        <p:xfrm>
          <a:off x="457200" y="1524000"/>
          <a:ext cx="8377706" cy="4023270"/>
        </p:xfrm>
        <a:graphic>
          <a:graphicData uri="http://schemas.openxmlformats.org/drawingml/2006/table">
            <a:tbl>
              <a:tblPr>
                <a:noFill/>
                <a:tableStyleId>{72E1817B-397B-45EC-B94B-F80C6AFB8725}</a:tableStyleId>
              </a:tblPr>
              <a:tblGrid>
                <a:gridCol w="1946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6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9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4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Council Member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Organization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Appointed by/Designee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Represents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Paul Pinkerton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</a:rPr>
                        <a:t>Oklahoma Education Association, </a:t>
                      </a: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Stilwell, OK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President Pro Tempore Senate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Statewide Teacher Organization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Todd Crabtree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</a:rPr>
                        <a:t>Oklahoma Association of School</a:t>
                      </a: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" sz="2400">
                          <a:solidFill>
                            <a:srgbClr val="FFFFFF"/>
                          </a:solidFill>
                        </a:rPr>
                        <a:t>Administrators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Speaker of the House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School Superintendents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F7F94F-F416-2347-B0B6-4DF4537CEB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2"/>
          <p:cNvSpPr txBox="1">
            <a:spLocks noGrp="1"/>
          </p:cNvSpPr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OACIE Statutory Appointments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42"/>
          <p:cNvSpPr txBox="1">
            <a:spLocks noGrp="1"/>
          </p:cNvSpPr>
          <p:nvPr>
            <p:ph type="title"/>
          </p:nvPr>
        </p:nvSpPr>
        <p:spPr>
          <a:xfrm>
            <a:off x="457200" y="4894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 70 O.S. § 3-173 Oklahoma Advisory Council on Indian Education Act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99" name="Google Shape;299;p42"/>
          <p:cNvGraphicFramePr/>
          <p:nvPr/>
        </p:nvGraphicFramePr>
        <p:xfrm>
          <a:off x="457200" y="1524000"/>
          <a:ext cx="8229600" cy="3291750"/>
        </p:xfrm>
        <a:graphic>
          <a:graphicData uri="http://schemas.openxmlformats.org/drawingml/2006/table">
            <a:tbl>
              <a:tblPr>
                <a:noFill/>
                <a:tableStyleId>{72E1817B-397B-45EC-B94B-F80C6AFB8725}</a:tableStyleId>
              </a:tblPr>
              <a:tblGrid>
                <a:gridCol w="216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8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9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Council Member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Organization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Appointed by/Designee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Represents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Robert Bible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College of the Muscogee Nation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Chancellor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Tribal College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Shoshana Wasserman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American Indian Cultural Center and Museum (AICCM)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Director of AICCM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Native American Cultural Authority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6D712E-F630-DE4C-8F79-8CB5DC34234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>
            <a:spLocks noGrp="1"/>
          </p:cNvSpPr>
          <p:nvPr>
            <p:ph type="title"/>
          </p:nvPr>
        </p:nvSpPr>
        <p:spPr>
          <a:xfrm>
            <a:off x="457200" y="274653"/>
            <a:ext cx="8229600" cy="14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>
                <a:latin typeface="Arial"/>
                <a:ea typeface="Arial"/>
                <a:cs typeface="Arial"/>
                <a:sym typeface="Arial"/>
              </a:rPr>
              <a:t>Title VI Count &amp; Funding</a:t>
            </a:r>
            <a:endParaRPr sz="3600" b="1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endParaRPr sz="36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6"/>
          <p:cNvSpPr txBox="1"/>
          <p:nvPr/>
        </p:nvSpPr>
        <p:spPr>
          <a:xfrm>
            <a:off x="898950" y="1741050"/>
            <a:ext cx="7346100" cy="45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1" i="0" u="none" strike="noStrike" cap="none" dirty="0">
                <a:solidFill>
                  <a:srgbClr val="FFFFFF"/>
                </a:solidFill>
              </a:rPr>
              <a:t>13</a:t>
            </a:r>
            <a:r>
              <a:rPr lang="en" sz="2400" b="1" dirty="0">
                <a:solidFill>
                  <a:srgbClr val="FFFFFF"/>
                </a:solidFill>
              </a:rPr>
              <a:t>1</a:t>
            </a:r>
            <a:r>
              <a:rPr lang="en" sz="2400" b="1" i="0" u="none" strike="noStrike" cap="none" dirty="0">
                <a:solidFill>
                  <a:srgbClr val="FFFFFF"/>
                </a:solidFill>
              </a:rPr>
              <a:t>,</a:t>
            </a:r>
            <a:r>
              <a:rPr lang="en" sz="2400" b="1" dirty="0">
                <a:solidFill>
                  <a:srgbClr val="FFFFFF"/>
                </a:solidFill>
              </a:rPr>
              <a:t>029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American Indian students in </a:t>
            </a:r>
            <a:b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Oklahoma </a:t>
            </a:r>
            <a:r>
              <a:rPr lang="en" sz="2400" dirty="0">
                <a:solidFill>
                  <a:srgbClr val="FFFFFF"/>
                </a:solidFill>
              </a:rPr>
              <a:t>P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ublic </a:t>
            </a:r>
            <a:r>
              <a:rPr lang="en" sz="2400" dirty="0">
                <a:solidFill>
                  <a:srgbClr val="FFFFFF"/>
                </a:solidFill>
              </a:rPr>
              <a:t>S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chools 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1" i="0" u="none" strike="noStrike" cap="none" dirty="0">
                <a:solidFill>
                  <a:srgbClr val="FFFFFF"/>
                </a:solidFill>
              </a:rPr>
              <a:t>$</a:t>
            </a:r>
            <a:r>
              <a:rPr lang="en" sz="2400" b="1" dirty="0">
                <a:solidFill>
                  <a:srgbClr val="FFFFFF"/>
                </a:solidFill>
              </a:rPr>
              <a:t>25.4 million</a:t>
            </a:r>
            <a:r>
              <a:rPr lang="en" sz="2400" dirty="0">
                <a:solidFill>
                  <a:srgbClr val="FFFFFF"/>
                </a:solidFill>
              </a:rPr>
              <a:t> Title VI federal formula 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dollars from the Office of Indian Education, </a:t>
            </a:r>
            <a:r>
              <a:rPr lang="en" sz="2400" dirty="0">
                <a:solidFill>
                  <a:srgbClr val="FFFFFF"/>
                </a:solidFill>
              </a:rPr>
              <a:t>F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Y 201</a:t>
            </a:r>
            <a:r>
              <a:rPr lang="en" sz="2400" dirty="0">
                <a:solidFill>
                  <a:srgbClr val="FFFFFF"/>
                </a:solidFill>
              </a:rPr>
              <a:t>8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1" i="0" u="none" strike="noStrike" cap="none" dirty="0">
                <a:solidFill>
                  <a:srgbClr val="FFFFFF"/>
                </a:solidFill>
              </a:rPr>
              <a:t>406</a:t>
            </a: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schools, SY </a:t>
            </a:r>
            <a:r>
              <a:rPr lang="en-US" sz="2400" dirty="0">
                <a:solidFill>
                  <a:srgbClr val="FFFFFF"/>
                </a:solidFill>
              </a:rPr>
              <a:t>2018-19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13A152-BB88-F64A-8083-9D1B1D4811E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3"/>
          <p:cNvSpPr txBox="1">
            <a:spLocks noGrp="1"/>
          </p:cNvSpPr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OACIE Statutory Appointments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43"/>
          <p:cNvSpPr txBox="1">
            <a:spLocks noGrp="1"/>
          </p:cNvSpPr>
          <p:nvPr>
            <p:ph type="title"/>
          </p:nvPr>
        </p:nvSpPr>
        <p:spPr>
          <a:xfrm>
            <a:off x="457200" y="4894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 70 O.S. § 3-173 Oklahoma Advisory Council on Indian Education Act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06" name="Google Shape;306;p43"/>
          <p:cNvGraphicFramePr/>
          <p:nvPr>
            <p:extLst>
              <p:ext uri="{D42A27DB-BD31-4B8C-83A1-F6EECF244321}">
                <p14:modId xmlns:p14="http://schemas.microsoft.com/office/powerpoint/2010/main" val="985917204"/>
              </p:ext>
            </p:extLst>
          </p:nvPr>
        </p:nvGraphicFramePr>
        <p:xfrm>
          <a:off x="457200" y="1433848"/>
          <a:ext cx="8229600" cy="5120550"/>
        </p:xfrm>
        <a:graphic>
          <a:graphicData uri="http://schemas.openxmlformats.org/drawingml/2006/table">
            <a:tbl>
              <a:tblPr>
                <a:noFill/>
                <a:tableStyleId>{72E1817B-397B-45EC-B94B-F80C6AFB8725}</a:tableStyleId>
              </a:tblPr>
              <a:tblGrid>
                <a:gridCol w="1951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3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5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890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Council Member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Organization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Appointed by/Designee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Represents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Cori Gray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Oklahoma Department of Career Technology Education (CTE)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State Director Designee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Oklahoma Department of Career Technology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Education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>
                          <a:solidFill>
                            <a:srgbClr val="FFFFFF"/>
                          </a:solidFill>
                        </a:rPr>
                        <a:t>Annette Long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Oklahoma State Regents for Higher Education (OSRHE)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Chancellor Designee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Oklahoma 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State Regents for Higher Education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414E31-DFDC-F94E-9F30-5AA44C11B85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4"/>
          <p:cNvSpPr txBox="1">
            <a:spLocks noGrp="1"/>
          </p:cNvSpPr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OACIE Statutory Appointments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44"/>
          <p:cNvSpPr txBox="1">
            <a:spLocks noGrp="1"/>
          </p:cNvSpPr>
          <p:nvPr>
            <p:ph type="title"/>
          </p:nvPr>
        </p:nvSpPr>
        <p:spPr>
          <a:xfrm>
            <a:off x="457200" y="4894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 70 O.S. § 3-173 Oklahoma Advisory Council on Indian Education Act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13" name="Google Shape;313;p44"/>
          <p:cNvGraphicFramePr/>
          <p:nvPr>
            <p:extLst>
              <p:ext uri="{D42A27DB-BD31-4B8C-83A1-F6EECF244321}">
                <p14:modId xmlns:p14="http://schemas.microsoft.com/office/powerpoint/2010/main" val="1652241773"/>
              </p:ext>
            </p:extLst>
          </p:nvPr>
        </p:nvGraphicFramePr>
        <p:xfrm>
          <a:off x="354168" y="1632488"/>
          <a:ext cx="8467859" cy="2377380"/>
        </p:xfrm>
        <a:graphic>
          <a:graphicData uri="http://schemas.openxmlformats.org/drawingml/2006/table">
            <a:tbl>
              <a:tblPr>
                <a:noFill/>
                <a:tableStyleId>{72E1817B-397B-45EC-B94B-F80C6AFB8725}</a:tableStyleId>
              </a:tblPr>
              <a:tblGrid>
                <a:gridCol w="1623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13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6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6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Council Member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Organization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Appointed by/Designee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b="1" u="none" strike="noStrike" cap="none">
                          <a:solidFill>
                            <a:schemeClr val="dk2"/>
                          </a:solidFill>
                        </a:rPr>
                        <a:t>Represents</a:t>
                      </a:r>
                      <a:endParaRPr sz="18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Julian Guerrero, Jr.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Oklahoma State Department of Education (OSDE)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>
                          <a:solidFill>
                            <a:srgbClr val="FFFFFF"/>
                          </a:solidFill>
                        </a:rPr>
                        <a:t>State Superintendent Designee</a:t>
                      </a:r>
                      <a:endParaRPr sz="2400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2400" u="none" strike="noStrike" cap="none" dirty="0">
                          <a:solidFill>
                            <a:srgbClr val="FFFFFF"/>
                          </a:solidFill>
                        </a:rPr>
                        <a:t>State Department of Education</a:t>
                      </a:r>
                      <a:endParaRPr sz="2400" u="none" strike="noStrike" cap="none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D88D8B-233A-9441-97B8-D85040A19E2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 txBox="1">
            <a:spLocks noGrp="1"/>
          </p:cNvSpPr>
          <p:nvPr>
            <p:ph type="title"/>
          </p:nvPr>
        </p:nvSpPr>
        <p:spPr>
          <a:xfrm>
            <a:off x="457200" y="-544950"/>
            <a:ext cx="8229600" cy="26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dirty="0">
                <a:latin typeface="Arial"/>
                <a:ea typeface="Arial"/>
                <a:cs typeface="Arial"/>
                <a:sym typeface="Arial"/>
              </a:rPr>
              <a:t>Indian Education in Oklahoma</a:t>
            </a:r>
            <a:endParaRPr sz="3600" b="1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dirty="0">
                <a:latin typeface="Arial"/>
                <a:ea typeface="Arial"/>
                <a:cs typeface="Arial"/>
                <a:sym typeface="Arial"/>
              </a:rPr>
              <a:t>Bureau of Indian Education (BIE)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7"/>
          <p:cNvSpPr txBox="1"/>
          <p:nvPr/>
        </p:nvSpPr>
        <p:spPr>
          <a:xfrm>
            <a:off x="676050" y="1717975"/>
            <a:ext cx="7889400" cy="45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 dirty="0">
                <a:solidFill>
                  <a:schemeClr val="lt1"/>
                </a:solidFill>
              </a:rPr>
              <a:t>Johnson O’Malley Programs</a:t>
            </a:r>
            <a:r>
              <a:rPr lang="en" sz="2400" dirty="0">
                <a:solidFill>
                  <a:schemeClr val="lt1"/>
                </a:solidFill>
              </a:rPr>
              <a:t> </a:t>
            </a:r>
            <a:endParaRPr sz="2400" dirty="0">
              <a:solidFill>
                <a:schemeClr val="lt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n-US" sz="2400" dirty="0">
                <a:solidFill>
                  <a:schemeClr val="lt1"/>
                </a:solidFill>
              </a:rPr>
              <a:t>FY 2014 – 57 contracts serving 92,589 students</a:t>
            </a:r>
            <a:endParaRPr sz="2400" b="1" i="0" u="none" strike="noStrike" cap="none" dirty="0">
              <a:solidFill>
                <a:srgbClr val="FFFFFF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400" i="0" u="sng" strike="noStrike" cap="none" dirty="0">
                <a:solidFill>
                  <a:srgbClr val="FFFFFF"/>
                </a:solidFill>
              </a:rPr>
              <a:t>One BIE-</a:t>
            </a:r>
            <a:r>
              <a:rPr lang="en" sz="2400" u="sng" dirty="0">
                <a:solidFill>
                  <a:srgbClr val="FFFFFF"/>
                </a:solidFill>
              </a:rPr>
              <a:t>O</a:t>
            </a:r>
            <a:r>
              <a:rPr lang="en" sz="2400" i="0" u="sng" strike="noStrike" cap="none" dirty="0">
                <a:solidFill>
                  <a:srgbClr val="FFFFFF"/>
                </a:solidFill>
              </a:rPr>
              <a:t>perated </a:t>
            </a:r>
            <a:r>
              <a:rPr lang="en" sz="2400" u="sng" dirty="0">
                <a:solidFill>
                  <a:srgbClr val="FFFFFF"/>
                </a:solidFill>
              </a:rPr>
              <a:t>S</a:t>
            </a:r>
            <a:r>
              <a:rPr lang="en" sz="2400" i="0" u="sng" strike="noStrike" cap="none" dirty="0">
                <a:solidFill>
                  <a:srgbClr val="FFFFFF"/>
                </a:solidFill>
              </a:rPr>
              <a:t>chool</a:t>
            </a:r>
            <a:endParaRPr sz="2400" i="0" u="sng" strike="noStrike" cap="none" dirty="0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Riverside Indian School, Anadarko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i="0" u="sng" strike="noStrike" cap="none" dirty="0">
                <a:solidFill>
                  <a:srgbClr val="FFFFFF"/>
                </a:solidFill>
              </a:rPr>
              <a:t>Four Tribally-</a:t>
            </a:r>
            <a:r>
              <a:rPr lang="en" sz="2400" u="sng" dirty="0">
                <a:solidFill>
                  <a:srgbClr val="FFFFFF"/>
                </a:solidFill>
              </a:rPr>
              <a:t>O</a:t>
            </a:r>
            <a:r>
              <a:rPr lang="en" sz="2400" i="0" u="sng" strike="noStrike" cap="none" dirty="0">
                <a:solidFill>
                  <a:srgbClr val="FFFFFF"/>
                </a:solidFill>
              </a:rPr>
              <a:t>perated BIE </a:t>
            </a:r>
            <a:r>
              <a:rPr lang="en" sz="2400" u="sng" dirty="0">
                <a:solidFill>
                  <a:srgbClr val="FFFFFF"/>
                </a:solidFill>
              </a:rPr>
              <a:t>S</a:t>
            </a:r>
            <a:r>
              <a:rPr lang="en" sz="2400" i="0" u="sng" strike="noStrike" cap="none" dirty="0">
                <a:solidFill>
                  <a:srgbClr val="FFFFFF"/>
                </a:solidFill>
              </a:rPr>
              <a:t>chools</a:t>
            </a:r>
            <a:endParaRPr sz="2400" i="0" u="sng" strike="noStrike" cap="none" dirty="0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Chickasaw Children’s Village, Kingston - Chickasaw Nation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Eufaula Dormitory, Eufaula - Muscogee Nation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Jones Academy, Hartshorne - Choctaw Nation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Sequoyah High School, Tahlequah - Cherokee Nation</a:t>
            </a:r>
            <a:endParaRPr sz="24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D19AC9-A8C7-574A-B4A0-45D9461C350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8"/>
          <p:cNvSpPr txBox="1">
            <a:spLocks noGrp="1"/>
          </p:cNvSpPr>
          <p:nvPr>
            <p:ph type="title"/>
          </p:nvPr>
        </p:nvSpPr>
        <p:spPr>
          <a:xfrm>
            <a:off x="0" y="2746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Oklahom</a:t>
            </a:r>
            <a:r>
              <a:rPr lang="en" sz="3600" b="1">
                <a:latin typeface="Arial"/>
                <a:ea typeface="Arial"/>
                <a:cs typeface="Arial"/>
                <a:sym typeface="Arial"/>
              </a:rPr>
              <a:t>a &amp; the </a:t>
            </a: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39 Tribal Nations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8"/>
          <p:cNvSpPr txBox="1"/>
          <p:nvPr/>
        </p:nvSpPr>
        <p:spPr>
          <a:xfrm>
            <a:off x="623450" y="1787225"/>
            <a:ext cx="7920000" cy="44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Validation of American Indian students</a:t>
            </a:r>
            <a:endParaRPr sz="2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Integrate more culturally responsive Native curriculum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Encourage and cultivate a greater understanding of </a:t>
            </a:r>
            <a:r>
              <a:rPr lang="en" sz="2400">
                <a:solidFill>
                  <a:srgbClr val="FFFFFF"/>
                </a:solidFill>
              </a:rPr>
              <a:t>N</a:t>
            </a: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ative culture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Teach all students about Oklahoma</a:t>
            </a:r>
            <a:r>
              <a:rPr lang="en" sz="2400">
                <a:solidFill>
                  <a:srgbClr val="FFFFFF"/>
                </a:solidFill>
              </a:rPr>
              <a:t>’s Tribal</a:t>
            </a: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Nati</a:t>
            </a:r>
            <a:r>
              <a:rPr lang="en" sz="2400">
                <a:solidFill>
                  <a:srgbClr val="FFFFFF"/>
                </a:solidFill>
              </a:rPr>
              <a:t>ons 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Teach all students the impact of Tribal Nations in Oklahoma</a:t>
            </a: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>
                <a:solidFill>
                  <a:srgbClr val="FFFFFF"/>
                </a:solidFill>
              </a:rPr>
              <a:t>Encourage schools to provide teachers professional development on Oklahoma’s Tribal nations</a:t>
            </a:r>
            <a:endParaRPr sz="2400">
              <a:solidFill>
                <a:srgbClr val="FFFFFF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96DC07-A251-1D4C-939A-62273C3DB1B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9" descr="Map of tribal jurisdictions over Oklahoma public schools districts. " title="Tribal Jurisdiction Map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850" y="1323400"/>
            <a:ext cx="8784325" cy="542265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9"/>
          <p:cNvSpPr txBox="1">
            <a:spLocks noGrp="1"/>
          </p:cNvSpPr>
          <p:nvPr>
            <p:ph type="title"/>
          </p:nvPr>
        </p:nvSpPr>
        <p:spPr>
          <a:xfrm>
            <a:off x="0" y="2746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>
                <a:latin typeface="Arial"/>
                <a:ea typeface="Arial"/>
                <a:cs typeface="Arial"/>
                <a:sym typeface="Arial"/>
              </a:rPr>
              <a:t>Tribal and School Jurisdictions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629B65-5952-684C-BA6F-2DDF1C646FD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/>
          <p:nvPr/>
        </p:nvSpPr>
        <p:spPr>
          <a:xfrm>
            <a:off x="337575" y="1424325"/>
            <a:ext cx="3577200" cy="4512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0"/>
          <p:cNvSpPr txBox="1">
            <a:spLocks noGrp="1"/>
          </p:cNvSpPr>
          <p:nvPr>
            <p:ph type="title"/>
          </p:nvPr>
        </p:nvSpPr>
        <p:spPr>
          <a:xfrm>
            <a:off x="0" y="2746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Tribal Consultation in Oklahoma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" name="Google Shape;142;p20" descr="Coverpage of the official Oklahoma State Department of Education 2017 tribal consultation guidance. " title="Tribal Consultation Guide Coverp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4900" y="1519575"/>
            <a:ext cx="3402543" cy="4322399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0"/>
          <p:cNvSpPr txBox="1"/>
          <p:nvPr/>
        </p:nvSpPr>
        <p:spPr>
          <a:xfrm>
            <a:off x="4017825" y="1519575"/>
            <a:ext cx="5126100" cy="43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400" i="0" u="none" strike="noStrike" cap="none" dirty="0">
                <a:solidFill>
                  <a:srgbClr val="FFFFFF"/>
                </a:solidFill>
              </a:rPr>
              <a:t>1</a:t>
            </a:r>
            <a:r>
              <a:rPr lang="en" sz="2400" dirty="0">
                <a:solidFill>
                  <a:srgbClr val="FFFFFF"/>
                </a:solidFill>
              </a:rPr>
              <a:t>78</a:t>
            </a:r>
            <a:r>
              <a:rPr lang="en" sz="2400" i="0" u="none" strike="noStrike" cap="none" dirty="0">
                <a:solidFill>
                  <a:srgbClr val="FFFFFF"/>
                </a:solidFill>
              </a:rPr>
              <a:t> </a:t>
            </a:r>
            <a:r>
              <a:rPr lang="en" sz="2400" dirty="0">
                <a:solidFill>
                  <a:srgbClr val="FFFFFF"/>
                </a:solidFill>
              </a:rPr>
              <a:t>s</a:t>
            </a:r>
            <a:r>
              <a:rPr lang="en" sz="2400" i="0" u="none" strike="noStrike" cap="none" dirty="0">
                <a:solidFill>
                  <a:srgbClr val="FFFFFF"/>
                </a:solidFill>
              </a:rPr>
              <a:t>chool districts requ</a:t>
            </a:r>
            <a:r>
              <a:rPr lang="en" sz="2400" dirty="0">
                <a:solidFill>
                  <a:srgbClr val="FFFFFF"/>
                </a:solidFill>
              </a:rPr>
              <a:t>ired to have Tribal Consultation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100" i="0" u="none" strike="noStrike" cap="none" dirty="0">
              <a:solidFill>
                <a:srgbClr val="FFFFFF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400" i="0" u="none" strike="noStrike" cap="none" dirty="0">
                <a:solidFill>
                  <a:srgbClr val="FFFFFF"/>
                </a:solidFill>
              </a:rPr>
              <a:t>Every Student Succeeds Act (ESSA) Sec. 8538(c)(1)(A) &amp; (B)</a:t>
            </a:r>
            <a:endParaRPr sz="2400" i="0" u="none" strike="noStrike" cap="none" dirty="0">
              <a:solidFill>
                <a:srgbClr val="FFFFFF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400" i="0" u="none" strike="noStrike" cap="none" dirty="0">
                <a:solidFill>
                  <a:srgbClr val="FFFFFF"/>
                </a:solidFill>
              </a:rPr>
              <a:t>Tribal Consultation is required when a school district:</a:t>
            </a:r>
            <a:endParaRPr sz="2400" i="0" u="none" strike="noStrike" cap="none" dirty="0">
              <a:solidFill>
                <a:srgbClr val="FFFFFF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000" dirty="0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i="0" u="none" strike="noStrike" cap="none" dirty="0">
                <a:solidFill>
                  <a:srgbClr val="FFFFFF"/>
                </a:solidFill>
              </a:rPr>
              <a:t>Receives greater than $40,000 in Title VI funds</a:t>
            </a:r>
            <a:endParaRPr sz="2400" i="0" u="none" strike="noStrike" cap="none" dirty="0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dirty="0">
                <a:solidFill>
                  <a:srgbClr val="FFFFFF"/>
                </a:solidFill>
              </a:rPr>
              <a:t>Has </a:t>
            </a:r>
            <a:r>
              <a:rPr lang="en" sz="2400" i="0" u="none" strike="noStrike" cap="none" dirty="0">
                <a:solidFill>
                  <a:srgbClr val="FFFFFF"/>
                </a:solidFill>
              </a:rPr>
              <a:t>50% </a:t>
            </a:r>
            <a:r>
              <a:rPr lang="en" sz="2400" dirty="0">
                <a:solidFill>
                  <a:srgbClr val="FFFFFF"/>
                </a:solidFill>
              </a:rPr>
              <a:t> </a:t>
            </a:r>
            <a:r>
              <a:rPr lang="en" sz="2400" i="0" u="none" strike="noStrike" cap="none" dirty="0">
                <a:solidFill>
                  <a:srgbClr val="FFFFFF"/>
                </a:solidFill>
              </a:rPr>
              <a:t>A</a:t>
            </a:r>
            <a:r>
              <a:rPr lang="en" sz="2400" dirty="0">
                <a:solidFill>
                  <a:srgbClr val="FFFFFF"/>
                </a:solidFill>
              </a:rPr>
              <a:t>I/AN</a:t>
            </a:r>
            <a:r>
              <a:rPr lang="en" sz="2400" i="0" u="none" strike="noStrike" cap="none" dirty="0">
                <a:solidFill>
                  <a:srgbClr val="FFFFFF"/>
                </a:solidFill>
              </a:rPr>
              <a:t> enrollment</a:t>
            </a:r>
            <a:endParaRPr sz="2400" i="0" u="none" strike="noStrike" cap="none" dirty="0">
              <a:solidFill>
                <a:srgbClr val="FFFFFF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A7DF23-9C08-714D-9D30-CD7E687DB6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1"/>
          <p:cNvSpPr/>
          <p:nvPr/>
        </p:nvSpPr>
        <p:spPr>
          <a:xfrm>
            <a:off x="568500" y="1694625"/>
            <a:ext cx="3577200" cy="4512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xfrm>
            <a:off x="0" y="2746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Tribal Consultation in Oklahoma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1"/>
          <p:cNvSpPr txBox="1"/>
          <p:nvPr/>
        </p:nvSpPr>
        <p:spPr>
          <a:xfrm>
            <a:off x="4381475" y="1601250"/>
            <a:ext cx="4202400" cy="462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400" i="0" u="none" strike="noStrike" cap="none">
                <a:solidFill>
                  <a:srgbClr val="FFFFFF"/>
                </a:solidFill>
              </a:rPr>
              <a:t>Qualified Districts must consult on the following ESSA Titles:</a:t>
            </a:r>
            <a:endParaRPr sz="2400" i="0" u="none" strike="noStrike" cap="none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i="0" u="none" strike="noStrike" cap="none">
                <a:solidFill>
                  <a:srgbClr val="FFFFFF"/>
                </a:solidFill>
              </a:rPr>
              <a:t>Part A of Title I</a:t>
            </a:r>
            <a:endParaRPr sz="2400" i="0" u="none" strike="noStrike" cap="none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i="0" u="none" strike="noStrike" cap="none">
                <a:solidFill>
                  <a:srgbClr val="FFFFFF"/>
                </a:solidFill>
              </a:rPr>
              <a:t>Part C of Title I</a:t>
            </a:r>
            <a:endParaRPr sz="2400" i="0" u="none" strike="noStrike" cap="none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i="0" u="none" strike="noStrike" cap="none">
                <a:solidFill>
                  <a:srgbClr val="FFFFFF"/>
                </a:solidFill>
              </a:rPr>
              <a:t>Part D of Title I</a:t>
            </a:r>
            <a:endParaRPr sz="2400" i="0" u="none" strike="noStrike" cap="none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i="0" u="none" strike="noStrike" cap="none">
                <a:solidFill>
                  <a:srgbClr val="FFFFFF"/>
                </a:solidFill>
              </a:rPr>
              <a:t>Part A of Title II, III, IV</a:t>
            </a:r>
            <a:endParaRPr sz="2400" i="0" u="none" strike="noStrike" cap="none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i="0" u="none" strike="noStrike" cap="none">
                <a:solidFill>
                  <a:srgbClr val="FFFFFF"/>
                </a:solidFill>
              </a:rPr>
              <a:t>Part B of Title IV</a:t>
            </a:r>
            <a:endParaRPr sz="2400" i="0" u="none" strike="noStrike" cap="none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 i="0" u="none" strike="noStrike" cap="none">
                <a:solidFill>
                  <a:srgbClr val="FFFFFF"/>
                </a:solidFill>
              </a:rPr>
              <a:t>Subpart 2 of Part B of Title V</a:t>
            </a:r>
            <a:endParaRPr sz="2400" i="0" u="none" strike="noStrike" cap="none">
              <a:solidFill>
                <a:srgbClr val="FFFFFF"/>
              </a:solidFill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lang="en" sz="2400">
                <a:solidFill>
                  <a:srgbClr val="FFFFFF"/>
                </a:solidFill>
              </a:rPr>
              <a:t>Title VI</a:t>
            </a:r>
            <a:endParaRPr sz="2400">
              <a:solidFill>
                <a:srgbClr val="FFFFFF"/>
              </a:solidFill>
            </a:endParaRPr>
          </a:p>
        </p:txBody>
      </p:sp>
      <p:pic>
        <p:nvPicPr>
          <p:cNvPr id="151" name="Google Shape;151;p21" descr="Coverpage of the official Oklahoma State Department of Education 2017 tribal consultation guidance. " title="Tribal Consultation Coverp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5825" y="1789875"/>
            <a:ext cx="3402543" cy="43223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A6516E-C418-B443-A657-2813FEF3CD2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2"/>
          <p:cNvSpPr txBox="1"/>
          <p:nvPr/>
        </p:nvSpPr>
        <p:spPr>
          <a:xfrm>
            <a:off x="898950" y="4150625"/>
            <a:ext cx="7346100" cy="213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22"/>
          <p:cNvSpPr txBox="1">
            <a:spLocks noGrp="1"/>
          </p:cNvSpPr>
          <p:nvPr>
            <p:ph type="title"/>
          </p:nvPr>
        </p:nvSpPr>
        <p:spPr>
          <a:xfrm>
            <a:off x="0" y="2746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estrial"/>
              <a:buNone/>
            </a:pPr>
            <a:r>
              <a:rPr lang="en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ESSA Tribal Engagement Workshop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8" name="Google Shape;158;p22" descr="Coverpage of the Oklahoma City title six metropolitan consortium meeting held on march 13, 2019. " title="Tribal Consultation Meeting Coverpag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8950" y="1417650"/>
            <a:ext cx="5023900" cy="51540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A880599-1D43-424B-9FBC-CA5C497B6463}"/>
              </a:ext>
            </a:extLst>
          </p:cNvPr>
          <p:cNvSpPr/>
          <p:nvPr/>
        </p:nvSpPr>
        <p:spPr>
          <a:xfrm>
            <a:off x="989703" y="1506070"/>
            <a:ext cx="4797911" cy="753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Tribal Consultation Meeting</a:t>
            </a:r>
          </a:p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March 13, 2019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8A1480-D7E0-034F-8D3C-209D0D8F17D5}"/>
              </a:ext>
            </a:extLst>
          </p:cNvPr>
          <p:cNvSpPr/>
          <p:nvPr/>
        </p:nvSpPr>
        <p:spPr>
          <a:xfrm>
            <a:off x="989703" y="5676001"/>
            <a:ext cx="4797911" cy="753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Oklahoma City Title VI</a:t>
            </a:r>
          </a:p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Metro Consortium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774170-42B5-9C4B-9F8C-D109AE4CF5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FF2FE"/>
      </a:hlink>
      <a:folHlink>
        <a:srgbClr val="D2DBE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1317</Words>
  <Application>Microsoft Macintosh PowerPoint</Application>
  <PresentationFormat>On-screen Show (4:3)</PresentationFormat>
  <Paragraphs>298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Questrial</vt:lpstr>
      <vt:lpstr>Calibri</vt:lpstr>
      <vt:lpstr>Arial</vt:lpstr>
      <vt:lpstr>Helvetica Neue</vt:lpstr>
      <vt:lpstr>Office Theme</vt:lpstr>
      <vt:lpstr>OKLAHOMA ADVISORY COUNCIL  ON INDIAN EDUCATION (OACIE)</vt:lpstr>
      <vt:lpstr>OACIE Priorities</vt:lpstr>
      <vt:lpstr>Title VI Count &amp; Funding </vt:lpstr>
      <vt:lpstr>Indian Education in Oklahoma Bureau of Indian Education (BIE)</vt:lpstr>
      <vt:lpstr>Oklahoma &amp; the 39 Tribal Nations</vt:lpstr>
      <vt:lpstr>Tribal and School Jurisdictions</vt:lpstr>
      <vt:lpstr>Tribal Consultation in Oklahoma</vt:lpstr>
      <vt:lpstr>Tribal Consultation in Oklahoma</vt:lpstr>
      <vt:lpstr>ESSA Tribal Engagement Workshop</vt:lpstr>
      <vt:lpstr>Tribal Consultation</vt:lpstr>
      <vt:lpstr>Collaboration Between Tribal Nations and Public Schools</vt:lpstr>
      <vt:lpstr>OSDE Partnerships</vt:lpstr>
      <vt:lpstr>Professional Development </vt:lpstr>
      <vt:lpstr>Social Studies Standards</vt:lpstr>
      <vt:lpstr>Oklahoma Indian Education Resource</vt:lpstr>
      <vt:lpstr>Federal Demonstration Grants</vt:lpstr>
      <vt:lpstr>Native Youth Community Project (NYCP) Objectives</vt:lpstr>
      <vt:lpstr>Native Language Revitalization</vt:lpstr>
      <vt:lpstr>Native Languages in Our Schools</vt:lpstr>
      <vt:lpstr>Native Languages in Our Schools</vt:lpstr>
      <vt:lpstr>Recommendations</vt:lpstr>
      <vt:lpstr>Recommendations</vt:lpstr>
      <vt:lpstr>Upcoming OACIE Meeting</vt:lpstr>
      <vt:lpstr>OACIE Statutory Appointments</vt:lpstr>
      <vt:lpstr>OACIE Statutory Appointments </vt:lpstr>
      <vt:lpstr>OACIE Statutory Appointments</vt:lpstr>
      <vt:lpstr>OACIE Statutory Appointments</vt:lpstr>
      <vt:lpstr>OACIE Statutory Appointments</vt:lpstr>
      <vt:lpstr>OACIE Statutory Appointments</vt:lpstr>
      <vt:lpstr>OACIE Statutory Appointments</vt:lpstr>
      <vt:lpstr>OACIE Statutory Appointments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OKLAHOMA ADVISORY COUNCIL  ON INDIAN EDUCATION (OACIE)</dc:title>
  <dc:creator>Cindy Koss</dc:creator>
  <cp:lastModifiedBy>Julian Guerrero</cp:lastModifiedBy>
  <cp:revision>23</cp:revision>
  <dcterms:modified xsi:type="dcterms:W3CDTF">2019-08-21T17:08:53Z</dcterms:modified>
</cp:coreProperties>
</file>