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notesSlides/notesSlide23.xml" ContentType="application/vnd.openxmlformats-officedocument.presentationml.notesSlide+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notesSlides/notesSlide26.xml" ContentType="application/vnd.openxmlformats-officedocument.presentationml.notesSlide+xml"/>
  <Override PartName="/ppt/tags/tag98.xml" ContentType="application/vnd.openxmlformats-officedocument.presentationml.tags+xml"/>
  <Override PartName="/ppt/notesSlides/notesSlide27.xml" ContentType="application/vnd.openxmlformats-officedocument.presentationml.notesSlide+xml"/>
  <Override PartName="/ppt/tags/tag99.xml" ContentType="application/vnd.openxmlformats-officedocument.presentationml.tags+xml"/>
  <Override PartName="/ppt/notesSlides/notesSlide28.xml" ContentType="application/vnd.openxmlformats-officedocument.presentationml.notesSlide+xml"/>
  <Override PartName="/ppt/tags/tag100.xml" ContentType="application/vnd.openxmlformats-officedocument.presentationml.tags+xml"/>
  <Override PartName="/ppt/notesSlides/notesSlide29.xml" ContentType="application/vnd.openxmlformats-officedocument.presentationml.notesSlide+xml"/>
  <Override PartName="/ppt/tags/tag101.xml" ContentType="application/vnd.openxmlformats-officedocument.presentationml.tags+xml"/>
  <Override PartName="/ppt/notesSlides/notesSlide30.xml" ContentType="application/vnd.openxmlformats-officedocument.presentationml.notesSlide+xml"/>
  <Override PartName="/ppt/tags/tag102.xml" ContentType="application/vnd.openxmlformats-officedocument.presentationml.tags+xml"/>
  <Override PartName="/ppt/notesSlides/notesSlide31.xml" ContentType="application/vnd.openxmlformats-officedocument.presentationml.notesSlide+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notesSlides/notesSlide33.xml" ContentType="application/vnd.openxmlformats-officedocument.presentationml.notesSlide+xml"/>
  <Override PartName="/ppt/tags/tag105.xml" ContentType="application/vnd.openxmlformats-officedocument.presentationml.tags+xml"/>
  <Override PartName="/ppt/notesSlides/notesSlide34.xml" ContentType="application/vnd.openxmlformats-officedocument.presentationml.notesSlide+xml"/>
  <Override PartName="/ppt/tags/tag106.xml" ContentType="application/vnd.openxmlformats-officedocument.presentationml.tags+xml"/>
  <Override PartName="/ppt/notesSlides/notesSlide3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6.xml" ContentType="application/vnd.openxmlformats-officedocument.presentationml.notesSlide+xml"/>
  <Override PartName="/ppt/tags/tag109.xml" ContentType="application/vnd.openxmlformats-officedocument.presentationml.tags+xml"/>
  <Override PartName="/ppt/notesSlides/notesSlide37.xml" ContentType="application/vnd.openxmlformats-officedocument.presentationml.notesSlide+xml"/>
  <Override PartName="/ppt/tags/tag110.xml" ContentType="application/vnd.openxmlformats-officedocument.presentationml.tags+xml"/>
  <Override PartName="/ppt/notesSlides/notesSlide38.xml" ContentType="application/vnd.openxmlformats-officedocument.presentationml.notesSlide+xml"/>
  <Override PartName="/ppt/tags/tag111.xml" ContentType="application/vnd.openxmlformats-officedocument.presentationml.tags+xml"/>
  <Override PartName="/ppt/notesSlides/notesSlide39.xml" ContentType="application/vnd.openxmlformats-officedocument.presentationml.notesSlide+xml"/>
  <Override PartName="/ppt/tags/tag112.xml" ContentType="application/vnd.openxmlformats-officedocument.presentationml.tags+xml"/>
  <Override PartName="/ppt/notesSlides/notesSlide40.xml" ContentType="application/vnd.openxmlformats-officedocument.presentationml.notesSlide+xml"/>
  <Override PartName="/ppt/tags/tag113.xml" ContentType="application/vnd.openxmlformats-officedocument.presentationml.tags+xml"/>
  <Override PartName="/ppt/notesSlides/notesSlide41.xml" ContentType="application/vnd.openxmlformats-officedocument.presentationml.notesSlide+xml"/>
  <Override PartName="/ppt/tags/tag114.xml" ContentType="application/vnd.openxmlformats-officedocument.presentationml.tags+xml"/>
  <Override PartName="/ppt/notesSlides/notesSlide42.xml" ContentType="application/vnd.openxmlformats-officedocument.presentationml.notesSlide+xml"/>
  <Override PartName="/ppt/tags/tag115.xml" ContentType="application/vnd.openxmlformats-officedocument.presentationml.tags+xml"/>
  <Override PartName="/ppt/notesSlides/notesSlide43.xml" ContentType="application/vnd.openxmlformats-officedocument.presentationml.notesSlide+xml"/>
  <Override PartName="/ppt/tags/tag116.xml" ContentType="application/vnd.openxmlformats-officedocument.presentationml.tags+xml"/>
  <Override PartName="/ppt/notesSlides/notesSlide44.xml" ContentType="application/vnd.openxmlformats-officedocument.presentationml.notesSlide+xml"/>
  <Override PartName="/ppt/tags/tag117.xml" ContentType="application/vnd.openxmlformats-officedocument.presentationml.tags+xml"/>
  <Override PartName="/ppt/notesSlides/notesSlide45.xml" ContentType="application/vnd.openxmlformats-officedocument.presentationml.notesSlide+xml"/>
  <Override PartName="/ppt/tags/tag118.xml" ContentType="application/vnd.openxmlformats-officedocument.presentationml.tags+xml"/>
  <Override PartName="/ppt/notesSlides/notesSlide46.xml" ContentType="application/vnd.openxmlformats-officedocument.presentationml.notesSlide+xml"/>
  <Override PartName="/ppt/tags/tag119.xml" ContentType="application/vnd.openxmlformats-officedocument.presentationml.tags+xml"/>
  <Override PartName="/ppt/notesSlides/notesSlide47.xml" ContentType="application/vnd.openxmlformats-officedocument.presentationml.notesSlide+xml"/>
  <Override PartName="/ppt/tags/tag120.xml" ContentType="application/vnd.openxmlformats-officedocument.presentationml.tags+xml"/>
  <Override PartName="/ppt/notesSlides/notesSlide4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9.xml" ContentType="application/vnd.openxmlformats-officedocument.presentationml.notesSlide+xml"/>
  <Override PartName="/ppt/tags/tag125.xml" ContentType="application/vnd.openxmlformats-officedocument.presentationml.tags+xml"/>
  <Override PartName="/ppt/notesSlides/notesSlide50.xml" ContentType="application/vnd.openxmlformats-officedocument.presentationml.notesSlide+xml"/>
  <Override PartName="/ppt/tags/tag126.xml" ContentType="application/vnd.openxmlformats-officedocument.presentationml.tags+xml"/>
  <Override PartName="/ppt/notesSlides/notesSlide51.xml" ContentType="application/vnd.openxmlformats-officedocument.presentationml.notesSlide+xml"/>
  <Override PartName="/ppt/tags/tag127.xml" ContentType="application/vnd.openxmlformats-officedocument.presentationml.tags+xml"/>
  <Override PartName="/ppt/notesSlides/notesSlide52.xml" ContentType="application/vnd.openxmlformats-officedocument.presentationml.notesSlide+xml"/>
  <Override PartName="/ppt/tags/tag128.xml" ContentType="application/vnd.openxmlformats-officedocument.presentationml.tags+xml"/>
  <Override PartName="/ppt/notesSlides/notesSlide53.xml" ContentType="application/vnd.openxmlformats-officedocument.presentationml.notesSlide+xml"/>
  <Override PartName="/ppt/tags/tag129.xml" ContentType="application/vnd.openxmlformats-officedocument.presentationml.tags+xml"/>
  <Override PartName="/ppt/notesSlides/notesSlide54.xml" ContentType="application/vnd.openxmlformats-officedocument.presentationml.notesSlide+xml"/>
  <Override PartName="/ppt/tags/tag130.xml" ContentType="application/vnd.openxmlformats-officedocument.presentationml.tags+xml"/>
  <Override PartName="/ppt/notesSlides/notesSlide55.xml" ContentType="application/vnd.openxmlformats-officedocument.presentationml.notesSlide+xml"/>
  <Override PartName="/ppt/tags/tag131.xml" ContentType="application/vnd.openxmlformats-officedocument.presentationml.tags+xml"/>
  <Override PartName="/ppt/notesSlides/notesSlide56.xml" ContentType="application/vnd.openxmlformats-officedocument.presentationml.notesSlide+xml"/>
  <Override PartName="/ppt/tags/tag132.xml" ContentType="application/vnd.openxmlformats-officedocument.presentationml.tags+xml"/>
  <Override PartName="/ppt/notesSlides/notesSlide57.xml" ContentType="application/vnd.openxmlformats-officedocument.presentationml.notesSlide+xml"/>
  <Override PartName="/ppt/tags/tag133.xml" ContentType="application/vnd.openxmlformats-officedocument.presentationml.tags+xml"/>
  <Override PartName="/ppt/notesSlides/notesSlide58.xml" ContentType="application/vnd.openxmlformats-officedocument.presentationml.notesSlide+xml"/>
  <Override PartName="/ppt/tags/tag134.xml" ContentType="application/vnd.openxmlformats-officedocument.presentationml.tags+xml"/>
  <Override PartName="/ppt/notesSlides/notesSlide59.xml" ContentType="application/vnd.openxmlformats-officedocument.presentationml.notesSlide+xml"/>
  <Override PartName="/ppt/tags/tag135.xml" ContentType="application/vnd.openxmlformats-officedocument.presentationml.tags+xml"/>
  <Override PartName="/ppt/notesSlides/notesSlide6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144"/>
  </p:notesMasterIdLst>
  <p:sldIdLst>
    <p:sldId id="257" r:id="rId7"/>
    <p:sldId id="864" r:id="rId8"/>
    <p:sldId id="510" r:id="rId9"/>
    <p:sldId id="865" r:id="rId10"/>
    <p:sldId id="769" r:id="rId11"/>
    <p:sldId id="415" r:id="rId12"/>
    <p:sldId id="771" r:id="rId13"/>
    <p:sldId id="772" r:id="rId14"/>
    <p:sldId id="773" r:id="rId15"/>
    <p:sldId id="774" r:id="rId16"/>
    <p:sldId id="775" r:id="rId17"/>
    <p:sldId id="776" r:id="rId18"/>
    <p:sldId id="777" r:id="rId19"/>
    <p:sldId id="778" r:id="rId20"/>
    <p:sldId id="780" r:id="rId21"/>
    <p:sldId id="781" r:id="rId22"/>
    <p:sldId id="782" r:id="rId23"/>
    <p:sldId id="783" r:id="rId24"/>
    <p:sldId id="784" r:id="rId25"/>
    <p:sldId id="785" r:id="rId26"/>
    <p:sldId id="786" r:id="rId27"/>
    <p:sldId id="787" r:id="rId28"/>
    <p:sldId id="788" r:id="rId29"/>
    <p:sldId id="789" r:id="rId30"/>
    <p:sldId id="791" r:id="rId31"/>
    <p:sldId id="792" r:id="rId32"/>
    <p:sldId id="793" r:id="rId33"/>
    <p:sldId id="794" r:id="rId34"/>
    <p:sldId id="795" r:id="rId35"/>
    <p:sldId id="796" r:id="rId36"/>
    <p:sldId id="797" r:id="rId37"/>
    <p:sldId id="798" r:id="rId38"/>
    <p:sldId id="799" r:id="rId39"/>
    <p:sldId id="801" r:id="rId40"/>
    <p:sldId id="802" r:id="rId41"/>
    <p:sldId id="803" r:id="rId42"/>
    <p:sldId id="804" r:id="rId43"/>
    <p:sldId id="805" r:id="rId44"/>
    <p:sldId id="806" r:id="rId45"/>
    <p:sldId id="807" r:id="rId46"/>
    <p:sldId id="808" r:id="rId47"/>
    <p:sldId id="809" r:id="rId48"/>
    <p:sldId id="810" r:id="rId49"/>
    <p:sldId id="811" r:id="rId50"/>
    <p:sldId id="812" r:id="rId51"/>
    <p:sldId id="813" r:id="rId52"/>
    <p:sldId id="814" r:id="rId53"/>
    <p:sldId id="815" r:id="rId54"/>
    <p:sldId id="816" r:id="rId55"/>
    <p:sldId id="818" r:id="rId56"/>
    <p:sldId id="819" r:id="rId57"/>
    <p:sldId id="823" r:id="rId58"/>
    <p:sldId id="824" r:id="rId59"/>
    <p:sldId id="825" r:id="rId60"/>
    <p:sldId id="826" r:id="rId61"/>
    <p:sldId id="827" r:id="rId62"/>
    <p:sldId id="828" r:id="rId63"/>
    <p:sldId id="829" r:id="rId64"/>
    <p:sldId id="830" r:id="rId65"/>
    <p:sldId id="831" r:id="rId66"/>
    <p:sldId id="832" r:id="rId67"/>
    <p:sldId id="833" r:id="rId68"/>
    <p:sldId id="834" r:id="rId69"/>
    <p:sldId id="835" r:id="rId70"/>
    <p:sldId id="836" r:id="rId71"/>
    <p:sldId id="837" r:id="rId72"/>
    <p:sldId id="838" r:id="rId73"/>
    <p:sldId id="839" r:id="rId74"/>
    <p:sldId id="840" r:id="rId75"/>
    <p:sldId id="841" r:id="rId76"/>
    <p:sldId id="842" r:id="rId77"/>
    <p:sldId id="843" r:id="rId78"/>
    <p:sldId id="844" r:id="rId79"/>
    <p:sldId id="845" r:id="rId80"/>
    <p:sldId id="846" r:id="rId81"/>
    <p:sldId id="848" r:id="rId82"/>
    <p:sldId id="849" r:id="rId83"/>
    <p:sldId id="850" r:id="rId84"/>
    <p:sldId id="851" r:id="rId85"/>
    <p:sldId id="852" r:id="rId86"/>
    <p:sldId id="854" r:id="rId87"/>
    <p:sldId id="855" r:id="rId88"/>
    <p:sldId id="856" r:id="rId89"/>
    <p:sldId id="857" r:id="rId90"/>
    <p:sldId id="858" r:id="rId91"/>
    <p:sldId id="859" r:id="rId92"/>
    <p:sldId id="860" r:id="rId93"/>
    <p:sldId id="861" r:id="rId94"/>
    <p:sldId id="862" r:id="rId95"/>
    <p:sldId id="512" r:id="rId96"/>
    <p:sldId id="684" r:id="rId97"/>
    <p:sldId id="685" r:id="rId98"/>
    <p:sldId id="686" r:id="rId99"/>
    <p:sldId id="687" r:id="rId100"/>
    <p:sldId id="688" r:id="rId101"/>
    <p:sldId id="695" r:id="rId102"/>
    <p:sldId id="697" r:id="rId103"/>
    <p:sldId id="698" r:id="rId104"/>
    <p:sldId id="699" r:id="rId105"/>
    <p:sldId id="700" r:id="rId106"/>
    <p:sldId id="701" r:id="rId107"/>
    <p:sldId id="702" r:id="rId108"/>
    <p:sldId id="704" r:id="rId109"/>
    <p:sldId id="705" r:id="rId110"/>
    <p:sldId id="706" r:id="rId111"/>
    <p:sldId id="707" r:id="rId112"/>
    <p:sldId id="711" r:id="rId113"/>
    <p:sldId id="719" r:id="rId114"/>
    <p:sldId id="717" r:id="rId115"/>
    <p:sldId id="718" r:id="rId116"/>
    <p:sldId id="721" r:id="rId117"/>
    <p:sldId id="723" r:id="rId118"/>
    <p:sldId id="724" r:id="rId119"/>
    <p:sldId id="725" r:id="rId120"/>
    <p:sldId id="726" r:id="rId121"/>
    <p:sldId id="728" r:id="rId122"/>
    <p:sldId id="730" r:id="rId123"/>
    <p:sldId id="731" r:id="rId124"/>
    <p:sldId id="732" r:id="rId125"/>
    <p:sldId id="563" r:id="rId126"/>
    <p:sldId id="596" r:id="rId127"/>
    <p:sldId id="568" r:id="rId128"/>
    <p:sldId id="569" r:id="rId129"/>
    <p:sldId id="570" r:id="rId130"/>
    <p:sldId id="867" r:id="rId131"/>
    <p:sldId id="565" r:id="rId132"/>
    <p:sldId id="594" r:id="rId133"/>
    <p:sldId id="595" r:id="rId134"/>
    <p:sldId id="575" r:id="rId135"/>
    <p:sldId id="583" r:id="rId136"/>
    <p:sldId id="584" r:id="rId137"/>
    <p:sldId id="585" r:id="rId138"/>
    <p:sldId id="586" r:id="rId139"/>
    <p:sldId id="587" r:id="rId140"/>
    <p:sldId id="588" r:id="rId141"/>
    <p:sldId id="589" r:id="rId142"/>
    <p:sldId id="590" r:id="rId143"/>
  </p:sldIdLst>
  <p:sldSz cx="12192000" cy="6858000"/>
  <p:notesSz cx="6858000" cy="9144000"/>
  <p:custDataLst>
    <p:tags r:id="rId14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DiBona" initials="JD" lastIdx="5" clrIdx="0">
    <p:extLst>
      <p:ext uri="{19B8F6BF-5375-455C-9EA6-DF929625EA0E}">
        <p15:presenceInfo xmlns:p15="http://schemas.microsoft.com/office/powerpoint/2012/main" userId="S::dibona.julie@measuredprogress.org::8a272a2f-9250-4598-9910-6051f2dbc0d3" providerId="AD"/>
      </p:ext>
    </p:extLst>
  </p:cmAuthor>
  <p:cmAuthor id="2" name="David Harrison" initials="DH" lastIdx="1" clrIdx="1">
    <p:extLst>
      <p:ext uri="{19B8F6BF-5375-455C-9EA6-DF929625EA0E}">
        <p15:presenceInfo xmlns:p15="http://schemas.microsoft.com/office/powerpoint/2012/main" userId="S::harrison.david@measuredprogress.org::ff468ebe-dcd7-4705-9ffa-042610d17ad5" providerId="AD"/>
      </p:ext>
    </p:extLst>
  </p:cmAuthor>
  <p:cmAuthor id="3" name="Robin Petrowicz" initials="RP" lastIdx="15" clrIdx="2">
    <p:extLst>
      <p:ext uri="{19B8F6BF-5375-455C-9EA6-DF929625EA0E}">
        <p15:presenceInfo xmlns:p15="http://schemas.microsoft.com/office/powerpoint/2012/main" userId="S::petrowicz.robin@measuredprogress.org::5addc8c3-2ee5-45b0-8c92-e8fe3040696b" providerId="AD"/>
      </p:ext>
    </p:extLst>
  </p:cmAuthor>
  <p:cmAuthor id="4" name="Elizabeth Garcia" initials="EG" lastIdx="1" clrIdx="3">
    <p:extLst>
      <p:ext uri="{19B8F6BF-5375-455C-9EA6-DF929625EA0E}">
        <p15:presenceInfo xmlns:p15="http://schemas.microsoft.com/office/powerpoint/2012/main" userId="S::garcia.elizabeth@measuredprogress.org::94b30ccd-21b3-44b0-af1e-64899b9d7e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FF6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6"/>
    <p:restoredTop sz="94673"/>
  </p:normalViewPr>
  <p:slideViewPr>
    <p:cSldViewPr snapToGrid="0">
      <p:cViewPr varScale="1">
        <p:scale>
          <a:sx n="69" d="100"/>
          <a:sy n="69" d="100"/>
        </p:scale>
        <p:origin x="8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notesMaster" Target="notesMasters/notesMaster1.xml"/><Relationship Id="rId149"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BBAB2-DC16-4EA0-A826-F45CB99E1150}"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394F7-F445-4B18-B59D-63D37A559808}" type="slidenum">
              <a:rPr lang="en-US" smtClean="0"/>
              <a:t>‹#›</a:t>
            </a:fld>
            <a:endParaRPr lang="en-US"/>
          </a:p>
        </p:txBody>
      </p:sp>
    </p:spTree>
    <p:extLst>
      <p:ext uri="{BB962C8B-B14F-4D97-AF65-F5344CB8AC3E}">
        <p14:creationId xmlns:p14="http://schemas.microsoft.com/office/powerpoint/2010/main" val="68442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Practice</a:t>
            </a:r>
            <a:r>
              <a:rPr lang="en-US" baseline="0"/>
              <a:t> tests, PSTGs, TAMs, TPM were available starting in January.  </a:t>
            </a:r>
            <a:r>
              <a:rPr lang="en-US"/>
              <a:t>Manuals</a:t>
            </a:r>
            <a:r>
              <a:rPr lang="en-US" baseline="0"/>
              <a:t> in districts: Carefully calculated numbers, if you need more, please print from site. CCRA this is only Braille and LP, all others are online only.</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4</a:t>
            </a:fld>
            <a:endParaRPr lang="en-US"/>
          </a:p>
        </p:txBody>
      </p:sp>
    </p:spTree>
    <p:extLst>
      <p:ext uri="{BB962C8B-B14F-4D97-AF65-F5344CB8AC3E}">
        <p14:creationId xmlns:p14="http://schemas.microsoft.com/office/powerpoint/2010/main" val="349018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Districts must have plans and procedures in place for handling testing invalidations.  This plan should be written and provided to test administrators prior to testing.  The plan is required documentation for monitoring, but all districts need to have a plan in place before testing begins.</a:t>
            </a:r>
          </a:p>
        </p:txBody>
      </p:sp>
      <p:sp>
        <p:nvSpPr>
          <p:cNvPr id="4" name="Slide Number Placeholder 3"/>
          <p:cNvSpPr>
            <a:spLocks noGrp="1"/>
          </p:cNvSpPr>
          <p:nvPr>
            <p:ph type="sldNum" sz="quarter" idx="5"/>
          </p:nvPr>
        </p:nvSpPr>
        <p:spPr/>
        <p:txBody>
          <a:bodyPr/>
          <a:lstStyle/>
          <a:p>
            <a:fld id="{88B246A2-D65B-4479-84E2-06CA17A0C529}" type="slidenum">
              <a:rPr lang="en-US" smtClean="0"/>
              <a:t>38</a:t>
            </a:fld>
            <a:endParaRPr lang="en-US"/>
          </a:p>
        </p:txBody>
      </p:sp>
    </p:spTree>
    <p:extLst>
      <p:ext uri="{BB962C8B-B14F-4D97-AF65-F5344CB8AC3E}">
        <p14:creationId xmlns:p14="http://schemas.microsoft.com/office/powerpoint/2010/main" val="108150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Each site must have plans and procedures for maintaining the security of test materials before, during, and after testing.  These plans are required documentation for monitoring, but each site should have a documented plan in place prior to receiving testing materials.</a:t>
            </a:r>
          </a:p>
        </p:txBody>
      </p:sp>
      <p:sp>
        <p:nvSpPr>
          <p:cNvPr id="4" name="Slide Number Placeholder 3"/>
          <p:cNvSpPr>
            <a:spLocks noGrp="1"/>
          </p:cNvSpPr>
          <p:nvPr>
            <p:ph type="sldNum" sz="quarter" idx="5"/>
          </p:nvPr>
        </p:nvSpPr>
        <p:spPr/>
        <p:txBody>
          <a:bodyPr/>
          <a:lstStyle/>
          <a:p>
            <a:fld id="{88B246A2-D65B-4479-84E2-06CA17A0C529}" type="slidenum">
              <a:rPr lang="en-US" smtClean="0"/>
              <a:t>42</a:t>
            </a:fld>
            <a:endParaRPr lang="en-US"/>
          </a:p>
        </p:txBody>
      </p:sp>
    </p:spTree>
    <p:extLst>
      <p:ext uri="{BB962C8B-B14F-4D97-AF65-F5344CB8AC3E}">
        <p14:creationId xmlns:p14="http://schemas.microsoft.com/office/powerpoint/2010/main" val="209485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Districts will receive a paper copy of the PSTG for each paper/pencil tester.  For students testing online, districts should provide parents with the links to the PSTG or districts may elect to print the guides for parents.</a:t>
            </a:r>
          </a:p>
        </p:txBody>
      </p:sp>
      <p:sp>
        <p:nvSpPr>
          <p:cNvPr id="4" name="Slide Number Placeholder 3"/>
          <p:cNvSpPr>
            <a:spLocks noGrp="1"/>
          </p:cNvSpPr>
          <p:nvPr>
            <p:ph type="sldNum" sz="quarter" idx="5"/>
          </p:nvPr>
        </p:nvSpPr>
        <p:spPr/>
        <p:txBody>
          <a:bodyPr/>
          <a:lstStyle/>
          <a:p>
            <a:fld id="{88B246A2-D65B-4479-84E2-06CA17A0C529}" type="slidenum">
              <a:rPr lang="en-US" smtClean="0"/>
              <a:t>54</a:t>
            </a:fld>
            <a:endParaRPr lang="en-US"/>
          </a:p>
        </p:txBody>
      </p:sp>
    </p:spTree>
    <p:extLst>
      <p:ext uri="{BB962C8B-B14F-4D97-AF65-F5344CB8AC3E}">
        <p14:creationId xmlns:p14="http://schemas.microsoft.com/office/powerpoint/2010/main" val="255001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B394F7-F445-4B18-B59D-63D37A559808}" type="slidenum">
              <a:rPr lang="en-US" smtClean="0"/>
              <a:t>55</a:t>
            </a:fld>
            <a:endParaRPr lang="en-US"/>
          </a:p>
        </p:txBody>
      </p:sp>
    </p:spTree>
    <p:extLst>
      <p:ext uri="{BB962C8B-B14F-4D97-AF65-F5344CB8AC3E}">
        <p14:creationId xmlns:p14="http://schemas.microsoft.com/office/powerpoint/2010/main" val="345464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During monitoring, the Office of Assessment staff must match each TA/TP security document signature with the record of training.  When sign-in sheets do not have a legibly printed name (or the signatures are not valid) results in SDE contacting you</a:t>
            </a:r>
          </a:p>
        </p:txBody>
      </p:sp>
      <p:sp>
        <p:nvSpPr>
          <p:cNvPr id="4" name="Slide Number Placeholder 3"/>
          <p:cNvSpPr>
            <a:spLocks noGrp="1"/>
          </p:cNvSpPr>
          <p:nvPr>
            <p:ph type="sldNum" sz="quarter" idx="5"/>
          </p:nvPr>
        </p:nvSpPr>
        <p:spPr/>
        <p:txBody>
          <a:bodyPr/>
          <a:lstStyle/>
          <a:p>
            <a:fld id="{88B246A2-D65B-4479-84E2-06CA17A0C529}" type="slidenum">
              <a:rPr lang="en-US" smtClean="0"/>
              <a:t>58</a:t>
            </a:fld>
            <a:endParaRPr lang="en-US"/>
          </a:p>
        </p:txBody>
      </p:sp>
    </p:spTree>
    <p:extLst>
      <p:ext uri="{BB962C8B-B14F-4D97-AF65-F5344CB8AC3E}">
        <p14:creationId xmlns:p14="http://schemas.microsoft.com/office/powerpoint/2010/main" val="396961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The name on the training record must be the same as the name used to sign the TA/TP security forms</a:t>
            </a:r>
          </a:p>
        </p:txBody>
      </p:sp>
      <p:sp>
        <p:nvSpPr>
          <p:cNvPr id="4" name="Slide Number Placeholder 3"/>
          <p:cNvSpPr>
            <a:spLocks noGrp="1"/>
          </p:cNvSpPr>
          <p:nvPr>
            <p:ph type="sldNum" sz="quarter" idx="5"/>
          </p:nvPr>
        </p:nvSpPr>
        <p:spPr/>
        <p:txBody>
          <a:bodyPr/>
          <a:lstStyle/>
          <a:p>
            <a:fld id="{88B246A2-D65B-4479-84E2-06CA17A0C529}" type="slidenum">
              <a:rPr lang="en-US" smtClean="0"/>
              <a:t>61</a:t>
            </a:fld>
            <a:endParaRPr lang="en-US"/>
          </a:p>
        </p:txBody>
      </p:sp>
    </p:spTree>
    <p:extLst>
      <p:ext uri="{BB962C8B-B14F-4D97-AF65-F5344CB8AC3E}">
        <p14:creationId xmlns:p14="http://schemas.microsoft.com/office/powerpoint/2010/main" val="77499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B394F7-F445-4B18-B59D-63D37A559808}" type="slidenum">
              <a:rPr lang="en-US" smtClean="0"/>
              <a:t>67</a:t>
            </a:fld>
            <a:endParaRPr lang="en-US"/>
          </a:p>
        </p:txBody>
      </p:sp>
    </p:spTree>
    <p:extLst>
      <p:ext uri="{BB962C8B-B14F-4D97-AF65-F5344CB8AC3E}">
        <p14:creationId xmlns:p14="http://schemas.microsoft.com/office/powerpoint/2010/main" val="3791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Proctor Log can</a:t>
            </a:r>
            <a:r>
              <a:rPr lang="en-US" baseline="0"/>
              <a:t> be printed from the Cognia Help and Support Site.</a:t>
            </a:r>
            <a:endParaRPr lang="en-US"/>
          </a:p>
        </p:txBody>
      </p:sp>
      <p:sp>
        <p:nvSpPr>
          <p:cNvPr id="4" name="Slide Number Placeholder 3"/>
          <p:cNvSpPr>
            <a:spLocks noGrp="1"/>
          </p:cNvSpPr>
          <p:nvPr>
            <p:ph type="sldNum" sz="quarter" idx="10"/>
          </p:nvPr>
        </p:nvSpPr>
        <p:spPr/>
        <p:txBody>
          <a:bodyPr/>
          <a:lstStyle/>
          <a:p>
            <a:fld id="{41B394F7-F445-4B18-B59D-63D37A559808}" type="slidenum">
              <a:rPr lang="en-US" smtClean="0"/>
              <a:t>68</a:t>
            </a:fld>
            <a:endParaRPr lang="en-US"/>
          </a:p>
        </p:txBody>
      </p:sp>
    </p:spTree>
    <p:extLst>
      <p:ext uri="{BB962C8B-B14F-4D97-AF65-F5344CB8AC3E}">
        <p14:creationId xmlns:p14="http://schemas.microsoft.com/office/powerpoint/2010/main" val="372138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Grades 4 and 5 will be administered online.  This results in a single testing window for paper/pencil testers and the elimination of returning grade 3 early.</a:t>
            </a:r>
          </a:p>
        </p:txBody>
      </p:sp>
      <p:sp>
        <p:nvSpPr>
          <p:cNvPr id="4" name="Slide Number Placeholder 3"/>
          <p:cNvSpPr>
            <a:spLocks noGrp="1"/>
          </p:cNvSpPr>
          <p:nvPr>
            <p:ph type="sldNum" sz="quarter" idx="5"/>
          </p:nvPr>
        </p:nvSpPr>
        <p:spPr/>
        <p:txBody>
          <a:bodyPr/>
          <a:lstStyle/>
          <a:p>
            <a:fld id="{88B246A2-D65B-4479-84E2-06CA17A0C529}" type="slidenum">
              <a:rPr lang="en-US" smtClean="0"/>
              <a:t>70</a:t>
            </a:fld>
            <a:endParaRPr lang="en-US"/>
          </a:p>
        </p:txBody>
      </p:sp>
    </p:spTree>
    <p:extLst>
      <p:ext uri="{BB962C8B-B14F-4D97-AF65-F5344CB8AC3E}">
        <p14:creationId xmlns:p14="http://schemas.microsoft.com/office/powerpoint/2010/main" val="3052419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a:t>
            </a:r>
            <a:r>
              <a:rPr lang="en-US" baseline="0"/>
              <a:t> last row:  Monday April 20, Tuesday April 21, Friday April 24 </a:t>
            </a:r>
            <a:endParaRPr lang="en-US"/>
          </a:p>
          <a:p>
            <a:endParaRPr lang="en-US"/>
          </a:p>
        </p:txBody>
      </p:sp>
      <p:sp>
        <p:nvSpPr>
          <p:cNvPr id="4" name="Slide Number Placeholder 3"/>
          <p:cNvSpPr>
            <a:spLocks noGrp="1"/>
          </p:cNvSpPr>
          <p:nvPr>
            <p:ph type="sldNum" sz="quarter" idx="10"/>
          </p:nvPr>
        </p:nvSpPr>
        <p:spPr/>
        <p:txBody>
          <a:bodyPr/>
          <a:lstStyle/>
          <a:p>
            <a:fld id="{41B394F7-F445-4B18-B59D-63D37A559808}" type="slidenum">
              <a:rPr lang="en-US" smtClean="0"/>
              <a:t>73</a:t>
            </a:fld>
            <a:endParaRPr lang="en-US"/>
          </a:p>
        </p:txBody>
      </p:sp>
    </p:spTree>
    <p:extLst>
      <p:ext uri="{BB962C8B-B14F-4D97-AF65-F5344CB8AC3E}">
        <p14:creationId xmlns:p14="http://schemas.microsoft.com/office/powerpoint/2010/main" val="358777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Manuals</a:t>
            </a:r>
            <a:r>
              <a:rPr lang="en-US" baseline="0"/>
              <a:t> in districts: Carefully calculated numbers, if you need more, please print from site. CCRA this is only Braille and LP, all others are online only.</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5</a:t>
            </a:fld>
            <a:endParaRPr lang="en-US"/>
          </a:p>
        </p:txBody>
      </p:sp>
    </p:spTree>
    <p:extLst>
      <p:ext uri="{BB962C8B-B14F-4D97-AF65-F5344CB8AC3E}">
        <p14:creationId xmlns:p14="http://schemas.microsoft.com/office/powerpoint/2010/main" val="322308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Word limit increased to 1500.  This is not an expectation of how much students should write, but did not want to restrict those who had more to say.</a:t>
            </a:r>
          </a:p>
          <a:p>
            <a:endParaRPr lang="en-US">
              <a:cs typeface="Calibri"/>
            </a:endParaRPr>
          </a:p>
          <a:p>
            <a:r>
              <a:rPr lang="en-US">
                <a:cs typeface="Calibri"/>
              </a:rPr>
              <a:t>Students must actively type in the online platform to prevent timing out.  Moving the curser does not register as activity.</a:t>
            </a:r>
          </a:p>
        </p:txBody>
      </p:sp>
      <p:sp>
        <p:nvSpPr>
          <p:cNvPr id="4" name="Slide Number Placeholder 3"/>
          <p:cNvSpPr>
            <a:spLocks noGrp="1"/>
          </p:cNvSpPr>
          <p:nvPr>
            <p:ph type="sldNum" sz="quarter" idx="5"/>
          </p:nvPr>
        </p:nvSpPr>
        <p:spPr/>
        <p:txBody>
          <a:bodyPr/>
          <a:lstStyle/>
          <a:p>
            <a:fld id="{88B246A2-D65B-4479-84E2-06CA17A0C529}" type="slidenum">
              <a:rPr lang="en-US" smtClean="0"/>
              <a:t>80</a:t>
            </a:fld>
            <a:endParaRPr lang="en-US"/>
          </a:p>
        </p:txBody>
      </p:sp>
    </p:spTree>
    <p:extLst>
      <p:ext uri="{BB962C8B-B14F-4D97-AF65-F5344CB8AC3E}">
        <p14:creationId xmlns:p14="http://schemas.microsoft.com/office/powerpoint/2010/main" val="133698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888824-D8DF-4D4A-AD09-53ACABFED1D9}" type="slidenum">
              <a:rPr lang="en-US" smtClean="0"/>
              <a:t>91</a:t>
            </a:fld>
            <a:endParaRPr lang="en-US"/>
          </a:p>
        </p:txBody>
      </p:sp>
    </p:spTree>
    <p:extLst>
      <p:ext uri="{BB962C8B-B14F-4D97-AF65-F5344CB8AC3E}">
        <p14:creationId xmlns:p14="http://schemas.microsoft.com/office/powerpoint/2010/main" val="109265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92</a:t>
            </a:fld>
            <a:endParaRPr lang="en-US"/>
          </a:p>
        </p:txBody>
      </p:sp>
    </p:spTree>
    <p:extLst>
      <p:ext uri="{BB962C8B-B14F-4D97-AF65-F5344CB8AC3E}">
        <p14:creationId xmlns:p14="http://schemas.microsoft.com/office/powerpoint/2010/main" val="314314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93</a:t>
            </a:fld>
            <a:endParaRPr lang="en-US"/>
          </a:p>
        </p:txBody>
      </p:sp>
    </p:spTree>
    <p:extLst>
      <p:ext uri="{BB962C8B-B14F-4D97-AF65-F5344CB8AC3E}">
        <p14:creationId xmlns:p14="http://schemas.microsoft.com/office/powerpoint/2010/main" val="369398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a:p>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94</a:t>
            </a:fld>
            <a:endParaRPr lang="en-US"/>
          </a:p>
        </p:txBody>
      </p:sp>
    </p:spTree>
    <p:extLst>
      <p:ext uri="{BB962C8B-B14F-4D97-AF65-F5344CB8AC3E}">
        <p14:creationId xmlns:p14="http://schemas.microsoft.com/office/powerpoint/2010/main" val="2996874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95</a:t>
            </a:fld>
            <a:endParaRPr lang="en-US"/>
          </a:p>
        </p:txBody>
      </p:sp>
    </p:spTree>
    <p:extLst>
      <p:ext uri="{BB962C8B-B14F-4D97-AF65-F5344CB8AC3E}">
        <p14:creationId xmlns:p14="http://schemas.microsoft.com/office/powerpoint/2010/main" val="188698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96</a:t>
            </a:fld>
            <a:endParaRPr lang="en-US"/>
          </a:p>
        </p:txBody>
      </p:sp>
    </p:spTree>
    <p:extLst>
      <p:ext uri="{BB962C8B-B14F-4D97-AF65-F5344CB8AC3E}">
        <p14:creationId xmlns:p14="http://schemas.microsoft.com/office/powerpoint/2010/main" val="45562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97</a:t>
            </a:fld>
            <a:endParaRPr lang="en-US"/>
          </a:p>
        </p:txBody>
      </p:sp>
    </p:spTree>
    <p:extLst>
      <p:ext uri="{BB962C8B-B14F-4D97-AF65-F5344CB8AC3E}">
        <p14:creationId xmlns:p14="http://schemas.microsoft.com/office/powerpoint/2010/main" val="248476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98</a:t>
            </a:fld>
            <a:endParaRPr lang="en-US"/>
          </a:p>
        </p:txBody>
      </p:sp>
    </p:spTree>
    <p:extLst>
      <p:ext uri="{BB962C8B-B14F-4D97-AF65-F5344CB8AC3E}">
        <p14:creationId xmlns:p14="http://schemas.microsoft.com/office/powerpoint/2010/main" val="3203326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888824-D8DF-4D4A-AD09-53ACABFED1D9}" type="slidenum">
              <a:rPr lang="en-US" smtClean="0"/>
              <a:t>99</a:t>
            </a:fld>
            <a:endParaRPr lang="en-US"/>
          </a:p>
        </p:txBody>
      </p:sp>
    </p:spTree>
    <p:extLst>
      <p:ext uri="{BB962C8B-B14F-4D97-AF65-F5344CB8AC3E}">
        <p14:creationId xmlns:p14="http://schemas.microsoft.com/office/powerpoint/2010/main" val="21477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8B246A2-D65B-4479-84E2-06CA17A0C529}" type="slidenum">
              <a:rPr lang="en-US" smtClean="0"/>
              <a:t>12</a:t>
            </a:fld>
            <a:endParaRPr lang="en-US"/>
          </a:p>
        </p:txBody>
      </p:sp>
    </p:spTree>
    <p:extLst>
      <p:ext uri="{BB962C8B-B14F-4D97-AF65-F5344CB8AC3E}">
        <p14:creationId xmlns:p14="http://schemas.microsoft.com/office/powerpoint/2010/main" val="77300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888824-D8DF-4D4A-AD09-53ACABFED1D9}" type="slidenum">
              <a:rPr lang="en-US" smtClean="0"/>
              <a:t>100</a:t>
            </a:fld>
            <a:endParaRPr lang="en-US"/>
          </a:p>
        </p:txBody>
      </p:sp>
    </p:spTree>
    <p:extLst>
      <p:ext uri="{BB962C8B-B14F-4D97-AF65-F5344CB8AC3E}">
        <p14:creationId xmlns:p14="http://schemas.microsoft.com/office/powerpoint/2010/main" val="3550403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101</a:t>
            </a:fld>
            <a:endParaRPr lang="en-US"/>
          </a:p>
        </p:txBody>
      </p:sp>
    </p:spTree>
    <p:extLst>
      <p:ext uri="{BB962C8B-B14F-4D97-AF65-F5344CB8AC3E}">
        <p14:creationId xmlns:p14="http://schemas.microsoft.com/office/powerpoint/2010/main" val="339579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102</a:t>
            </a:fld>
            <a:endParaRPr lang="en-US"/>
          </a:p>
        </p:txBody>
      </p:sp>
    </p:spTree>
    <p:extLst>
      <p:ext uri="{BB962C8B-B14F-4D97-AF65-F5344CB8AC3E}">
        <p14:creationId xmlns:p14="http://schemas.microsoft.com/office/powerpoint/2010/main" val="838438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103</a:t>
            </a:fld>
            <a:endParaRPr lang="en-US"/>
          </a:p>
        </p:txBody>
      </p:sp>
    </p:spTree>
    <p:extLst>
      <p:ext uri="{BB962C8B-B14F-4D97-AF65-F5344CB8AC3E}">
        <p14:creationId xmlns:p14="http://schemas.microsoft.com/office/powerpoint/2010/main" val="1211766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104</a:t>
            </a:fld>
            <a:endParaRPr lang="en-US"/>
          </a:p>
        </p:txBody>
      </p:sp>
    </p:spTree>
    <p:extLst>
      <p:ext uri="{BB962C8B-B14F-4D97-AF65-F5344CB8AC3E}">
        <p14:creationId xmlns:p14="http://schemas.microsoft.com/office/powerpoint/2010/main" val="277581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80000"/>
              </a:lnSpc>
              <a:spcBef>
                <a:spcPct val="20000"/>
              </a:spcBef>
              <a:buClr>
                <a:srgbClr val="F0B310"/>
              </a:buClr>
              <a:buFont typeface="Wingdings"/>
              <a:buChar char="§"/>
            </a:pPr>
            <a:r>
              <a:rPr lang="en-US" sz="1200">
                <a:solidFill>
                  <a:schemeClr val="tx1">
                    <a:lumMod val="75000"/>
                    <a:lumOff val="25000"/>
                  </a:schemeClr>
                </a:solidFill>
                <a:latin typeface="Arial"/>
                <a:cs typeface="Arial"/>
              </a:rPr>
              <a:t>Manage portal users </a:t>
            </a:r>
          </a:p>
          <a:p>
            <a:pPr marL="285750" indent="-285750">
              <a:lnSpc>
                <a:spcPct val="80000"/>
              </a:lnSpc>
              <a:spcBef>
                <a:spcPct val="20000"/>
              </a:spcBef>
              <a:buClr>
                <a:srgbClr val="F0B310"/>
              </a:buClr>
              <a:buFont typeface="Wingdings"/>
              <a:buChar char="§"/>
            </a:pPr>
            <a:r>
              <a:rPr lang="en-US" sz="1200">
                <a:solidFill>
                  <a:schemeClr val="tx1">
                    <a:lumMod val="75000"/>
                    <a:lumOff val="25000"/>
                  </a:schemeClr>
                </a:solidFill>
                <a:latin typeface="Arial"/>
                <a:cs typeface="Arial"/>
              </a:rPr>
              <a:t>Manager student data and online test sessions</a:t>
            </a:r>
          </a:p>
          <a:p>
            <a:pPr marL="285750" indent="-285750">
              <a:lnSpc>
                <a:spcPct val="80000"/>
              </a:lnSpc>
              <a:spcBef>
                <a:spcPct val="20000"/>
              </a:spcBef>
              <a:buClr>
                <a:srgbClr val="F0B310"/>
              </a:buClr>
              <a:buFont typeface="Wingdings"/>
              <a:buChar char="§"/>
            </a:pPr>
            <a:r>
              <a:rPr lang="en-US" sz="1200">
                <a:solidFill>
                  <a:schemeClr val="tx1">
                    <a:lumMod val="75000"/>
                    <a:lumOff val="25000"/>
                  </a:schemeClr>
                </a:solidFill>
                <a:latin typeface="Arial"/>
                <a:cs typeface="Arial"/>
              </a:rPr>
              <a:t>Available via a browser</a:t>
            </a:r>
            <a:endParaRPr lang="en-US">
              <a:solidFill>
                <a:schemeClr val="tx1">
                  <a:lumMod val="75000"/>
                  <a:lumOff val="25000"/>
                </a:schemeClr>
              </a:solidFill>
              <a:latin typeface="+mn-lt"/>
              <a:cs typeface="Calibri"/>
            </a:endParaRPr>
          </a:p>
          <a:p>
            <a:endParaRPr lang="en-US"/>
          </a:p>
        </p:txBody>
      </p:sp>
      <p:sp>
        <p:nvSpPr>
          <p:cNvPr id="4" name="Slide Number Placeholder 3"/>
          <p:cNvSpPr>
            <a:spLocks noGrp="1"/>
          </p:cNvSpPr>
          <p:nvPr>
            <p:ph type="sldNum" sz="quarter" idx="10"/>
          </p:nvPr>
        </p:nvSpPr>
        <p:spPr/>
        <p:txBody>
          <a:bodyPr/>
          <a:lstStyle/>
          <a:p>
            <a:fld id="{E0888824-D8DF-4D4A-AD09-53ACABFED1D9}" type="slidenum">
              <a:rPr lang="en-US" smtClean="0"/>
              <a:t>105</a:t>
            </a:fld>
            <a:endParaRPr lang="en-US"/>
          </a:p>
        </p:txBody>
      </p:sp>
    </p:spTree>
    <p:extLst>
      <p:ext uri="{BB962C8B-B14F-4D97-AF65-F5344CB8AC3E}">
        <p14:creationId xmlns:p14="http://schemas.microsoft.com/office/powerpoint/2010/main" val="2207835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107</a:t>
            </a:fld>
            <a:endParaRPr lang="en-US"/>
          </a:p>
        </p:txBody>
      </p:sp>
    </p:spTree>
    <p:extLst>
      <p:ext uri="{BB962C8B-B14F-4D97-AF65-F5344CB8AC3E}">
        <p14:creationId xmlns:p14="http://schemas.microsoft.com/office/powerpoint/2010/main" val="327641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B246A2-D65B-4479-84E2-06CA17A0C529}" type="slidenum">
              <a:rPr lang="en-US" smtClean="0"/>
              <a:t>108</a:t>
            </a:fld>
            <a:endParaRPr lang="en-US"/>
          </a:p>
        </p:txBody>
      </p:sp>
    </p:spTree>
    <p:extLst>
      <p:ext uri="{BB962C8B-B14F-4D97-AF65-F5344CB8AC3E}">
        <p14:creationId xmlns:p14="http://schemas.microsoft.com/office/powerpoint/2010/main" val="968879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246A2-D65B-4479-84E2-06CA17A0C529}" type="slidenum">
              <a:rPr lang="en-US" smtClean="0"/>
              <a:t>109</a:t>
            </a:fld>
            <a:endParaRPr lang="en-US"/>
          </a:p>
        </p:txBody>
      </p:sp>
    </p:spTree>
    <p:extLst>
      <p:ext uri="{BB962C8B-B14F-4D97-AF65-F5344CB8AC3E}">
        <p14:creationId xmlns:p14="http://schemas.microsoft.com/office/powerpoint/2010/main" val="3918085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B246A2-D65B-4479-84E2-06CA17A0C529}" type="slidenum">
              <a:rPr lang="en-US" smtClean="0"/>
              <a:t>110</a:t>
            </a:fld>
            <a:endParaRPr lang="en-US"/>
          </a:p>
        </p:txBody>
      </p:sp>
    </p:spTree>
    <p:extLst>
      <p:ext uri="{BB962C8B-B14F-4D97-AF65-F5344CB8AC3E}">
        <p14:creationId xmlns:p14="http://schemas.microsoft.com/office/powerpoint/2010/main" val="323531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Information being incorrect in your Student Information System will cause the Preliminary Reports to be incorrect.  This will requires cause additional clean-up during the correction window.</a:t>
            </a:r>
          </a:p>
        </p:txBody>
      </p:sp>
      <p:sp>
        <p:nvSpPr>
          <p:cNvPr id="4" name="Slide Number Placeholder 3"/>
          <p:cNvSpPr>
            <a:spLocks noGrp="1"/>
          </p:cNvSpPr>
          <p:nvPr>
            <p:ph type="sldNum" sz="quarter" idx="5"/>
          </p:nvPr>
        </p:nvSpPr>
        <p:spPr/>
        <p:txBody>
          <a:bodyPr/>
          <a:lstStyle/>
          <a:p>
            <a:fld id="{88B246A2-D65B-4479-84E2-06CA17A0C529}" type="slidenum">
              <a:rPr lang="en-US" smtClean="0"/>
              <a:t>14</a:t>
            </a:fld>
            <a:endParaRPr lang="en-US"/>
          </a:p>
        </p:txBody>
      </p:sp>
    </p:spTree>
    <p:extLst>
      <p:ext uri="{BB962C8B-B14F-4D97-AF65-F5344CB8AC3E}">
        <p14:creationId xmlns:p14="http://schemas.microsoft.com/office/powerpoint/2010/main" val="3526891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111</a:t>
            </a:fld>
            <a:endParaRPr lang="en-US"/>
          </a:p>
        </p:txBody>
      </p:sp>
    </p:spTree>
    <p:extLst>
      <p:ext uri="{BB962C8B-B14F-4D97-AF65-F5344CB8AC3E}">
        <p14:creationId xmlns:p14="http://schemas.microsoft.com/office/powerpoint/2010/main" val="1548437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112</a:t>
            </a:fld>
            <a:endParaRPr lang="en-US"/>
          </a:p>
        </p:txBody>
      </p:sp>
    </p:spTree>
    <p:extLst>
      <p:ext uri="{BB962C8B-B14F-4D97-AF65-F5344CB8AC3E}">
        <p14:creationId xmlns:p14="http://schemas.microsoft.com/office/powerpoint/2010/main" val="2212970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113</a:t>
            </a:fld>
            <a:endParaRPr lang="en-US"/>
          </a:p>
        </p:txBody>
      </p:sp>
    </p:spTree>
    <p:extLst>
      <p:ext uri="{BB962C8B-B14F-4D97-AF65-F5344CB8AC3E}">
        <p14:creationId xmlns:p14="http://schemas.microsoft.com/office/powerpoint/2010/main" val="379381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114</a:t>
            </a:fld>
            <a:endParaRPr lang="en-US"/>
          </a:p>
        </p:txBody>
      </p:sp>
    </p:spTree>
    <p:extLst>
      <p:ext uri="{BB962C8B-B14F-4D97-AF65-F5344CB8AC3E}">
        <p14:creationId xmlns:p14="http://schemas.microsoft.com/office/powerpoint/2010/main" val="2470759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115</a:t>
            </a:fld>
            <a:endParaRPr lang="en-US"/>
          </a:p>
        </p:txBody>
      </p:sp>
    </p:spTree>
    <p:extLst>
      <p:ext uri="{BB962C8B-B14F-4D97-AF65-F5344CB8AC3E}">
        <p14:creationId xmlns:p14="http://schemas.microsoft.com/office/powerpoint/2010/main" val="117042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116</a:t>
            </a:fld>
            <a:endParaRPr lang="en-US"/>
          </a:p>
        </p:txBody>
      </p:sp>
    </p:spTree>
    <p:extLst>
      <p:ext uri="{BB962C8B-B14F-4D97-AF65-F5344CB8AC3E}">
        <p14:creationId xmlns:p14="http://schemas.microsoft.com/office/powerpoint/2010/main" val="3133633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117</a:t>
            </a:fld>
            <a:endParaRPr lang="en-US"/>
          </a:p>
        </p:txBody>
      </p:sp>
    </p:spTree>
    <p:extLst>
      <p:ext uri="{BB962C8B-B14F-4D97-AF65-F5344CB8AC3E}">
        <p14:creationId xmlns:p14="http://schemas.microsoft.com/office/powerpoint/2010/main" val="2768661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118</a:t>
            </a:fld>
            <a:endParaRPr lang="en-US"/>
          </a:p>
        </p:txBody>
      </p:sp>
    </p:spTree>
    <p:extLst>
      <p:ext uri="{BB962C8B-B14F-4D97-AF65-F5344CB8AC3E}">
        <p14:creationId xmlns:p14="http://schemas.microsoft.com/office/powerpoint/2010/main" val="1964112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119</a:t>
            </a:fld>
            <a:endParaRPr lang="en-US"/>
          </a:p>
        </p:txBody>
      </p:sp>
    </p:spTree>
    <p:extLst>
      <p:ext uri="{BB962C8B-B14F-4D97-AF65-F5344CB8AC3E}">
        <p14:creationId xmlns:p14="http://schemas.microsoft.com/office/powerpoint/2010/main" val="1754429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Predetermined number printed therefore limited inventory</a:t>
            </a:r>
          </a:p>
          <a:p>
            <a:pPr lvl="2"/>
            <a:r>
              <a:rPr lang="en-US" sz="1200" b="1" u="sng" kern="1200">
                <a:solidFill>
                  <a:schemeClr val="tx1"/>
                </a:solidFill>
                <a:effectLst/>
                <a:latin typeface="+mn-lt"/>
                <a:ea typeface="+mn-ea"/>
                <a:cs typeface="+mn-cs"/>
              </a:rPr>
              <a:t>TPMs (All districts/sites)  </a:t>
            </a:r>
            <a:r>
              <a:rPr lang="en-US" sz="1200" kern="1200">
                <a:solidFill>
                  <a:schemeClr val="tx1"/>
                </a:solidFill>
                <a:effectLst/>
                <a:latin typeface="+mn-lt"/>
                <a:ea typeface="+mn-ea"/>
                <a:cs typeface="+mn-cs"/>
              </a:rPr>
              <a:t>Print 10% overage on hand for additional orders</a:t>
            </a:r>
          </a:p>
          <a:p>
            <a:pPr lvl="2"/>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Each district receives 1 TPM and each site receives 1 TPM.</a:t>
            </a:r>
          </a:p>
          <a:p>
            <a:pPr lvl="2"/>
            <a:r>
              <a:rPr lang="en-US" sz="1200" kern="1200">
                <a:solidFill>
                  <a:schemeClr val="tx1"/>
                </a:solidFill>
                <a:effectLst/>
                <a:latin typeface="+mn-lt"/>
                <a:ea typeface="+mn-ea"/>
                <a:cs typeface="+mn-cs"/>
              </a:rPr>
              <a:t> </a:t>
            </a:r>
          </a:p>
          <a:p>
            <a:pPr lvl="3"/>
            <a:r>
              <a:rPr lang="en-US" sz="1200" kern="1200">
                <a:solidFill>
                  <a:schemeClr val="tx1"/>
                </a:solidFill>
                <a:effectLst/>
                <a:latin typeface="+mn-lt"/>
                <a:ea typeface="+mn-ea"/>
                <a:cs typeface="+mn-cs"/>
              </a:rPr>
              <a:t>The top 20 districts in student enrollment receive an additional 10 TPMs.  Oklahoma City</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Tulsa</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Moore</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Edmond</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Putnam City</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Broken Arrow</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Union</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Norman</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Lawton</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Midwest City – Del City</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Jenks</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Mustang</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Owasso</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Yukon</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Enid</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Muskogee</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Stillwater</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Bartlesville</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Bixby</a:t>
            </a:r>
            <a:endParaRPr lang="en-US" sz="1600" kern="1200">
              <a:solidFill>
                <a:schemeClr val="tx1"/>
              </a:solidFill>
              <a:effectLst/>
              <a:latin typeface="+mn-lt"/>
              <a:ea typeface="+mn-ea"/>
              <a:cs typeface="+mn-cs"/>
            </a:endParaRPr>
          </a:p>
          <a:p>
            <a:pPr lvl="4"/>
            <a:r>
              <a:rPr lang="en-US" sz="1200" kern="1200">
                <a:solidFill>
                  <a:schemeClr val="tx1"/>
                </a:solidFill>
                <a:effectLst/>
                <a:latin typeface="+mn-lt"/>
                <a:ea typeface="+mn-ea"/>
                <a:cs typeface="+mn-cs"/>
              </a:rPr>
              <a:t>Choctaw/Nicoma Park</a:t>
            </a:r>
            <a:endParaRPr lang="en-US" sz="1600" kern="1200">
              <a:solidFill>
                <a:schemeClr val="tx1"/>
              </a:solidFill>
              <a:effectLst/>
              <a:latin typeface="+mn-lt"/>
              <a:ea typeface="+mn-ea"/>
              <a:cs typeface="+mn-cs"/>
            </a:endParaRPr>
          </a:p>
          <a:p>
            <a:pPr lvl="2"/>
            <a:endParaRPr lang="en-US"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Approximately 2,500 TPMs  </a:t>
            </a:r>
            <a:r>
              <a:rPr lang="en-US" sz="1200" b="1" kern="1200">
                <a:solidFill>
                  <a:schemeClr val="tx1"/>
                </a:solidFill>
                <a:effectLst/>
                <a:latin typeface="+mn-lt"/>
                <a:ea typeface="+mn-ea"/>
                <a:cs typeface="+mn-cs"/>
              </a:rPr>
              <a:t>(MP Please confirm)</a:t>
            </a:r>
            <a:endParaRPr lang="en-US"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 </a:t>
            </a:r>
          </a:p>
          <a:p>
            <a:pPr lvl="2"/>
            <a:r>
              <a:rPr lang="en-US" sz="1200" b="1" u="sng" kern="1200">
                <a:solidFill>
                  <a:schemeClr val="tx1"/>
                </a:solidFill>
                <a:effectLst/>
                <a:latin typeface="+mn-lt"/>
                <a:ea typeface="+mn-ea"/>
                <a:cs typeface="+mn-cs"/>
              </a:rPr>
              <a:t>TAMs (Middle School/High School/Charter) </a:t>
            </a:r>
            <a:r>
              <a:rPr lang="en-US" sz="1200" kern="1200">
                <a:solidFill>
                  <a:schemeClr val="tx1"/>
                </a:solidFill>
                <a:effectLst/>
                <a:latin typeface="+mn-lt"/>
                <a:ea typeface="+mn-ea"/>
                <a:cs typeface="+mn-cs"/>
              </a:rPr>
              <a:t>Print 10% overage on hand for additional orders</a:t>
            </a:r>
          </a:p>
          <a:p>
            <a:pPr lvl="0"/>
            <a:endParaRPr lang="en-US"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Each district receives 2 TAMs and each site receive 5 TAMs</a:t>
            </a:r>
          </a:p>
          <a:p>
            <a:pPr lvl="2"/>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The top 20 districts in student enrollment receive an additional 25 TAMs.</a:t>
            </a:r>
          </a:p>
          <a:p>
            <a:pPr lvl="2"/>
            <a:r>
              <a:rPr lang="en-US" sz="1200" kern="1200">
                <a:solidFill>
                  <a:schemeClr val="tx1"/>
                </a:solidFill>
                <a:effectLst/>
                <a:latin typeface="+mn-lt"/>
                <a:ea typeface="+mn-ea"/>
                <a:cs typeface="+mn-cs"/>
              </a:rPr>
              <a:t> </a:t>
            </a:r>
          </a:p>
          <a:p>
            <a:pPr lvl="2"/>
            <a:r>
              <a:rPr lang="en-US" sz="1200" kern="1200">
                <a:solidFill>
                  <a:schemeClr val="tx1"/>
                </a:solidFill>
                <a:effectLst/>
                <a:latin typeface="+mn-lt"/>
                <a:ea typeface="+mn-ea"/>
                <a:cs typeface="+mn-cs"/>
              </a:rPr>
              <a:t>Approximately G6-8: 5,000 TAMs  </a:t>
            </a:r>
            <a:r>
              <a:rPr lang="en-US" sz="1200" b="1" kern="1200">
                <a:solidFill>
                  <a:schemeClr val="tx1"/>
                </a:solidFill>
                <a:effectLst/>
                <a:latin typeface="+mn-lt"/>
                <a:ea typeface="+mn-ea"/>
                <a:cs typeface="+mn-cs"/>
              </a:rPr>
              <a:t>(MP Please confirm numbers and whether G6-8 TAM is separate from G10)</a:t>
            </a:r>
            <a:endParaRPr lang="en-US"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Approximately G10: 5,000 TAMs   </a:t>
            </a:r>
            <a:r>
              <a:rPr lang="en-US" sz="1200" b="1" kern="1200">
                <a:solidFill>
                  <a:schemeClr val="tx1"/>
                </a:solidFill>
                <a:effectLst/>
                <a:latin typeface="+mn-lt"/>
                <a:ea typeface="+mn-ea"/>
                <a:cs typeface="+mn-cs"/>
              </a:rPr>
              <a:t>(MP Please confirm number)</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123</a:t>
            </a:fld>
            <a:endParaRPr lang="en-US"/>
          </a:p>
        </p:txBody>
      </p:sp>
    </p:spTree>
    <p:extLst>
      <p:ext uri="{BB962C8B-B14F-4D97-AF65-F5344CB8AC3E}">
        <p14:creationId xmlns:p14="http://schemas.microsoft.com/office/powerpoint/2010/main" val="274954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8B246A2-D65B-4479-84E2-06CA17A0C529}" type="slidenum">
              <a:rPr lang="en-US" smtClean="0"/>
              <a:t>21</a:t>
            </a:fld>
            <a:endParaRPr lang="en-US"/>
          </a:p>
        </p:txBody>
      </p:sp>
    </p:spTree>
    <p:extLst>
      <p:ext uri="{BB962C8B-B14F-4D97-AF65-F5344CB8AC3E}">
        <p14:creationId xmlns:p14="http://schemas.microsoft.com/office/powerpoint/2010/main" val="2540344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Grade 03 ELA and Math, 05 ELA, and 08 ELA the content will be added to the CPI label. The CPI label is applied to the outside of the Student Label envelope.  This will apply to these grade and content are only as these are the only answer documents that are not combined.</a:t>
            </a:r>
          </a:p>
          <a:p>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124</a:t>
            </a:fld>
            <a:endParaRPr lang="en-US"/>
          </a:p>
        </p:txBody>
      </p:sp>
    </p:spTree>
    <p:extLst>
      <p:ext uri="{BB962C8B-B14F-4D97-AF65-F5344CB8AC3E}">
        <p14:creationId xmlns:p14="http://schemas.microsoft.com/office/powerpoint/2010/main" val="3331825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Grade 03 ELA and Math, 05 ELA, and 08 ELA the content will be added to the CPI label. The CPI label is applied to the outside of the Student Label envelope.  This will apply to these grade and content are only as these are the only answer documents that are not combined.</a:t>
            </a:r>
          </a:p>
          <a:p>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125</a:t>
            </a:fld>
            <a:endParaRPr lang="en-US"/>
          </a:p>
        </p:txBody>
      </p:sp>
    </p:spTree>
    <p:extLst>
      <p:ext uri="{BB962C8B-B14F-4D97-AF65-F5344CB8AC3E}">
        <p14:creationId xmlns:p14="http://schemas.microsoft.com/office/powerpoint/2010/main" val="299955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1B394F7-F445-4B18-B59D-63D37A559808}" type="slidenum">
              <a:rPr lang="en-US" smtClean="0"/>
              <a:t>126</a:t>
            </a:fld>
            <a:endParaRPr lang="en-US"/>
          </a:p>
        </p:txBody>
      </p:sp>
    </p:spTree>
    <p:extLst>
      <p:ext uri="{BB962C8B-B14F-4D97-AF65-F5344CB8AC3E}">
        <p14:creationId xmlns:p14="http://schemas.microsoft.com/office/powerpoint/2010/main" val="2335146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88B246A2-D65B-4479-84E2-06CA17A0C529}" type="slidenum">
              <a:rPr lang="en-US" smtClean="0"/>
              <a:t>127</a:t>
            </a:fld>
            <a:endParaRPr lang="en-US"/>
          </a:p>
        </p:txBody>
      </p:sp>
    </p:spTree>
    <p:extLst>
      <p:ext uri="{BB962C8B-B14F-4D97-AF65-F5344CB8AC3E}">
        <p14:creationId xmlns:p14="http://schemas.microsoft.com/office/powerpoint/2010/main" val="1610990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88B246A2-D65B-4479-84E2-06CA17A0C529}" type="slidenum">
              <a:rPr lang="en-US" smtClean="0"/>
              <a:t>128</a:t>
            </a:fld>
            <a:endParaRPr lang="en-US"/>
          </a:p>
        </p:txBody>
      </p:sp>
    </p:spTree>
    <p:extLst>
      <p:ext uri="{BB962C8B-B14F-4D97-AF65-F5344CB8AC3E}">
        <p14:creationId xmlns:p14="http://schemas.microsoft.com/office/powerpoint/2010/main" val="435179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Show poster </a:t>
            </a:r>
          </a:p>
          <a:p>
            <a:r>
              <a:rPr lang="en-US">
                <a:cs typeface="Calibri"/>
              </a:rPr>
              <a:t>Will be included in your test material shipment.</a:t>
            </a:r>
          </a:p>
        </p:txBody>
      </p:sp>
      <p:sp>
        <p:nvSpPr>
          <p:cNvPr id="4" name="Slide Number Placeholder 3"/>
          <p:cNvSpPr>
            <a:spLocks noGrp="1"/>
          </p:cNvSpPr>
          <p:nvPr>
            <p:ph type="sldNum" sz="quarter" idx="10"/>
          </p:nvPr>
        </p:nvSpPr>
        <p:spPr/>
        <p:txBody>
          <a:bodyPr/>
          <a:lstStyle/>
          <a:p>
            <a:fld id="{88B246A2-D65B-4479-84E2-06CA17A0C529}" type="slidenum">
              <a:rPr lang="en-US" smtClean="0"/>
              <a:t>129</a:t>
            </a:fld>
            <a:endParaRPr lang="en-US"/>
          </a:p>
        </p:txBody>
      </p:sp>
    </p:spTree>
    <p:extLst>
      <p:ext uri="{BB962C8B-B14F-4D97-AF65-F5344CB8AC3E}">
        <p14:creationId xmlns:p14="http://schemas.microsoft.com/office/powerpoint/2010/main" val="4079938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Electronic security checklists will be available</a:t>
            </a:r>
            <a:r>
              <a:rPr lang="en-US" baseline="0"/>
              <a:t> the week that materials arrive in districts. </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130</a:t>
            </a:fld>
            <a:endParaRPr lang="en-US"/>
          </a:p>
        </p:txBody>
      </p:sp>
    </p:spTree>
    <p:extLst>
      <p:ext uri="{BB962C8B-B14F-4D97-AF65-F5344CB8AC3E}">
        <p14:creationId xmlns:p14="http://schemas.microsoft.com/office/powerpoint/2010/main" val="4073429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Will look slightly different than</a:t>
            </a:r>
            <a:r>
              <a:rPr lang="en-US" baseline="0"/>
              <a:t> the ones in the manuals as we just added in a spot to fill in the district and school name. We need those to make the forms PDF searchable. That is the only difference.</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131</a:t>
            </a:fld>
            <a:endParaRPr lang="en-US"/>
          </a:p>
        </p:txBody>
      </p:sp>
    </p:spTree>
    <p:extLst>
      <p:ext uri="{BB962C8B-B14F-4D97-AF65-F5344CB8AC3E}">
        <p14:creationId xmlns:p14="http://schemas.microsoft.com/office/powerpoint/2010/main" val="4142866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a:t>
            </a:r>
            <a:r>
              <a:rPr lang="en-US" baseline="0"/>
              <a:t> are not sure if a form is complete you it will be easy to check – did you get it back? If not bug people. If you need to check you can call us, we just need to know the name of the person you are checking on. </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132</a:t>
            </a:fld>
            <a:endParaRPr lang="en-US"/>
          </a:p>
        </p:txBody>
      </p:sp>
    </p:spTree>
    <p:extLst>
      <p:ext uri="{BB962C8B-B14F-4D97-AF65-F5344CB8AC3E}">
        <p14:creationId xmlns:p14="http://schemas.microsoft.com/office/powerpoint/2010/main" val="3780828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a:t>
            </a:r>
            <a:r>
              <a:rPr lang="en-US" baseline="0"/>
              <a:t> are not sure if a form is complete you it will be easy to check – did you get it back? If not bug people. If you need to check you can call us, we just need to know the name of the person you are checking on. </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133</a:t>
            </a:fld>
            <a:endParaRPr lang="en-US"/>
          </a:p>
        </p:txBody>
      </p:sp>
    </p:spTree>
    <p:extLst>
      <p:ext uri="{BB962C8B-B14F-4D97-AF65-F5344CB8AC3E}">
        <p14:creationId xmlns:p14="http://schemas.microsoft.com/office/powerpoint/2010/main" val="27835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A district plan for the security and transport of materials should be written out.  This documentation is requested for monitoring purposes, but every district should have a plan and procedure in place.</a:t>
            </a:r>
          </a:p>
        </p:txBody>
      </p:sp>
      <p:sp>
        <p:nvSpPr>
          <p:cNvPr id="4" name="Slide Number Placeholder 3"/>
          <p:cNvSpPr>
            <a:spLocks noGrp="1"/>
          </p:cNvSpPr>
          <p:nvPr>
            <p:ph type="sldNum" sz="quarter" idx="5"/>
          </p:nvPr>
        </p:nvSpPr>
        <p:spPr/>
        <p:txBody>
          <a:bodyPr/>
          <a:lstStyle/>
          <a:p>
            <a:fld id="{88B246A2-D65B-4479-84E2-06CA17A0C529}" type="slidenum">
              <a:rPr lang="en-US" smtClean="0"/>
              <a:t>22</a:t>
            </a:fld>
            <a:endParaRPr lang="en-US"/>
          </a:p>
        </p:txBody>
      </p:sp>
    </p:spTree>
    <p:extLst>
      <p:ext uri="{BB962C8B-B14F-4D97-AF65-F5344CB8AC3E}">
        <p14:creationId xmlns:p14="http://schemas.microsoft.com/office/powerpoint/2010/main" val="510915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a:t>
            </a:r>
            <a:r>
              <a:rPr lang="en-US" baseline="0"/>
              <a:t> are not sure if a form is complete you it will be easy to check – did you get it back? If not bug people. If you need to check you can call us, we just need to know the name of the person you are checking on. </a:t>
            </a:r>
            <a:endParaRPr lang="en-US"/>
          </a:p>
        </p:txBody>
      </p:sp>
      <p:sp>
        <p:nvSpPr>
          <p:cNvPr id="4" name="Slide Number Placeholder 3"/>
          <p:cNvSpPr>
            <a:spLocks noGrp="1"/>
          </p:cNvSpPr>
          <p:nvPr>
            <p:ph type="sldNum" sz="quarter" idx="10"/>
          </p:nvPr>
        </p:nvSpPr>
        <p:spPr/>
        <p:txBody>
          <a:bodyPr/>
          <a:lstStyle/>
          <a:p>
            <a:fld id="{88B246A2-D65B-4479-84E2-06CA17A0C529}" type="slidenum">
              <a:rPr lang="en-US" smtClean="0"/>
              <a:t>134</a:t>
            </a:fld>
            <a:endParaRPr lang="en-US"/>
          </a:p>
        </p:txBody>
      </p:sp>
    </p:spTree>
    <p:extLst>
      <p:ext uri="{BB962C8B-B14F-4D97-AF65-F5344CB8AC3E}">
        <p14:creationId xmlns:p14="http://schemas.microsoft.com/office/powerpoint/2010/main" val="267338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Districts should have a written plan in place for when an Emergency Accommodation is necessary.  Decide who determines the accommodation is needed and who completes the paperwork.  This plan must be submitted during monitoring, but all districts should have a plan in place prior to the beginning of testing.</a:t>
            </a:r>
          </a:p>
        </p:txBody>
      </p:sp>
      <p:sp>
        <p:nvSpPr>
          <p:cNvPr id="4" name="Slide Number Placeholder 3"/>
          <p:cNvSpPr>
            <a:spLocks noGrp="1"/>
          </p:cNvSpPr>
          <p:nvPr>
            <p:ph type="sldNum" sz="quarter" idx="5"/>
          </p:nvPr>
        </p:nvSpPr>
        <p:spPr/>
        <p:txBody>
          <a:bodyPr/>
          <a:lstStyle/>
          <a:p>
            <a:fld id="{88B246A2-D65B-4479-84E2-06CA17A0C529}" type="slidenum">
              <a:rPr lang="en-US" smtClean="0"/>
              <a:t>28</a:t>
            </a:fld>
            <a:endParaRPr lang="en-US"/>
          </a:p>
        </p:txBody>
      </p:sp>
    </p:spTree>
    <p:extLst>
      <p:ext uri="{BB962C8B-B14F-4D97-AF65-F5344CB8AC3E}">
        <p14:creationId xmlns:p14="http://schemas.microsoft.com/office/powerpoint/2010/main" val="176648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8B246A2-D65B-4479-84E2-06CA17A0C529}" type="slidenum">
              <a:rPr lang="en-US" smtClean="0"/>
              <a:t>32</a:t>
            </a:fld>
            <a:endParaRPr lang="en-US"/>
          </a:p>
        </p:txBody>
      </p:sp>
    </p:spTree>
    <p:extLst>
      <p:ext uri="{BB962C8B-B14F-4D97-AF65-F5344CB8AC3E}">
        <p14:creationId xmlns:p14="http://schemas.microsoft.com/office/powerpoint/2010/main" val="29757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Districts must have plans and procedures in place for handling testing irregularities.  This plan should be written and provided to test administrators prior to testing.  The plan is required documentation for monitoring, but all districts need to have a plan in place before testing begins.</a:t>
            </a:r>
          </a:p>
        </p:txBody>
      </p:sp>
      <p:sp>
        <p:nvSpPr>
          <p:cNvPr id="4" name="Slide Number Placeholder 3"/>
          <p:cNvSpPr>
            <a:spLocks noGrp="1"/>
          </p:cNvSpPr>
          <p:nvPr>
            <p:ph type="sldNum" sz="quarter" idx="5"/>
          </p:nvPr>
        </p:nvSpPr>
        <p:spPr/>
        <p:txBody>
          <a:bodyPr/>
          <a:lstStyle/>
          <a:p>
            <a:fld id="{88B246A2-D65B-4479-84E2-06CA17A0C529}" type="slidenum">
              <a:rPr lang="en-US" smtClean="0"/>
              <a:t>37</a:t>
            </a:fld>
            <a:endParaRPr lang="en-US"/>
          </a:p>
        </p:txBody>
      </p:sp>
    </p:spTree>
    <p:extLst>
      <p:ext uri="{BB962C8B-B14F-4D97-AF65-F5344CB8AC3E}">
        <p14:creationId xmlns:p14="http://schemas.microsoft.com/office/powerpoint/2010/main" val="137187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863765" y="1159170"/>
            <a:ext cx="10379739" cy="0"/>
          </a:xfrm>
          <a:prstGeom prst="line">
            <a:avLst/>
          </a:prstGeom>
          <a:ln>
            <a:solidFill>
              <a:srgbClr val="FF6D5F"/>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p:cNvSpPr>
            <a:spLocks noGrp="1"/>
          </p:cNvSpPr>
          <p:nvPr>
            <p:ph type="body" sz="quarter" idx="10"/>
          </p:nvPr>
        </p:nvSpPr>
        <p:spPr>
          <a:xfrm>
            <a:off x="869952" y="1330325"/>
            <a:ext cx="10483849" cy="4857750"/>
          </a:xfrm>
          <a:prstGeom prst="rect">
            <a:avLst/>
          </a:prstGeom>
        </p:spPr>
        <p:txBody>
          <a:bodyPr lIns="0" rIns="0"/>
          <a:lstStyle>
            <a:lvl1pPr marL="0" indent="0">
              <a:buNone/>
              <a:defRPr sz="2800"/>
            </a:lvl1pPr>
            <a:lvl2pPr>
              <a:defRPr sz="2600"/>
            </a:lvl2pPr>
            <a:lvl4pP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863600" y="290513"/>
            <a:ext cx="10490200" cy="707014"/>
          </a:xfrm>
          <a:prstGeom prst="rect">
            <a:avLst/>
          </a:prstGeom>
        </p:spPr>
        <p:txBody>
          <a:bodyPr lIns="0" rIns="0" anchor="ctr" anchorCtr="0"/>
          <a:lstStyle>
            <a:lvl1pPr marL="0" indent="0">
              <a:spcBef>
                <a:spcPts val="0"/>
              </a:spcBef>
              <a:buNone/>
              <a:defRPr b="1">
                <a:solidFill>
                  <a:srgbClr val="1A1A1A"/>
                </a:solidFill>
              </a:defRPr>
            </a:lvl1pPr>
          </a:lstStyle>
          <a:p>
            <a:pPr lvl="0"/>
            <a:r>
              <a:rPr lang="en-US"/>
              <a:t>Click to edit Master title style</a:t>
            </a:r>
          </a:p>
        </p:txBody>
      </p:sp>
    </p:spTree>
    <p:extLst>
      <p:ext uri="{BB962C8B-B14F-4D97-AF65-F5344CB8AC3E}">
        <p14:creationId xmlns:p14="http://schemas.microsoft.com/office/powerpoint/2010/main" val="58094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3/4/2020</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72071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3/4/2020</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4381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3/4/2020</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424664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3/4/2020</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239092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3/4/2020</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11200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3/4/2020</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398467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3/4/2020</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15353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3/4/2020</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119399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3" name="Picture 2" descr="CB16029_PPTTemplates_TitleAndDividers_Corporat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0723" cy="6858000"/>
          </a:xfrm>
          <a:prstGeom prst="rect">
            <a:avLst/>
          </a:prstGeom>
        </p:spPr>
      </p:pic>
      <p:sp>
        <p:nvSpPr>
          <p:cNvPr id="8" name="Title 7"/>
          <p:cNvSpPr>
            <a:spLocks noGrp="1"/>
          </p:cNvSpPr>
          <p:nvPr>
            <p:ph type="title" hasCustomPrompt="1"/>
          </p:nvPr>
        </p:nvSpPr>
        <p:spPr>
          <a:xfrm>
            <a:off x="1452549" y="1929789"/>
            <a:ext cx="3733800" cy="574773"/>
          </a:xfrm>
        </p:spPr>
        <p:txBody>
          <a:bodyPr wrap="square" lIns="0" tIns="137160" rIns="0" bIns="0" anchor="t" anchorCtr="0">
            <a:spAutoFit/>
          </a:bodyPr>
          <a:lstStyle>
            <a:lvl1pPr>
              <a:defRPr sz="3150">
                <a:solidFill>
                  <a:schemeClr val="tx1"/>
                </a:solidFill>
              </a:defRPr>
            </a:lvl1pPr>
          </a:lstStyle>
          <a:p>
            <a:r>
              <a:rPr lang="en-US"/>
              <a:t>Presentation Title</a:t>
            </a:r>
          </a:p>
        </p:txBody>
      </p:sp>
      <p:sp>
        <p:nvSpPr>
          <p:cNvPr id="13" name="Title 7"/>
          <p:cNvSpPr txBox="1">
            <a:spLocks/>
          </p:cNvSpPr>
          <p:nvPr userDrawn="1"/>
        </p:nvSpPr>
        <p:spPr>
          <a:xfrm>
            <a:off x="925287" y="4762955"/>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200" b="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452776" y="3236829"/>
            <a:ext cx="3733800" cy="646331"/>
          </a:xfrm>
        </p:spPr>
        <p:txBody>
          <a:bodyPr wrap="square" lIns="0" tIns="228600" rIns="0" bIns="0">
            <a:spAutoFit/>
          </a:bodyPr>
          <a:lstStyle>
            <a:lvl1pPr marL="0" indent="0">
              <a:lnSpc>
                <a:spcPct val="100000"/>
              </a:lnSpc>
              <a:buNone/>
              <a:defRPr sz="135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22" name="Text Placeholder 21"/>
          <p:cNvSpPr>
            <a:spLocks noGrp="1"/>
          </p:cNvSpPr>
          <p:nvPr>
            <p:ph type="body" sz="quarter" idx="12" hasCustomPrompt="1"/>
          </p:nvPr>
        </p:nvSpPr>
        <p:spPr>
          <a:xfrm>
            <a:off x="1458687" y="5036821"/>
            <a:ext cx="3824287" cy="124650"/>
          </a:xfrm>
        </p:spPr>
        <p:txBody>
          <a:bodyPr wrap="square" lIns="0" tIns="0" rIns="0" bIns="0" anchor="b" anchorCtr="0">
            <a:spAutoFit/>
          </a:bodyPr>
          <a:lstStyle>
            <a:lvl1pPr marL="0" indent="0">
              <a:buNone/>
              <a:defRPr sz="900">
                <a:solidFill>
                  <a:schemeClr val="tx1"/>
                </a:solidFill>
                <a:latin typeface="Roboto" charset="0"/>
                <a:ea typeface="Roboto" charset="0"/>
                <a:cs typeface="Roboto"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a:t>Date</a:t>
            </a:r>
          </a:p>
        </p:txBody>
      </p:sp>
    </p:spTree>
    <p:extLst>
      <p:ext uri="{BB962C8B-B14F-4D97-AF65-F5344CB8AC3E}">
        <p14:creationId xmlns:p14="http://schemas.microsoft.com/office/powerpoint/2010/main" val="10368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863765" y="1159170"/>
            <a:ext cx="10379739" cy="0"/>
          </a:xfrm>
          <a:prstGeom prst="line">
            <a:avLst/>
          </a:prstGeom>
          <a:ln>
            <a:solidFill>
              <a:srgbClr val="C04D35"/>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p:cNvSpPr>
            <a:spLocks noGrp="1"/>
          </p:cNvSpPr>
          <p:nvPr>
            <p:ph type="body" sz="quarter" idx="10"/>
          </p:nvPr>
        </p:nvSpPr>
        <p:spPr>
          <a:xfrm>
            <a:off x="869952" y="1330325"/>
            <a:ext cx="10483849" cy="4857750"/>
          </a:xfrm>
          <a:prstGeom prst="rect">
            <a:avLst/>
          </a:prstGeom>
        </p:spPr>
        <p:txBody>
          <a:bodyPr lIns="0" rIns="0"/>
          <a:lstStyle>
            <a:lvl1pPr marL="0" indent="0">
              <a:buNone/>
              <a:defRPr sz="2800"/>
            </a:lvl1pPr>
            <a:lvl2pPr>
              <a:defRPr sz="2600"/>
            </a:lvl2pPr>
            <a:lvl4pP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863600" y="290513"/>
            <a:ext cx="10490200" cy="707014"/>
          </a:xfrm>
          <a:prstGeom prst="rect">
            <a:avLst/>
          </a:prstGeom>
        </p:spPr>
        <p:txBody>
          <a:bodyPr lIns="0" rIns="0" anchor="ctr" anchorCtr="0"/>
          <a:lstStyle>
            <a:lvl1pPr marL="0" indent="0">
              <a:spcBef>
                <a:spcPts val="0"/>
              </a:spcBef>
              <a:buNone/>
              <a:defRPr b="1">
                <a:solidFill>
                  <a:srgbClr val="356387"/>
                </a:solidFill>
              </a:defRPr>
            </a:lvl1pPr>
          </a:lstStyle>
          <a:p>
            <a:pPr lvl="0"/>
            <a:r>
              <a:rPr lang="en-US"/>
              <a:t>Click to edit Master title style</a:t>
            </a:r>
          </a:p>
        </p:txBody>
      </p:sp>
    </p:spTree>
    <p:extLst>
      <p:ext uri="{BB962C8B-B14F-4D97-AF65-F5344CB8AC3E}">
        <p14:creationId xmlns:p14="http://schemas.microsoft.com/office/powerpoint/2010/main" val="58094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3/4/2020</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432283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a:t>Thank</a:t>
            </a:r>
            <a:br>
              <a:rPr lang="en-US"/>
            </a:br>
            <a:r>
              <a:rPr lang="en-US"/>
              <a:t>You.</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8862" y="1924842"/>
            <a:ext cx="4471173" cy="507831"/>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Additional information if necessary.</a:t>
            </a:r>
          </a:p>
        </p:txBody>
      </p:sp>
    </p:spTree>
    <p:extLst>
      <p:ext uri="{BB962C8B-B14F-4D97-AF65-F5344CB8AC3E}">
        <p14:creationId xmlns:p14="http://schemas.microsoft.com/office/powerpoint/2010/main" val="271285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3/4/2020</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71865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3/4/2020</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41098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3/4/2020</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213008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3/4/2020</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382006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29538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3/4/2020</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171867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3/4/2020</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324011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3/4/2020</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680" r:id="rId2"/>
    <p:sldLayoutId id="2147483691" r:id="rId3"/>
    <p:sldLayoutId id="2147483692" r:id="rId4"/>
    <p:sldLayoutId id="2147483693" r:id="rId5"/>
    <p:sldLayoutId id="2147483681" r:id="rId6"/>
    <p:sldLayoutId id="2147483694" r:id="rId7"/>
    <p:sldLayoutId id="2147483695"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6" r:id="rId18"/>
    <p:sldLayoutId id="2147483697" r:id="rId19"/>
  </p:sldLayoutIdLs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850" r:id="rId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Roboto Slab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Roboto Slab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Roboto Slab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Roboto Slab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01.xml"/><Relationship Id="rId4" Type="http://schemas.openxmlformats.org/officeDocument/2006/relationships/image" Target="../media/image27.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02.xml"/><Relationship Id="rId5" Type="http://schemas.openxmlformats.org/officeDocument/2006/relationships/image" Target="../media/image29.png"/><Relationship Id="rId4" Type="http://schemas.openxmlformats.org/officeDocument/2006/relationships/image" Target="../media/image27.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03.xml"/><Relationship Id="rId5" Type="http://schemas.openxmlformats.org/officeDocument/2006/relationships/image" Target="../media/image30.png"/><Relationship Id="rId4" Type="http://schemas.openxmlformats.org/officeDocument/2006/relationships/image" Target="../media/image27.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04.xml"/><Relationship Id="rId4" Type="http://schemas.openxmlformats.org/officeDocument/2006/relationships/image" Target="../media/image31.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05.xml"/><Relationship Id="rId4" Type="http://schemas.openxmlformats.org/officeDocument/2006/relationships/image" Target="../media/image26.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106.xml"/><Relationship Id="rId5" Type="http://schemas.openxmlformats.org/officeDocument/2006/relationships/image" Target="../media/image24.jpeg"/><Relationship Id="rId4" Type="http://schemas.openxmlformats.org/officeDocument/2006/relationships/image" Target="../media/image23.jpeg"/></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0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09.xml"/><Relationship Id="rId4" Type="http://schemas.openxmlformats.org/officeDocument/2006/relationships/image" Target="../media/image36.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37.png"/></Relationships>
</file>

<file path=ppt/slides/_rels/slide1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0.xml"/><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tags" Target="../tags/tag11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13.xml"/><Relationship Id="rId4" Type="http://schemas.openxmlformats.org/officeDocument/2006/relationships/image" Target="../media/image44.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14.xml"/><Relationship Id="rId4" Type="http://schemas.openxmlformats.org/officeDocument/2006/relationships/image" Target="../media/image44.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15.xml"/><Relationship Id="rId4" Type="http://schemas.openxmlformats.org/officeDocument/2006/relationships/image" Target="../media/image26.png"/></Relationships>
</file>

<file path=ppt/slides/_rels/slide1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44.xml"/><Relationship Id="rId7" Type="http://schemas.openxmlformats.org/officeDocument/2006/relationships/image" Target="../media/image48.emf"/><Relationship Id="rId2" Type="http://schemas.openxmlformats.org/officeDocument/2006/relationships/slideLayout" Target="../slideLayouts/slideLayout1.xml"/><Relationship Id="rId1" Type="http://schemas.openxmlformats.org/officeDocument/2006/relationships/tags" Target="../tags/tag116.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5.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17.xml"/><Relationship Id="rId4" Type="http://schemas.openxmlformats.org/officeDocument/2006/relationships/image" Target="../media/image50.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18.xml"/><Relationship Id="rId6" Type="http://schemas.openxmlformats.org/officeDocument/2006/relationships/hyperlink" Target="https://okpracticetest.measuredprogress.org/student" TargetMode="External"/><Relationship Id="rId5" Type="http://schemas.openxmlformats.org/officeDocument/2006/relationships/image" Target="../media/image51.png"/><Relationship Id="rId4" Type="http://schemas.openxmlformats.org/officeDocument/2006/relationships/image" Target="../media/image26.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19.xml"/><Relationship Id="rId4" Type="http://schemas.openxmlformats.org/officeDocument/2006/relationships/image" Target="../media/image52.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2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oklahoma.onlinehelp.cognia.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4.xml"/><Relationship Id="rId1" Type="http://schemas.openxmlformats.org/officeDocument/2006/relationships/tags" Target="../tags/tag121.xml"/></Relationships>
</file>

<file path=ppt/slides/_rels/slide1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3.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3.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124.xml"/><Relationship Id="rId4" Type="http://schemas.openxmlformats.org/officeDocument/2006/relationships/hyperlink" Target="http://oklahoma.onlinehelp.measuredprogress.org/"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125.xml"/><Relationship Id="rId5" Type="http://schemas.openxmlformats.org/officeDocument/2006/relationships/image" Target="../media/image58.png"/><Relationship Id="rId4" Type="http://schemas.openxmlformats.org/officeDocument/2006/relationships/image" Target="../media/image57.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12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127.xml"/><Relationship Id="rId4" Type="http://schemas.openxmlformats.org/officeDocument/2006/relationships/image" Target="../media/image59.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128.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129.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130.xml"/><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131.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132.xml"/><Relationship Id="rId5" Type="http://schemas.openxmlformats.org/officeDocument/2006/relationships/image" Target="../media/image62.jpeg"/><Relationship Id="rId4" Type="http://schemas.openxmlformats.org/officeDocument/2006/relationships/image" Target="../media/image61.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33.xml"/><Relationship Id="rId5" Type="http://schemas.openxmlformats.org/officeDocument/2006/relationships/image" Target="../media/image64.png"/><Relationship Id="rId4" Type="http://schemas.openxmlformats.org/officeDocument/2006/relationships/image" Target="../media/image63.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34.xml"/><Relationship Id="rId6" Type="http://schemas.openxmlformats.org/officeDocument/2006/relationships/image" Target="../media/image66.png"/><Relationship Id="rId5" Type="http://schemas.openxmlformats.org/officeDocument/2006/relationships/image" Target="../media/image67.svg"/><Relationship Id="rId4" Type="http://schemas.openxmlformats.org/officeDocument/2006/relationships/image" Target="../media/image65.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35.xml"/><Relationship Id="rId4" Type="http://schemas.openxmlformats.org/officeDocument/2006/relationships/image" Target="../media/image67.png"/></Relationships>
</file>

<file path=ppt/slides/_rels/slide1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tags" Target="../tags/tag136.xml"/></Relationships>
</file>

<file path=ppt/slides/_rels/slide1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6.xml"/><Relationship Id="rId1" Type="http://schemas.openxmlformats.org/officeDocument/2006/relationships/tags" Target="../tags/tag137.xml"/><Relationship Id="rId4" Type="http://schemas.openxmlformats.org/officeDocument/2006/relationships/image" Target="../media/image70.png"/></Relationships>
</file>

<file path=ppt/slides/_rels/slide1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6.xml"/><Relationship Id="rId1" Type="http://schemas.openxmlformats.org/officeDocument/2006/relationships/tags" Target="../tags/tag138.xml"/><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mailto:assessments@sde.ok.gov"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mailto:oktechsupport@measuredprogress.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de.ok.gov/sites/ok.gov.sde/files/documents/files/Suspensions%20Rule%20Change%20Guidance_0.pdf" TargetMode="Externa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hyperlink" Target="mailto:assessments@sde.ok.gov"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s://sde.ok.gov/documents/2014-08-11/ostp-accommodations-placeholder" TargetMode="Externa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hyperlink" Target="https://sde.ok.gov/documents/2014-08-11/ostp-accommodations-placeholder" TargetMode="Externa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hyperlink" Target="https://sde.ok.gov/sites/ok.gov.sde/files/Form%20EA%20draft%20revised%208-25-17.pdf"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sde.ok.gov/documents/2014-08-11/ostp-accommodations-placeholder" TargetMode="Externa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hyperlink" Target="http://accommodation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de.ok.gov/documents/2014-08-11/ostp-accommodations-placeholder" TargetMode="Externa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12.png"/><Relationship Id="rId4" Type="http://schemas.openxmlformats.org/officeDocument/2006/relationships/hyperlink" Target="https://oklahoma.onlinehelp.cognia.org/forms/" TargetMode="Externa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9.xml"/><Relationship Id="rId5" Type="http://schemas.openxmlformats.org/officeDocument/2006/relationships/hyperlink" Target="https://oklahoma.onlinehelp.cognia.org/forms/" TargetMode="Externa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71.xml"/><Relationship Id="rId5" Type="http://schemas.openxmlformats.org/officeDocument/2006/relationships/image" Target="../media/image20.png"/><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74.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hyperlink" Target="https://okpracticetest.measuredprogress.org" TargetMode="External"/><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hyperlink" Target="https://oklahoma.onlinehelp.cognia.org/reference-sheets/" TargetMode="External"/><Relationship Id="rId2" Type="http://schemas.openxmlformats.org/officeDocument/2006/relationships/slideLayout" Target="../slideLayouts/slideLayout6.xml"/><Relationship Id="rId1" Type="http://schemas.openxmlformats.org/officeDocument/2006/relationships/tags" Target="../tags/tag79.xml"/><Relationship Id="rId4" Type="http://schemas.openxmlformats.org/officeDocument/2006/relationships/hyperlink" Target="https://oklahoma.onlinehelp.cognia.org/writers-checklist/" TargetMode="Externa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hyperlink" Target="https://oklahoma.onlinehelp.measuredprogress.org/wp-content/uploads/sites/5/2018/01/Calculator_Policy.pdf" TargetMode="External"/><Relationship Id="rId2" Type="http://schemas.openxmlformats.org/officeDocument/2006/relationships/slideLayout" Target="../slideLayouts/slideLayout6.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hyperlink" Target="http://sde.ok.gov/sde/sites/ok.gov.sde/files/documents/files/RSA-K-3_FormativeAssessments_1.pdf" TargetMode="Externa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hyperlink" Target="http://ok.gov/sde/sites/ok.gov.sde/files/Approved%20Reading%20Proficiency%20Tests%20-%207-14-15.pdf" TargetMode="External"/><Relationship Id="rId2" Type="http://schemas.openxmlformats.org/officeDocument/2006/relationships/slideLayout" Target="../slideLayouts/slideLayout6.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2.xml"/><Relationship Id="rId5" Type="http://schemas.openxmlformats.org/officeDocument/2006/relationships/image" Target="../media/image24.jpeg"/><Relationship Id="rId4" Type="http://schemas.openxmlformats.org/officeDocument/2006/relationships/image" Target="../media/image23.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hyperlink" Target="mailto:oktechsupport@measuredprogress.org" TargetMode="External"/><Relationship Id="rId5" Type="http://schemas.openxmlformats.org/officeDocument/2006/relationships/hyperlink" Target="mailto:OSTPProgramManagementTeam@cognia.org" TargetMode="External"/><Relationship Id="rId4" Type="http://schemas.openxmlformats.org/officeDocument/2006/relationships/hyperlink" Target="https://oklahoma.measuredprogress.org/"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23.jpeg"/><Relationship Id="rId4" Type="http://schemas.openxmlformats.org/officeDocument/2006/relationships/image" Target="../media/image25.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5.xml"/><Relationship Id="rId5" Type="http://schemas.openxmlformats.org/officeDocument/2006/relationships/image" Target="../media/image26.png"/><Relationship Id="rId4" Type="http://schemas.openxmlformats.org/officeDocument/2006/relationships/image" Target="../media/image25.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25.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97.xml"/><Relationship Id="rId5" Type="http://schemas.openxmlformats.org/officeDocument/2006/relationships/image" Target="../media/image28.png"/><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98.xml"/><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9.xml"/><Relationship Id="rId5" Type="http://schemas.openxmlformats.org/officeDocument/2006/relationships/image" Target="../media/image26.png"/><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00.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9B1151D6-A57D-5A4C-9D68-9165D60F6521}"/>
              </a:ext>
            </a:extLst>
          </p:cNvPr>
          <p:cNvSpPr>
            <a:spLocks noGrp="1" noChangeArrowheads="1"/>
          </p:cNvSpPr>
          <p:nvPr>
            <p:ph type="title"/>
          </p:nvPr>
        </p:nvSpPr>
        <p:spPr>
          <a:xfrm>
            <a:off x="838200" y="794616"/>
            <a:ext cx="10515600" cy="1325563"/>
          </a:xfrm>
        </p:spPr>
        <p:txBody>
          <a:bodyPr/>
          <a:lstStyle/>
          <a:p>
            <a:r>
              <a:rPr lang="en-US" altLang="en-US" dirty="0" smtClean="0"/>
              <a:t>2020 </a:t>
            </a:r>
            <a:r>
              <a:rPr lang="en-US" altLang="en-US" smtClean="0"/>
              <a:t>OSTP/CCRA </a:t>
            </a:r>
            <a:br>
              <a:rPr lang="en-US" altLang="en-US" smtClean="0"/>
            </a:br>
            <a:r>
              <a:rPr lang="en-US" altLang="en-US" smtClean="0"/>
              <a:t>Building </a:t>
            </a:r>
            <a:r>
              <a:rPr lang="en-US" altLang="en-US" dirty="0" smtClean="0"/>
              <a:t>Test Coordinator Training</a:t>
            </a:r>
            <a:endParaRPr lang="en-US" altLang="en-US" dirty="0"/>
          </a:p>
        </p:txBody>
      </p:sp>
      <p:pic>
        <p:nvPicPr>
          <p:cNvPr id="4" name="Picture 3">
            <a:extLst>
              <a:ext uri="{FF2B5EF4-FFF2-40B4-BE49-F238E27FC236}">
                <a16:creationId xmlns:a16="http://schemas.microsoft.com/office/drawing/2014/main" id="{BC98E4E6-2BF4-4E7C-988C-97D982E05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59" y="2720704"/>
            <a:ext cx="6527682" cy="364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FDF-6A03-43E3-80C6-548AB0CD99C1}"/>
              </a:ext>
            </a:extLst>
          </p:cNvPr>
          <p:cNvSpPr>
            <a:spLocks noGrp="1"/>
          </p:cNvSpPr>
          <p:nvPr>
            <p:ph type="title"/>
          </p:nvPr>
        </p:nvSpPr>
        <p:spPr/>
        <p:txBody>
          <a:bodyPr/>
          <a:lstStyle/>
          <a:p>
            <a:r>
              <a:rPr lang="en-US">
                <a:cs typeface="Calibri"/>
              </a:rPr>
              <a:t>Testing Contractors</a:t>
            </a:r>
            <a:endParaRPr lang="en-US"/>
          </a:p>
        </p:txBody>
      </p:sp>
      <p:sp>
        <p:nvSpPr>
          <p:cNvPr id="3" name="Content Placeholder 2">
            <a:extLst>
              <a:ext uri="{FF2B5EF4-FFF2-40B4-BE49-F238E27FC236}">
                <a16:creationId xmlns:a16="http://schemas.microsoft.com/office/drawing/2014/main" id="{7637E6D7-CE7D-4124-87E0-C621B25BBF13}"/>
              </a:ext>
            </a:extLst>
          </p:cNvPr>
          <p:cNvSpPr>
            <a:spLocks noGrp="1"/>
          </p:cNvSpPr>
          <p:nvPr>
            <p:ph idx="1"/>
          </p:nvPr>
        </p:nvSpPr>
        <p:spPr>
          <a:xfrm>
            <a:off x="838200" y="1825625"/>
            <a:ext cx="5003202" cy="4351338"/>
          </a:xfrm>
        </p:spPr>
        <p:txBody>
          <a:bodyPr vert="horz" lIns="91440" tIns="45720" rIns="91440" bIns="45720" rtlCol="0" anchor="t">
            <a:normAutofit/>
          </a:bodyPr>
          <a:lstStyle/>
          <a:p>
            <a:r>
              <a:rPr lang="en-US">
                <a:latin typeface="Arial"/>
                <a:cs typeface="Arial"/>
              </a:rPr>
              <a:t>Cognia will serve as Oklahoma’s testing vendor for all </a:t>
            </a:r>
            <a:r>
              <a:rPr lang="en-US" b="1">
                <a:latin typeface="Arial"/>
                <a:cs typeface="Arial"/>
              </a:rPr>
              <a:t>OSTP Grades 3-8 </a:t>
            </a:r>
          </a:p>
          <a:p>
            <a:pPr lvl="1"/>
            <a:r>
              <a:rPr lang="en-US"/>
              <a:t>English Language Arts,</a:t>
            </a:r>
          </a:p>
          <a:p>
            <a:pPr lvl="1"/>
            <a:r>
              <a:rPr lang="en-US"/>
              <a:t>Mathematics, and</a:t>
            </a:r>
          </a:p>
          <a:p>
            <a:pPr lvl="1"/>
            <a:r>
              <a:rPr lang="en-US"/>
              <a:t>Science</a:t>
            </a:r>
          </a:p>
          <a:p>
            <a:r>
              <a:rPr lang="en-US" b="1"/>
              <a:t>Grade 11 CCRA</a:t>
            </a:r>
          </a:p>
          <a:p>
            <a:pPr lvl="1"/>
            <a:r>
              <a:rPr lang="en-US"/>
              <a:t>District choice of SAT or ACT</a:t>
            </a:r>
          </a:p>
          <a:p>
            <a:pPr lvl="1"/>
            <a:r>
              <a:rPr lang="en-US">
                <a:latin typeface="Arial"/>
                <a:cs typeface="Arial"/>
              </a:rPr>
              <a:t>Science and U.S. History Content – Cognia</a:t>
            </a:r>
          </a:p>
          <a:p>
            <a:endParaRPr lang="en-US"/>
          </a:p>
        </p:txBody>
      </p:sp>
      <p:sp>
        <p:nvSpPr>
          <p:cNvPr id="4" name="Rectangle 3"/>
          <p:cNvSpPr/>
          <p:nvPr/>
        </p:nvSpPr>
        <p:spPr>
          <a:xfrm>
            <a:off x="5758927" y="1825625"/>
            <a:ext cx="6096000" cy="3894399"/>
          </a:xfrm>
          <a:prstGeom prst="rect">
            <a:avLst/>
          </a:prstGeom>
        </p:spPr>
        <p:txBody>
          <a:bodyPr>
            <a:spAutoFit/>
          </a:bodyPr>
          <a:lstStyle/>
          <a:p>
            <a:pPr marL="228600" lvl="0" indent="-228600" eaLnBrk="1" hangingPunct="1">
              <a:lnSpc>
                <a:spcPct val="90000"/>
              </a:lnSpc>
              <a:spcBef>
                <a:spcPts val="1000"/>
              </a:spcBef>
              <a:buClr>
                <a:srgbClr val="FA554D"/>
              </a:buClr>
              <a:buFont typeface="Arial" panose="020B0604020202020204" pitchFamily="34" charset="0"/>
              <a:buChar char="•"/>
            </a:pPr>
            <a:r>
              <a:rPr lang="en-US" sz="2800" b="1">
                <a:solidFill>
                  <a:srgbClr val="1A1A1A"/>
                </a:solidFill>
                <a:latin typeface="Arial" panose="020B0604020202020204" pitchFamily="34" charset="0"/>
                <a:cs typeface="Arial" panose="020B0604020202020204" pitchFamily="34" charset="0"/>
              </a:rPr>
              <a:t>Oklahoma Alternate Assessment Program (OAAP</a:t>
            </a:r>
            <a:r>
              <a:rPr lang="en-US" sz="2800">
                <a:solidFill>
                  <a:srgbClr val="1A1A1A"/>
                </a:solidFill>
                <a:latin typeface="Arial" panose="020B0604020202020204" pitchFamily="34" charset="0"/>
                <a:cs typeface="Arial" panose="020B0604020202020204" pitchFamily="34" charset="0"/>
              </a:rPr>
              <a:t>): All subject areas will be assessed through Dynamic Learning Maps for </a:t>
            </a:r>
          </a:p>
          <a:p>
            <a:pPr marL="685800" lvl="1" indent="-228600" eaLnBrk="1" hangingPunct="1">
              <a:lnSpc>
                <a:spcPct val="90000"/>
              </a:lnSpc>
              <a:spcBef>
                <a:spcPts val="500"/>
              </a:spcBef>
              <a:buClr>
                <a:srgbClr val="FF554D"/>
              </a:buClr>
              <a:buFont typeface="Arial" panose="020B0604020202020204" pitchFamily="34" charset="0"/>
              <a:buChar char="•"/>
            </a:pPr>
            <a:r>
              <a:rPr lang="en-US" sz="2400">
                <a:solidFill>
                  <a:srgbClr val="1A1A1A"/>
                </a:solidFill>
                <a:latin typeface="Arial" panose="020B0604020202020204" pitchFamily="34" charset="0"/>
                <a:cs typeface="Arial" panose="020B0604020202020204" pitchFamily="34" charset="0"/>
              </a:rPr>
              <a:t>English Language Arts (Grades 3-8 &amp; 11)</a:t>
            </a:r>
          </a:p>
          <a:p>
            <a:pPr marL="685800" lvl="1" indent="-228600" eaLnBrk="1" hangingPunct="1">
              <a:lnSpc>
                <a:spcPct val="90000"/>
              </a:lnSpc>
              <a:spcBef>
                <a:spcPts val="500"/>
              </a:spcBef>
              <a:buClr>
                <a:srgbClr val="FF554D"/>
              </a:buClr>
              <a:buFont typeface="Arial" panose="020B0604020202020204" pitchFamily="34" charset="0"/>
              <a:buChar char="•"/>
            </a:pPr>
            <a:r>
              <a:rPr lang="en-US" sz="2400">
                <a:solidFill>
                  <a:srgbClr val="1A1A1A"/>
                </a:solidFill>
                <a:latin typeface="Arial" panose="020B0604020202020204" pitchFamily="34" charset="0"/>
                <a:cs typeface="Arial" panose="020B0604020202020204" pitchFamily="34" charset="0"/>
              </a:rPr>
              <a:t>Mathematics (Grades 3-8 &amp; 11)</a:t>
            </a:r>
          </a:p>
          <a:p>
            <a:pPr marL="685800" lvl="1" indent="-228600" eaLnBrk="1" hangingPunct="1">
              <a:lnSpc>
                <a:spcPct val="90000"/>
              </a:lnSpc>
              <a:spcBef>
                <a:spcPts val="500"/>
              </a:spcBef>
              <a:buClr>
                <a:srgbClr val="FF554D"/>
              </a:buClr>
              <a:buFont typeface="Arial" panose="020B0604020202020204" pitchFamily="34" charset="0"/>
              <a:buChar char="•"/>
            </a:pPr>
            <a:r>
              <a:rPr lang="en-US" sz="2400">
                <a:solidFill>
                  <a:srgbClr val="1A1A1A"/>
                </a:solidFill>
                <a:latin typeface="Arial" panose="020B0604020202020204" pitchFamily="34" charset="0"/>
                <a:cs typeface="Arial" panose="020B0604020202020204" pitchFamily="34" charset="0"/>
              </a:rPr>
              <a:t>Science (Grades 5, 8 &amp; 11)</a:t>
            </a:r>
          </a:p>
          <a:p>
            <a:pPr marL="685800" lvl="1" indent="-228600" eaLnBrk="1" hangingPunct="1">
              <a:lnSpc>
                <a:spcPct val="90000"/>
              </a:lnSpc>
              <a:spcBef>
                <a:spcPts val="500"/>
              </a:spcBef>
              <a:buClr>
                <a:srgbClr val="FF554D"/>
              </a:buClr>
              <a:buFont typeface="Arial" panose="020B0604020202020204" pitchFamily="34" charset="0"/>
              <a:buChar char="•"/>
            </a:pPr>
            <a:r>
              <a:rPr lang="en-US" sz="2400">
                <a:solidFill>
                  <a:srgbClr val="1A1A1A"/>
                </a:solidFill>
                <a:latin typeface="Arial" panose="020B0604020202020204" pitchFamily="34" charset="0"/>
                <a:cs typeface="Arial" panose="020B0604020202020204" pitchFamily="34" charset="0"/>
              </a:rPr>
              <a:t>US History (11</a:t>
            </a:r>
            <a:r>
              <a:rPr lang="en-US" sz="2400" baseline="30000">
                <a:solidFill>
                  <a:srgbClr val="1A1A1A"/>
                </a:solidFill>
                <a:latin typeface="Arial" panose="020B0604020202020204" pitchFamily="34" charset="0"/>
                <a:cs typeface="Arial" panose="020B0604020202020204" pitchFamily="34" charset="0"/>
              </a:rPr>
              <a:t>th</a:t>
            </a:r>
            <a:r>
              <a:rPr lang="en-US" sz="2400">
                <a:solidFill>
                  <a:srgbClr val="1A1A1A"/>
                </a:solidFill>
                <a:latin typeface="Arial" panose="020B0604020202020204" pitchFamily="34" charset="0"/>
                <a:cs typeface="Arial" panose="020B0604020202020204" pitchFamily="34" charset="0"/>
              </a:rPr>
              <a:t> or 12</a:t>
            </a:r>
            <a:r>
              <a:rPr lang="en-US" sz="2400" baseline="30000">
                <a:solidFill>
                  <a:srgbClr val="1A1A1A"/>
                </a:solidFill>
                <a:latin typeface="Arial" panose="020B0604020202020204" pitchFamily="34" charset="0"/>
                <a:cs typeface="Arial" panose="020B0604020202020204" pitchFamily="34" charset="0"/>
              </a:rPr>
              <a:t>th</a:t>
            </a:r>
            <a:r>
              <a:rPr lang="en-US" sz="2400">
                <a:solidFill>
                  <a:srgbClr val="1A1A1A"/>
                </a:solidFill>
                <a:latin typeface="Arial" panose="020B0604020202020204" pitchFamily="34" charset="0"/>
                <a:cs typeface="Arial" panose="020B0604020202020204" pitchFamily="34" charset="0"/>
              </a:rPr>
              <a:t> graders if needed for participation)</a:t>
            </a:r>
          </a:p>
        </p:txBody>
      </p:sp>
    </p:spTree>
    <p:custDataLst>
      <p:tags r:id="rId1"/>
    </p:custDataLst>
    <p:extLst>
      <p:ext uri="{BB962C8B-B14F-4D97-AF65-F5344CB8AC3E}">
        <p14:creationId xmlns:p14="http://schemas.microsoft.com/office/powerpoint/2010/main" val="3289436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64849" y="1330325"/>
            <a:ext cx="9287302" cy="4857750"/>
          </a:xfrm>
        </p:spPr>
        <p:txBody>
          <a:bodyPr/>
          <a:lstStyle/>
          <a:p>
            <a:r>
              <a:rPr lang="en-US"/>
              <a:t>Scheduling Breach Tests:</a:t>
            </a:r>
          </a:p>
          <a:p>
            <a:pPr marL="514350" indent="-514350">
              <a:buFont typeface="Arial" charset="0"/>
              <a:buChar char="•"/>
            </a:pPr>
            <a:r>
              <a:rPr lang="en-US"/>
              <a:t>All students to be scheduled for a Breach test need to be placed into a </a:t>
            </a:r>
            <a:r>
              <a:rPr lang="en-US" u="sng"/>
              <a:t>new</a:t>
            </a:r>
            <a:r>
              <a:rPr lang="en-US"/>
              <a:t> class.</a:t>
            </a:r>
          </a:p>
          <a:p>
            <a:pPr marL="514350" indent="-514350">
              <a:buFont typeface="Arial" charset="0"/>
              <a:buChar char="•"/>
            </a:pPr>
            <a:r>
              <a:rPr lang="en-US"/>
              <a:t>The new class must be scheduled to take the Breach test.</a:t>
            </a:r>
          </a:p>
          <a:p>
            <a:endParaRPr lang="en-US"/>
          </a:p>
        </p:txBody>
      </p:sp>
      <p:sp>
        <p:nvSpPr>
          <p:cNvPr id="3" name="Text Placeholder 2"/>
          <p:cNvSpPr>
            <a:spLocks noGrp="1"/>
          </p:cNvSpPr>
          <p:nvPr>
            <p:ph type="body" sz="quarter" idx="11"/>
          </p:nvPr>
        </p:nvSpPr>
        <p:spPr>
          <a:xfrm>
            <a:off x="2984500" y="290513"/>
            <a:ext cx="7867650" cy="707014"/>
          </a:xfrm>
        </p:spPr>
        <p:txBody>
          <a:bodyPr/>
          <a:lstStyle/>
          <a:p>
            <a:r>
              <a:rPr lang="en-US" sz="3200"/>
              <a:t>Note About Breach Test Scheduling...</a:t>
            </a:r>
          </a:p>
        </p:txBody>
      </p:sp>
      <p:pic>
        <p:nvPicPr>
          <p:cNvPr id="4" name="Picture 3">
            <a:extLst>
              <a:ext uri="{FF2B5EF4-FFF2-40B4-BE49-F238E27FC236}">
                <a16:creationId xmlns:a16="http://schemas.microsoft.com/office/drawing/2014/main" id="{5E7B7C91-EC16-44DE-99C0-0A08DF414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spTree>
    <p:custDataLst>
      <p:tags r:id="rId1"/>
    </p:custDataLst>
    <p:extLst>
      <p:ext uri="{BB962C8B-B14F-4D97-AF65-F5344CB8AC3E}">
        <p14:creationId xmlns:p14="http://schemas.microsoft.com/office/powerpoint/2010/main" val="16737380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9050" y="1132770"/>
            <a:ext cx="10928035" cy="5519123"/>
          </a:xfrm>
        </p:spPr>
        <p:txBody>
          <a:bodyPr/>
          <a:lstStyle/>
          <a:p>
            <a:pPr marL="457200" indent="-457200">
              <a:buFont typeface="Wingdings" panose="05000000000000000000" pitchFamily="2" charset="2"/>
              <a:buChar char="§"/>
            </a:pPr>
            <a:r>
              <a:rPr lang="en-US" sz="3200"/>
              <a:t>Assign all student text-to-speech accommodations </a:t>
            </a:r>
            <a:r>
              <a:rPr lang="en-US" sz="3200" u="sng"/>
              <a:t>PRIOR to scheduling tests.</a:t>
            </a:r>
          </a:p>
          <a:p>
            <a:pPr marL="1200150" lvl="1" indent="-457200"/>
            <a:r>
              <a:rPr lang="en-US" sz="2000"/>
              <a:t>If a class is already scheduled, assign accommodation, return to test session, and click Add/Update Students button to generate new test logins.</a:t>
            </a:r>
          </a:p>
          <a:p>
            <a:pPr marL="1200150" lvl="1" indent="-457200"/>
            <a:endParaRPr lang="en-US" sz="2000"/>
          </a:p>
          <a:p>
            <a:pPr marL="1200150" lvl="1" indent="-457200"/>
            <a:endParaRPr lang="en-US" sz="2000"/>
          </a:p>
          <a:p>
            <a:pPr marL="1200150" lvl="1" indent="-457200"/>
            <a:endParaRPr lang="en-US" sz="2000"/>
          </a:p>
          <a:p>
            <a:pPr marL="1200150" lvl="1" indent="-457200"/>
            <a:endParaRPr lang="en-US" sz="2000"/>
          </a:p>
          <a:p>
            <a:pPr marL="742950" lvl="1" indent="0">
              <a:buNone/>
            </a:pPr>
            <a:endParaRPr lang="en-US" sz="2000"/>
          </a:p>
          <a:p>
            <a:pPr marL="1200150" lvl="1" indent="-457200"/>
            <a:r>
              <a:rPr lang="en-US" sz="2300">
                <a:latin typeface="Arial"/>
                <a:cs typeface="Arial"/>
              </a:rPr>
              <a:t>Check Date/Time Created for the most recent students added.</a:t>
            </a:r>
          </a:p>
          <a:p>
            <a:pPr marL="1200150" lvl="1" indent="-457200"/>
            <a:r>
              <a:rPr lang="en-US" sz="2300">
                <a:latin typeface="Arial"/>
                <a:cs typeface="Arial"/>
              </a:rPr>
              <a:t>If a student logs in to the test and the text-to-speech accommodation has not already been assigned, the student must continue testing with a human reader.</a:t>
            </a:r>
          </a:p>
        </p:txBody>
      </p:sp>
      <p:sp>
        <p:nvSpPr>
          <p:cNvPr id="3" name="Text Placeholder 2"/>
          <p:cNvSpPr>
            <a:spLocks noGrp="1"/>
          </p:cNvSpPr>
          <p:nvPr>
            <p:ph type="body" sz="quarter" idx="11"/>
          </p:nvPr>
        </p:nvSpPr>
        <p:spPr>
          <a:xfrm>
            <a:off x="2987516" y="290513"/>
            <a:ext cx="7487445" cy="707014"/>
          </a:xfrm>
        </p:spPr>
        <p:txBody>
          <a:bodyPr/>
          <a:lstStyle/>
          <a:p>
            <a:r>
              <a:rPr lang="en-US" sz="3200"/>
              <a:t>Text-to-Speech Accommodations</a:t>
            </a:r>
          </a:p>
        </p:txBody>
      </p:sp>
      <p:pic>
        <p:nvPicPr>
          <p:cNvPr id="5" name="Picture 4">
            <a:extLst>
              <a:ext uri="{FF2B5EF4-FFF2-40B4-BE49-F238E27FC236}">
                <a16:creationId xmlns:a16="http://schemas.microsoft.com/office/drawing/2014/main" id="{A38A71F3-1B48-4081-9231-E2FADB5A0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pic>
        <p:nvPicPr>
          <p:cNvPr id="6" name="Picture 5">
            <a:extLst>
              <a:ext uri="{FF2B5EF4-FFF2-40B4-BE49-F238E27FC236}">
                <a16:creationId xmlns:a16="http://schemas.microsoft.com/office/drawing/2014/main" id="{E33140A9-901A-40A0-B45C-826632A98A24}"/>
              </a:ext>
            </a:extLst>
          </p:cNvPr>
          <p:cNvPicPr>
            <a:picLocks noChangeAspect="1"/>
          </p:cNvPicPr>
          <p:nvPr/>
        </p:nvPicPr>
        <p:blipFill>
          <a:blip r:embed="rId5"/>
          <a:stretch>
            <a:fillRect/>
          </a:stretch>
        </p:blipFill>
        <p:spPr>
          <a:xfrm>
            <a:off x="4780264" y="2752055"/>
            <a:ext cx="5543795" cy="1663875"/>
          </a:xfrm>
          <a:prstGeom prst="rect">
            <a:avLst/>
          </a:prstGeom>
        </p:spPr>
      </p:pic>
    </p:spTree>
    <p:custDataLst>
      <p:tags r:id="rId1"/>
    </p:custDataLst>
    <p:extLst>
      <p:ext uri="{BB962C8B-B14F-4D97-AF65-F5344CB8AC3E}">
        <p14:creationId xmlns:p14="http://schemas.microsoft.com/office/powerpoint/2010/main" val="36585637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4454" y="290513"/>
            <a:ext cx="7044896" cy="707014"/>
          </a:xfrm>
        </p:spPr>
        <p:txBody>
          <a:bodyPr/>
          <a:lstStyle/>
          <a:p>
            <a:r>
              <a:rPr lang="en-US" sz="3200"/>
              <a:t>Administration – Dashboard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sp>
        <p:nvSpPr>
          <p:cNvPr id="7" name="TextBox 6"/>
          <p:cNvSpPr txBox="1"/>
          <p:nvPr/>
        </p:nvSpPr>
        <p:spPr>
          <a:xfrm>
            <a:off x="3439296" y="3759200"/>
            <a:ext cx="6786744" cy="369332"/>
          </a:xfrm>
          <a:prstGeom prst="rect">
            <a:avLst/>
          </a:prstGeom>
          <a:noFill/>
        </p:spPr>
        <p:txBody>
          <a:bodyPr wrap="square" rtlCol="0">
            <a:spAutoFit/>
          </a:bodyPr>
          <a:lstStyle/>
          <a:p>
            <a:pPr marL="285750" indent="-285750">
              <a:buFont typeface="Arial" charset="0"/>
              <a:buChar char="•"/>
            </a:pPr>
            <a:endParaRPr lang="en-US" sz="1800"/>
          </a:p>
        </p:txBody>
      </p:sp>
      <p:pic>
        <p:nvPicPr>
          <p:cNvPr id="10" name="Picture 9">
            <a:extLst>
              <a:ext uri="{FF2B5EF4-FFF2-40B4-BE49-F238E27FC236}">
                <a16:creationId xmlns:a16="http://schemas.microsoft.com/office/drawing/2014/main" id="{4C515AF4-2CDB-4472-8E8A-8830A2ECE263}"/>
              </a:ext>
            </a:extLst>
          </p:cNvPr>
          <p:cNvPicPr>
            <a:picLocks noChangeAspect="1"/>
          </p:cNvPicPr>
          <p:nvPr/>
        </p:nvPicPr>
        <p:blipFill rotWithShape="1">
          <a:blip r:embed="rId5"/>
          <a:srcRect b="12553"/>
          <a:stretch/>
        </p:blipFill>
        <p:spPr>
          <a:xfrm>
            <a:off x="6092211" y="1421500"/>
            <a:ext cx="5660404" cy="41248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1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Content Placeholder 2">
            <a:extLst>
              <a:ext uri="{FF2B5EF4-FFF2-40B4-BE49-F238E27FC236}">
                <a16:creationId xmlns:a16="http://schemas.microsoft.com/office/drawing/2014/main" id="{CD1A7D90-066B-4C4D-92D6-26D6C8D16042}"/>
              </a:ext>
            </a:extLst>
          </p:cNvPr>
          <p:cNvSpPr txBox="1">
            <a:spLocks/>
          </p:cNvSpPr>
          <p:nvPr/>
        </p:nvSpPr>
        <p:spPr>
          <a:xfrm>
            <a:off x="486424" y="1198750"/>
            <a:ext cx="9908276" cy="5360218"/>
          </a:xfrm>
          <a:prstGeom prst="rect">
            <a:avLst/>
          </a:prstGeom>
        </p:spPr>
        <p:txBody>
          <a:bodyPr anchor="t">
            <a:noAutofit/>
          </a:bodyPr>
          <a:lstStyle>
            <a:lvl1pPr marL="342900" indent="-342900" algn="l" defTabSz="457200" rtl="0" eaLnBrk="1" latinLnBrk="0" hangingPunct="1">
              <a:spcBef>
                <a:spcPct val="20000"/>
              </a:spcBef>
              <a:buClr>
                <a:srgbClr val="F0B310"/>
              </a:buClr>
              <a:buFont typeface="Wingdings" charset="2"/>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a:solidFill>
                  <a:srgbClr val="1A1A1A"/>
                </a:solidFill>
              </a:rPr>
              <a:t>State Users, DTCs, BTCs, DUs, BUs</a:t>
            </a:r>
          </a:p>
          <a:p>
            <a:pPr lvl="1"/>
            <a:r>
              <a:rPr lang="en-US" sz="1900">
                <a:solidFill>
                  <a:srgbClr val="1A1A1A"/>
                </a:solidFill>
              </a:rPr>
              <a:t>State level data</a:t>
            </a:r>
          </a:p>
          <a:p>
            <a:pPr lvl="1"/>
            <a:r>
              <a:rPr lang="en-US" sz="1900">
                <a:solidFill>
                  <a:srgbClr val="1A1A1A"/>
                </a:solidFill>
              </a:rPr>
              <a:t>District level data</a:t>
            </a:r>
          </a:p>
          <a:p>
            <a:pPr lvl="1"/>
            <a:r>
              <a:rPr lang="en-US" sz="1900">
                <a:solidFill>
                  <a:srgbClr val="1A1A1A"/>
                </a:solidFill>
              </a:rPr>
              <a:t>School level data</a:t>
            </a:r>
          </a:p>
          <a:p>
            <a:r>
              <a:rPr lang="en-US" sz="1900">
                <a:solidFill>
                  <a:srgbClr val="1A1A1A"/>
                </a:solidFill>
              </a:rPr>
              <a:t>During Operational Testing</a:t>
            </a:r>
          </a:p>
          <a:p>
            <a:pPr lvl="1"/>
            <a:r>
              <a:rPr lang="en-US" sz="1900">
                <a:solidFill>
                  <a:srgbClr val="1A1A1A"/>
                </a:solidFill>
              </a:rPr>
              <a:t>Portal User Activity</a:t>
            </a:r>
          </a:p>
          <a:p>
            <a:pPr lvl="1"/>
            <a:r>
              <a:rPr lang="en-US" sz="1900">
                <a:solidFill>
                  <a:srgbClr val="1A1A1A"/>
                </a:solidFill>
              </a:rPr>
              <a:t>Daily &amp; Cumulative Test Summaries</a:t>
            </a:r>
          </a:p>
          <a:p>
            <a:pPr lvl="2"/>
            <a:r>
              <a:rPr lang="en-US" sz="1900">
                <a:solidFill>
                  <a:srgbClr val="1A1A1A"/>
                </a:solidFill>
              </a:rPr>
              <a:t>Number of active testers</a:t>
            </a:r>
          </a:p>
          <a:p>
            <a:pPr lvl="2"/>
            <a:r>
              <a:rPr lang="en-US" sz="1900">
                <a:solidFill>
                  <a:srgbClr val="1A1A1A"/>
                </a:solidFill>
              </a:rPr>
              <a:t>Number of tests scheduled</a:t>
            </a:r>
          </a:p>
          <a:p>
            <a:pPr lvl="2"/>
            <a:r>
              <a:rPr lang="en-US" sz="1900">
                <a:solidFill>
                  <a:srgbClr val="1A1A1A"/>
                </a:solidFill>
              </a:rPr>
              <a:t>Number of tests completed</a:t>
            </a:r>
          </a:p>
          <a:p>
            <a:pPr lvl="2"/>
            <a:r>
              <a:rPr lang="en-US" sz="1900">
                <a:solidFill>
                  <a:srgbClr val="1A1A1A"/>
                </a:solidFill>
              </a:rPr>
              <a:t>Percent of tests completed</a:t>
            </a:r>
          </a:p>
          <a:p>
            <a:pPr lvl="1"/>
            <a:r>
              <a:rPr lang="en-US" sz="1900">
                <a:solidFill>
                  <a:srgbClr val="1A1A1A"/>
                </a:solidFill>
              </a:rPr>
              <a:t>Number of operating systems by OS type</a:t>
            </a:r>
          </a:p>
          <a:p>
            <a:pPr lvl="1"/>
            <a:r>
              <a:rPr lang="en-US" sz="1900">
                <a:solidFill>
                  <a:srgbClr val="1A1A1A"/>
                </a:solidFill>
              </a:rPr>
              <a:t>By Hour Summaries</a:t>
            </a:r>
          </a:p>
          <a:p>
            <a:pPr lvl="2"/>
            <a:r>
              <a:rPr lang="en-US" sz="1900">
                <a:solidFill>
                  <a:srgbClr val="1A1A1A"/>
                </a:solidFill>
              </a:rPr>
              <a:t>Number of tests paused</a:t>
            </a:r>
          </a:p>
          <a:p>
            <a:pPr lvl="2"/>
            <a:r>
              <a:rPr lang="en-US" sz="1900">
                <a:solidFill>
                  <a:srgbClr val="1A1A1A"/>
                </a:solidFill>
              </a:rPr>
              <a:t>Number of tests completed </a:t>
            </a:r>
          </a:p>
          <a:p>
            <a:pPr lvl="2"/>
            <a:r>
              <a:rPr lang="en-US" sz="1900">
                <a:solidFill>
                  <a:srgbClr val="1A1A1A"/>
                </a:solidFill>
              </a:rPr>
              <a:t>Number of tests in progress </a:t>
            </a:r>
          </a:p>
        </p:txBody>
      </p:sp>
    </p:spTree>
    <p:custDataLst>
      <p:tags r:id="rId1"/>
    </p:custDataLst>
    <p:extLst>
      <p:ext uri="{BB962C8B-B14F-4D97-AF65-F5344CB8AC3E}">
        <p14:creationId xmlns:p14="http://schemas.microsoft.com/office/powerpoint/2010/main" val="4092457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911ECD-E1BD-47F8-98D4-EF98F50C3B98}"/>
              </a:ext>
            </a:extLst>
          </p:cNvPr>
          <p:cNvSpPr>
            <a:spLocks noGrp="1"/>
          </p:cNvSpPr>
          <p:nvPr>
            <p:ph type="body" sz="quarter" idx="11"/>
          </p:nvPr>
        </p:nvSpPr>
        <p:spPr/>
        <p:txBody>
          <a:bodyPr/>
          <a:lstStyle/>
          <a:p>
            <a:r>
              <a:rPr lang="en-US" sz="3200"/>
              <a:t>OSTP Portal: File Upload</a:t>
            </a:r>
          </a:p>
        </p:txBody>
      </p:sp>
      <p:graphicFrame>
        <p:nvGraphicFramePr>
          <p:cNvPr id="4" name="Content Placeholder 6">
            <a:extLst>
              <a:ext uri="{FF2B5EF4-FFF2-40B4-BE49-F238E27FC236}">
                <a16:creationId xmlns:a16="http://schemas.microsoft.com/office/drawing/2014/main" id="{A908EB38-7A98-42B4-8CCB-88E372DEDF86}"/>
              </a:ext>
            </a:extLst>
          </p:cNvPr>
          <p:cNvGraphicFramePr>
            <a:graphicFrameLocks/>
          </p:cNvGraphicFramePr>
          <p:nvPr>
            <p:extLst>
              <p:ext uri="{D42A27DB-BD31-4B8C-83A1-F6EECF244321}">
                <p14:modId xmlns:p14="http://schemas.microsoft.com/office/powerpoint/2010/main" val="3493939544"/>
              </p:ext>
            </p:extLst>
          </p:nvPr>
        </p:nvGraphicFramePr>
        <p:xfrm>
          <a:off x="1288814" y="1270000"/>
          <a:ext cx="10404284" cy="4023360"/>
        </p:xfrm>
        <a:graphic>
          <a:graphicData uri="http://schemas.openxmlformats.org/drawingml/2006/table">
            <a:tbl>
              <a:tblPr firstRow="1" bandRow="1">
                <a:tableStyleId>{6E25E649-3F16-4E02-A733-19D2CDBF48F0}</a:tableStyleId>
              </a:tblPr>
              <a:tblGrid>
                <a:gridCol w="2406945">
                  <a:extLst>
                    <a:ext uri="{9D8B030D-6E8A-4147-A177-3AD203B41FA5}">
                      <a16:colId xmlns:a16="http://schemas.microsoft.com/office/drawing/2014/main" val="20000"/>
                    </a:ext>
                  </a:extLst>
                </a:gridCol>
                <a:gridCol w="3193373">
                  <a:extLst>
                    <a:ext uri="{9D8B030D-6E8A-4147-A177-3AD203B41FA5}">
                      <a16:colId xmlns:a16="http://schemas.microsoft.com/office/drawing/2014/main" val="20001"/>
                    </a:ext>
                  </a:extLst>
                </a:gridCol>
                <a:gridCol w="2993920">
                  <a:extLst>
                    <a:ext uri="{9D8B030D-6E8A-4147-A177-3AD203B41FA5}">
                      <a16:colId xmlns:a16="http://schemas.microsoft.com/office/drawing/2014/main" val="20002"/>
                    </a:ext>
                  </a:extLst>
                </a:gridCol>
                <a:gridCol w="1810046">
                  <a:extLst>
                    <a:ext uri="{9D8B030D-6E8A-4147-A177-3AD203B41FA5}">
                      <a16:colId xmlns:a16="http://schemas.microsoft.com/office/drawing/2014/main" val="20003"/>
                    </a:ext>
                  </a:extLst>
                </a:gridCol>
              </a:tblGrid>
              <a:tr h="370840">
                <a:tc>
                  <a:txBody>
                    <a:bodyPr/>
                    <a:lstStyle/>
                    <a:p>
                      <a:r>
                        <a:rPr lang="en-US" sz="2400"/>
                        <a:t>File</a:t>
                      </a:r>
                      <a:r>
                        <a:rPr lang="en-US" sz="2400" baseline="0"/>
                        <a:t> Upload</a:t>
                      </a:r>
                      <a:endParaRPr lang="en-US" sz="2400"/>
                    </a:p>
                  </a:txBody>
                  <a:tcPr>
                    <a:solidFill>
                      <a:srgbClr val="FF6D5F"/>
                    </a:solidFill>
                  </a:tcPr>
                </a:tc>
                <a:tc>
                  <a:txBody>
                    <a:bodyPr/>
                    <a:lstStyle/>
                    <a:p>
                      <a:r>
                        <a:rPr lang="en-US" sz="2400"/>
                        <a:t>Data</a:t>
                      </a:r>
                    </a:p>
                  </a:txBody>
                  <a:tcPr>
                    <a:solidFill>
                      <a:srgbClr val="FF6D5F"/>
                    </a:solidFill>
                  </a:tcPr>
                </a:tc>
                <a:tc>
                  <a:txBody>
                    <a:bodyPr/>
                    <a:lstStyle/>
                    <a:p>
                      <a:r>
                        <a:rPr lang="en-US" sz="2400"/>
                        <a:t>Dates Available</a:t>
                      </a:r>
                    </a:p>
                  </a:txBody>
                  <a:tcPr>
                    <a:solidFill>
                      <a:srgbClr val="FF6D5F"/>
                    </a:solidFill>
                  </a:tcPr>
                </a:tc>
                <a:tc>
                  <a:txBody>
                    <a:bodyPr/>
                    <a:lstStyle/>
                    <a:p>
                      <a:r>
                        <a:rPr lang="en-US" sz="2400"/>
                        <a:t>Record Limit</a:t>
                      </a:r>
                    </a:p>
                  </a:txBody>
                  <a:tcPr>
                    <a:solidFill>
                      <a:srgbClr val="FF6D5F"/>
                    </a:solidFill>
                  </a:tcPr>
                </a:tc>
                <a:extLst>
                  <a:ext uri="{0D108BD9-81ED-4DB2-BD59-A6C34878D82A}">
                    <a16:rowId xmlns:a16="http://schemas.microsoft.com/office/drawing/2014/main" val="10000"/>
                  </a:ext>
                </a:extLst>
              </a:tr>
              <a:tr h="370840">
                <a:tc>
                  <a:txBody>
                    <a:bodyPr/>
                    <a:lstStyle/>
                    <a:p>
                      <a:r>
                        <a:rPr lang="en-US" sz="2400"/>
                        <a:t>Portal Users</a:t>
                      </a:r>
                    </a:p>
                  </a:txBody>
                  <a:tcPr/>
                </a:tc>
                <a:tc>
                  <a:txBody>
                    <a:bodyPr/>
                    <a:lstStyle/>
                    <a:p>
                      <a:r>
                        <a:rPr lang="en-US" sz="2400"/>
                        <a:t>Add or edit portal user accounts for your organization</a:t>
                      </a:r>
                    </a:p>
                  </a:txBody>
                  <a:tcPr/>
                </a:tc>
                <a:tc>
                  <a:txBody>
                    <a:bodyPr/>
                    <a:lstStyle/>
                    <a:p>
                      <a:r>
                        <a:rPr lang="en-US" sz="2400"/>
                        <a:t>January 21 – May 15</a:t>
                      </a:r>
                    </a:p>
                  </a:txBody>
                  <a:tcPr/>
                </a:tc>
                <a:tc>
                  <a:txBody>
                    <a:bodyPr/>
                    <a:lstStyle/>
                    <a:p>
                      <a:r>
                        <a:rPr lang="en-US" sz="2400"/>
                        <a:t>30</a:t>
                      </a:r>
                    </a:p>
                  </a:txBody>
                  <a:tcPr/>
                </a:tc>
                <a:extLst>
                  <a:ext uri="{0D108BD9-81ED-4DB2-BD59-A6C34878D82A}">
                    <a16:rowId xmlns:a16="http://schemas.microsoft.com/office/drawing/2014/main" val="10001"/>
                  </a:ext>
                </a:extLst>
              </a:tr>
              <a:tr h="370840">
                <a:tc>
                  <a:txBody>
                    <a:bodyPr/>
                    <a:lstStyle/>
                    <a:p>
                      <a:r>
                        <a:rPr lang="en-US" sz="2400"/>
                        <a:t>Student Accommodations Data</a:t>
                      </a:r>
                    </a:p>
                  </a:txBody>
                  <a:tcPr/>
                </a:tc>
                <a:tc>
                  <a:txBody>
                    <a:bodyPr/>
                    <a:lstStyle/>
                    <a:p>
                      <a:r>
                        <a:rPr lang="en-US" sz="2400"/>
                        <a:t>Student accommodations only</a:t>
                      </a:r>
                    </a:p>
                  </a:txBody>
                  <a:tcPr/>
                </a:tc>
                <a:tc>
                  <a:txBody>
                    <a:bodyPr/>
                    <a:lstStyle/>
                    <a:p>
                      <a:r>
                        <a:rPr lang="en-US" sz="2400"/>
                        <a:t>February 17 – May 15</a:t>
                      </a:r>
                    </a:p>
                  </a:txBody>
                  <a:tcPr/>
                </a:tc>
                <a:tc>
                  <a:txBody>
                    <a:bodyPr/>
                    <a:lstStyle/>
                    <a:p>
                      <a:r>
                        <a:rPr lang="en-US" sz="2400"/>
                        <a:t>1,000</a:t>
                      </a:r>
                    </a:p>
                  </a:txBody>
                  <a:tcPr/>
                </a:tc>
                <a:extLst>
                  <a:ext uri="{0D108BD9-81ED-4DB2-BD59-A6C34878D82A}">
                    <a16:rowId xmlns:a16="http://schemas.microsoft.com/office/drawing/2014/main" val="10003"/>
                  </a:ext>
                </a:extLst>
              </a:tr>
              <a:tr h="370840">
                <a:tc>
                  <a:txBody>
                    <a:bodyPr/>
                    <a:lstStyle/>
                    <a:p>
                      <a:r>
                        <a:rPr lang="en-US" sz="2400"/>
                        <a:t>Class Data</a:t>
                      </a:r>
                    </a:p>
                  </a:txBody>
                  <a:tcPr/>
                </a:tc>
                <a:tc>
                  <a:txBody>
                    <a:bodyPr/>
                    <a:lstStyle/>
                    <a:p>
                      <a:r>
                        <a:rPr lang="en-US" sz="2400"/>
                        <a:t>Mapping students to classes or proctoring groups</a:t>
                      </a:r>
                    </a:p>
                  </a:txBody>
                  <a:tcPr/>
                </a:tc>
                <a:tc>
                  <a:txBody>
                    <a:bodyPr/>
                    <a:lstStyle/>
                    <a:p>
                      <a:r>
                        <a:rPr lang="en-US" sz="2400"/>
                        <a:t>February 17 – May 15</a:t>
                      </a:r>
                    </a:p>
                  </a:txBody>
                  <a:tcPr/>
                </a:tc>
                <a:tc>
                  <a:txBody>
                    <a:bodyPr/>
                    <a:lstStyle/>
                    <a:p>
                      <a:r>
                        <a:rPr lang="en-US" sz="2400"/>
                        <a:t>1,000</a:t>
                      </a:r>
                    </a:p>
                  </a:txBody>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3E7BCE77-18D0-4FD0-8148-4414549FE3A8}"/>
              </a:ext>
            </a:extLst>
          </p:cNvPr>
          <p:cNvSpPr/>
          <p:nvPr/>
        </p:nvSpPr>
        <p:spPr>
          <a:xfrm>
            <a:off x="1926560" y="5349276"/>
            <a:ext cx="9825098" cy="1508105"/>
          </a:xfrm>
          <a:prstGeom prst="rect">
            <a:avLst/>
          </a:prstGeom>
        </p:spPr>
        <p:txBody>
          <a:bodyPr wrap="square" anchor="t">
            <a:spAutoFit/>
          </a:bodyPr>
          <a:lstStyle/>
          <a:p>
            <a:r>
              <a:rPr lang="en-US" sz="2300">
                <a:solidFill>
                  <a:srgbClr val="1A1A1A"/>
                </a:solidFill>
                <a:latin typeface="Arial"/>
                <a:cs typeface="Arial"/>
              </a:rPr>
              <a:t>During the operational testing window, the bulk upload functionality is available from 7:00 PM CST to 7:00 AM CST. </a:t>
            </a:r>
            <a:endParaRPr lang="en-US" sz="2300">
              <a:solidFill>
                <a:srgbClr val="1A1A1A"/>
              </a:solidFill>
            </a:endParaRPr>
          </a:p>
          <a:p>
            <a:r>
              <a:rPr lang="en-US" sz="2300">
                <a:solidFill>
                  <a:srgbClr val="1A1A1A"/>
                </a:solidFill>
                <a:latin typeface="Arial"/>
                <a:cs typeface="Arial"/>
              </a:rPr>
              <a:t>Users can still </a:t>
            </a:r>
            <a:r>
              <a:rPr lang="en-US" sz="2300" u="sng">
                <a:solidFill>
                  <a:srgbClr val="1A1A1A"/>
                </a:solidFill>
                <a:latin typeface="Arial"/>
                <a:cs typeface="Arial"/>
              </a:rPr>
              <a:t>manually</a:t>
            </a:r>
            <a:r>
              <a:rPr lang="en-US" sz="2300">
                <a:solidFill>
                  <a:srgbClr val="1A1A1A"/>
                </a:solidFill>
                <a:latin typeface="Arial"/>
                <a:cs typeface="Arial"/>
              </a:rPr>
              <a:t> add students, edit students, create/edit classes, and create/edit portal users any time.</a:t>
            </a:r>
            <a:endParaRPr lang="en-US" sz="2300">
              <a:solidFill>
                <a:srgbClr val="1A1A1A"/>
              </a:solidFill>
            </a:endParaRPr>
          </a:p>
        </p:txBody>
      </p:sp>
      <p:pic>
        <p:nvPicPr>
          <p:cNvPr id="6" name="Picture 5">
            <a:extLst>
              <a:ext uri="{FF2B5EF4-FFF2-40B4-BE49-F238E27FC236}">
                <a16:creationId xmlns:a16="http://schemas.microsoft.com/office/drawing/2014/main" id="{10E66368-4ACB-480C-9675-4E765256F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53" y="5255204"/>
            <a:ext cx="1002095" cy="1002095"/>
          </a:xfrm>
          <a:prstGeom prst="rect">
            <a:avLst/>
          </a:prstGeom>
        </p:spPr>
      </p:pic>
    </p:spTree>
    <p:custDataLst>
      <p:tags r:id="rId1"/>
    </p:custDataLst>
    <p:extLst>
      <p:ext uri="{BB962C8B-B14F-4D97-AF65-F5344CB8AC3E}">
        <p14:creationId xmlns:p14="http://schemas.microsoft.com/office/powerpoint/2010/main" val="371639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911ECD-E1BD-47F8-98D4-EF98F50C3B98}"/>
              </a:ext>
            </a:extLst>
          </p:cNvPr>
          <p:cNvSpPr>
            <a:spLocks noGrp="1"/>
          </p:cNvSpPr>
          <p:nvPr>
            <p:ph type="body" sz="quarter" idx="11"/>
          </p:nvPr>
        </p:nvSpPr>
        <p:spPr/>
        <p:txBody>
          <a:bodyPr/>
          <a:lstStyle/>
          <a:p>
            <a:r>
              <a:rPr lang="en-US" sz="3200"/>
              <a:t>OSTP Portal: File Exports</a:t>
            </a:r>
          </a:p>
        </p:txBody>
      </p:sp>
      <p:graphicFrame>
        <p:nvGraphicFramePr>
          <p:cNvPr id="4" name="Content Placeholder 6">
            <a:extLst>
              <a:ext uri="{FF2B5EF4-FFF2-40B4-BE49-F238E27FC236}">
                <a16:creationId xmlns:a16="http://schemas.microsoft.com/office/drawing/2014/main" id="{A908EB38-7A98-42B4-8CCB-88E372DEDF86}"/>
              </a:ext>
            </a:extLst>
          </p:cNvPr>
          <p:cNvGraphicFramePr>
            <a:graphicFrameLocks/>
          </p:cNvGraphicFramePr>
          <p:nvPr>
            <p:extLst>
              <p:ext uri="{D42A27DB-BD31-4B8C-83A1-F6EECF244321}">
                <p14:modId xmlns:p14="http://schemas.microsoft.com/office/powerpoint/2010/main" val="1755146050"/>
              </p:ext>
            </p:extLst>
          </p:nvPr>
        </p:nvGraphicFramePr>
        <p:xfrm>
          <a:off x="1147704" y="1213555"/>
          <a:ext cx="10675781" cy="5577840"/>
        </p:xfrm>
        <a:graphic>
          <a:graphicData uri="http://schemas.openxmlformats.org/drawingml/2006/table">
            <a:tbl>
              <a:tblPr firstRow="1" bandRow="1">
                <a:tableStyleId>{6E25E649-3F16-4E02-A733-19D2CDBF48F0}</a:tableStyleId>
              </a:tblPr>
              <a:tblGrid>
                <a:gridCol w="2633632">
                  <a:extLst>
                    <a:ext uri="{9D8B030D-6E8A-4147-A177-3AD203B41FA5}">
                      <a16:colId xmlns:a16="http://schemas.microsoft.com/office/drawing/2014/main" val="20000"/>
                    </a:ext>
                  </a:extLst>
                </a:gridCol>
                <a:gridCol w="3350894">
                  <a:extLst>
                    <a:ext uri="{9D8B030D-6E8A-4147-A177-3AD203B41FA5}">
                      <a16:colId xmlns:a16="http://schemas.microsoft.com/office/drawing/2014/main" val="20001"/>
                    </a:ext>
                  </a:extLst>
                </a:gridCol>
                <a:gridCol w="2814190">
                  <a:extLst>
                    <a:ext uri="{9D8B030D-6E8A-4147-A177-3AD203B41FA5}">
                      <a16:colId xmlns:a16="http://schemas.microsoft.com/office/drawing/2014/main" val="20002"/>
                    </a:ext>
                  </a:extLst>
                </a:gridCol>
                <a:gridCol w="1877065">
                  <a:extLst>
                    <a:ext uri="{9D8B030D-6E8A-4147-A177-3AD203B41FA5}">
                      <a16:colId xmlns:a16="http://schemas.microsoft.com/office/drawing/2014/main" val="20003"/>
                    </a:ext>
                  </a:extLst>
                </a:gridCol>
              </a:tblGrid>
              <a:tr h="340250">
                <a:tc>
                  <a:txBody>
                    <a:bodyPr/>
                    <a:lstStyle/>
                    <a:p>
                      <a:r>
                        <a:rPr lang="en-US" sz="2400"/>
                        <a:t>Export</a:t>
                      </a:r>
                    </a:p>
                  </a:txBody>
                  <a:tcPr>
                    <a:solidFill>
                      <a:srgbClr val="FF6D5F"/>
                    </a:solidFill>
                  </a:tcPr>
                </a:tc>
                <a:tc>
                  <a:txBody>
                    <a:bodyPr/>
                    <a:lstStyle/>
                    <a:p>
                      <a:r>
                        <a:rPr lang="en-US" sz="2400"/>
                        <a:t>Data</a:t>
                      </a:r>
                    </a:p>
                  </a:txBody>
                  <a:tcPr>
                    <a:solidFill>
                      <a:srgbClr val="FF6D5F"/>
                    </a:solidFill>
                  </a:tcPr>
                </a:tc>
                <a:tc>
                  <a:txBody>
                    <a:bodyPr/>
                    <a:lstStyle/>
                    <a:p>
                      <a:r>
                        <a:rPr lang="en-US" sz="2400"/>
                        <a:t>Dates Available</a:t>
                      </a:r>
                    </a:p>
                  </a:txBody>
                  <a:tcPr>
                    <a:solidFill>
                      <a:srgbClr val="FF6D5F"/>
                    </a:solidFill>
                  </a:tcPr>
                </a:tc>
                <a:tc>
                  <a:txBody>
                    <a:bodyPr/>
                    <a:lstStyle/>
                    <a:p>
                      <a:r>
                        <a:rPr lang="en-US" sz="2400"/>
                        <a:t>Record Limit</a:t>
                      </a:r>
                    </a:p>
                  </a:txBody>
                  <a:tcPr>
                    <a:solidFill>
                      <a:srgbClr val="FF6D5F"/>
                    </a:solidFill>
                  </a:tcPr>
                </a:tc>
                <a:extLst>
                  <a:ext uri="{0D108BD9-81ED-4DB2-BD59-A6C34878D82A}">
                    <a16:rowId xmlns:a16="http://schemas.microsoft.com/office/drawing/2014/main" val="10000"/>
                  </a:ext>
                </a:extLst>
              </a:tr>
              <a:tr h="587282">
                <a:tc>
                  <a:txBody>
                    <a:bodyPr/>
                    <a:lstStyle/>
                    <a:p>
                      <a:r>
                        <a:rPr lang="en-US" sz="2400" dirty="0"/>
                        <a:t>Portal Users</a:t>
                      </a:r>
                    </a:p>
                  </a:txBody>
                  <a:tcPr/>
                </a:tc>
                <a:tc>
                  <a:txBody>
                    <a:bodyPr/>
                    <a:lstStyle/>
                    <a:p>
                      <a:r>
                        <a:rPr lang="en-US" sz="2400"/>
                        <a:t>List of portal user accounts for your organization</a:t>
                      </a:r>
                    </a:p>
                  </a:txBody>
                  <a:tcPr/>
                </a:tc>
                <a:tc>
                  <a:txBody>
                    <a:bodyPr/>
                    <a:lstStyle/>
                    <a:p>
                      <a:r>
                        <a:rPr lang="en-US" sz="2400"/>
                        <a:t>January 21 - May 15</a:t>
                      </a:r>
                    </a:p>
                  </a:txBody>
                  <a:tcPr/>
                </a:tc>
                <a:tc>
                  <a:txBody>
                    <a:bodyPr/>
                    <a:lstStyle/>
                    <a:p>
                      <a:r>
                        <a:rPr lang="en-US" sz="2400"/>
                        <a:t>30</a:t>
                      </a:r>
                    </a:p>
                  </a:txBody>
                  <a:tcPr/>
                </a:tc>
                <a:extLst>
                  <a:ext uri="{0D108BD9-81ED-4DB2-BD59-A6C34878D82A}">
                    <a16:rowId xmlns:a16="http://schemas.microsoft.com/office/drawing/2014/main" val="10001"/>
                  </a:ext>
                </a:extLst>
              </a:tr>
              <a:tr h="838974">
                <a:tc>
                  <a:txBody>
                    <a:bodyPr/>
                    <a:lstStyle/>
                    <a:p>
                      <a:r>
                        <a:rPr lang="en-US" sz="2400" dirty="0"/>
                        <a:t>Student Accommodations Data</a:t>
                      </a:r>
                    </a:p>
                  </a:txBody>
                  <a:tcPr/>
                </a:tc>
                <a:tc>
                  <a:txBody>
                    <a:bodyPr/>
                    <a:lstStyle/>
                    <a:p>
                      <a:r>
                        <a:rPr lang="en-US" sz="2400"/>
                        <a:t>Student accommodations only</a:t>
                      </a:r>
                    </a:p>
                  </a:txBody>
                  <a:tcPr/>
                </a:tc>
                <a:tc>
                  <a:txBody>
                    <a:bodyPr/>
                    <a:lstStyle/>
                    <a:p>
                      <a:r>
                        <a:rPr lang="en-US" sz="2400"/>
                        <a:t>February 17 - May 15</a:t>
                      </a:r>
                    </a:p>
                  </a:txBody>
                  <a:tcPr/>
                </a:tc>
                <a:tc>
                  <a:txBody>
                    <a:bodyPr/>
                    <a:lstStyle/>
                    <a:p>
                      <a:r>
                        <a:rPr lang="en-US" sz="2400"/>
                        <a:t>-</a:t>
                      </a:r>
                    </a:p>
                  </a:txBody>
                  <a:tcPr/>
                </a:tc>
                <a:extLst>
                  <a:ext uri="{0D108BD9-81ED-4DB2-BD59-A6C34878D82A}">
                    <a16:rowId xmlns:a16="http://schemas.microsoft.com/office/drawing/2014/main" val="10003"/>
                  </a:ext>
                </a:extLst>
              </a:tr>
              <a:tr h="838974">
                <a:tc>
                  <a:txBody>
                    <a:bodyPr/>
                    <a:lstStyle/>
                    <a:p>
                      <a:r>
                        <a:rPr lang="en-US" sz="2400" dirty="0"/>
                        <a:t>Students Test Status </a:t>
                      </a:r>
                    </a:p>
                  </a:txBody>
                  <a:tcPr/>
                </a:tc>
                <a:tc>
                  <a:txBody>
                    <a:bodyPr/>
                    <a:lstStyle/>
                    <a:p>
                      <a:r>
                        <a:rPr lang="en-US" sz="2400"/>
                        <a:t>List of students with their test completion status by school/test</a:t>
                      </a:r>
                    </a:p>
                  </a:txBody>
                  <a:tcPr/>
                </a:tc>
                <a:tc>
                  <a:txBody>
                    <a:bodyPr/>
                    <a:lstStyle/>
                    <a:p>
                      <a:r>
                        <a:rPr lang="en-US" sz="2400"/>
                        <a:t>April 1 - May 15</a:t>
                      </a:r>
                    </a:p>
                  </a:txBody>
                  <a:tcPr/>
                </a:tc>
                <a:tc>
                  <a:txBody>
                    <a:bodyPr/>
                    <a:lstStyle/>
                    <a:p>
                      <a:r>
                        <a:rPr lang="en-US" sz="2400"/>
                        <a:t>-</a:t>
                      </a:r>
                    </a:p>
                  </a:txBody>
                  <a:tcPr/>
                </a:tc>
                <a:extLst>
                  <a:ext uri="{0D108BD9-81ED-4DB2-BD59-A6C34878D82A}">
                    <a16:rowId xmlns:a16="http://schemas.microsoft.com/office/drawing/2014/main" val="10004"/>
                  </a:ext>
                </a:extLst>
              </a:tr>
              <a:tr h="1090666">
                <a:tc>
                  <a:txBody>
                    <a:bodyPr/>
                    <a:lstStyle/>
                    <a:p>
                      <a:r>
                        <a:rPr lang="en-US" sz="2400" dirty="0"/>
                        <a:t>Students Not Scheduled for a Test </a:t>
                      </a:r>
                    </a:p>
                  </a:txBody>
                  <a:tcPr/>
                </a:tc>
                <a:tc>
                  <a:txBody>
                    <a:bodyPr/>
                    <a:lstStyle/>
                    <a:p>
                      <a:r>
                        <a:rPr lang="en-US" sz="2400"/>
                        <a:t>List of student within a school that are not schedule for the selected test</a:t>
                      </a:r>
                    </a:p>
                  </a:txBody>
                  <a:tcPr/>
                </a:tc>
                <a:tc>
                  <a:txBody>
                    <a:bodyPr/>
                    <a:lstStyle/>
                    <a:p>
                      <a:r>
                        <a:rPr lang="en-US" sz="2400"/>
                        <a:t>March 25 - May 15</a:t>
                      </a:r>
                    </a:p>
                  </a:txBody>
                  <a:tcPr/>
                </a:tc>
                <a:tc>
                  <a:txBody>
                    <a:bodyPr/>
                    <a:lstStyle/>
                    <a:p>
                      <a:r>
                        <a:rPr lang="en-US" sz="2400" dirty="0"/>
                        <a:t>-</a:t>
                      </a:r>
                    </a:p>
                  </a:txBody>
                  <a:tcPr/>
                </a:tc>
                <a:extLst>
                  <a:ext uri="{0D108BD9-81ED-4DB2-BD59-A6C34878D82A}">
                    <a16:rowId xmlns:a16="http://schemas.microsoft.com/office/drawing/2014/main" val="3398636886"/>
                  </a:ext>
                </a:extLst>
              </a:tr>
            </a:tbl>
          </a:graphicData>
        </a:graphic>
      </p:graphicFrame>
      <p:pic>
        <p:nvPicPr>
          <p:cNvPr id="5" name="Picture 4">
            <a:extLst>
              <a:ext uri="{FF2B5EF4-FFF2-40B4-BE49-F238E27FC236}">
                <a16:creationId xmlns:a16="http://schemas.microsoft.com/office/drawing/2014/main" id="{45E02496-0867-4F9B-A2CB-D88AC8165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6037">
            <a:off x="-16431" y="4857815"/>
            <a:ext cx="1191581" cy="893686"/>
          </a:xfrm>
          <a:prstGeom prst="rect">
            <a:avLst/>
          </a:prstGeom>
        </p:spPr>
      </p:pic>
    </p:spTree>
    <p:custDataLst>
      <p:tags r:id="rId1"/>
    </p:custDataLst>
    <p:extLst>
      <p:ext uri="{BB962C8B-B14F-4D97-AF65-F5344CB8AC3E}">
        <p14:creationId xmlns:p14="http://schemas.microsoft.com/office/powerpoint/2010/main" val="11347610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200"/>
              <a:t>OSTP Online System Components</a:t>
            </a:r>
          </a:p>
        </p:txBody>
      </p:sp>
      <p:pic>
        <p:nvPicPr>
          <p:cNvPr id="4" name="Picture 3" descr="A screenshot of a social media post&#10;&#10;Description generated with very high confidence">
            <a:extLst>
              <a:ext uri="{FF2B5EF4-FFF2-40B4-BE49-F238E27FC236}">
                <a16:creationId xmlns:a16="http://schemas.microsoft.com/office/drawing/2014/main" id="{632D9811-1E56-4777-9A61-4D9816A7C8BF}"/>
              </a:ext>
            </a:extLst>
          </p:cNvPr>
          <p:cNvPicPr>
            <a:picLocks noChangeAspect="1"/>
          </p:cNvPicPr>
          <p:nvPr/>
        </p:nvPicPr>
        <p:blipFill>
          <a:blip r:embed="rId4"/>
          <a:stretch>
            <a:fillRect/>
          </a:stretch>
        </p:blipFill>
        <p:spPr>
          <a:xfrm>
            <a:off x="1636563" y="1497055"/>
            <a:ext cx="4360126" cy="2830223"/>
          </a:xfrm>
          <a:prstGeom prst="rect">
            <a:avLst/>
          </a:prstGeom>
          <a:ln>
            <a:noFill/>
          </a:ln>
          <a:effectLst>
            <a:outerShdw blurRad="190500" algn="tl" rotWithShape="0">
              <a:srgbClr val="000000">
                <a:alpha val="70000"/>
              </a:srgbClr>
            </a:outerShdw>
          </a:effectLst>
        </p:spPr>
      </p:pic>
      <p:pic>
        <p:nvPicPr>
          <p:cNvPr id="5" name="Picture 4" descr="A screenshot of a cell phone&#10;&#10;Description generated with very high confidence">
            <a:extLst>
              <a:ext uri="{FF2B5EF4-FFF2-40B4-BE49-F238E27FC236}">
                <a16:creationId xmlns:a16="http://schemas.microsoft.com/office/drawing/2014/main" id="{4E2C2961-FCAF-4EFC-9FAC-A6267551E0F8}"/>
              </a:ext>
            </a:extLst>
          </p:cNvPr>
          <p:cNvPicPr>
            <a:picLocks noChangeAspect="1"/>
          </p:cNvPicPr>
          <p:nvPr/>
        </p:nvPicPr>
        <p:blipFill>
          <a:blip r:embed="rId5"/>
          <a:stretch>
            <a:fillRect/>
          </a:stretch>
        </p:blipFill>
        <p:spPr>
          <a:xfrm>
            <a:off x="6151539" y="1497055"/>
            <a:ext cx="4399375" cy="2830223"/>
          </a:xfrm>
          <a:prstGeom prst="rect">
            <a:avLst/>
          </a:prstGeom>
          <a:ln>
            <a:noFill/>
          </a:ln>
          <a:effectLst>
            <a:outerShdw blurRad="190500" algn="tl" rotWithShape="0">
              <a:srgbClr val="000000">
                <a:alpha val="70000"/>
              </a:srgbClr>
            </a:outerShdw>
          </a:effectLst>
        </p:spPr>
      </p:pic>
      <p:sp>
        <p:nvSpPr>
          <p:cNvPr id="6" name="Content Placeholder 2">
            <a:extLst>
              <a:ext uri="{FF2B5EF4-FFF2-40B4-BE49-F238E27FC236}">
                <a16:creationId xmlns:a16="http://schemas.microsoft.com/office/drawing/2014/main" id="{AA8F2AE4-C093-4321-94D2-252B2A54451B}"/>
              </a:ext>
            </a:extLst>
          </p:cNvPr>
          <p:cNvSpPr>
            <a:spLocks noGrp="1"/>
          </p:cNvSpPr>
          <p:nvPr/>
        </p:nvSpPr>
        <p:spPr>
          <a:xfrm>
            <a:off x="6151538" y="4489349"/>
            <a:ext cx="4382430" cy="20615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Clr>
                <a:srgbClr val="F0B310"/>
              </a:buClr>
              <a:buFont typeface="Wingdings" charset="2"/>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a:solidFill>
                  <a:schemeClr val="tx2"/>
                </a:solidFill>
              </a:rPr>
              <a:t>OSTP Kiosk</a:t>
            </a:r>
            <a:endParaRPr lang="en-US" sz="2400">
              <a:solidFill>
                <a:schemeClr val="tx2"/>
              </a:solidFill>
            </a:endParaRPr>
          </a:p>
          <a:p>
            <a:pPr>
              <a:buClr>
                <a:srgbClr val="FF6D5F"/>
              </a:buClr>
            </a:pPr>
            <a:r>
              <a:rPr lang="en-US" sz="2200">
                <a:solidFill>
                  <a:srgbClr val="1A1A1A"/>
                </a:solidFill>
              </a:rPr>
              <a:t>Student test delivery platform</a:t>
            </a:r>
          </a:p>
          <a:p>
            <a:pPr>
              <a:buClr>
                <a:srgbClr val="FF6D5F"/>
              </a:buClr>
            </a:pPr>
            <a:r>
              <a:rPr lang="en-US" sz="2200">
                <a:solidFill>
                  <a:srgbClr val="1A1A1A"/>
                </a:solidFill>
              </a:rPr>
              <a:t>Technology staff will install OSTP Kiosks or Apps on student testing devices</a:t>
            </a:r>
          </a:p>
        </p:txBody>
      </p:sp>
      <p:sp>
        <p:nvSpPr>
          <p:cNvPr id="8" name="Content Placeholder 2">
            <a:extLst>
              <a:ext uri="{FF2B5EF4-FFF2-40B4-BE49-F238E27FC236}">
                <a16:creationId xmlns:a16="http://schemas.microsoft.com/office/drawing/2014/main" id="{B37C68EC-D3B5-4A45-BAA3-68F8DAB6B382}"/>
              </a:ext>
            </a:extLst>
          </p:cNvPr>
          <p:cNvSpPr>
            <a:spLocks noGrp="1"/>
          </p:cNvSpPr>
          <p:nvPr/>
        </p:nvSpPr>
        <p:spPr>
          <a:xfrm>
            <a:off x="1769108" y="4489349"/>
            <a:ext cx="4382430" cy="20615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Clr>
                <a:srgbClr val="F0B310"/>
              </a:buClr>
              <a:buFont typeface="Wingdings" charset="2"/>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a:solidFill>
                  <a:schemeClr val="tx2"/>
                </a:solidFill>
              </a:rPr>
              <a:t>OSTP Portal</a:t>
            </a:r>
            <a:endParaRPr lang="en-US" sz="2400">
              <a:solidFill>
                <a:schemeClr val="tx2"/>
              </a:solidFill>
            </a:endParaRPr>
          </a:p>
          <a:p>
            <a:pPr marL="285750" indent="-285750">
              <a:lnSpc>
                <a:spcPct val="80000"/>
              </a:lnSpc>
              <a:buClr>
                <a:srgbClr val="FF6D5F"/>
              </a:buClr>
              <a:buFont typeface="Wingdings"/>
              <a:buChar char="§"/>
            </a:pPr>
            <a:r>
              <a:rPr lang="en-US" sz="2200">
                <a:solidFill>
                  <a:srgbClr val="1A1A1A"/>
                </a:solidFill>
              </a:rPr>
              <a:t>Manage portal users </a:t>
            </a:r>
          </a:p>
          <a:p>
            <a:pPr marL="285750" indent="-285750">
              <a:lnSpc>
                <a:spcPct val="80000"/>
              </a:lnSpc>
              <a:buClr>
                <a:srgbClr val="FF6D5F"/>
              </a:buClr>
              <a:buFont typeface="Wingdings"/>
              <a:buChar char="§"/>
            </a:pPr>
            <a:r>
              <a:rPr lang="en-US" sz="2200">
                <a:solidFill>
                  <a:srgbClr val="1A1A1A"/>
                </a:solidFill>
              </a:rPr>
              <a:t>Manager student data and online test sessions</a:t>
            </a:r>
          </a:p>
          <a:p>
            <a:pPr marL="285750" indent="-285750">
              <a:lnSpc>
                <a:spcPct val="80000"/>
              </a:lnSpc>
              <a:buClr>
                <a:srgbClr val="FF6D5F"/>
              </a:buClr>
              <a:buFont typeface="Wingdings"/>
              <a:buChar char="§"/>
            </a:pPr>
            <a:r>
              <a:rPr lang="en-US" sz="2200">
                <a:solidFill>
                  <a:srgbClr val="1A1A1A"/>
                </a:solidFill>
              </a:rPr>
              <a:t>Available via a browser</a:t>
            </a:r>
            <a:endParaRPr lang="en-US" sz="2200">
              <a:solidFill>
                <a:srgbClr val="1A1A1A"/>
              </a:solidFill>
              <a:cs typeface="Calibri"/>
            </a:endParaRPr>
          </a:p>
        </p:txBody>
      </p:sp>
      <p:sp>
        <p:nvSpPr>
          <p:cNvPr id="2" name="Rectangle 1">
            <a:extLst>
              <a:ext uri="{FF2B5EF4-FFF2-40B4-BE49-F238E27FC236}">
                <a16:creationId xmlns:a16="http://schemas.microsoft.com/office/drawing/2014/main" id="{4BF633D9-1108-4792-B06A-65615B4253EE}"/>
              </a:ext>
            </a:extLst>
          </p:cNvPr>
          <p:cNvSpPr/>
          <p:nvPr/>
        </p:nvSpPr>
        <p:spPr>
          <a:xfrm>
            <a:off x="6091473" y="1330861"/>
            <a:ext cx="4524469" cy="5226111"/>
          </a:xfrm>
          <a:prstGeom prst="rect">
            <a:avLst/>
          </a:prstGeom>
          <a:noFill/>
          <a:ln w="57150">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17265231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E43C37-220D-4754-B6A8-05392CAA4A0C}"/>
              </a:ext>
            </a:extLst>
          </p:cNvPr>
          <p:cNvSpPr>
            <a:spLocks noGrp="1"/>
          </p:cNvSpPr>
          <p:nvPr>
            <p:ph type="body" sz="quarter" idx="11"/>
          </p:nvPr>
        </p:nvSpPr>
        <p:spPr/>
        <p:txBody>
          <a:bodyPr/>
          <a:lstStyle/>
          <a:p>
            <a:r>
              <a:rPr lang="en-US" sz="3200"/>
              <a:t>OSTP Kiosks</a:t>
            </a:r>
          </a:p>
        </p:txBody>
      </p:sp>
      <p:sp>
        <p:nvSpPr>
          <p:cNvPr id="4" name="Content Placeholder 2">
            <a:extLst>
              <a:ext uri="{FF2B5EF4-FFF2-40B4-BE49-F238E27FC236}">
                <a16:creationId xmlns:a16="http://schemas.microsoft.com/office/drawing/2014/main" id="{AD298C6D-5887-4291-8CC8-910CFB9D206A}"/>
              </a:ext>
            </a:extLst>
          </p:cNvPr>
          <p:cNvSpPr txBox="1">
            <a:spLocks noGrp="1"/>
          </p:cNvSpPr>
          <p:nvPr>
            <p:ph type="body" sz="quarter" idx="10"/>
          </p:nvPr>
        </p:nvSpPr>
        <p:spPr>
          <a:prstGeom prst="rect">
            <a:avLst/>
          </a:prstGeom>
        </p:spPr>
        <p:txBody>
          <a:bodyPr vert="horz" lIns="91440" tIns="45720" rIns="91440" bIns="45720" rtlCol="0" anchor="t">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80000"/>
              </a:lnSpc>
              <a:buClr>
                <a:srgbClr val="FF6D5F"/>
              </a:buClr>
              <a:buFont typeface="Wingdings" panose="05000000000000000000" pitchFamily="2" charset="2"/>
              <a:buChar char="§"/>
            </a:pPr>
            <a:r>
              <a:rPr lang="en-US" sz="3000">
                <a:solidFill>
                  <a:srgbClr val="1A1A1A"/>
                </a:solidFill>
              </a:rPr>
              <a:t>Desktop Kiosk</a:t>
            </a:r>
          </a:p>
          <a:p>
            <a:pPr lvl="2" indent="-457200" algn="l">
              <a:lnSpc>
                <a:spcPct val="80000"/>
              </a:lnSpc>
              <a:buClr>
                <a:srgbClr val="FF6D5F"/>
              </a:buClr>
              <a:buFont typeface="Wingdings" panose="05000000000000000000" pitchFamily="2" charset="2"/>
              <a:buChar char="§"/>
            </a:pPr>
            <a:r>
              <a:rPr lang="en-US" sz="2800">
                <a:solidFill>
                  <a:srgbClr val="1A1A1A"/>
                </a:solidFill>
              </a:rPr>
              <a:t>Available for Windows, macOS and Linux</a:t>
            </a:r>
          </a:p>
          <a:p>
            <a:pPr lvl="2" indent="-457200" algn="l">
              <a:lnSpc>
                <a:spcPct val="80000"/>
              </a:lnSpc>
              <a:buClr>
                <a:srgbClr val="FF6D5F"/>
              </a:buClr>
              <a:buFont typeface="Wingdings" panose="05000000000000000000" pitchFamily="2" charset="2"/>
              <a:buChar char="§"/>
            </a:pPr>
            <a:endParaRPr lang="en-US" sz="2800">
              <a:solidFill>
                <a:srgbClr val="1A1A1A"/>
              </a:solidFill>
            </a:endParaRPr>
          </a:p>
          <a:p>
            <a:pPr marL="457200" indent="-457200" algn="l">
              <a:lnSpc>
                <a:spcPct val="80000"/>
              </a:lnSpc>
              <a:buClr>
                <a:srgbClr val="FF6D5F"/>
              </a:buClr>
              <a:buFont typeface="Wingdings" panose="05000000000000000000" pitchFamily="2" charset="2"/>
              <a:buChar char="§"/>
            </a:pPr>
            <a:r>
              <a:rPr lang="en-US" sz="3000">
                <a:solidFill>
                  <a:srgbClr val="1A1A1A"/>
                </a:solidFill>
              </a:rPr>
              <a:t>Mobile App Kiosk</a:t>
            </a:r>
          </a:p>
          <a:p>
            <a:pPr lvl="2" indent="-457200" algn="l">
              <a:lnSpc>
                <a:spcPct val="80000"/>
              </a:lnSpc>
              <a:buClr>
                <a:srgbClr val="FF6D5F"/>
              </a:buClr>
              <a:buFont typeface="Wingdings" panose="05000000000000000000" pitchFamily="2" charset="2"/>
              <a:buChar char="§"/>
            </a:pPr>
            <a:r>
              <a:rPr lang="en-US" sz="2800">
                <a:solidFill>
                  <a:srgbClr val="1A1A1A"/>
                </a:solidFill>
              </a:rPr>
              <a:t>Available for </a:t>
            </a:r>
            <a:r>
              <a:rPr lang="en-US" sz="2800" err="1">
                <a:solidFill>
                  <a:srgbClr val="1A1A1A"/>
                </a:solidFill>
              </a:rPr>
              <a:t>iPadOS</a:t>
            </a:r>
            <a:r>
              <a:rPr lang="en-US" sz="2800">
                <a:solidFill>
                  <a:srgbClr val="1A1A1A"/>
                </a:solidFill>
              </a:rPr>
              <a:t> and</a:t>
            </a:r>
            <a:r>
              <a:rPr lang="en-US" sz="3200">
                <a:solidFill>
                  <a:srgbClr val="1A1A1A"/>
                </a:solidFill>
                <a:latin typeface="+mn-lt"/>
              </a:rPr>
              <a:t> </a:t>
            </a:r>
            <a:r>
              <a:rPr lang="en-US" sz="2800">
                <a:solidFill>
                  <a:srgbClr val="1A1A1A"/>
                </a:solidFill>
              </a:rPr>
              <a:t>Chrome OS</a:t>
            </a:r>
          </a:p>
        </p:txBody>
      </p:sp>
      <p:sp>
        <p:nvSpPr>
          <p:cNvPr id="6" name="Rectangle 5">
            <a:extLst>
              <a:ext uri="{FF2B5EF4-FFF2-40B4-BE49-F238E27FC236}">
                <a16:creationId xmlns:a16="http://schemas.microsoft.com/office/drawing/2014/main" id="{9EEB4BA0-085F-4A9E-82FE-357A6CDF9C5B}"/>
              </a:ext>
            </a:extLst>
          </p:cNvPr>
          <p:cNvSpPr/>
          <p:nvPr/>
        </p:nvSpPr>
        <p:spPr>
          <a:xfrm>
            <a:off x="2491817" y="4375614"/>
            <a:ext cx="7981361" cy="523220"/>
          </a:xfrm>
          <a:prstGeom prst="rect">
            <a:avLst/>
          </a:prstGeom>
        </p:spPr>
        <p:txBody>
          <a:bodyPr wrap="square">
            <a:spAutoFit/>
          </a:bodyPr>
          <a:lstStyle/>
          <a:p>
            <a:pPr lvl="0" eaLnBrk="1" fontAlgn="auto" hangingPunct="1">
              <a:spcBef>
                <a:spcPts val="0"/>
              </a:spcBef>
              <a:spcAft>
                <a:spcPts val="0"/>
              </a:spcAft>
            </a:pPr>
            <a:r>
              <a:rPr lang="en-US" sz="2800">
                <a:solidFill>
                  <a:prstClr val="black"/>
                </a:solidFill>
                <a:latin typeface="Arial" panose="020B0604020202020204" pitchFamily="34" charset="0"/>
                <a:cs typeface="Arial" panose="020B0604020202020204" pitchFamily="34" charset="0"/>
              </a:rPr>
              <a:t>New kiosks </a:t>
            </a:r>
            <a:r>
              <a:rPr lang="en-US" sz="2800" b="1" i="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a:t>
            </a:r>
            <a:r>
              <a:rPr lang="en-US" sz="2800">
                <a:solidFill>
                  <a:prstClr val="black"/>
                </a:solidFill>
                <a:latin typeface="Arial" panose="020B0604020202020204" pitchFamily="34" charset="0"/>
                <a:cs typeface="Arial" panose="020B0604020202020204" pitchFamily="34" charset="0"/>
              </a:rPr>
              <a:t> required for Spring 2020!</a:t>
            </a:r>
          </a:p>
        </p:txBody>
      </p:sp>
      <p:pic>
        <p:nvPicPr>
          <p:cNvPr id="7" name="Picture 6">
            <a:extLst>
              <a:ext uri="{FF2B5EF4-FFF2-40B4-BE49-F238E27FC236}">
                <a16:creationId xmlns:a16="http://schemas.microsoft.com/office/drawing/2014/main" id="{D62C9551-0F7B-4A43-8747-520F08F41F91}"/>
              </a:ext>
            </a:extLst>
          </p:cNvPr>
          <p:cNvPicPr>
            <a:picLocks noChangeAspect="1"/>
          </p:cNvPicPr>
          <p:nvPr/>
        </p:nvPicPr>
        <p:blipFill>
          <a:blip r:embed="rId3"/>
          <a:stretch>
            <a:fillRect/>
          </a:stretch>
        </p:blipFill>
        <p:spPr>
          <a:xfrm>
            <a:off x="1924840" y="4301915"/>
            <a:ext cx="566977" cy="670618"/>
          </a:xfrm>
          <a:prstGeom prst="rect">
            <a:avLst/>
          </a:prstGeom>
        </p:spPr>
      </p:pic>
    </p:spTree>
    <p:custDataLst>
      <p:tags r:id="rId1"/>
    </p:custDataLst>
    <p:extLst>
      <p:ext uri="{BB962C8B-B14F-4D97-AF65-F5344CB8AC3E}">
        <p14:creationId xmlns:p14="http://schemas.microsoft.com/office/powerpoint/2010/main" val="3555506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sz="3200"/>
              <a:t>OSTP Kiosk: Checking Internet Connectivity</a:t>
            </a:r>
          </a:p>
        </p:txBody>
      </p:sp>
      <p:pic>
        <p:nvPicPr>
          <p:cNvPr id="14" name="Picture 13">
            <a:extLst>
              <a:ext uri="{FF2B5EF4-FFF2-40B4-BE49-F238E27FC236}">
                <a16:creationId xmlns:a16="http://schemas.microsoft.com/office/drawing/2014/main" id="{35E44F91-2B02-43B2-8683-D23082721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827" y="5731600"/>
            <a:ext cx="368300" cy="368300"/>
          </a:xfrm>
          <a:prstGeom prst="rect">
            <a:avLst/>
          </a:prstGeom>
        </p:spPr>
      </p:pic>
      <p:pic>
        <p:nvPicPr>
          <p:cNvPr id="16" name="Picture 15">
            <a:extLst>
              <a:ext uri="{FF2B5EF4-FFF2-40B4-BE49-F238E27FC236}">
                <a16:creationId xmlns:a16="http://schemas.microsoft.com/office/drawing/2014/main" id="{4BC1473F-2865-4FE8-A696-81CCF59A9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827" y="6239846"/>
            <a:ext cx="368300" cy="368300"/>
          </a:xfrm>
          <a:prstGeom prst="rect">
            <a:avLst/>
          </a:prstGeom>
        </p:spPr>
      </p:pic>
      <p:sp>
        <p:nvSpPr>
          <p:cNvPr id="17" name="TextBox 16">
            <a:extLst>
              <a:ext uri="{FF2B5EF4-FFF2-40B4-BE49-F238E27FC236}">
                <a16:creationId xmlns:a16="http://schemas.microsoft.com/office/drawing/2014/main" id="{79351D5E-F1C1-4D27-A0E2-B2E1B6767392}"/>
              </a:ext>
            </a:extLst>
          </p:cNvPr>
          <p:cNvSpPr txBox="1"/>
          <p:nvPr/>
        </p:nvSpPr>
        <p:spPr>
          <a:xfrm>
            <a:off x="5038162" y="5730568"/>
            <a:ext cx="3343838" cy="369332"/>
          </a:xfrm>
          <a:prstGeom prst="rect">
            <a:avLst/>
          </a:prstGeom>
          <a:noFill/>
        </p:spPr>
        <p:txBody>
          <a:bodyPr wrap="square" rtlCol="0">
            <a:spAutoFit/>
          </a:bodyPr>
          <a:lstStyle/>
          <a:p>
            <a:r>
              <a:rPr lang="en-US" sz="1800">
                <a:solidFill>
                  <a:schemeClr val="tx1">
                    <a:lumMod val="75000"/>
                    <a:lumOff val="25000"/>
                  </a:schemeClr>
                </a:solidFill>
                <a:latin typeface="Arial" panose="020B0604020202020204" pitchFamily="34" charset="0"/>
                <a:cs typeface="Arial" panose="020B0604020202020204" pitchFamily="34" charset="0"/>
              </a:rPr>
              <a:t>Internet Connectivity is ON</a:t>
            </a:r>
          </a:p>
        </p:txBody>
      </p:sp>
      <p:sp>
        <p:nvSpPr>
          <p:cNvPr id="18" name="TextBox 17">
            <a:extLst>
              <a:ext uri="{FF2B5EF4-FFF2-40B4-BE49-F238E27FC236}">
                <a16:creationId xmlns:a16="http://schemas.microsoft.com/office/drawing/2014/main" id="{9DEB9DA8-959B-4003-B28F-AAEB940B7DD2}"/>
              </a:ext>
            </a:extLst>
          </p:cNvPr>
          <p:cNvSpPr txBox="1"/>
          <p:nvPr/>
        </p:nvSpPr>
        <p:spPr>
          <a:xfrm>
            <a:off x="5038163" y="6233797"/>
            <a:ext cx="3257341" cy="369332"/>
          </a:xfrm>
          <a:prstGeom prst="rect">
            <a:avLst/>
          </a:prstGeom>
          <a:noFill/>
        </p:spPr>
        <p:txBody>
          <a:bodyPr wrap="square" rtlCol="0">
            <a:spAutoFit/>
          </a:bodyPr>
          <a:lstStyle/>
          <a:p>
            <a:r>
              <a:rPr lang="en-US" sz="1800">
                <a:solidFill>
                  <a:schemeClr val="tx1">
                    <a:lumMod val="75000"/>
                    <a:lumOff val="25000"/>
                  </a:schemeClr>
                </a:solidFill>
                <a:latin typeface="Arial" panose="020B0604020202020204" pitchFamily="34" charset="0"/>
                <a:cs typeface="Arial" panose="020B0604020202020204" pitchFamily="34" charset="0"/>
              </a:rPr>
              <a:t>Internet Connectivity is OFF</a:t>
            </a:r>
          </a:p>
        </p:txBody>
      </p:sp>
      <p:pic>
        <p:nvPicPr>
          <p:cNvPr id="7" name="Picture 6" descr="A screenshot of a cell phone&#10;&#10;Description automatically generated">
            <a:extLst>
              <a:ext uri="{FF2B5EF4-FFF2-40B4-BE49-F238E27FC236}">
                <a16:creationId xmlns:a16="http://schemas.microsoft.com/office/drawing/2014/main" id="{88D52CBC-7B4C-4C50-BCF6-BC201960920C}"/>
              </a:ext>
            </a:extLst>
          </p:cNvPr>
          <p:cNvPicPr>
            <a:picLocks noChangeAspect="1"/>
          </p:cNvPicPr>
          <p:nvPr/>
        </p:nvPicPr>
        <p:blipFill>
          <a:blip r:embed="rId6"/>
          <a:stretch>
            <a:fillRect/>
          </a:stretch>
        </p:blipFill>
        <p:spPr>
          <a:xfrm>
            <a:off x="1781088" y="1291241"/>
            <a:ext cx="7540465" cy="4369354"/>
          </a:xfrm>
          <a:prstGeom prst="rect">
            <a:avLst/>
          </a:prstGeom>
        </p:spPr>
      </p:pic>
      <p:sp>
        <p:nvSpPr>
          <p:cNvPr id="5" name="Oval 4">
            <a:extLst>
              <a:ext uri="{FF2B5EF4-FFF2-40B4-BE49-F238E27FC236}">
                <a16:creationId xmlns:a16="http://schemas.microsoft.com/office/drawing/2014/main" id="{403B4088-7550-46C8-AF1A-D8D785CF93F5}"/>
              </a:ext>
            </a:extLst>
          </p:cNvPr>
          <p:cNvSpPr/>
          <p:nvPr/>
        </p:nvSpPr>
        <p:spPr>
          <a:xfrm>
            <a:off x="8957570" y="1214770"/>
            <a:ext cx="429588" cy="44721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Arrow Connector 3">
            <a:extLst>
              <a:ext uri="{FF2B5EF4-FFF2-40B4-BE49-F238E27FC236}">
                <a16:creationId xmlns:a16="http://schemas.microsoft.com/office/drawing/2014/main" id="{35921A20-9992-4AFE-AB9B-2E49AC0991ED}"/>
              </a:ext>
            </a:extLst>
          </p:cNvPr>
          <p:cNvCxnSpPr/>
          <p:nvPr/>
        </p:nvCxnSpPr>
        <p:spPr>
          <a:xfrm flipV="1">
            <a:off x="8031309" y="1688358"/>
            <a:ext cx="862553" cy="1112363"/>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30572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C2337-91DD-4480-867F-BDEAD5EA15CD}"/>
              </a:ext>
            </a:extLst>
          </p:cNvPr>
          <p:cNvPicPr>
            <a:picLocks noChangeAspect="1"/>
          </p:cNvPicPr>
          <p:nvPr/>
        </p:nvPicPr>
        <p:blipFill>
          <a:blip r:embed="rId4"/>
          <a:stretch>
            <a:fillRect/>
          </a:stretch>
        </p:blipFill>
        <p:spPr>
          <a:xfrm>
            <a:off x="6096000" y="1242455"/>
            <a:ext cx="5471310" cy="5153019"/>
          </a:xfrm>
          <a:prstGeom prst="rect">
            <a:avLst/>
          </a:prstGeom>
        </p:spPr>
      </p:pic>
      <p:sp>
        <p:nvSpPr>
          <p:cNvPr id="2" name="Text Placeholder 1">
            <a:extLst>
              <a:ext uri="{FF2B5EF4-FFF2-40B4-BE49-F238E27FC236}">
                <a16:creationId xmlns:a16="http://schemas.microsoft.com/office/drawing/2014/main" id="{2F37F98C-A358-41B5-95B0-5B729041749D}"/>
              </a:ext>
            </a:extLst>
          </p:cNvPr>
          <p:cNvSpPr>
            <a:spLocks noGrp="1"/>
          </p:cNvSpPr>
          <p:nvPr>
            <p:ph type="body" sz="quarter" idx="10"/>
          </p:nvPr>
        </p:nvSpPr>
        <p:spPr>
          <a:xfrm>
            <a:off x="734538" y="1537724"/>
            <a:ext cx="5223202" cy="4857750"/>
          </a:xfrm>
        </p:spPr>
        <p:txBody>
          <a:bodyPr vert="horz" lIns="0" tIns="45720" rIns="0" bIns="45720" rtlCol="0" anchor="t">
            <a:normAutofit lnSpcReduction="10000"/>
          </a:bodyPr>
          <a:lstStyle/>
          <a:p>
            <a:pPr marL="457200" indent="-457200">
              <a:buFont typeface="Wingdings" panose="05000000000000000000" pitchFamily="2" charset="2"/>
              <a:buChar char="§"/>
            </a:pPr>
            <a:r>
              <a:rPr lang="en-US" sz="2400">
                <a:solidFill>
                  <a:srgbClr val="1A1A1A"/>
                </a:solidFill>
                <a:latin typeface="Arial"/>
                <a:cs typeface="Arial"/>
              </a:rPr>
              <a:t>For cases where a student turns in his/her test offline and there are responses that are stored locally, the current offline warning message has been updated with a new message.</a:t>
            </a:r>
          </a:p>
          <a:p>
            <a:pPr marL="457200" indent="-457200">
              <a:buFont typeface="Wingdings" panose="05000000000000000000" pitchFamily="2" charset="2"/>
              <a:buChar char="§"/>
            </a:pPr>
            <a:r>
              <a:rPr lang="en-US" sz="2400">
                <a:solidFill>
                  <a:srgbClr val="1A1A1A"/>
                </a:solidFill>
                <a:latin typeface="Arial"/>
                <a:cs typeface="Arial"/>
              </a:rPr>
              <a:t>The new message will alert the student to notify his/her proctor that there are locally stored responses. </a:t>
            </a:r>
            <a:endParaRPr lang="en-US" sz="2400">
              <a:solidFill>
                <a:srgbClr val="1A1A1A"/>
              </a:solidFill>
            </a:endParaRPr>
          </a:p>
          <a:p>
            <a:pPr marL="457200" indent="-457200">
              <a:buFont typeface="Wingdings" panose="05000000000000000000" pitchFamily="2" charset="2"/>
              <a:buChar char="§"/>
            </a:pPr>
            <a:r>
              <a:rPr lang="en-US" sz="2400">
                <a:solidFill>
                  <a:srgbClr val="1A1A1A"/>
                </a:solidFill>
                <a:latin typeface="Arial"/>
                <a:cs typeface="Arial"/>
              </a:rPr>
              <a:t>The proctor will be prompted to click a button to try and send the student responses before closing the kiosk.</a:t>
            </a:r>
            <a:r>
              <a:rPr lang="en-US" sz="2200">
                <a:solidFill>
                  <a:srgbClr val="1A1A1A"/>
                </a:solidFill>
                <a:latin typeface="Arial"/>
                <a:cs typeface="Arial"/>
              </a:rPr>
              <a:t> </a:t>
            </a:r>
            <a:endParaRPr lang="en-US" sz="2200">
              <a:solidFill>
                <a:srgbClr val="1A1A1A"/>
              </a:solidFill>
            </a:endParaRPr>
          </a:p>
          <a:p>
            <a:pPr marL="457200" indent="-457200">
              <a:buFont typeface="Wingdings" panose="05000000000000000000" pitchFamily="2" charset="2"/>
              <a:buChar char="§"/>
            </a:pPr>
            <a:endParaRPr lang="en-US">
              <a:solidFill>
                <a:srgbClr val="3B3B3B"/>
              </a:solidFill>
            </a:endParaRPr>
          </a:p>
          <a:p>
            <a:pPr marL="1600200" lvl="2" indent="-457200">
              <a:buFont typeface="Wingdings" panose="05000000000000000000" pitchFamily="2" charset="2"/>
              <a:buChar char="§"/>
            </a:pPr>
            <a:endParaRPr lang="en-US"/>
          </a:p>
          <a:p>
            <a:pPr lvl="2" indent="0">
              <a:buNone/>
            </a:pPr>
            <a:endParaRPr lang="en-US"/>
          </a:p>
          <a:p>
            <a:pPr marL="457200" indent="-457200">
              <a:buFont typeface="Wingdings" panose="05000000000000000000" pitchFamily="2" charset="2"/>
              <a:buChar char="§"/>
            </a:pPr>
            <a:endParaRPr lang="en-US"/>
          </a:p>
        </p:txBody>
      </p:sp>
      <p:sp>
        <p:nvSpPr>
          <p:cNvPr id="3" name="Text Placeholder 2">
            <a:extLst>
              <a:ext uri="{FF2B5EF4-FFF2-40B4-BE49-F238E27FC236}">
                <a16:creationId xmlns:a16="http://schemas.microsoft.com/office/drawing/2014/main" id="{ECD54B7E-A84D-43C3-B344-07A1F69D8EC6}"/>
              </a:ext>
            </a:extLst>
          </p:cNvPr>
          <p:cNvSpPr>
            <a:spLocks noGrp="1"/>
          </p:cNvSpPr>
          <p:nvPr>
            <p:ph type="body" sz="quarter" idx="11"/>
          </p:nvPr>
        </p:nvSpPr>
        <p:spPr/>
        <p:txBody>
          <a:bodyPr/>
          <a:lstStyle/>
          <a:p>
            <a:r>
              <a:rPr lang="en-US" sz="3200">
                <a:solidFill>
                  <a:srgbClr val="3B3B3B"/>
                </a:solidFill>
              </a:rPr>
              <a:t>What’s new for 2019-2020 in OSTP Kiosk?</a:t>
            </a:r>
          </a:p>
        </p:txBody>
      </p:sp>
    </p:spTree>
    <p:custDataLst>
      <p:tags r:id="rId1"/>
    </p:custDataLst>
    <p:extLst>
      <p:ext uri="{BB962C8B-B14F-4D97-AF65-F5344CB8AC3E}">
        <p14:creationId xmlns:p14="http://schemas.microsoft.com/office/powerpoint/2010/main" val="42723506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7F98C-A358-41B5-95B0-5B729041749D}"/>
              </a:ext>
            </a:extLst>
          </p:cNvPr>
          <p:cNvSpPr>
            <a:spLocks noGrp="1"/>
          </p:cNvSpPr>
          <p:nvPr>
            <p:ph type="body" sz="quarter" idx="10"/>
          </p:nvPr>
        </p:nvSpPr>
        <p:spPr/>
        <p:txBody>
          <a:bodyPr vert="horz" lIns="0" tIns="45720" rIns="0" bIns="45720" rtlCol="0" anchor="t">
            <a:normAutofit lnSpcReduction="10000"/>
          </a:bodyPr>
          <a:lstStyle/>
          <a:p>
            <a:pPr marL="457200" indent="-457200">
              <a:buFont typeface="Wingdings" panose="05000000000000000000" pitchFamily="2" charset="2"/>
              <a:buChar char="§"/>
            </a:pPr>
            <a:r>
              <a:rPr lang="en-US">
                <a:solidFill>
                  <a:srgbClr val="1A1A1A"/>
                </a:solidFill>
              </a:rPr>
              <a:t>Removal of username and password from the practice tests</a:t>
            </a:r>
          </a:p>
          <a:p>
            <a:pPr marL="457200" indent="-457200">
              <a:buFont typeface="Wingdings" panose="05000000000000000000" pitchFamily="2" charset="2"/>
              <a:buChar char="§"/>
            </a:pPr>
            <a:r>
              <a:rPr lang="en-US">
                <a:solidFill>
                  <a:srgbClr val="1A1A1A"/>
                </a:solidFill>
              </a:rPr>
              <a:t>Display of magnification buttons while taking practice tests on a browser, but the functionality is grayed out  </a:t>
            </a:r>
          </a:p>
          <a:p>
            <a:pPr marL="457200" indent="-457200">
              <a:buFont typeface="Wingdings" panose="05000000000000000000" pitchFamily="2" charset="2"/>
              <a:buChar char="§"/>
            </a:pPr>
            <a:r>
              <a:rPr lang="en-US">
                <a:solidFill>
                  <a:srgbClr val="1A1A1A"/>
                </a:solidFill>
              </a:rPr>
              <a:t>Enhancements to the Text-to-Speech buttons</a:t>
            </a:r>
          </a:p>
          <a:p>
            <a:pPr marL="457200" indent="-457200">
              <a:buFont typeface="Wingdings" panose="05000000000000000000" pitchFamily="2" charset="2"/>
              <a:buChar char="§"/>
            </a:pPr>
            <a:r>
              <a:rPr lang="en-US">
                <a:solidFill>
                  <a:srgbClr val="1A1A1A"/>
                </a:solidFill>
              </a:rPr>
              <a:t>Display of informative text on to the feedback page of practice tests (This is to indicate that the student can click on the question or score to see the correct answer.)</a:t>
            </a:r>
          </a:p>
          <a:p>
            <a:pPr marL="457200" indent="-457200">
              <a:buFont typeface="Wingdings" panose="05000000000000000000" pitchFamily="2" charset="2"/>
              <a:buChar char="§"/>
            </a:pPr>
            <a:r>
              <a:rPr lang="en-US">
                <a:solidFill>
                  <a:srgbClr val="1A1A1A"/>
                </a:solidFill>
              </a:rPr>
              <a:t>Addition of exit button to the Sign In page on the Chrome OS app</a:t>
            </a:r>
          </a:p>
          <a:p>
            <a:pPr marL="457200" indent="-457200">
              <a:buFont typeface="Wingdings" panose="05000000000000000000" pitchFamily="2" charset="2"/>
              <a:buChar char="§"/>
            </a:pPr>
            <a:r>
              <a:rPr lang="en-US">
                <a:solidFill>
                  <a:srgbClr val="1A1A1A"/>
                </a:solidFill>
              </a:rPr>
              <a:t>Spanish Text-to-Speech available on Chrome OS</a:t>
            </a:r>
          </a:p>
          <a:p>
            <a:pPr marL="457200" indent="-457200">
              <a:buFont typeface="Wingdings" panose="05000000000000000000" pitchFamily="2" charset="2"/>
              <a:buChar char="§"/>
            </a:pPr>
            <a:r>
              <a:rPr lang="en-US">
                <a:solidFill>
                  <a:srgbClr val="3B3B3B"/>
                </a:solidFill>
              </a:rPr>
              <a:t>New </a:t>
            </a:r>
            <a:r>
              <a:rPr lang="en-US" err="1">
                <a:solidFill>
                  <a:srgbClr val="3B3B3B"/>
                </a:solidFill>
              </a:rPr>
              <a:t>iPadOS</a:t>
            </a:r>
            <a:r>
              <a:rPr lang="en-US">
                <a:solidFill>
                  <a:srgbClr val="3B3B3B"/>
                </a:solidFill>
              </a:rPr>
              <a:t> app called “iTester”</a:t>
            </a:r>
            <a:endParaRPr lang="en-US">
              <a:solidFill>
                <a:srgbClr val="1A1A1A"/>
              </a:solidFill>
            </a:endParaRPr>
          </a:p>
          <a:p>
            <a:pPr marL="457200" indent="-457200">
              <a:buFont typeface="Wingdings" panose="05000000000000000000" pitchFamily="2" charset="2"/>
              <a:buChar char="§"/>
            </a:pPr>
            <a:endParaRPr lang="en-US">
              <a:solidFill>
                <a:srgbClr val="1A1A1A"/>
              </a:solidFill>
            </a:endParaRPr>
          </a:p>
          <a:p>
            <a:pPr lvl="2" indent="0">
              <a:buNone/>
            </a:pPr>
            <a:endParaRPr lang="en-US"/>
          </a:p>
          <a:p>
            <a:pPr marL="1600200" lvl="2" indent="-457200">
              <a:buFont typeface="Wingdings" panose="05000000000000000000" pitchFamily="2" charset="2"/>
              <a:buChar char="§"/>
            </a:pPr>
            <a:endParaRPr lang="en-US"/>
          </a:p>
          <a:p>
            <a:pPr marL="457200" indent="-457200">
              <a:buFont typeface="Wingdings" panose="05000000000000000000" pitchFamily="2" charset="2"/>
              <a:buChar char="§"/>
            </a:pPr>
            <a:endParaRPr lang="en-US"/>
          </a:p>
        </p:txBody>
      </p:sp>
      <p:sp>
        <p:nvSpPr>
          <p:cNvPr id="3" name="Text Placeholder 2">
            <a:extLst>
              <a:ext uri="{FF2B5EF4-FFF2-40B4-BE49-F238E27FC236}">
                <a16:creationId xmlns:a16="http://schemas.microsoft.com/office/drawing/2014/main" id="{ECD54B7E-A84D-43C3-B344-07A1F69D8EC6}"/>
              </a:ext>
            </a:extLst>
          </p:cNvPr>
          <p:cNvSpPr>
            <a:spLocks noGrp="1"/>
          </p:cNvSpPr>
          <p:nvPr>
            <p:ph type="body" sz="quarter" idx="11"/>
          </p:nvPr>
        </p:nvSpPr>
        <p:spPr/>
        <p:txBody>
          <a:bodyPr/>
          <a:lstStyle/>
          <a:p>
            <a:r>
              <a:rPr lang="en-US" sz="3200">
                <a:solidFill>
                  <a:srgbClr val="3B3B3B"/>
                </a:solidFill>
              </a:rPr>
              <a:t>What’s new for 2019-2020 in OSTP Kiosk?</a:t>
            </a:r>
          </a:p>
        </p:txBody>
      </p:sp>
    </p:spTree>
    <p:custDataLst>
      <p:tags r:id="rId1"/>
    </p:custDataLst>
    <p:extLst>
      <p:ext uri="{BB962C8B-B14F-4D97-AF65-F5344CB8AC3E}">
        <p14:creationId xmlns:p14="http://schemas.microsoft.com/office/powerpoint/2010/main" val="154750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65DD-E870-44AE-B93F-477F623FAEC8}"/>
              </a:ext>
            </a:extLst>
          </p:cNvPr>
          <p:cNvSpPr>
            <a:spLocks noGrp="1"/>
          </p:cNvSpPr>
          <p:nvPr>
            <p:ph type="ctrTitle"/>
          </p:nvPr>
        </p:nvSpPr>
        <p:spPr/>
        <p:txBody>
          <a:bodyPr>
            <a:normAutofit fontScale="90000"/>
          </a:bodyPr>
          <a:lstStyle/>
          <a:p>
            <a:pPr algn="ctr"/>
            <a:r>
              <a:rPr lang="en-US">
                <a:cs typeface="Calibri"/>
              </a:rPr>
              <a:t>Demographic Information &amp; Demographic Overlay Report</a:t>
            </a:r>
          </a:p>
        </p:txBody>
      </p:sp>
    </p:spTree>
    <p:custDataLst>
      <p:tags r:id="rId1"/>
    </p:custDataLst>
    <p:extLst>
      <p:ext uri="{BB962C8B-B14F-4D97-AF65-F5344CB8AC3E}">
        <p14:creationId xmlns:p14="http://schemas.microsoft.com/office/powerpoint/2010/main" val="1054995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7F98C-A358-41B5-95B0-5B729041749D}"/>
              </a:ext>
            </a:extLst>
          </p:cNvPr>
          <p:cNvSpPr>
            <a:spLocks noGrp="1"/>
          </p:cNvSpPr>
          <p:nvPr>
            <p:ph type="body" sz="quarter" idx="10"/>
          </p:nvPr>
        </p:nvSpPr>
        <p:spPr/>
        <p:txBody>
          <a:bodyPr vert="horz" lIns="0" tIns="45720" rIns="0" bIns="45720" rtlCol="0" anchor="t">
            <a:normAutofit/>
          </a:bodyPr>
          <a:lstStyle/>
          <a:p>
            <a:endParaRPr lang="en-US">
              <a:solidFill>
                <a:srgbClr val="3B3B3B"/>
              </a:solidFill>
            </a:endParaRPr>
          </a:p>
          <a:p>
            <a:pPr marL="1600200" lvl="2" indent="-457200">
              <a:buFont typeface="Wingdings" panose="05000000000000000000" pitchFamily="2" charset="2"/>
              <a:buChar char="§"/>
            </a:pPr>
            <a:endParaRPr lang="en-US"/>
          </a:p>
          <a:p>
            <a:pPr marL="1600200" lvl="2" indent="-457200">
              <a:buFont typeface="Wingdings" panose="05000000000000000000" pitchFamily="2" charset="2"/>
              <a:buChar char="§"/>
            </a:pPr>
            <a:endParaRPr lang="en-US"/>
          </a:p>
          <a:p>
            <a:pPr marL="457200" indent="-457200">
              <a:buFont typeface="Wingdings" panose="05000000000000000000" pitchFamily="2" charset="2"/>
              <a:buChar char="§"/>
            </a:pPr>
            <a:endParaRPr lang="en-US"/>
          </a:p>
        </p:txBody>
      </p:sp>
      <p:sp>
        <p:nvSpPr>
          <p:cNvPr id="3" name="Text Placeholder 2">
            <a:extLst>
              <a:ext uri="{FF2B5EF4-FFF2-40B4-BE49-F238E27FC236}">
                <a16:creationId xmlns:a16="http://schemas.microsoft.com/office/drawing/2014/main" id="{ECD54B7E-A84D-43C3-B344-07A1F69D8EC6}"/>
              </a:ext>
            </a:extLst>
          </p:cNvPr>
          <p:cNvSpPr>
            <a:spLocks noGrp="1"/>
          </p:cNvSpPr>
          <p:nvPr>
            <p:ph type="body" sz="quarter" idx="11"/>
          </p:nvPr>
        </p:nvSpPr>
        <p:spPr/>
        <p:txBody>
          <a:bodyPr/>
          <a:lstStyle/>
          <a:p>
            <a:r>
              <a:rPr lang="en-US" sz="3200">
                <a:solidFill>
                  <a:srgbClr val="3B3B3B"/>
                </a:solidFill>
              </a:rPr>
              <a:t>What’s new for 2019-2020 in OSTP Kiosk?</a:t>
            </a:r>
          </a:p>
        </p:txBody>
      </p:sp>
      <p:pic>
        <p:nvPicPr>
          <p:cNvPr id="4" name="Picture 3">
            <a:extLst>
              <a:ext uri="{FF2B5EF4-FFF2-40B4-BE49-F238E27FC236}">
                <a16:creationId xmlns:a16="http://schemas.microsoft.com/office/drawing/2014/main" id="{6560D31C-E1BF-4D64-8E30-7098A8BE2486}"/>
              </a:ext>
            </a:extLst>
          </p:cNvPr>
          <p:cNvPicPr>
            <a:picLocks noChangeAspect="1"/>
          </p:cNvPicPr>
          <p:nvPr/>
        </p:nvPicPr>
        <p:blipFill>
          <a:blip r:embed="rId4"/>
          <a:stretch>
            <a:fillRect/>
          </a:stretch>
        </p:blipFill>
        <p:spPr>
          <a:xfrm>
            <a:off x="2424183" y="1330325"/>
            <a:ext cx="7142789" cy="5355140"/>
          </a:xfrm>
          <a:prstGeom prst="rect">
            <a:avLst/>
          </a:prstGeom>
        </p:spPr>
      </p:pic>
    </p:spTree>
    <p:custDataLst>
      <p:tags r:id="rId1"/>
    </p:custDataLst>
    <p:extLst>
      <p:ext uri="{BB962C8B-B14F-4D97-AF65-F5344CB8AC3E}">
        <p14:creationId xmlns:p14="http://schemas.microsoft.com/office/powerpoint/2010/main" val="7480804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a:t>Universal Tools are available to all students for online testing:</a:t>
            </a:r>
          </a:p>
          <a:p>
            <a:endParaRPr lang="en-US"/>
          </a:p>
        </p:txBody>
      </p:sp>
      <p:sp>
        <p:nvSpPr>
          <p:cNvPr id="3" name="Text Placeholder 2"/>
          <p:cNvSpPr>
            <a:spLocks noGrp="1"/>
          </p:cNvSpPr>
          <p:nvPr>
            <p:ph type="body" sz="quarter" idx="11"/>
          </p:nvPr>
        </p:nvSpPr>
        <p:spPr/>
        <p:txBody>
          <a:bodyPr/>
          <a:lstStyle/>
          <a:p>
            <a:r>
              <a:rPr lang="en-US" sz="3200"/>
              <a:t>Universal Tools</a:t>
            </a:r>
          </a:p>
        </p:txBody>
      </p:sp>
      <p:graphicFrame>
        <p:nvGraphicFramePr>
          <p:cNvPr id="5" name="Table 4"/>
          <p:cNvGraphicFramePr>
            <a:graphicFrameLocks noGrp="1"/>
          </p:cNvGraphicFramePr>
          <p:nvPr>
            <p:extLst>
              <p:ext uri="{D42A27DB-BD31-4B8C-83A1-F6EECF244321}">
                <p14:modId xmlns:p14="http://schemas.microsoft.com/office/powerpoint/2010/main" val="3683210845"/>
              </p:ext>
            </p:extLst>
          </p:nvPr>
        </p:nvGraphicFramePr>
        <p:xfrm>
          <a:off x="282222" y="1834444"/>
          <a:ext cx="11268377" cy="4525977"/>
        </p:xfrm>
        <a:graphic>
          <a:graphicData uri="http://schemas.openxmlformats.org/drawingml/2006/table">
            <a:tbl>
              <a:tblPr firstRow="1" bandRow="1">
                <a:tableStyleId>{5C22544A-7EE6-4342-B048-85BDC9FD1C3A}</a:tableStyleId>
              </a:tblPr>
              <a:tblGrid>
                <a:gridCol w="2826381">
                  <a:extLst>
                    <a:ext uri="{9D8B030D-6E8A-4147-A177-3AD203B41FA5}">
                      <a16:colId xmlns:a16="http://schemas.microsoft.com/office/drawing/2014/main" val="20000"/>
                    </a:ext>
                  </a:extLst>
                </a:gridCol>
                <a:gridCol w="2807808">
                  <a:extLst>
                    <a:ext uri="{9D8B030D-6E8A-4147-A177-3AD203B41FA5}">
                      <a16:colId xmlns:a16="http://schemas.microsoft.com/office/drawing/2014/main" val="20001"/>
                    </a:ext>
                  </a:extLst>
                </a:gridCol>
                <a:gridCol w="2817094">
                  <a:extLst>
                    <a:ext uri="{9D8B030D-6E8A-4147-A177-3AD203B41FA5}">
                      <a16:colId xmlns:a16="http://schemas.microsoft.com/office/drawing/2014/main" val="20002"/>
                    </a:ext>
                  </a:extLst>
                </a:gridCol>
                <a:gridCol w="2817094">
                  <a:extLst>
                    <a:ext uri="{9D8B030D-6E8A-4147-A177-3AD203B41FA5}">
                      <a16:colId xmlns:a16="http://schemas.microsoft.com/office/drawing/2014/main" val="20003"/>
                    </a:ext>
                  </a:extLst>
                </a:gridCol>
              </a:tblGrid>
              <a:tr h="586119">
                <a:tc>
                  <a:txBody>
                    <a:bodyPr/>
                    <a:lstStyle/>
                    <a:p>
                      <a:r>
                        <a:rPr lang="en-US" sz="2400"/>
                        <a:t>Name</a:t>
                      </a:r>
                    </a:p>
                  </a:txBody>
                  <a:tcPr>
                    <a:solidFill>
                      <a:srgbClr val="FF6D5F"/>
                    </a:solidFill>
                  </a:tcPr>
                </a:tc>
                <a:tc>
                  <a:txBody>
                    <a:bodyPr/>
                    <a:lstStyle/>
                    <a:p>
                      <a:r>
                        <a:rPr lang="en-US" sz="2400"/>
                        <a:t>Assessment / Content Area</a:t>
                      </a:r>
                    </a:p>
                  </a:txBody>
                  <a:tcPr>
                    <a:solidFill>
                      <a:srgbClr val="FF6D5F"/>
                    </a:solidFill>
                  </a:tcPr>
                </a:tc>
                <a:tc>
                  <a:txBody>
                    <a:bodyPr/>
                    <a:lstStyle/>
                    <a:p>
                      <a:r>
                        <a:rPr lang="en-US" sz="2400"/>
                        <a:t>Tool Icon</a:t>
                      </a:r>
                    </a:p>
                  </a:txBody>
                  <a:tcPr>
                    <a:solidFill>
                      <a:srgbClr val="FF6D5F"/>
                    </a:solidFill>
                  </a:tcPr>
                </a:tc>
                <a:tc>
                  <a:txBody>
                    <a:bodyPr/>
                    <a:lstStyle/>
                    <a:p>
                      <a:r>
                        <a:rPr lang="en-US" sz="2400"/>
                        <a:t>Supported Devices</a:t>
                      </a:r>
                    </a:p>
                  </a:txBody>
                  <a:tcPr>
                    <a:solidFill>
                      <a:srgbClr val="FF6D5F"/>
                    </a:solidFill>
                  </a:tcPr>
                </a:tc>
                <a:extLst>
                  <a:ext uri="{0D108BD9-81ED-4DB2-BD59-A6C34878D82A}">
                    <a16:rowId xmlns:a16="http://schemas.microsoft.com/office/drawing/2014/main" val="10000"/>
                  </a:ext>
                </a:extLst>
              </a:tr>
              <a:tr h="594259">
                <a:tc>
                  <a:txBody>
                    <a:bodyPr/>
                    <a:lstStyle/>
                    <a:p>
                      <a:r>
                        <a:rPr lang="en-US" sz="2400" b="1"/>
                        <a:t>Guideline</a:t>
                      </a:r>
                    </a:p>
                  </a:txBody>
                  <a:tcPr>
                    <a:solidFill>
                      <a:schemeClr val="bg1">
                        <a:lumMod val="85000"/>
                      </a:schemeClr>
                    </a:solidFill>
                  </a:tcPr>
                </a:tc>
                <a:tc>
                  <a:txBody>
                    <a:bodyPr/>
                    <a:lstStyle/>
                    <a:p>
                      <a:r>
                        <a:rPr lang="en-US" sz="2400"/>
                        <a:t>All</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All</a:t>
                      </a:r>
                    </a:p>
                  </a:txBody>
                  <a:tcPr>
                    <a:solidFill>
                      <a:schemeClr val="bg1">
                        <a:lumMod val="85000"/>
                      </a:schemeClr>
                    </a:solidFill>
                  </a:tcPr>
                </a:tc>
                <a:extLst>
                  <a:ext uri="{0D108BD9-81ED-4DB2-BD59-A6C34878D82A}">
                    <a16:rowId xmlns:a16="http://schemas.microsoft.com/office/drawing/2014/main" val="10001"/>
                  </a:ext>
                </a:extLst>
              </a:tr>
              <a:tr h="594259">
                <a:tc>
                  <a:txBody>
                    <a:bodyPr/>
                    <a:lstStyle/>
                    <a:p>
                      <a:r>
                        <a:rPr lang="en-US" sz="2400" b="1"/>
                        <a:t>Answer Masking</a:t>
                      </a:r>
                    </a:p>
                  </a:txBody>
                  <a:tcPr>
                    <a:solidFill>
                      <a:schemeClr val="bg1">
                        <a:lumMod val="75000"/>
                      </a:schemeClr>
                    </a:solidFill>
                  </a:tcPr>
                </a:tc>
                <a:tc>
                  <a:txBody>
                    <a:bodyPr/>
                    <a:lstStyle/>
                    <a:p>
                      <a:r>
                        <a:rPr lang="en-US" sz="2400"/>
                        <a:t>All</a:t>
                      </a:r>
                    </a:p>
                    <a:p>
                      <a:endParaRPr lang="en-US" sz="2400"/>
                    </a:p>
                    <a:p>
                      <a:endParaRPr lang="en-US" sz="2400"/>
                    </a:p>
                    <a:p>
                      <a:endParaRPr lang="en-US" sz="2400"/>
                    </a:p>
                    <a:p>
                      <a:endParaRPr lang="en-US" sz="2400"/>
                    </a:p>
                  </a:txBody>
                  <a:tcPr>
                    <a:solidFill>
                      <a:schemeClr val="bg1">
                        <a:lumMod val="75000"/>
                      </a:schemeClr>
                    </a:solidFill>
                  </a:tcPr>
                </a:tc>
                <a:tc>
                  <a:txBody>
                    <a:bodyPr/>
                    <a:lstStyle/>
                    <a:p>
                      <a:endParaRPr lang="en-US" sz="2400"/>
                    </a:p>
                  </a:txBody>
                  <a:tcPr>
                    <a:solidFill>
                      <a:schemeClr val="bg1">
                        <a:lumMod val="75000"/>
                      </a:schemeClr>
                    </a:solidFill>
                  </a:tcPr>
                </a:tc>
                <a:tc>
                  <a:txBody>
                    <a:bodyPr/>
                    <a:lstStyle/>
                    <a:p>
                      <a:r>
                        <a:rPr lang="en-US" sz="2400"/>
                        <a:t>All</a:t>
                      </a:r>
                    </a:p>
                  </a:txBody>
                  <a:tcPr>
                    <a:solidFill>
                      <a:schemeClr val="bg1">
                        <a:lumMod val="75000"/>
                      </a:schemeClr>
                    </a:solidFill>
                  </a:tcPr>
                </a:tc>
                <a:extLst>
                  <a:ext uri="{0D108BD9-81ED-4DB2-BD59-A6C34878D82A}">
                    <a16:rowId xmlns:a16="http://schemas.microsoft.com/office/drawing/2014/main" val="10002"/>
                  </a:ext>
                </a:extLst>
              </a:tr>
              <a:tr h="594259">
                <a:tc>
                  <a:txBody>
                    <a:bodyPr/>
                    <a:lstStyle/>
                    <a:p>
                      <a:r>
                        <a:rPr lang="en-US" sz="2400" b="1"/>
                        <a:t>Sketch</a:t>
                      </a:r>
                    </a:p>
                  </a:txBody>
                  <a:tcPr>
                    <a:solidFill>
                      <a:schemeClr val="bg1">
                        <a:lumMod val="85000"/>
                      </a:schemeClr>
                    </a:solidFill>
                  </a:tcPr>
                </a:tc>
                <a:tc>
                  <a:txBody>
                    <a:bodyPr/>
                    <a:lstStyle/>
                    <a:p>
                      <a:r>
                        <a:rPr lang="en-US" sz="2400"/>
                        <a:t>All</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All</a:t>
                      </a:r>
                    </a:p>
                  </a:txBody>
                  <a:tcPr>
                    <a:solidFill>
                      <a:schemeClr val="bg1">
                        <a:lumMod val="85000"/>
                      </a:schemeClr>
                    </a:solidFill>
                  </a:tcPr>
                </a:tc>
                <a:extLst>
                  <a:ext uri="{0D108BD9-81ED-4DB2-BD59-A6C34878D82A}">
                    <a16:rowId xmlns:a16="http://schemas.microsoft.com/office/drawing/2014/main" val="10003"/>
                  </a:ext>
                </a:extLst>
              </a:tr>
              <a:tr h="594259">
                <a:tc>
                  <a:txBody>
                    <a:bodyPr/>
                    <a:lstStyle/>
                    <a:p>
                      <a:r>
                        <a:rPr lang="en-US" sz="2400" b="1"/>
                        <a:t>Highlighter</a:t>
                      </a:r>
                    </a:p>
                  </a:txBody>
                  <a:tcPr>
                    <a:solidFill>
                      <a:schemeClr val="bg1">
                        <a:lumMod val="75000"/>
                      </a:schemeClr>
                    </a:solidFill>
                  </a:tcPr>
                </a:tc>
                <a:tc>
                  <a:txBody>
                    <a:bodyPr/>
                    <a:lstStyle/>
                    <a:p>
                      <a:r>
                        <a:rPr lang="en-US" sz="2400"/>
                        <a:t>All</a:t>
                      </a:r>
                    </a:p>
                  </a:txBody>
                  <a:tcPr>
                    <a:solidFill>
                      <a:schemeClr val="bg1">
                        <a:lumMod val="75000"/>
                      </a:schemeClr>
                    </a:solidFill>
                  </a:tcPr>
                </a:tc>
                <a:tc>
                  <a:txBody>
                    <a:bodyPr/>
                    <a:lstStyle/>
                    <a:p>
                      <a:endParaRPr lang="en-US" sz="2400"/>
                    </a:p>
                  </a:txBody>
                  <a:tcPr>
                    <a:solidFill>
                      <a:schemeClr val="bg1">
                        <a:lumMod val="75000"/>
                      </a:schemeClr>
                    </a:solidFill>
                  </a:tcPr>
                </a:tc>
                <a:tc>
                  <a:txBody>
                    <a:bodyPr/>
                    <a:lstStyle/>
                    <a:p>
                      <a:r>
                        <a:rPr lang="en-US" sz="2400"/>
                        <a:t>All</a:t>
                      </a:r>
                    </a:p>
                  </a:txBody>
                  <a:tcPr>
                    <a:solidFill>
                      <a:schemeClr val="bg1">
                        <a:lumMod val="75000"/>
                      </a:schemeClr>
                    </a:solidFill>
                  </a:tcPr>
                </a:tc>
                <a:extLst>
                  <a:ext uri="{0D108BD9-81ED-4DB2-BD59-A6C34878D82A}">
                    <a16:rowId xmlns:a16="http://schemas.microsoft.com/office/drawing/2014/main" val="2888378277"/>
                  </a:ext>
                </a:extLst>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140" y="5222827"/>
            <a:ext cx="1495992" cy="484385"/>
          </a:xfrm>
          <a:prstGeom prst="rect">
            <a:avLst/>
          </a:prstGeom>
        </p:spPr>
      </p:pic>
      <p:pic>
        <p:nvPicPr>
          <p:cNvPr id="4" name="Picture 3">
            <a:extLst>
              <a:ext uri="{FF2B5EF4-FFF2-40B4-BE49-F238E27FC236}">
                <a16:creationId xmlns:a16="http://schemas.microsoft.com/office/drawing/2014/main" id="{214F9B37-DEF2-48D4-8D0A-C5B86CAD0784}"/>
              </a:ext>
            </a:extLst>
          </p:cNvPr>
          <p:cNvPicPr>
            <a:picLocks noChangeAspect="1"/>
          </p:cNvPicPr>
          <p:nvPr/>
        </p:nvPicPr>
        <p:blipFill>
          <a:blip r:embed="rId5"/>
          <a:stretch>
            <a:fillRect/>
          </a:stretch>
        </p:blipFill>
        <p:spPr>
          <a:xfrm>
            <a:off x="6010893" y="3529569"/>
            <a:ext cx="1326534" cy="1305309"/>
          </a:xfrm>
          <a:prstGeom prst="rect">
            <a:avLst/>
          </a:prstGeom>
        </p:spPr>
      </p:pic>
      <p:pic>
        <p:nvPicPr>
          <p:cNvPr id="6" name="Picture 5">
            <a:extLst>
              <a:ext uri="{FF2B5EF4-FFF2-40B4-BE49-F238E27FC236}">
                <a16:creationId xmlns:a16="http://schemas.microsoft.com/office/drawing/2014/main" id="{8B561E1F-DAA5-444B-BF65-95CF4EB01465}"/>
              </a:ext>
            </a:extLst>
          </p:cNvPr>
          <p:cNvPicPr>
            <a:picLocks noChangeAspect="1"/>
          </p:cNvPicPr>
          <p:nvPr/>
        </p:nvPicPr>
        <p:blipFill>
          <a:blip r:embed="rId6"/>
          <a:stretch>
            <a:fillRect/>
          </a:stretch>
        </p:blipFill>
        <p:spPr>
          <a:xfrm>
            <a:off x="6008400" y="5870565"/>
            <a:ext cx="473539" cy="396745"/>
          </a:xfrm>
          <a:prstGeom prst="rect">
            <a:avLst/>
          </a:prstGeom>
        </p:spPr>
      </p:pic>
      <p:pic>
        <p:nvPicPr>
          <p:cNvPr id="10" name="Picture 9">
            <a:extLst>
              <a:ext uri="{FF2B5EF4-FFF2-40B4-BE49-F238E27FC236}">
                <a16:creationId xmlns:a16="http://schemas.microsoft.com/office/drawing/2014/main" id="{3C1FA273-1202-4703-B0CB-F8901E4CE592}"/>
              </a:ext>
            </a:extLst>
          </p:cNvPr>
          <p:cNvPicPr>
            <a:picLocks noChangeAspect="1"/>
          </p:cNvPicPr>
          <p:nvPr/>
        </p:nvPicPr>
        <p:blipFill>
          <a:blip r:embed="rId7"/>
          <a:stretch>
            <a:fillRect/>
          </a:stretch>
        </p:blipFill>
        <p:spPr>
          <a:xfrm>
            <a:off x="6633269" y="5865897"/>
            <a:ext cx="1238400" cy="450333"/>
          </a:xfrm>
          <a:prstGeom prst="rect">
            <a:avLst/>
          </a:prstGeom>
        </p:spPr>
      </p:pic>
      <p:pic>
        <p:nvPicPr>
          <p:cNvPr id="12" name="Picture 11">
            <a:extLst>
              <a:ext uri="{FF2B5EF4-FFF2-40B4-BE49-F238E27FC236}">
                <a16:creationId xmlns:a16="http://schemas.microsoft.com/office/drawing/2014/main" id="{6AC0053D-E73C-4F75-821A-4BA34618E9CE}"/>
              </a:ext>
            </a:extLst>
          </p:cNvPr>
          <p:cNvPicPr>
            <a:picLocks noChangeAspect="1"/>
          </p:cNvPicPr>
          <p:nvPr/>
        </p:nvPicPr>
        <p:blipFill>
          <a:blip r:embed="rId8"/>
          <a:stretch>
            <a:fillRect/>
          </a:stretch>
        </p:blipFill>
        <p:spPr>
          <a:xfrm>
            <a:off x="6161412" y="2787665"/>
            <a:ext cx="561975" cy="476250"/>
          </a:xfrm>
          <a:prstGeom prst="rect">
            <a:avLst/>
          </a:prstGeom>
        </p:spPr>
      </p:pic>
      <p:pic>
        <p:nvPicPr>
          <p:cNvPr id="13" name="Picture 12">
            <a:extLst>
              <a:ext uri="{FF2B5EF4-FFF2-40B4-BE49-F238E27FC236}">
                <a16:creationId xmlns:a16="http://schemas.microsoft.com/office/drawing/2014/main" id="{5235B79B-89F1-4A05-BE75-D32CE0A79DD3}"/>
              </a:ext>
            </a:extLst>
          </p:cNvPr>
          <p:cNvPicPr>
            <a:picLocks noChangeAspect="1"/>
          </p:cNvPicPr>
          <p:nvPr/>
        </p:nvPicPr>
        <p:blipFill>
          <a:blip r:embed="rId9"/>
          <a:stretch>
            <a:fillRect/>
          </a:stretch>
        </p:blipFill>
        <p:spPr>
          <a:xfrm>
            <a:off x="5983112" y="5226801"/>
            <a:ext cx="421541" cy="396745"/>
          </a:xfrm>
          <a:prstGeom prst="rect">
            <a:avLst/>
          </a:prstGeom>
        </p:spPr>
      </p:pic>
    </p:spTree>
    <p:custDataLst>
      <p:tags r:id="rId1"/>
    </p:custDataLst>
    <p:extLst>
      <p:ext uri="{BB962C8B-B14F-4D97-AF65-F5344CB8AC3E}">
        <p14:creationId xmlns:p14="http://schemas.microsoft.com/office/powerpoint/2010/main" val="36550034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76464" y="1212981"/>
            <a:ext cx="9678516" cy="4975095"/>
          </a:xfrm>
        </p:spPr>
        <p:txBody>
          <a:bodyPr/>
          <a:lstStyle/>
          <a:p>
            <a:r>
              <a:rPr lang="en-US" sz="2400"/>
              <a:t>Text-to-Speech accommodations ordered for specific students:</a:t>
            </a:r>
          </a:p>
          <a:p>
            <a:endParaRPr lang="en-US"/>
          </a:p>
        </p:txBody>
      </p:sp>
      <p:sp>
        <p:nvSpPr>
          <p:cNvPr id="3" name="Text Placeholder 2"/>
          <p:cNvSpPr>
            <a:spLocks noGrp="1"/>
          </p:cNvSpPr>
          <p:nvPr>
            <p:ph type="body" sz="quarter" idx="11"/>
          </p:nvPr>
        </p:nvSpPr>
        <p:spPr/>
        <p:txBody>
          <a:bodyPr/>
          <a:lstStyle/>
          <a:p>
            <a:r>
              <a:rPr lang="en-US" sz="3200"/>
              <a:t>Accommodations</a:t>
            </a:r>
          </a:p>
        </p:txBody>
      </p:sp>
      <p:graphicFrame>
        <p:nvGraphicFramePr>
          <p:cNvPr id="5" name="Table 4"/>
          <p:cNvGraphicFramePr>
            <a:graphicFrameLocks noGrp="1"/>
          </p:cNvGraphicFramePr>
          <p:nvPr>
            <p:extLst>
              <p:ext uri="{D42A27DB-BD31-4B8C-83A1-F6EECF244321}">
                <p14:modId xmlns:p14="http://schemas.microsoft.com/office/powerpoint/2010/main" val="3742429156"/>
              </p:ext>
            </p:extLst>
          </p:nvPr>
        </p:nvGraphicFramePr>
        <p:xfrm>
          <a:off x="555036" y="1674518"/>
          <a:ext cx="11354889" cy="4994752"/>
        </p:xfrm>
        <a:graphic>
          <a:graphicData uri="http://schemas.openxmlformats.org/drawingml/2006/table">
            <a:tbl>
              <a:tblPr firstRow="1" bandRow="1">
                <a:tableStyleId>{5C22544A-7EE6-4342-B048-85BDC9FD1C3A}</a:tableStyleId>
              </a:tblPr>
              <a:tblGrid>
                <a:gridCol w="2878245">
                  <a:extLst>
                    <a:ext uri="{9D8B030D-6E8A-4147-A177-3AD203B41FA5}">
                      <a16:colId xmlns:a16="http://schemas.microsoft.com/office/drawing/2014/main" val="20000"/>
                    </a:ext>
                  </a:extLst>
                </a:gridCol>
                <a:gridCol w="2249577">
                  <a:extLst>
                    <a:ext uri="{9D8B030D-6E8A-4147-A177-3AD203B41FA5}">
                      <a16:colId xmlns:a16="http://schemas.microsoft.com/office/drawing/2014/main" val="20001"/>
                    </a:ext>
                  </a:extLst>
                </a:gridCol>
                <a:gridCol w="2765259">
                  <a:extLst>
                    <a:ext uri="{9D8B030D-6E8A-4147-A177-3AD203B41FA5}">
                      <a16:colId xmlns:a16="http://schemas.microsoft.com/office/drawing/2014/main" val="20002"/>
                    </a:ext>
                  </a:extLst>
                </a:gridCol>
                <a:gridCol w="3461808">
                  <a:extLst>
                    <a:ext uri="{9D8B030D-6E8A-4147-A177-3AD203B41FA5}">
                      <a16:colId xmlns:a16="http://schemas.microsoft.com/office/drawing/2014/main" val="20003"/>
                    </a:ext>
                  </a:extLst>
                </a:gridCol>
              </a:tblGrid>
              <a:tr h="323490">
                <a:tc>
                  <a:txBody>
                    <a:bodyPr/>
                    <a:lstStyle/>
                    <a:p>
                      <a:r>
                        <a:rPr lang="en-US" sz="2100"/>
                        <a:t>Name</a:t>
                      </a:r>
                    </a:p>
                  </a:txBody>
                  <a:tcPr>
                    <a:solidFill>
                      <a:srgbClr val="FF6D5F"/>
                    </a:solidFill>
                  </a:tcPr>
                </a:tc>
                <a:tc>
                  <a:txBody>
                    <a:bodyPr/>
                    <a:lstStyle/>
                    <a:p>
                      <a:r>
                        <a:rPr lang="en-US" sz="2100"/>
                        <a:t>Assessment/Content Area</a:t>
                      </a:r>
                    </a:p>
                  </a:txBody>
                  <a:tcPr>
                    <a:solidFill>
                      <a:srgbClr val="FF6D5F"/>
                    </a:solidFill>
                  </a:tcPr>
                </a:tc>
                <a:tc>
                  <a:txBody>
                    <a:bodyPr/>
                    <a:lstStyle/>
                    <a:p>
                      <a:r>
                        <a:rPr lang="en-US" sz="2100"/>
                        <a:t>Tool Icon</a:t>
                      </a:r>
                    </a:p>
                  </a:txBody>
                  <a:tcPr>
                    <a:solidFill>
                      <a:srgbClr val="FF6D5F"/>
                    </a:solidFill>
                  </a:tcPr>
                </a:tc>
                <a:tc>
                  <a:txBody>
                    <a:bodyPr/>
                    <a:lstStyle/>
                    <a:p>
                      <a:r>
                        <a:rPr lang="en-US" sz="2100"/>
                        <a:t>Supported Devices</a:t>
                      </a:r>
                    </a:p>
                  </a:txBody>
                  <a:tcPr>
                    <a:solidFill>
                      <a:srgbClr val="FF6D5F"/>
                    </a:solidFill>
                  </a:tcPr>
                </a:tc>
                <a:extLst>
                  <a:ext uri="{0D108BD9-81ED-4DB2-BD59-A6C34878D82A}">
                    <a16:rowId xmlns:a16="http://schemas.microsoft.com/office/drawing/2014/main" val="10000"/>
                  </a:ext>
                </a:extLst>
              </a:tr>
              <a:tr h="739406">
                <a:tc>
                  <a:txBody>
                    <a:bodyPr/>
                    <a:lstStyle/>
                    <a:p>
                      <a:r>
                        <a:rPr lang="en-US" sz="2100" b="1"/>
                        <a:t>Text-to-Speech Mathematics</a:t>
                      </a:r>
                    </a:p>
                  </a:txBody>
                  <a:tcPr>
                    <a:solidFill>
                      <a:schemeClr val="bg1">
                        <a:lumMod val="85000"/>
                      </a:schemeClr>
                    </a:solidFill>
                  </a:tcPr>
                </a:tc>
                <a:tc>
                  <a:txBody>
                    <a:bodyPr/>
                    <a:lstStyle/>
                    <a:p>
                      <a:r>
                        <a:rPr lang="en-US" sz="2100"/>
                        <a:t>Grades</a:t>
                      </a:r>
                      <a:r>
                        <a:rPr lang="en-US" sz="2100" baseline="0"/>
                        <a:t> 3-8 Math</a:t>
                      </a:r>
                      <a:endParaRPr lang="en-US" sz="2100"/>
                    </a:p>
                  </a:txBody>
                  <a:tcPr>
                    <a:solidFill>
                      <a:schemeClr val="bg1">
                        <a:lumMod val="85000"/>
                      </a:schemeClr>
                    </a:solidFill>
                  </a:tcPr>
                </a:tc>
                <a:tc>
                  <a:txBody>
                    <a:bodyPr/>
                    <a:lstStyle/>
                    <a:p>
                      <a:endParaRPr lang="en-US" sz="2100"/>
                    </a:p>
                  </a:txBody>
                  <a:tcPr>
                    <a:solidFill>
                      <a:schemeClr val="bg1">
                        <a:lumMod val="85000"/>
                      </a:schemeClr>
                    </a:solidFill>
                  </a:tcPr>
                </a:tc>
                <a:tc>
                  <a:txBody>
                    <a:bodyPr/>
                    <a:lstStyle/>
                    <a:p>
                      <a:r>
                        <a:rPr lang="en-US" sz="2100"/>
                        <a:t>Not</a:t>
                      </a:r>
                      <a:r>
                        <a:rPr lang="en-US" sz="2100" baseline="0"/>
                        <a:t> supported on Linux</a:t>
                      </a:r>
                      <a:endParaRPr lang="en-US" sz="2100"/>
                    </a:p>
                  </a:txBody>
                  <a:tcPr>
                    <a:solidFill>
                      <a:schemeClr val="bg1">
                        <a:lumMod val="85000"/>
                      </a:schemeClr>
                    </a:solidFill>
                  </a:tcPr>
                </a:tc>
                <a:extLst>
                  <a:ext uri="{0D108BD9-81ED-4DB2-BD59-A6C34878D82A}">
                    <a16:rowId xmlns:a16="http://schemas.microsoft.com/office/drawing/2014/main" val="10001"/>
                  </a:ext>
                </a:extLst>
              </a:tr>
              <a:tr h="469522">
                <a:tc>
                  <a:txBody>
                    <a:bodyPr/>
                    <a:lstStyle/>
                    <a:p>
                      <a:r>
                        <a:rPr lang="en-US" sz="2100" b="1"/>
                        <a:t>Text-to-Speech ELA Grades 4, 6, &amp; 7 NS1 (State approval  is required); Grades 5 &amp; 8 Writing Sections Only</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t>Grades</a:t>
                      </a:r>
                      <a:r>
                        <a:rPr lang="en-US" sz="2100" baseline="0"/>
                        <a:t> 4-8 ELA</a:t>
                      </a:r>
                      <a:endParaRPr lang="en-US" sz="2100"/>
                    </a:p>
                    <a:p>
                      <a:endParaRPr lang="en-US" sz="2100"/>
                    </a:p>
                  </a:txBody>
                  <a:tcPr>
                    <a:solidFill>
                      <a:schemeClr val="bg1">
                        <a:lumMod val="75000"/>
                      </a:schemeClr>
                    </a:solidFill>
                  </a:tcPr>
                </a:tc>
                <a:tc>
                  <a:txBody>
                    <a:bodyPr/>
                    <a:lstStyle/>
                    <a:p>
                      <a:endParaRPr lang="en-US" sz="2100"/>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a:t>Not</a:t>
                      </a:r>
                      <a:r>
                        <a:rPr lang="en-US" sz="2100" baseline="0"/>
                        <a:t> supported on Linux</a:t>
                      </a:r>
                      <a:endParaRPr lang="en-US" sz="2100"/>
                    </a:p>
                  </a:txBody>
                  <a:tcPr>
                    <a:solidFill>
                      <a:schemeClr val="bg1">
                        <a:lumMod val="75000"/>
                      </a:schemeClr>
                    </a:solidFill>
                  </a:tcPr>
                </a:tc>
                <a:extLst>
                  <a:ext uri="{0D108BD9-81ED-4DB2-BD59-A6C34878D82A}">
                    <a16:rowId xmlns:a16="http://schemas.microsoft.com/office/drawing/2014/main" val="10002"/>
                  </a:ext>
                </a:extLst>
              </a:tr>
              <a:tr h="1100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a:t>Text-to-Speech Science</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t>Grades 5 &amp; 8 </a:t>
                      </a:r>
                      <a:r>
                        <a:rPr lang="en-US" sz="2100" baseline="0"/>
                        <a:t>Science</a:t>
                      </a:r>
                      <a:endParaRPr lang="en-US" sz="2100"/>
                    </a:p>
                    <a:p>
                      <a:endParaRPr lang="en-US" sz="2100"/>
                    </a:p>
                  </a:txBody>
                  <a:tcPr>
                    <a:solidFill>
                      <a:schemeClr val="bg1">
                        <a:lumMod val="85000"/>
                      </a:schemeClr>
                    </a:solidFill>
                  </a:tcPr>
                </a:tc>
                <a:tc>
                  <a:txBody>
                    <a:bodyPr/>
                    <a:lstStyle/>
                    <a:p>
                      <a:endParaRPr lang="en-US" sz="210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a:t>Not</a:t>
                      </a:r>
                      <a:r>
                        <a:rPr lang="en-US" sz="2100" baseline="0"/>
                        <a:t> supported on Linux</a:t>
                      </a:r>
                      <a:endParaRPr lang="en-US" sz="2100"/>
                    </a:p>
                  </a:txBody>
                  <a:tcPr>
                    <a:solidFill>
                      <a:schemeClr val="bg1">
                        <a:lumMod val="85000"/>
                      </a:schemeClr>
                    </a:solidFill>
                  </a:tcPr>
                </a:tc>
                <a:extLst>
                  <a:ext uri="{0D108BD9-81ED-4DB2-BD59-A6C34878D82A}">
                    <a16:rowId xmlns:a16="http://schemas.microsoft.com/office/drawing/2014/main" val="10003"/>
                  </a:ext>
                </a:extLst>
              </a:tr>
              <a:tr h="46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a:t>Text-to-Speech US History</a:t>
                      </a:r>
                    </a:p>
                  </a:txBody>
                  <a:tcPr>
                    <a:solidFill>
                      <a:schemeClr val="bg1">
                        <a:lumMod val="75000"/>
                      </a:schemeClr>
                    </a:solidFill>
                  </a:tcPr>
                </a:tc>
                <a:tc>
                  <a:txBody>
                    <a:bodyPr/>
                    <a:lstStyle/>
                    <a:p>
                      <a:r>
                        <a:rPr lang="en-US" sz="2100"/>
                        <a:t>Grade 11 US History</a:t>
                      </a:r>
                    </a:p>
                  </a:txBody>
                  <a:tcPr>
                    <a:solidFill>
                      <a:schemeClr val="bg1">
                        <a:lumMod val="75000"/>
                      </a:schemeClr>
                    </a:solidFill>
                  </a:tcPr>
                </a:tc>
                <a:tc>
                  <a:txBody>
                    <a:bodyPr/>
                    <a:lstStyle/>
                    <a:p>
                      <a:endParaRPr lang="en-US" sz="210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t>Not</a:t>
                      </a:r>
                      <a:r>
                        <a:rPr lang="en-US" sz="2100" baseline="0"/>
                        <a:t> supported on Linux</a:t>
                      </a:r>
                      <a:endParaRPr lang="en-US" sz="2100"/>
                    </a:p>
                  </a:txBody>
                  <a:tcPr>
                    <a:solidFill>
                      <a:schemeClr val="bg1">
                        <a:lumMod val="75000"/>
                      </a:schemeClr>
                    </a:solidFill>
                  </a:tcPr>
                </a:tc>
                <a:extLst>
                  <a:ext uri="{0D108BD9-81ED-4DB2-BD59-A6C34878D82A}">
                    <a16:rowId xmlns:a16="http://schemas.microsoft.com/office/drawing/2014/main" val="1454881503"/>
                  </a:ext>
                </a:extLst>
              </a:tr>
            </a:tbl>
          </a:graphicData>
        </a:graphic>
      </p:graphicFrame>
      <p:pic>
        <p:nvPicPr>
          <p:cNvPr id="7" name="Picture 6">
            <a:extLst>
              <a:ext uri="{FF2B5EF4-FFF2-40B4-BE49-F238E27FC236}">
                <a16:creationId xmlns:a16="http://schemas.microsoft.com/office/drawing/2014/main" id="{95EC1F67-5103-49D3-9F9F-A7FDCCD991B8}"/>
              </a:ext>
            </a:extLst>
          </p:cNvPr>
          <p:cNvPicPr>
            <a:picLocks noChangeAspect="1"/>
          </p:cNvPicPr>
          <p:nvPr/>
        </p:nvPicPr>
        <p:blipFill>
          <a:blip r:embed="rId4"/>
          <a:stretch>
            <a:fillRect/>
          </a:stretch>
        </p:blipFill>
        <p:spPr>
          <a:xfrm>
            <a:off x="5719058" y="2693190"/>
            <a:ext cx="2623212" cy="321647"/>
          </a:xfrm>
          <a:prstGeom prst="rect">
            <a:avLst/>
          </a:prstGeom>
        </p:spPr>
      </p:pic>
      <p:pic>
        <p:nvPicPr>
          <p:cNvPr id="11" name="Picture 10">
            <a:extLst>
              <a:ext uri="{FF2B5EF4-FFF2-40B4-BE49-F238E27FC236}">
                <a16:creationId xmlns:a16="http://schemas.microsoft.com/office/drawing/2014/main" id="{EAF79051-799B-4581-9780-5296F7300608}"/>
              </a:ext>
            </a:extLst>
          </p:cNvPr>
          <p:cNvPicPr>
            <a:picLocks noChangeAspect="1"/>
          </p:cNvPicPr>
          <p:nvPr/>
        </p:nvPicPr>
        <p:blipFill>
          <a:blip r:embed="rId4"/>
          <a:stretch>
            <a:fillRect/>
          </a:stretch>
        </p:blipFill>
        <p:spPr>
          <a:xfrm>
            <a:off x="5719058" y="3429000"/>
            <a:ext cx="2623212" cy="321647"/>
          </a:xfrm>
          <a:prstGeom prst="rect">
            <a:avLst/>
          </a:prstGeom>
        </p:spPr>
      </p:pic>
      <p:pic>
        <p:nvPicPr>
          <p:cNvPr id="14" name="Picture 13">
            <a:extLst>
              <a:ext uri="{FF2B5EF4-FFF2-40B4-BE49-F238E27FC236}">
                <a16:creationId xmlns:a16="http://schemas.microsoft.com/office/drawing/2014/main" id="{6CB1E3CB-1786-4364-9D89-32BAC4DAEB46}"/>
              </a:ext>
            </a:extLst>
          </p:cNvPr>
          <p:cNvPicPr>
            <a:picLocks noChangeAspect="1"/>
          </p:cNvPicPr>
          <p:nvPr/>
        </p:nvPicPr>
        <p:blipFill>
          <a:blip r:embed="rId4"/>
          <a:stretch>
            <a:fillRect/>
          </a:stretch>
        </p:blipFill>
        <p:spPr>
          <a:xfrm>
            <a:off x="5732854" y="5006633"/>
            <a:ext cx="2623212" cy="321647"/>
          </a:xfrm>
          <a:prstGeom prst="rect">
            <a:avLst/>
          </a:prstGeom>
        </p:spPr>
      </p:pic>
      <p:pic>
        <p:nvPicPr>
          <p:cNvPr id="15" name="Picture 14">
            <a:extLst>
              <a:ext uri="{FF2B5EF4-FFF2-40B4-BE49-F238E27FC236}">
                <a16:creationId xmlns:a16="http://schemas.microsoft.com/office/drawing/2014/main" id="{2B8C018E-E01D-4F29-AEDF-ECDD193F441C}"/>
              </a:ext>
            </a:extLst>
          </p:cNvPr>
          <p:cNvPicPr>
            <a:picLocks noChangeAspect="1"/>
          </p:cNvPicPr>
          <p:nvPr/>
        </p:nvPicPr>
        <p:blipFill>
          <a:blip r:embed="rId4"/>
          <a:stretch>
            <a:fillRect/>
          </a:stretch>
        </p:blipFill>
        <p:spPr>
          <a:xfrm>
            <a:off x="5700243" y="6095589"/>
            <a:ext cx="2623212" cy="321647"/>
          </a:xfrm>
          <a:prstGeom prst="rect">
            <a:avLst/>
          </a:prstGeom>
        </p:spPr>
      </p:pic>
    </p:spTree>
    <p:custDataLst>
      <p:tags r:id="rId1"/>
    </p:custDataLst>
    <p:extLst>
      <p:ext uri="{BB962C8B-B14F-4D97-AF65-F5344CB8AC3E}">
        <p14:creationId xmlns:p14="http://schemas.microsoft.com/office/powerpoint/2010/main" val="30643944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76464" y="1212981"/>
            <a:ext cx="9443331" cy="4975095"/>
          </a:xfrm>
        </p:spPr>
        <p:txBody>
          <a:bodyPr/>
          <a:lstStyle/>
          <a:p>
            <a:r>
              <a:rPr lang="en-US" sz="2400"/>
              <a:t>Text-to-Speech Accommodations ordered for specific students:</a:t>
            </a:r>
          </a:p>
          <a:p>
            <a:endParaRPr lang="en-US"/>
          </a:p>
        </p:txBody>
      </p:sp>
      <p:sp>
        <p:nvSpPr>
          <p:cNvPr id="3" name="Text Placeholder 2"/>
          <p:cNvSpPr>
            <a:spLocks noGrp="1"/>
          </p:cNvSpPr>
          <p:nvPr>
            <p:ph type="body" sz="quarter" idx="11"/>
          </p:nvPr>
        </p:nvSpPr>
        <p:spPr/>
        <p:txBody>
          <a:bodyPr/>
          <a:lstStyle/>
          <a:p>
            <a:r>
              <a:rPr lang="en-US" sz="3200"/>
              <a:t>Accommodations</a:t>
            </a:r>
          </a:p>
        </p:txBody>
      </p:sp>
      <p:graphicFrame>
        <p:nvGraphicFramePr>
          <p:cNvPr id="5" name="Table 4"/>
          <p:cNvGraphicFramePr>
            <a:graphicFrameLocks noGrp="1"/>
          </p:cNvGraphicFramePr>
          <p:nvPr>
            <p:extLst>
              <p:ext uri="{D42A27DB-BD31-4B8C-83A1-F6EECF244321}">
                <p14:modId xmlns:p14="http://schemas.microsoft.com/office/powerpoint/2010/main" val="2355159666"/>
              </p:ext>
            </p:extLst>
          </p:nvPr>
        </p:nvGraphicFramePr>
        <p:xfrm>
          <a:off x="611481" y="2069629"/>
          <a:ext cx="11370128" cy="3657600"/>
        </p:xfrm>
        <a:graphic>
          <a:graphicData uri="http://schemas.openxmlformats.org/drawingml/2006/table">
            <a:tbl>
              <a:tblPr firstRow="1" bandRow="1">
                <a:tableStyleId>{5C22544A-7EE6-4342-B048-85BDC9FD1C3A}</a:tableStyleId>
              </a:tblPr>
              <a:tblGrid>
                <a:gridCol w="3029185">
                  <a:extLst>
                    <a:ext uri="{9D8B030D-6E8A-4147-A177-3AD203B41FA5}">
                      <a16:colId xmlns:a16="http://schemas.microsoft.com/office/drawing/2014/main" val="20000"/>
                    </a:ext>
                  </a:extLst>
                </a:gridCol>
                <a:gridCol w="2076195">
                  <a:extLst>
                    <a:ext uri="{9D8B030D-6E8A-4147-A177-3AD203B41FA5}">
                      <a16:colId xmlns:a16="http://schemas.microsoft.com/office/drawing/2014/main" val="20001"/>
                    </a:ext>
                  </a:extLst>
                </a:gridCol>
                <a:gridCol w="2689934">
                  <a:extLst>
                    <a:ext uri="{9D8B030D-6E8A-4147-A177-3AD203B41FA5}">
                      <a16:colId xmlns:a16="http://schemas.microsoft.com/office/drawing/2014/main" val="20002"/>
                    </a:ext>
                  </a:extLst>
                </a:gridCol>
                <a:gridCol w="3574814">
                  <a:extLst>
                    <a:ext uri="{9D8B030D-6E8A-4147-A177-3AD203B41FA5}">
                      <a16:colId xmlns:a16="http://schemas.microsoft.com/office/drawing/2014/main" val="20003"/>
                    </a:ext>
                  </a:extLst>
                </a:gridCol>
              </a:tblGrid>
              <a:tr h="323490">
                <a:tc>
                  <a:txBody>
                    <a:bodyPr/>
                    <a:lstStyle/>
                    <a:p>
                      <a:r>
                        <a:rPr lang="en-US" sz="2400"/>
                        <a:t>Name</a:t>
                      </a:r>
                    </a:p>
                  </a:txBody>
                  <a:tcPr>
                    <a:solidFill>
                      <a:srgbClr val="FF6D5F"/>
                    </a:solidFill>
                  </a:tcPr>
                </a:tc>
                <a:tc>
                  <a:txBody>
                    <a:bodyPr/>
                    <a:lstStyle/>
                    <a:p>
                      <a:r>
                        <a:rPr lang="en-US" sz="2400"/>
                        <a:t>Assessment / Content Area</a:t>
                      </a:r>
                    </a:p>
                  </a:txBody>
                  <a:tcPr>
                    <a:solidFill>
                      <a:srgbClr val="FF6D5F"/>
                    </a:solidFill>
                  </a:tcPr>
                </a:tc>
                <a:tc>
                  <a:txBody>
                    <a:bodyPr/>
                    <a:lstStyle/>
                    <a:p>
                      <a:r>
                        <a:rPr lang="en-US" sz="2400"/>
                        <a:t>Tool Icon</a:t>
                      </a:r>
                    </a:p>
                  </a:txBody>
                  <a:tcPr>
                    <a:solidFill>
                      <a:srgbClr val="FF6D5F"/>
                    </a:solidFill>
                  </a:tcPr>
                </a:tc>
                <a:tc>
                  <a:txBody>
                    <a:bodyPr/>
                    <a:lstStyle/>
                    <a:p>
                      <a:r>
                        <a:rPr lang="en-US" sz="2400"/>
                        <a:t>Supported Devices</a:t>
                      </a:r>
                    </a:p>
                  </a:txBody>
                  <a:tcPr>
                    <a:solidFill>
                      <a:srgbClr val="FF6D5F"/>
                    </a:solidFill>
                  </a:tcPr>
                </a:tc>
                <a:extLst>
                  <a:ext uri="{0D108BD9-81ED-4DB2-BD59-A6C34878D82A}">
                    <a16:rowId xmlns:a16="http://schemas.microsoft.com/office/drawing/2014/main" val="10000"/>
                  </a:ext>
                </a:extLst>
              </a:tr>
              <a:tr h="469522">
                <a:tc>
                  <a:txBody>
                    <a:bodyPr/>
                    <a:lstStyle/>
                    <a:p>
                      <a:pPr marL="0" marR="0" indent="0" algn="l" rtl="0" eaLnBrk="1" fontAlgn="auto" latinLnBrk="0" hangingPunct="1">
                        <a:lnSpc>
                          <a:spcPct val="100000"/>
                        </a:lnSpc>
                        <a:spcBef>
                          <a:spcPts val="0"/>
                        </a:spcBef>
                        <a:spcAft>
                          <a:spcPts val="0"/>
                        </a:spcAft>
                        <a:buFontTx/>
                        <a:buNone/>
                      </a:pPr>
                      <a:r>
                        <a:rPr lang="en-US" sz="2400" b="1"/>
                        <a:t>Spanish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a:t>Text-to-Speech</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a:t>Mathematics</a:t>
                      </a:r>
                    </a:p>
                  </a:txBody>
                  <a:tcPr>
                    <a:solidFill>
                      <a:schemeClr val="bg1">
                        <a:lumMod val="85000"/>
                      </a:schemeClr>
                    </a:solidFill>
                  </a:tcPr>
                </a:tc>
                <a:tc>
                  <a:txBody>
                    <a:bodyPr/>
                    <a:lstStyle/>
                    <a:p>
                      <a:r>
                        <a:rPr lang="en-US" sz="2400"/>
                        <a:t>Grades 3-8 Math</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a:t>Windows, macOS, and Chrome OS</a:t>
                      </a:r>
                      <a:endParaRPr lang="en-US" sz="2400"/>
                    </a:p>
                  </a:txBody>
                  <a:tcPr>
                    <a:solidFill>
                      <a:schemeClr val="bg1">
                        <a:lumMod val="85000"/>
                      </a:schemeClr>
                    </a:solidFill>
                  </a:tcPr>
                </a:tc>
                <a:extLst>
                  <a:ext uri="{0D108BD9-81ED-4DB2-BD59-A6C34878D82A}">
                    <a16:rowId xmlns:a16="http://schemas.microsoft.com/office/drawing/2014/main" val="10004"/>
                  </a:ext>
                </a:extLst>
              </a:tr>
              <a:tr h="46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a:t>Spanish Text-to-Speech Science</a:t>
                      </a:r>
                    </a:p>
                  </a:txBody>
                  <a:tcPr>
                    <a:solidFill>
                      <a:schemeClr val="bg1">
                        <a:lumMod val="75000"/>
                      </a:schemeClr>
                    </a:solidFill>
                  </a:tcPr>
                </a:tc>
                <a:tc>
                  <a:txBody>
                    <a:bodyPr/>
                    <a:lstStyle/>
                    <a:p>
                      <a:r>
                        <a:rPr lang="en-US" sz="2400"/>
                        <a:t>Grade 5 &amp; 8 Science</a:t>
                      </a:r>
                    </a:p>
                  </a:txBody>
                  <a:tcPr>
                    <a:solidFill>
                      <a:schemeClr val="bg1">
                        <a:lumMod val="75000"/>
                      </a:schemeClr>
                    </a:solidFill>
                  </a:tcPr>
                </a:tc>
                <a:tc>
                  <a:txBody>
                    <a:bodyPr/>
                    <a:lstStyle/>
                    <a:p>
                      <a:endParaRPr lang="en-US" sz="2400"/>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a:t>Windows, macOS, and Chrome OS</a:t>
                      </a:r>
                      <a:endParaRPr lang="en-US" sz="2400"/>
                    </a:p>
                  </a:txBody>
                  <a:tcPr>
                    <a:solidFill>
                      <a:schemeClr val="bg1">
                        <a:lumMod val="75000"/>
                      </a:schemeClr>
                    </a:solidFill>
                  </a:tcPr>
                </a:tc>
                <a:extLst>
                  <a:ext uri="{0D108BD9-81ED-4DB2-BD59-A6C34878D82A}">
                    <a16:rowId xmlns:a16="http://schemas.microsoft.com/office/drawing/2014/main" val="4203015860"/>
                  </a:ext>
                </a:extLst>
              </a:tr>
              <a:tr h="46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a:t>Spanish Text-to-Speech US History</a:t>
                      </a:r>
                    </a:p>
                  </a:txBody>
                  <a:tcPr>
                    <a:solidFill>
                      <a:schemeClr val="bg1">
                        <a:lumMod val="85000"/>
                      </a:schemeClr>
                    </a:solidFill>
                  </a:tcPr>
                </a:tc>
                <a:tc>
                  <a:txBody>
                    <a:bodyPr/>
                    <a:lstStyle/>
                    <a:p>
                      <a:r>
                        <a:rPr lang="en-US" sz="2400"/>
                        <a:t>Grade 11 US History</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a:t>Windows, macOS, and Chrome OS</a:t>
                      </a:r>
                      <a:endParaRPr lang="en-US" sz="2400"/>
                    </a:p>
                  </a:txBody>
                  <a:tcPr>
                    <a:solidFill>
                      <a:schemeClr val="bg1">
                        <a:lumMod val="85000"/>
                      </a:schemeClr>
                    </a:solidFill>
                  </a:tcPr>
                </a:tc>
                <a:extLst>
                  <a:ext uri="{0D108BD9-81ED-4DB2-BD59-A6C34878D82A}">
                    <a16:rowId xmlns:a16="http://schemas.microsoft.com/office/drawing/2014/main" val="3668601441"/>
                  </a:ext>
                </a:extLst>
              </a:tr>
            </a:tbl>
          </a:graphicData>
        </a:graphic>
      </p:graphicFrame>
      <p:pic>
        <p:nvPicPr>
          <p:cNvPr id="8" name="Picture 7">
            <a:extLst>
              <a:ext uri="{FF2B5EF4-FFF2-40B4-BE49-F238E27FC236}">
                <a16:creationId xmlns:a16="http://schemas.microsoft.com/office/drawing/2014/main" id="{F7FBDC53-A31A-4F59-8B3D-9BFD98C87FB6}"/>
              </a:ext>
            </a:extLst>
          </p:cNvPr>
          <p:cNvPicPr>
            <a:picLocks noChangeAspect="1"/>
          </p:cNvPicPr>
          <p:nvPr/>
        </p:nvPicPr>
        <p:blipFill>
          <a:blip r:embed="rId4"/>
          <a:stretch>
            <a:fillRect/>
          </a:stretch>
        </p:blipFill>
        <p:spPr>
          <a:xfrm>
            <a:off x="5822743" y="3326309"/>
            <a:ext cx="2623212" cy="321647"/>
          </a:xfrm>
          <a:prstGeom prst="rect">
            <a:avLst/>
          </a:prstGeom>
        </p:spPr>
      </p:pic>
      <p:pic>
        <p:nvPicPr>
          <p:cNvPr id="9" name="Picture 8">
            <a:extLst>
              <a:ext uri="{FF2B5EF4-FFF2-40B4-BE49-F238E27FC236}">
                <a16:creationId xmlns:a16="http://schemas.microsoft.com/office/drawing/2014/main" id="{1AC98A81-300B-4316-9CC0-2AD4A382A4EB}"/>
              </a:ext>
            </a:extLst>
          </p:cNvPr>
          <p:cNvPicPr>
            <a:picLocks noChangeAspect="1"/>
          </p:cNvPicPr>
          <p:nvPr/>
        </p:nvPicPr>
        <p:blipFill>
          <a:blip r:embed="rId4"/>
          <a:stretch>
            <a:fillRect/>
          </a:stretch>
        </p:blipFill>
        <p:spPr>
          <a:xfrm>
            <a:off x="5869780" y="4223393"/>
            <a:ext cx="2623212" cy="321647"/>
          </a:xfrm>
          <a:prstGeom prst="rect">
            <a:avLst/>
          </a:prstGeom>
        </p:spPr>
      </p:pic>
      <p:pic>
        <p:nvPicPr>
          <p:cNvPr id="10" name="Picture 9">
            <a:extLst>
              <a:ext uri="{FF2B5EF4-FFF2-40B4-BE49-F238E27FC236}">
                <a16:creationId xmlns:a16="http://schemas.microsoft.com/office/drawing/2014/main" id="{FA3AD500-7680-4771-A6E4-DDE60BDAEED7}"/>
              </a:ext>
            </a:extLst>
          </p:cNvPr>
          <p:cNvPicPr>
            <a:picLocks noChangeAspect="1"/>
          </p:cNvPicPr>
          <p:nvPr/>
        </p:nvPicPr>
        <p:blipFill>
          <a:blip r:embed="rId4"/>
          <a:stretch>
            <a:fillRect/>
          </a:stretch>
        </p:blipFill>
        <p:spPr>
          <a:xfrm>
            <a:off x="5869780" y="5228910"/>
            <a:ext cx="2623212" cy="321647"/>
          </a:xfrm>
          <a:prstGeom prst="rect">
            <a:avLst/>
          </a:prstGeom>
        </p:spPr>
      </p:pic>
    </p:spTree>
    <p:custDataLst>
      <p:tags r:id="rId1"/>
    </p:custDataLst>
    <p:extLst>
      <p:ext uri="{BB962C8B-B14F-4D97-AF65-F5344CB8AC3E}">
        <p14:creationId xmlns:p14="http://schemas.microsoft.com/office/powerpoint/2010/main" val="2708838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1953" y="1330325"/>
            <a:ext cx="11415181" cy="4857750"/>
          </a:xfrm>
        </p:spPr>
        <p:txBody>
          <a:bodyPr vert="horz" lIns="0" tIns="45720" rIns="0" bIns="45720" rtlCol="0" anchor="t">
            <a:noAutofit/>
          </a:bodyPr>
          <a:lstStyle/>
          <a:p>
            <a:r>
              <a:rPr lang="en-US" sz="2400"/>
              <a:t>Spanish voice is available on Windows, macOS, and Chrome OS.</a:t>
            </a:r>
          </a:p>
          <a:p>
            <a:r>
              <a:rPr lang="en-US" sz="2400" u="sng"/>
              <a:t>Windows &amp; macOS</a:t>
            </a:r>
          </a:p>
          <a:p>
            <a:pPr marL="1143000" lvl="1" indent="-457200">
              <a:buFont typeface="Wingdings" panose="05000000000000000000" pitchFamily="2" charset="2"/>
              <a:buChar char="§"/>
            </a:pPr>
            <a:r>
              <a:rPr lang="en-US" sz="2200">
                <a:latin typeface="Arial"/>
                <a:cs typeface="Arial"/>
              </a:rPr>
              <a:t>A Cepstral Spanish language pack must be installed on the student’s device where Spanish version of the test will be taken using Text-to-Speech.</a:t>
            </a:r>
          </a:p>
          <a:p>
            <a:pPr marL="1200150" lvl="1" indent="-457200">
              <a:buFont typeface="Wingdings" panose="05000000000000000000" pitchFamily="2" charset="2"/>
              <a:buChar char="§"/>
            </a:pPr>
            <a:r>
              <a:rPr lang="en-US" sz="2200">
                <a:latin typeface="Arial"/>
                <a:cs typeface="Arial"/>
              </a:rPr>
              <a:t>The Spanish language pack must be requested from Cognia.</a:t>
            </a:r>
          </a:p>
          <a:p>
            <a:r>
              <a:rPr lang="en-US" sz="2400" u="sng"/>
              <a:t>Chrome OS:</a:t>
            </a:r>
          </a:p>
          <a:p>
            <a:pPr marL="1143000" lvl="1" indent="-457200">
              <a:buFont typeface="Wingdings" panose="05000000000000000000" pitchFamily="2" charset="2"/>
              <a:buChar char="§"/>
            </a:pPr>
            <a:r>
              <a:rPr lang="en-US" sz="2200">
                <a:latin typeface="Arial"/>
                <a:cs typeface="Arial"/>
              </a:rPr>
              <a:t>There are no changes that need to be made to the device configuration; you just need to ensure the Spanish TTS accommodation has been selected in the portal.</a:t>
            </a:r>
          </a:p>
          <a:p>
            <a:pPr marL="457200" indent="-457200">
              <a:buFont typeface="Wingdings" panose="05000000000000000000" pitchFamily="2" charset="2"/>
              <a:buChar char="§"/>
            </a:pPr>
            <a:r>
              <a:rPr lang="en-US" sz="2400">
                <a:latin typeface="Arial"/>
                <a:cs typeface="Arial"/>
              </a:rPr>
              <a:t>OSTP Kiosk uses the default voice set on the student’s device.  </a:t>
            </a:r>
          </a:p>
          <a:p>
            <a:pPr marL="1200150" lvl="1" indent="-457200">
              <a:buFont typeface="Wingdings" panose="05000000000000000000" pitchFamily="2" charset="2"/>
              <a:buChar char="§"/>
            </a:pPr>
            <a:r>
              <a:rPr lang="en-US" sz="2200">
                <a:latin typeface="Arial"/>
                <a:cs typeface="Arial"/>
              </a:rPr>
              <a:t>See </a:t>
            </a:r>
            <a:r>
              <a:rPr lang="en-US" sz="2200" i="1">
                <a:latin typeface="Arial"/>
                <a:cs typeface="Arial"/>
              </a:rPr>
              <a:t>Kiosk Installation Guide</a:t>
            </a:r>
            <a:r>
              <a:rPr lang="en-US" sz="2200">
                <a:latin typeface="Arial"/>
                <a:cs typeface="Arial"/>
              </a:rPr>
              <a:t> for specific steps on how to change the default voice.</a:t>
            </a:r>
          </a:p>
          <a:p>
            <a:pPr marL="457200" indent="-457200">
              <a:buFont typeface="Wingdings" panose="05000000000000000000" pitchFamily="2" charset="2"/>
              <a:buChar char="§"/>
            </a:pPr>
            <a:r>
              <a:rPr lang="en-US" sz="2400"/>
              <a:t>Use the practice test to let the students hear the voice.</a:t>
            </a:r>
          </a:p>
          <a:p>
            <a:pPr marL="1200150" lvl="1" indent="-457200">
              <a:buFont typeface="Wingdings" panose="05000000000000000000" pitchFamily="2" charset="2"/>
              <a:buChar char="§"/>
            </a:pPr>
            <a:r>
              <a:rPr lang="en-US" sz="2200">
                <a:latin typeface="Arial"/>
                <a:cs typeface="Arial"/>
              </a:rPr>
              <a:t>If the student does not like the voice, change the default voice setting on the device or try a device with a different operating system/voice pack.</a:t>
            </a:r>
          </a:p>
          <a:p>
            <a:endParaRPr lang="en-US" sz="2400"/>
          </a:p>
        </p:txBody>
      </p:sp>
      <p:sp>
        <p:nvSpPr>
          <p:cNvPr id="3" name="Text Placeholder 2"/>
          <p:cNvSpPr>
            <a:spLocks noGrp="1"/>
          </p:cNvSpPr>
          <p:nvPr>
            <p:ph type="body" sz="quarter" idx="11"/>
          </p:nvPr>
        </p:nvSpPr>
        <p:spPr/>
        <p:txBody>
          <a:bodyPr/>
          <a:lstStyle/>
          <a:p>
            <a:r>
              <a:rPr lang="en-US" sz="3200"/>
              <a:t>Text-to-Speech Voices</a:t>
            </a:r>
          </a:p>
        </p:txBody>
      </p:sp>
      <p:pic>
        <p:nvPicPr>
          <p:cNvPr id="4" name="Picture 3">
            <a:extLst>
              <a:ext uri="{FF2B5EF4-FFF2-40B4-BE49-F238E27FC236}">
                <a16:creationId xmlns:a16="http://schemas.microsoft.com/office/drawing/2014/main" id="{DA5808AF-25C2-44C5-8886-CAF6C05B1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7296">
            <a:off x="127575" y="3863583"/>
            <a:ext cx="950878" cy="713159"/>
          </a:xfrm>
          <a:prstGeom prst="rect">
            <a:avLst/>
          </a:prstGeom>
        </p:spPr>
      </p:pic>
    </p:spTree>
    <p:custDataLst>
      <p:tags r:id="rId1"/>
    </p:custDataLst>
    <p:extLst>
      <p:ext uri="{BB962C8B-B14F-4D97-AF65-F5344CB8AC3E}">
        <p14:creationId xmlns:p14="http://schemas.microsoft.com/office/powerpoint/2010/main" val="4151748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80539" y="1182694"/>
            <a:ext cx="7862887" cy="4975095"/>
          </a:xfrm>
        </p:spPr>
        <p:txBody>
          <a:bodyPr/>
          <a:lstStyle/>
          <a:p>
            <a:r>
              <a:rPr lang="en-US" sz="2400"/>
              <a:t>Accommodations ordered for specific students:</a:t>
            </a:r>
          </a:p>
          <a:p>
            <a:endParaRPr lang="en-US" sz="3200"/>
          </a:p>
        </p:txBody>
      </p:sp>
      <p:sp>
        <p:nvSpPr>
          <p:cNvPr id="3" name="Text Placeholder 2"/>
          <p:cNvSpPr>
            <a:spLocks noGrp="1"/>
          </p:cNvSpPr>
          <p:nvPr>
            <p:ph type="body" sz="quarter" idx="11"/>
          </p:nvPr>
        </p:nvSpPr>
        <p:spPr/>
        <p:txBody>
          <a:bodyPr/>
          <a:lstStyle/>
          <a:p>
            <a:r>
              <a:rPr lang="en-US" sz="3200"/>
              <a:t>Accommodations</a:t>
            </a:r>
          </a:p>
        </p:txBody>
      </p:sp>
      <p:graphicFrame>
        <p:nvGraphicFramePr>
          <p:cNvPr id="5" name="Table 4"/>
          <p:cNvGraphicFramePr>
            <a:graphicFrameLocks noGrp="1"/>
          </p:cNvGraphicFramePr>
          <p:nvPr>
            <p:extLst>
              <p:ext uri="{D42A27DB-BD31-4B8C-83A1-F6EECF244321}">
                <p14:modId xmlns:p14="http://schemas.microsoft.com/office/powerpoint/2010/main" val="784661574"/>
              </p:ext>
            </p:extLst>
          </p:nvPr>
        </p:nvGraphicFramePr>
        <p:xfrm>
          <a:off x="536222" y="1552222"/>
          <a:ext cx="11371436" cy="5339510"/>
        </p:xfrm>
        <a:graphic>
          <a:graphicData uri="http://schemas.openxmlformats.org/drawingml/2006/table">
            <a:tbl>
              <a:tblPr firstRow="1" bandRow="1">
                <a:tableStyleId>{5C22544A-7EE6-4342-B048-85BDC9FD1C3A}</a:tableStyleId>
              </a:tblPr>
              <a:tblGrid>
                <a:gridCol w="2066232">
                  <a:extLst>
                    <a:ext uri="{9D8B030D-6E8A-4147-A177-3AD203B41FA5}">
                      <a16:colId xmlns:a16="http://schemas.microsoft.com/office/drawing/2014/main" val="20000"/>
                    </a:ext>
                  </a:extLst>
                </a:gridCol>
                <a:gridCol w="1933044">
                  <a:extLst>
                    <a:ext uri="{9D8B030D-6E8A-4147-A177-3AD203B41FA5}">
                      <a16:colId xmlns:a16="http://schemas.microsoft.com/office/drawing/2014/main" val="20001"/>
                    </a:ext>
                  </a:extLst>
                </a:gridCol>
                <a:gridCol w="3044753">
                  <a:extLst>
                    <a:ext uri="{9D8B030D-6E8A-4147-A177-3AD203B41FA5}">
                      <a16:colId xmlns:a16="http://schemas.microsoft.com/office/drawing/2014/main" val="20002"/>
                    </a:ext>
                  </a:extLst>
                </a:gridCol>
                <a:gridCol w="4327407">
                  <a:extLst>
                    <a:ext uri="{9D8B030D-6E8A-4147-A177-3AD203B41FA5}">
                      <a16:colId xmlns:a16="http://schemas.microsoft.com/office/drawing/2014/main" val="20003"/>
                    </a:ext>
                  </a:extLst>
                </a:gridCol>
              </a:tblGrid>
              <a:tr h="642564">
                <a:tc>
                  <a:txBody>
                    <a:bodyPr/>
                    <a:lstStyle/>
                    <a:p>
                      <a:r>
                        <a:rPr lang="en-US" sz="2000"/>
                        <a:t>Name</a:t>
                      </a:r>
                    </a:p>
                  </a:txBody>
                  <a:tcPr>
                    <a:solidFill>
                      <a:srgbClr val="FF6D5F"/>
                    </a:solidFill>
                  </a:tcPr>
                </a:tc>
                <a:tc>
                  <a:txBody>
                    <a:bodyPr/>
                    <a:lstStyle/>
                    <a:p>
                      <a:r>
                        <a:rPr lang="en-US" sz="2000"/>
                        <a:t>Assessment / Content Area</a:t>
                      </a:r>
                    </a:p>
                  </a:txBody>
                  <a:tcPr>
                    <a:solidFill>
                      <a:srgbClr val="FF6D5F"/>
                    </a:solidFill>
                  </a:tcPr>
                </a:tc>
                <a:tc>
                  <a:txBody>
                    <a:bodyPr/>
                    <a:lstStyle/>
                    <a:p>
                      <a:r>
                        <a:rPr lang="en-US" sz="2000"/>
                        <a:t>Tool Icon</a:t>
                      </a:r>
                    </a:p>
                  </a:txBody>
                  <a:tcPr>
                    <a:solidFill>
                      <a:srgbClr val="FF6D5F"/>
                    </a:solidFill>
                  </a:tcPr>
                </a:tc>
                <a:tc>
                  <a:txBody>
                    <a:bodyPr/>
                    <a:lstStyle/>
                    <a:p>
                      <a:r>
                        <a:rPr lang="en-US" sz="2000"/>
                        <a:t>Supported Devices</a:t>
                      </a:r>
                    </a:p>
                  </a:txBody>
                  <a:tcPr>
                    <a:solidFill>
                      <a:srgbClr val="FF6D5F"/>
                    </a:solidFill>
                  </a:tcPr>
                </a:tc>
                <a:extLst>
                  <a:ext uri="{0D108BD9-81ED-4DB2-BD59-A6C34878D82A}">
                    <a16:rowId xmlns:a16="http://schemas.microsoft.com/office/drawing/2014/main" val="10000"/>
                  </a:ext>
                </a:extLst>
              </a:tr>
              <a:tr h="753942">
                <a:tc>
                  <a:txBody>
                    <a:bodyPr/>
                    <a:lstStyle/>
                    <a:p>
                      <a:r>
                        <a:rPr lang="en-US" sz="2000" b="1"/>
                        <a:t>Screen</a:t>
                      </a:r>
                      <a:r>
                        <a:rPr lang="en-US" sz="2000" b="1" baseline="0"/>
                        <a:t> Zoom</a:t>
                      </a:r>
                      <a:endParaRPr lang="en-US" sz="2000" b="1"/>
                    </a:p>
                  </a:txBody>
                  <a:tcPr>
                    <a:solidFill>
                      <a:schemeClr val="bg1">
                        <a:lumMod val="85000"/>
                      </a:schemeClr>
                    </a:solidFill>
                  </a:tcPr>
                </a:tc>
                <a:tc>
                  <a:txBody>
                    <a:bodyPr/>
                    <a:lstStyle/>
                    <a:p>
                      <a:r>
                        <a:rPr lang="en-US" sz="2000"/>
                        <a:t>All</a:t>
                      </a:r>
                    </a:p>
                  </a:txBody>
                  <a:tcPr>
                    <a:solidFill>
                      <a:schemeClr val="bg1">
                        <a:lumMod val="85000"/>
                      </a:schemeClr>
                    </a:solidFill>
                  </a:tcPr>
                </a:tc>
                <a:tc>
                  <a:txBody>
                    <a:bodyPr/>
                    <a:lstStyle/>
                    <a:p>
                      <a:r>
                        <a:rPr lang="en-US" sz="2000"/>
                        <a:t>100%, 150%, 200%, 300%</a:t>
                      </a:r>
                    </a:p>
                    <a:p>
                      <a:pPr lvl="0">
                        <a:buNone/>
                      </a:pPr>
                      <a:endParaRPr lang="en-US" sz="200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All</a:t>
                      </a:r>
                    </a:p>
                  </a:txBody>
                  <a:tcPr>
                    <a:solidFill>
                      <a:schemeClr val="bg1">
                        <a:lumMod val="85000"/>
                      </a:schemeClr>
                    </a:solidFill>
                  </a:tcPr>
                </a:tc>
                <a:extLst>
                  <a:ext uri="{0D108BD9-81ED-4DB2-BD59-A6C34878D82A}">
                    <a16:rowId xmlns:a16="http://schemas.microsoft.com/office/drawing/2014/main" val="10001"/>
                  </a:ext>
                </a:extLst>
              </a:tr>
              <a:tr h="411241">
                <a:tc>
                  <a:txBody>
                    <a:bodyPr/>
                    <a:lstStyle/>
                    <a:p>
                      <a:r>
                        <a:rPr lang="en-US" sz="2000" b="1"/>
                        <a:t>Color Contrast</a:t>
                      </a:r>
                    </a:p>
                  </a:txBody>
                  <a:tcPr>
                    <a:solidFill>
                      <a:schemeClr val="bg1">
                        <a:lumMod val="75000"/>
                      </a:schemeClr>
                    </a:solidFill>
                  </a:tcPr>
                </a:tc>
                <a:tc>
                  <a:txBody>
                    <a:bodyPr/>
                    <a:lstStyle/>
                    <a:p>
                      <a:r>
                        <a:rPr lang="en-US" sz="2000"/>
                        <a:t>All</a:t>
                      </a:r>
                    </a:p>
                  </a:txBody>
                  <a:tcPr>
                    <a:solidFill>
                      <a:schemeClr val="bg1">
                        <a:lumMod val="75000"/>
                      </a:schemeClr>
                    </a:solidFill>
                  </a:tcPr>
                </a:tc>
                <a:tc>
                  <a:txBody>
                    <a:bodyPr/>
                    <a:lstStyle/>
                    <a:p>
                      <a:endParaRPr lang="en-US" sz="2000"/>
                    </a:p>
                  </a:txBody>
                  <a:tcPr>
                    <a:solidFill>
                      <a:schemeClr val="bg1">
                        <a:lumMod val="75000"/>
                      </a:schemeClr>
                    </a:solidFill>
                  </a:tcPr>
                </a:tc>
                <a:tc>
                  <a:txBody>
                    <a:bodyPr/>
                    <a:lstStyle/>
                    <a:p>
                      <a:r>
                        <a:rPr lang="en-US" sz="2000"/>
                        <a:t>All</a:t>
                      </a:r>
                    </a:p>
                  </a:txBody>
                  <a:tcPr>
                    <a:solidFill>
                      <a:schemeClr val="bg1">
                        <a:lumMod val="75000"/>
                      </a:schemeClr>
                    </a:solidFill>
                  </a:tcPr>
                </a:tc>
                <a:extLst>
                  <a:ext uri="{0D108BD9-81ED-4DB2-BD59-A6C34878D82A}">
                    <a16:rowId xmlns:a16="http://schemas.microsoft.com/office/drawing/2014/main" val="10003"/>
                  </a:ext>
                </a:extLst>
              </a:tr>
              <a:tr h="548322">
                <a:tc>
                  <a:txBody>
                    <a:bodyPr/>
                    <a:lstStyle/>
                    <a:p>
                      <a:r>
                        <a:rPr lang="en-US" sz="2000" b="1"/>
                        <a:t>Reverse Contrast</a:t>
                      </a:r>
                    </a:p>
                  </a:txBody>
                  <a:tcPr>
                    <a:solidFill>
                      <a:schemeClr val="bg1">
                        <a:lumMod val="85000"/>
                      </a:schemeClr>
                    </a:solidFill>
                  </a:tcPr>
                </a:tc>
                <a:tc>
                  <a:txBody>
                    <a:bodyPr/>
                    <a:lstStyle/>
                    <a:p>
                      <a:r>
                        <a:rPr lang="en-US" sz="2000"/>
                        <a:t>All</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All</a:t>
                      </a:r>
                    </a:p>
                  </a:txBody>
                  <a:tcPr>
                    <a:solidFill>
                      <a:schemeClr val="bg1">
                        <a:lumMod val="85000"/>
                      </a:schemeClr>
                    </a:solidFill>
                  </a:tcPr>
                </a:tc>
                <a:extLst>
                  <a:ext uri="{0D108BD9-81ED-4DB2-BD59-A6C34878D82A}">
                    <a16:rowId xmlns:a16="http://schemas.microsoft.com/office/drawing/2014/main" val="2598844353"/>
                  </a:ext>
                </a:extLst>
              </a:tr>
              <a:tr h="505484">
                <a:tc>
                  <a:txBody>
                    <a:bodyPr/>
                    <a:lstStyle/>
                    <a:p>
                      <a:r>
                        <a:rPr lang="en-US" sz="2000" b="1"/>
                        <a:t>General Masking</a:t>
                      </a:r>
                    </a:p>
                  </a:txBody>
                  <a:tcPr>
                    <a:solidFill>
                      <a:schemeClr val="bg1">
                        <a:lumMod val="75000"/>
                      </a:schemeClr>
                    </a:solidFill>
                  </a:tcPr>
                </a:tc>
                <a:tc>
                  <a:txBody>
                    <a:bodyPr/>
                    <a:lstStyle/>
                    <a:p>
                      <a:r>
                        <a:rPr lang="en-US" sz="2000"/>
                        <a:t>All</a:t>
                      </a:r>
                    </a:p>
                  </a:txBody>
                  <a:tcPr>
                    <a:solidFill>
                      <a:schemeClr val="bg1">
                        <a:lumMod val="75000"/>
                      </a:schemeClr>
                    </a:solidFill>
                  </a:tcPr>
                </a:tc>
                <a:tc>
                  <a:txBody>
                    <a:bodyPr/>
                    <a:lstStyle/>
                    <a:p>
                      <a:endParaRPr lang="en-US" sz="2000"/>
                    </a:p>
                  </a:txBody>
                  <a:tcPr>
                    <a:solidFill>
                      <a:schemeClr val="bg1">
                        <a:lumMod val="75000"/>
                      </a:schemeClr>
                    </a:solidFill>
                  </a:tcPr>
                </a:tc>
                <a:tc>
                  <a:txBody>
                    <a:bodyPr/>
                    <a:lstStyle/>
                    <a:p>
                      <a:r>
                        <a:rPr lang="en-US" sz="2000"/>
                        <a:t>All</a:t>
                      </a:r>
                    </a:p>
                  </a:txBody>
                  <a:tcPr>
                    <a:solidFill>
                      <a:schemeClr val="bg1">
                        <a:lumMod val="75000"/>
                      </a:schemeClr>
                    </a:solidFill>
                  </a:tcPr>
                </a:tc>
                <a:extLst>
                  <a:ext uri="{0D108BD9-81ED-4DB2-BD59-A6C34878D82A}">
                    <a16:rowId xmlns:a16="http://schemas.microsoft.com/office/drawing/2014/main" val="10004"/>
                  </a:ext>
                </a:extLst>
              </a:tr>
              <a:tr h="916725">
                <a:tc>
                  <a:txBody>
                    <a:bodyPr/>
                    <a:lstStyle/>
                    <a:p>
                      <a:r>
                        <a:rPr lang="en-US" sz="2000" b="1"/>
                        <a:t>Turn Off All Universal Tools</a:t>
                      </a:r>
                    </a:p>
                  </a:txBody>
                  <a:tcPr>
                    <a:solidFill>
                      <a:schemeClr val="bg1">
                        <a:lumMod val="85000"/>
                      </a:schemeClr>
                    </a:solidFill>
                  </a:tcPr>
                </a:tc>
                <a:tc>
                  <a:txBody>
                    <a:bodyPr/>
                    <a:lstStyle/>
                    <a:p>
                      <a:r>
                        <a:rPr lang="en-US" sz="2000"/>
                        <a:t>All</a:t>
                      </a:r>
                    </a:p>
                  </a:txBody>
                  <a:tcPr>
                    <a:solidFill>
                      <a:schemeClr val="bg1">
                        <a:lumMod val="85000"/>
                      </a:schemeClr>
                    </a:solidFill>
                  </a:tcPr>
                </a:tc>
                <a:tc>
                  <a:txBody>
                    <a:bodyPr/>
                    <a:lstStyle/>
                    <a:p>
                      <a:r>
                        <a:rPr lang="en-US" sz="2000" kern="1200">
                          <a:solidFill>
                            <a:schemeClr val="dk1"/>
                          </a:solidFill>
                          <a:latin typeface="+mn-lt"/>
                          <a:ea typeface="+mn-ea"/>
                          <a:cs typeface="+mn-cs"/>
                        </a:rPr>
                        <a:t>Guideline, Answer Masking, Sketch and Highlighter</a:t>
                      </a:r>
                      <a:r>
                        <a:rPr lang="en-US" sz="2000" kern="1200" baseline="0">
                          <a:solidFill>
                            <a:schemeClr val="dk1"/>
                          </a:solidFill>
                          <a:latin typeface="+mn-lt"/>
                          <a:ea typeface="+mn-ea"/>
                          <a:cs typeface="+mn-cs"/>
                        </a:rPr>
                        <a:t> not </a:t>
                      </a:r>
                      <a:r>
                        <a:rPr lang="en-US" sz="2000" kern="1200">
                          <a:solidFill>
                            <a:schemeClr val="dk1"/>
                          </a:solidFill>
                          <a:latin typeface="+mn-lt"/>
                          <a:ea typeface="+mn-ea"/>
                          <a:cs typeface="+mn-cs"/>
                        </a:rPr>
                        <a:t>available</a:t>
                      </a:r>
                    </a:p>
                  </a:txBody>
                  <a:tcPr>
                    <a:solidFill>
                      <a:schemeClr val="bg1">
                        <a:lumMod val="85000"/>
                      </a:schemeClr>
                    </a:solidFill>
                  </a:tcPr>
                </a:tc>
                <a:tc>
                  <a:txBody>
                    <a:bodyPr/>
                    <a:lstStyle/>
                    <a:p>
                      <a:r>
                        <a:rPr lang="en-US" sz="2000"/>
                        <a:t>All</a:t>
                      </a:r>
                    </a:p>
                  </a:txBody>
                  <a:tcPr>
                    <a:solidFill>
                      <a:schemeClr val="bg1">
                        <a:lumMod val="85000"/>
                      </a:schemeClr>
                    </a:solidFill>
                  </a:tcPr>
                </a:tc>
                <a:extLst>
                  <a:ext uri="{0D108BD9-81ED-4DB2-BD59-A6C34878D82A}">
                    <a16:rowId xmlns:a16="http://schemas.microsoft.com/office/drawing/2014/main" val="10005"/>
                  </a:ext>
                </a:extLst>
              </a:tr>
              <a:tr h="1413641">
                <a:tc>
                  <a:txBody>
                    <a:bodyPr/>
                    <a:lstStyle/>
                    <a:p>
                      <a:r>
                        <a:rPr lang="en-US" sz="2000" b="1"/>
                        <a:t>Allow Accessibility Mode Testing</a:t>
                      </a:r>
                    </a:p>
                  </a:txBody>
                  <a:tcPr>
                    <a:solidFill>
                      <a:schemeClr val="bg1">
                        <a:lumMod val="75000"/>
                      </a:schemeClr>
                    </a:solidFill>
                  </a:tcPr>
                </a:tc>
                <a:tc>
                  <a:txBody>
                    <a:bodyPr/>
                    <a:lstStyle/>
                    <a:p>
                      <a:r>
                        <a:rPr lang="en-US" sz="2000"/>
                        <a:t>All</a:t>
                      </a:r>
                    </a:p>
                  </a:txBody>
                  <a:tcPr>
                    <a:solidFill>
                      <a:schemeClr val="bg1">
                        <a:lumMod val="75000"/>
                      </a:schemeClr>
                    </a:solidFill>
                  </a:tcPr>
                </a:tc>
                <a:tc>
                  <a:txBody>
                    <a:bodyPr/>
                    <a:lstStyle/>
                    <a:p>
                      <a:endParaRPr lang="en-US" sz="2000" kern="1200">
                        <a:solidFill>
                          <a:schemeClr val="dk1"/>
                        </a:solidFill>
                        <a:latin typeface="+mn-lt"/>
                        <a:ea typeface="+mn-ea"/>
                        <a:cs typeface="+mn-cs"/>
                      </a:endParaRPr>
                    </a:p>
                  </a:txBody>
                  <a:tcPr>
                    <a:solidFill>
                      <a:schemeClr val="bg1">
                        <a:lumMod val="75000"/>
                      </a:schemeClr>
                    </a:solidFill>
                  </a:tcPr>
                </a:tc>
                <a:tc>
                  <a:txBody>
                    <a:bodyPr/>
                    <a:lstStyle/>
                    <a:p>
                      <a:r>
                        <a:rPr lang="en-US" sz="2000"/>
                        <a:t>All</a:t>
                      </a:r>
                    </a:p>
                  </a:txBody>
                  <a:tcPr>
                    <a:solidFill>
                      <a:schemeClr val="bg1">
                        <a:lumMod val="75000"/>
                      </a:schemeClr>
                    </a:solidFill>
                  </a:tcPr>
                </a:tc>
                <a:extLst>
                  <a:ext uri="{0D108BD9-81ED-4DB2-BD59-A6C34878D82A}">
                    <a16:rowId xmlns:a16="http://schemas.microsoft.com/office/drawing/2014/main" val="181489718"/>
                  </a:ext>
                </a:extLst>
              </a:tr>
            </a:tbl>
          </a:graphicData>
        </a:graphic>
      </p:graphicFrame>
      <p:pic>
        <p:nvPicPr>
          <p:cNvPr id="4" name="Picture 3">
            <a:extLst>
              <a:ext uri="{FF2B5EF4-FFF2-40B4-BE49-F238E27FC236}">
                <a16:creationId xmlns:a16="http://schemas.microsoft.com/office/drawing/2014/main" id="{029B9613-7DD6-4D80-9999-2CCBC7524E35}"/>
              </a:ext>
            </a:extLst>
          </p:cNvPr>
          <p:cNvPicPr>
            <a:picLocks noChangeAspect="1"/>
          </p:cNvPicPr>
          <p:nvPr/>
        </p:nvPicPr>
        <p:blipFill>
          <a:blip r:embed="rId4"/>
          <a:stretch>
            <a:fillRect/>
          </a:stretch>
        </p:blipFill>
        <p:spPr>
          <a:xfrm>
            <a:off x="5295641" y="2896539"/>
            <a:ext cx="511801" cy="458856"/>
          </a:xfrm>
          <a:prstGeom prst="rect">
            <a:avLst/>
          </a:prstGeom>
        </p:spPr>
      </p:pic>
      <p:pic>
        <p:nvPicPr>
          <p:cNvPr id="8" name="Picture 7">
            <a:extLst>
              <a:ext uri="{FF2B5EF4-FFF2-40B4-BE49-F238E27FC236}">
                <a16:creationId xmlns:a16="http://schemas.microsoft.com/office/drawing/2014/main" id="{E4972A84-7C36-4535-AD9E-0A844696B9FE}"/>
              </a:ext>
            </a:extLst>
          </p:cNvPr>
          <p:cNvPicPr>
            <a:picLocks noChangeAspect="1"/>
          </p:cNvPicPr>
          <p:nvPr/>
        </p:nvPicPr>
        <p:blipFill>
          <a:blip r:embed="rId5"/>
          <a:stretch>
            <a:fillRect/>
          </a:stretch>
        </p:blipFill>
        <p:spPr>
          <a:xfrm>
            <a:off x="5312142" y="3396817"/>
            <a:ext cx="495300" cy="514350"/>
          </a:xfrm>
          <a:prstGeom prst="rect">
            <a:avLst/>
          </a:prstGeom>
        </p:spPr>
      </p:pic>
      <p:pic>
        <p:nvPicPr>
          <p:cNvPr id="9" name="Picture 8">
            <a:extLst>
              <a:ext uri="{FF2B5EF4-FFF2-40B4-BE49-F238E27FC236}">
                <a16:creationId xmlns:a16="http://schemas.microsoft.com/office/drawing/2014/main" id="{72632769-678E-4C80-AF44-CABECDDA19F3}"/>
              </a:ext>
            </a:extLst>
          </p:cNvPr>
          <p:cNvPicPr>
            <a:picLocks noChangeAspect="1"/>
          </p:cNvPicPr>
          <p:nvPr/>
        </p:nvPicPr>
        <p:blipFill>
          <a:blip r:embed="rId6"/>
          <a:stretch>
            <a:fillRect/>
          </a:stretch>
        </p:blipFill>
        <p:spPr>
          <a:xfrm>
            <a:off x="5861865" y="2623619"/>
            <a:ext cx="1717505" cy="328037"/>
          </a:xfrm>
          <a:prstGeom prst="rect">
            <a:avLst/>
          </a:prstGeom>
        </p:spPr>
      </p:pic>
      <p:pic>
        <p:nvPicPr>
          <p:cNvPr id="13" name="Picture 12">
            <a:extLst>
              <a:ext uri="{FF2B5EF4-FFF2-40B4-BE49-F238E27FC236}">
                <a16:creationId xmlns:a16="http://schemas.microsoft.com/office/drawing/2014/main" id="{E9DD3CD8-AA12-4C06-A5AF-9CF054BC810C}"/>
              </a:ext>
            </a:extLst>
          </p:cNvPr>
          <p:cNvPicPr>
            <a:picLocks noChangeAspect="1"/>
          </p:cNvPicPr>
          <p:nvPr/>
        </p:nvPicPr>
        <p:blipFill>
          <a:blip r:embed="rId7"/>
          <a:stretch>
            <a:fillRect/>
          </a:stretch>
        </p:blipFill>
        <p:spPr>
          <a:xfrm>
            <a:off x="5317415" y="3952589"/>
            <a:ext cx="511801" cy="527881"/>
          </a:xfrm>
          <a:prstGeom prst="rect">
            <a:avLst/>
          </a:prstGeom>
        </p:spPr>
      </p:pic>
      <p:pic>
        <p:nvPicPr>
          <p:cNvPr id="14" name="Picture 13">
            <a:extLst>
              <a:ext uri="{FF2B5EF4-FFF2-40B4-BE49-F238E27FC236}">
                <a16:creationId xmlns:a16="http://schemas.microsoft.com/office/drawing/2014/main" id="{E6C0738A-CB73-4AEC-92DC-B106E0B53903}"/>
              </a:ext>
            </a:extLst>
          </p:cNvPr>
          <p:cNvPicPr>
            <a:picLocks noChangeAspect="1"/>
          </p:cNvPicPr>
          <p:nvPr/>
        </p:nvPicPr>
        <p:blipFill>
          <a:blip r:embed="rId8"/>
          <a:stretch>
            <a:fillRect/>
          </a:stretch>
        </p:blipFill>
        <p:spPr>
          <a:xfrm>
            <a:off x="4913786" y="5535332"/>
            <a:ext cx="1894177" cy="1247447"/>
          </a:xfrm>
          <a:prstGeom prst="rect">
            <a:avLst/>
          </a:prstGeom>
        </p:spPr>
      </p:pic>
    </p:spTree>
    <p:custDataLst>
      <p:tags r:id="rId1"/>
    </p:custDataLst>
    <p:extLst>
      <p:ext uri="{BB962C8B-B14F-4D97-AF65-F5344CB8AC3E}">
        <p14:creationId xmlns:p14="http://schemas.microsoft.com/office/powerpoint/2010/main" val="1360260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63600" y="1358283"/>
            <a:ext cx="5021800" cy="4021585"/>
          </a:xfrm>
        </p:spPr>
        <p:txBody>
          <a:bodyPr vert="horz" lIns="0" tIns="45720" rIns="0" bIns="45720" rtlCol="0" anchor="t">
            <a:normAutofit/>
          </a:bodyPr>
          <a:lstStyle/>
          <a:p>
            <a:r>
              <a:rPr lang="en-US" sz="2400"/>
              <a:t>When is a proctor password required?</a:t>
            </a:r>
          </a:p>
          <a:p>
            <a:pPr marL="457200" indent="-457200">
              <a:buFont typeface="Wingdings" panose="05000000000000000000" pitchFamily="2" charset="2"/>
              <a:buChar char="§"/>
            </a:pPr>
            <a:r>
              <a:rPr lang="en-US" sz="2400"/>
              <a:t>Student pauses for longer than 20 minutes</a:t>
            </a:r>
          </a:p>
          <a:p>
            <a:pPr marL="457200" indent="-457200">
              <a:buFont typeface="Wingdings" panose="05000000000000000000" pitchFamily="2" charset="2"/>
              <a:buChar char="§"/>
            </a:pPr>
            <a:r>
              <a:rPr lang="en-US" sz="2400"/>
              <a:t>Student is inactive longer than 60 minutes </a:t>
            </a:r>
          </a:p>
          <a:p>
            <a:pPr marL="457200" indent="-457200">
              <a:buFont typeface="Wingdings" panose="05000000000000000000" pitchFamily="2" charset="2"/>
              <a:buChar char="§"/>
            </a:pPr>
            <a:r>
              <a:rPr lang="en-US" sz="2400"/>
              <a:t>On an abrupt closure of the OSTP Kiosk</a:t>
            </a:r>
          </a:p>
          <a:p>
            <a:pPr marL="457200" indent="-457200">
              <a:buFont typeface="Wingdings" panose="05000000000000000000" pitchFamily="2" charset="2"/>
              <a:buChar char="§"/>
            </a:pPr>
            <a:r>
              <a:rPr lang="en-US" sz="2400"/>
              <a:t>When a student submits a test offline</a:t>
            </a:r>
          </a:p>
          <a:p>
            <a:endParaRPr lang="en-US" sz="2400"/>
          </a:p>
        </p:txBody>
      </p:sp>
      <p:sp>
        <p:nvSpPr>
          <p:cNvPr id="3" name="Text Placeholder 2"/>
          <p:cNvSpPr>
            <a:spLocks noGrp="1"/>
          </p:cNvSpPr>
          <p:nvPr>
            <p:ph type="body" sz="quarter" idx="11"/>
          </p:nvPr>
        </p:nvSpPr>
        <p:spPr/>
        <p:txBody>
          <a:bodyPr/>
          <a:lstStyle/>
          <a:p>
            <a:r>
              <a:rPr lang="en-US" sz="3200"/>
              <a:t>Proctor Password</a:t>
            </a:r>
          </a:p>
        </p:txBody>
      </p:sp>
      <p:pic>
        <p:nvPicPr>
          <p:cNvPr id="5" name="Picture 4">
            <a:extLst>
              <a:ext uri="{FF2B5EF4-FFF2-40B4-BE49-F238E27FC236}">
                <a16:creationId xmlns:a16="http://schemas.microsoft.com/office/drawing/2014/main" id="{1B2B6713-58D2-40E4-955C-B8C3F7967D82}"/>
              </a:ext>
            </a:extLst>
          </p:cNvPr>
          <p:cNvPicPr>
            <a:picLocks noChangeAspect="1"/>
          </p:cNvPicPr>
          <p:nvPr/>
        </p:nvPicPr>
        <p:blipFill>
          <a:blip r:embed="rId4"/>
          <a:stretch>
            <a:fillRect/>
          </a:stretch>
        </p:blipFill>
        <p:spPr>
          <a:xfrm>
            <a:off x="6096000" y="1517716"/>
            <a:ext cx="5406630" cy="3550338"/>
          </a:xfrm>
          <a:prstGeom prst="rect">
            <a:avLst/>
          </a:prstGeom>
        </p:spPr>
      </p:pic>
      <p:sp>
        <p:nvSpPr>
          <p:cNvPr id="6" name="Rectangle 5">
            <a:extLst>
              <a:ext uri="{FF2B5EF4-FFF2-40B4-BE49-F238E27FC236}">
                <a16:creationId xmlns:a16="http://schemas.microsoft.com/office/drawing/2014/main" id="{7A507311-9E20-463C-8766-B951647D5624}"/>
              </a:ext>
            </a:extLst>
          </p:cNvPr>
          <p:cNvSpPr/>
          <p:nvPr/>
        </p:nvSpPr>
        <p:spPr>
          <a:xfrm>
            <a:off x="863600" y="5397623"/>
            <a:ext cx="10244831" cy="757130"/>
          </a:xfrm>
          <a:prstGeom prst="rect">
            <a:avLst/>
          </a:prstGeom>
        </p:spPr>
        <p:txBody>
          <a:bodyPr wrap="square">
            <a:spAutoFit/>
          </a:bodyPr>
          <a:lstStyle/>
          <a:p>
            <a:pPr lvl="0" eaLnBrk="1" hangingPunct="1">
              <a:lnSpc>
                <a:spcPct val="90000"/>
              </a:lnSpc>
              <a:spcBef>
                <a:spcPts val="1000"/>
              </a:spcBef>
              <a:buClr>
                <a:srgbClr val="FA554D"/>
              </a:buClr>
            </a:pPr>
            <a:r>
              <a:rPr lang="en-US" sz="2400">
                <a:solidFill>
                  <a:srgbClr val="1A1A1A"/>
                </a:solidFill>
                <a:latin typeface="Arial" panose="020B0604020202020204" pitchFamily="34" charset="0"/>
                <a:cs typeface="Arial" panose="020B0604020202020204" pitchFamily="34" charset="0"/>
              </a:rPr>
              <a:t>DTC users can access the Proctor Password on the Home page within the Administration component of the portal.</a:t>
            </a:r>
          </a:p>
        </p:txBody>
      </p:sp>
    </p:spTree>
    <p:custDataLst>
      <p:tags r:id="rId1"/>
    </p:custDataLst>
    <p:extLst>
      <p:ext uri="{BB962C8B-B14F-4D97-AF65-F5344CB8AC3E}">
        <p14:creationId xmlns:p14="http://schemas.microsoft.com/office/powerpoint/2010/main" val="4475320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5203" y="2375899"/>
            <a:ext cx="6904460" cy="3173760"/>
          </a:xfrm>
        </p:spPr>
        <p:txBody>
          <a:bodyPr vert="horz" lIns="0" tIns="45720" rIns="0" bIns="45720" rtlCol="0" anchor="t">
            <a:normAutofit/>
          </a:bodyPr>
          <a:lstStyle/>
          <a:p>
            <a:pPr marL="342900" indent="-342900">
              <a:buFont typeface="Wingdings" charset="0"/>
              <a:buChar char="§"/>
            </a:pPr>
            <a:r>
              <a:rPr lang="en-US" sz="2400">
                <a:latin typeface="Arial"/>
                <a:cs typeface="Arial"/>
              </a:rPr>
              <a:t>The Practice Test </a:t>
            </a:r>
            <a:r>
              <a:rPr lang="en-US" sz="2400" u="sng">
                <a:latin typeface="Arial"/>
                <a:cs typeface="Arial"/>
              </a:rPr>
              <a:t>can</a:t>
            </a:r>
            <a:r>
              <a:rPr lang="en-US" sz="2400">
                <a:latin typeface="Arial"/>
                <a:cs typeface="Arial"/>
              </a:rPr>
              <a:t> be taken on a browser or with the OSTP Kiosk or mobile apps.  </a:t>
            </a:r>
          </a:p>
          <a:p>
            <a:pPr marL="342900" indent="-342900">
              <a:buFont typeface="Wingdings" charset="0"/>
              <a:buChar char="§"/>
            </a:pPr>
            <a:r>
              <a:rPr lang="en-US" sz="2400">
                <a:latin typeface="Arial"/>
                <a:cs typeface="Arial"/>
              </a:rPr>
              <a:t>If a student needs screen zoom, they </a:t>
            </a:r>
            <a:r>
              <a:rPr lang="en-US" sz="2400" u="sng">
                <a:latin typeface="Arial"/>
                <a:cs typeface="Arial"/>
              </a:rPr>
              <a:t>must</a:t>
            </a:r>
            <a:r>
              <a:rPr lang="en-US" sz="2400">
                <a:latin typeface="Arial"/>
                <a:cs typeface="Arial"/>
              </a:rPr>
              <a:t> use the Kiosk.</a:t>
            </a:r>
          </a:p>
          <a:p>
            <a:pPr marL="342900" indent="-342900">
              <a:buFont typeface="Wingdings" charset="0"/>
              <a:buChar char="§"/>
            </a:pPr>
            <a:r>
              <a:rPr lang="en-US" sz="2400">
                <a:latin typeface="Arial"/>
                <a:cs typeface="Arial"/>
              </a:rPr>
              <a:t>Students should take the practice tests on the devices to be used for testing.</a:t>
            </a:r>
          </a:p>
          <a:p>
            <a:pPr marL="342900" indent="-342900">
              <a:buFont typeface="Wingdings" charset="0"/>
              <a:buChar char="§"/>
            </a:pPr>
            <a:r>
              <a:rPr lang="en-US" sz="2400">
                <a:latin typeface="Arial"/>
                <a:cs typeface="Arial"/>
              </a:rPr>
              <a:t>Students will no longer need a username and password to access the practice tests.</a:t>
            </a:r>
          </a:p>
          <a:p>
            <a:endParaRPr lang="en-US" sz="2400"/>
          </a:p>
        </p:txBody>
      </p:sp>
      <p:sp>
        <p:nvSpPr>
          <p:cNvPr id="3" name="Text Placeholder 2"/>
          <p:cNvSpPr>
            <a:spLocks noGrp="1"/>
          </p:cNvSpPr>
          <p:nvPr>
            <p:ph type="body" sz="quarter" idx="11"/>
          </p:nvPr>
        </p:nvSpPr>
        <p:spPr/>
        <p:txBody>
          <a:bodyPr/>
          <a:lstStyle/>
          <a:p>
            <a:r>
              <a:rPr lang="en-US" sz="3200"/>
              <a:t>Online Practice Tests</a:t>
            </a:r>
          </a:p>
        </p:txBody>
      </p:sp>
      <p:pic>
        <p:nvPicPr>
          <p:cNvPr id="6" name="Picture 5">
            <a:extLst>
              <a:ext uri="{FF2B5EF4-FFF2-40B4-BE49-F238E27FC236}">
                <a16:creationId xmlns:a16="http://schemas.microsoft.com/office/drawing/2014/main" id="{4B74A47E-13A0-4E6B-B81E-4B54DD3A9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8224">
            <a:off x="23636" y="4593169"/>
            <a:ext cx="834047" cy="625536"/>
          </a:xfrm>
          <a:prstGeom prst="rect">
            <a:avLst/>
          </a:prstGeom>
        </p:spPr>
      </p:pic>
      <p:pic>
        <p:nvPicPr>
          <p:cNvPr id="8" name="Picture 7">
            <a:extLst>
              <a:ext uri="{FF2B5EF4-FFF2-40B4-BE49-F238E27FC236}">
                <a16:creationId xmlns:a16="http://schemas.microsoft.com/office/drawing/2014/main" id="{CAA2E6E8-FD79-4E0D-A82B-E6D9AA6E8D9A}"/>
              </a:ext>
            </a:extLst>
          </p:cNvPr>
          <p:cNvPicPr>
            <a:picLocks noChangeAspect="1"/>
          </p:cNvPicPr>
          <p:nvPr/>
        </p:nvPicPr>
        <p:blipFill>
          <a:blip r:embed="rId5"/>
          <a:stretch>
            <a:fillRect/>
          </a:stretch>
        </p:blipFill>
        <p:spPr>
          <a:xfrm>
            <a:off x="8145781" y="1332588"/>
            <a:ext cx="3051017" cy="5310314"/>
          </a:xfrm>
          <a:prstGeom prst="rect">
            <a:avLst/>
          </a:prstGeom>
        </p:spPr>
      </p:pic>
      <p:sp>
        <p:nvSpPr>
          <p:cNvPr id="9" name="TextBox 8">
            <a:extLst>
              <a:ext uri="{FF2B5EF4-FFF2-40B4-BE49-F238E27FC236}">
                <a16:creationId xmlns:a16="http://schemas.microsoft.com/office/drawing/2014/main" id="{0057F4BD-3C93-4210-84E1-980D1878B796}"/>
              </a:ext>
            </a:extLst>
          </p:cNvPr>
          <p:cNvSpPr txBox="1"/>
          <p:nvPr/>
        </p:nvSpPr>
        <p:spPr>
          <a:xfrm>
            <a:off x="725864" y="1308341"/>
            <a:ext cx="7352907" cy="424732"/>
          </a:xfrm>
          <a:prstGeom prst="rect">
            <a:avLst/>
          </a:prstGeom>
          <a:noFill/>
        </p:spPr>
        <p:txBody>
          <a:bodyPr wrap="square" rtlCol="0">
            <a:spAutoFit/>
          </a:bodyPr>
          <a:lstStyle/>
          <a:p>
            <a:pPr lvl="0" algn="ctr" eaLnBrk="1" hangingPunct="1">
              <a:lnSpc>
                <a:spcPct val="90000"/>
              </a:lnSpc>
              <a:spcBef>
                <a:spcPts val="1000"/>
              </a:spcBef>
              <a:buClr>
                <a:srgbClr val="FA554D"/>
              </a:buClr>
            </a:pPr>
            <a:r>
              <a:rPr lang="en-US" sz="2000">
                <a:solidFill>
                  <a:srgbClr val="1A1A1A"/>
                </a:solidFill>
                <a:latin typeface="Arial" panose="020B0604020202020204" pitchFamily="34" charset="0"/>
                <a:cs typeface="Arial" panose="020B0604020202020204" pitchFamily="34" charset="0"/>
              </a:rPr>
              <a:t> </a:t>
            </a:r>
            <a:r>
              <a:rPr lang="en-US" sz="2400" u="sng">
                <a:solidFill>
                  <a:srgbClr val="FF6D5F"/>
                </a:solidFill>
                <a:latin typeface="Arial" panose="020B0604020202020204" pitchFamily="34" charset="0"/>
                <a:cs typeface="Arial" panose="020B0604020202020204" pitchFamily="34" charset="0"/>
                <a:hlinkClick r:id="rId6">
                  <a:extLst>
                    <a:ext uri="{A12FA001-AC4F-418D-AE19-62706E023703}">
                      <ahyp:hlinkClr xmlns="" xmlns:ahyp="http://schemas.microsoft.com/office/drawing/2018/hyperlinkcolor" val="tx"/>
                    </a:ext>
                  </a:extLst>
                </a:hlinkClick>
              </a:rPr>
              <a:t>https://okpracticetest.measuredprogress.org/student</a:t>
            </a:r>
            <a:endParaRPr lang="en-US" sz="2000">
              <a:solidFill>
                <a:srgbClr val="FF6D5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295687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200"/>
              <a:t>Training Resources</a:t>
            </a:r>
          </a:p>
        </p:txBody>
      </p:sp>
      <p:pic>
        <p:nvPicPr>
          <p:cNvPr id="7" name="Picture 11" descr="A screenshot of a cell phone&#10;&#10;Description generated with very high confidence">
            <a:extLst>
              <a:ext uri="{FF2B5EF4-FFF2-40B4-BE49-F238E27FC236}">
                <a16:creationId xmlns:a16="http://schemas.microsoft.com/office/drawing/2014/main" id="{D87E99CB-74B6-4FD9-B4F2-CF99E3E57A82}"/>
              </a:ext>
            </a:extLst>
          </p:cNvPr>
          <p:cNvPicPr>
            <a:picLocks noChangeAspect="1"/>
          </p:cNvPicPr>
          <p:nvPr/>
        </p:nvPicPr>
        <p:blipFill>
          <a:blip r:embed="rId4"/>
          <a:stretch>
            <a:fillRect/>
          </a:stretch>
        </p:blipFill>
        <p:spPr>
          <a:xfrm>
            <a:off x="2152926" y="1348377"/>
            <a:ext cx="7911548" cy="5296029"/>
          </a:xfrm>
          <a:prstGeom prst="rect">
            <a:avLst/>
          </a:prstGeom>
          <a:ln>
            <a:noFill/>
          </a:ln>
          <a:effectLst>
            <a:outerShdw blurRad="190500" algn="tl" rotWithShape="0">
              <a:srgbClr val="000000">
                <a:alpha val="70000"/>
              </a:srgbClr>
            </a:outerShdw>
          </a:effectLst>
        </p:spPr>
      </p:pic>
      <p:sp>
        <p:nvSpPr>
          <p:cNvPr id="5" name="Arrow: Right 4">
            <a:extLst>
              <a:ext uri="{FF2B5EF4-FFF2-40B4-BE49-F238E27FC236}">
                <a16:creationId xmlns:a16="http://schemas.microsoft.com/office/drawing/2014/main" id="{163452D6-E101-43C7-BEB2-2331FC460F1A}"/>
              </a:ext>
            </a:extLst>
          </p:cNvPr>
          <p:cNvSpPr/>
          <p:nvPr/>
        </p:nvSpPr>
        <p:spPr>
          <a:xfrm rot="19723515">
            <a:off x="7315200" y="1640264"/>
            <a:ext cx="923827" cy="480767"/>
          </a:xfrm>
          <a:prstGeom prst="rightArrow">
            <a:avLst/>
          </a:prstGeom>
          <a:solidFill>
            <a:srgbClr val="FF6D5F"/>
          </a:solidFill>
          <a:ln>
            <a:solidFill>
              <a:srgbClr val="FF6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682F533-8482-4662-8A37-28274DD98C98}"/>
              </a:ext>
            </a:extLst>
          </p:cNvPr>
          <p:cNvSpPr/>
          <p:nvPr/>
        </p:nvSpPr>
        <p:spPr>
          <a:xfrm rot="2442215">
            <a:off x="7627855" y="5843635"/>
            <a:ext cx="923827" cy="480767"/>
          </a:xfrm>
          <a:prstGeom prst="rightArrow">
            <a:avLst/>
          </a:prstGeom>
          <a:solidFill>
            <a:srgbClr val="FF6D5F"/>
          </a:solidFill>
          <a:ln>
            <a:solidFill>
              <a:srgbClr val="FF6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23027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200"/>
              <a:t>Training Resources</a:t>
            </a:r>
          </a:p>
        </p:txBody>
      </p:sp>
      <p:sp>
        <p:nvSpPr>
          <p:cNvPr id="2" name="TextBox 1">
            <a:extLst>
              <a:ext uri="{FF2B5EF4-FFF2-40B4-BE49-F238E27FC236}">
                <a16:creationId xmlns:a16="http://schemas.microsoft.com/office/drawing/2014/main" id="{7189FD30-12DE-4840-B9A6-8E2930FEA963}"/>
              </a:ext>
            </a:extLst>
          </p:cNvPr>
          <p:cNvSpPr txBox="1"/>
          <p:nvPr/>
        </p:nvSpPr>
        <p:spPr>
          <a:xfrm>
            <a:off x="1140643" y="1310326"/>
            <a:ext cx="3949831" cy="1384995"/>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Help &amp; Support Site</a:t>
            </a:r>
          </a:p>
          <a:p>
            <a:pPr marL="457200" indent="-457200">
              <a:buClr>
                <a:srgbClr val="FF6D5F"/>
              </a:buClr>
              <a:buFont typeface="Wingdings" panose="05000000000000000000" pitchFamily="2" charset="2"/>
              <a:buChar char="§"/>
            </a:pPr>
            <a:r>
              <a:rPr lang="en-US" sz="2800">
                <a:latin typeface="Arial" panose="020B0604020202020204" pitchFamily="34" charset="0"/>
                <a:cs typeface="Arial" panose="020B0604020202020204" pitchFamily="34" charset="0"/>
              </a:rPr>
              <a:t>User Guides</a:t>
            </a:r>
          </a:p>
          <a:p>
            <a:pPr marL="457200" indent="-457200">
              <a:buClr>
                <a:srgbClr val="FF6D5F"/>
              </a:buClr>
              <a:buFont typeface="Wingdings" panose="05000000000000000000" pitchFamily="2" charset="2"/>
              <a:buChar char="§"/>
            </a:pPr>
            <a:r>
              <a:rPr lang="en-US" sz="2800">
                <a:latin typeface="Arial" panose="020B0604020202020204" pitchFamily="34" charset="0"/>
                <a:cs typeface="Arial" panose="020B0604020202020204" pitchFamily="34" charset="0"/>
              </a:rPr>
              <a:t>Tutorials</a:t>
            </a:r>
          </a:p>
        </p:txBody>
      </p:sp>
      <p:sp>
        <p:nvSpPr>
          <p:cNvPr id="8" name="TextBox 7">
            <a:extLst>
              <a:ext uri="{FF2B5EF4-FFF2-40B4-BE49-F238E27FC236}">
                <a16:creationId xmlns:a16="http://schemas.microsoft.com/office/drawing/2014/main" id="{B38BE949-EC1B-4ED1-B9F0-8058E7C7E731}"/>
              </a:ext>
            </a:extLst>
          </p:cNvPr>
          <p:cNvSpPr txBox="1"/>
          <p:nvPr/>
        </p:nvSpPr>
        <p:spPr>
          <a:xfrm>
            <a:off x="4939645" y="1310326"/>
            <a:ext cx="6498211" cy="523220"/>
          </a:xfrm>
          <a:prstGeom prst="rect">
            <a:avLst/>
          </a:prstGeom>
          <a:noFill/>
        </p:spPr>
        <p:txBody>
          <a:bodyPr wrap="square" rtlCol="0">
            <a:spAutoFit/>
          </a:bodyPr>
          <a:lstStyle/>
          <a:p>
            <a:r>
              <a:rPr lang="en-US" sz="2800">
                <a:solidFill>
                  <a:srgbClr val="FF6D5F"/>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https://oklahoma.onlinehelp.cognia.org/</a:t>
            </a:r>
            <a:endParaRPr lang="en-US" sz="2800">
              <a:solidFill>
                <a:srgbClr val="FF6D5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3FECC60-473B-425E-9417-A5DD6604F0C4}"/>
              </a:ext>
            </a:extLst>
          </p:cNvPr>
          <p:cNvPicPr>
            <a:picLocks noChangeAspect="1"/>
          </p:cNvPicPr>
          <p:nvPr/>
        </p:nvPicPr>
        <p:blipFill>
          <a:blip r:embed="rId5"/>
          <a:stretch>
            <a:fillRect/>
          </a:stretch>
        </p:blipFill>
        <p:spPr>
          <a:xfrm>
            <a:off x="5277442" y="2002823"/>
            <a:ext cx="6076358" cy="3248469"/>
          </a:xfrm>
          <a:prstGeom prst="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pic>
      <p:pic>
        <p:nvPicPr>
          <p:cNvPr id="6" name="Picture 5">
            <a:extLst>
              <a:ext uri="{FF2B5EF4-FFF2-40B4-BE49-F238E27FC236}">
                <a16:creationId xmlns:a16="http://schemas.microsoft.com/office/drawing/2014/main" id="{0C4CF469-300F-4BFA-B17D-918EFD2413C2}"/>
              </a:ext>
            </a:extLst>
          </p:cNvPr>
          <p:cNvPicPr>
            <a:picLocks noChangeAspect="1"/>
          </p:cNvPicPr>
          <p:nvPr/>
        </p:nvPicPr>
        <p:blipFill>
          <a:blip r:embed="rId6"/>
          <a:stretch>
            <a:fillRect/>
          </a:stretch>
        </p:blipFill>
        <p:spPr>
          <a:xfrm>
            <a:off x="1385739" y="3008120"/>
            <a:ext cx="5710843" cy="292651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01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0200-4365-48E5-B362-694B5759827E}"/>
              </a:ext>
            </a:extLst>
          </p:cNvPr>
          <p:cNvSpPr>
            <a:spLocks noGrp="1"/>
          </p:cNvSpPr>
          <p:nvPr>
            <p:ph type="title"/>
          </p:nvPr>
        </p:nvSpPr>
        <p:spPr/>
        <p:txBody>
          <a:bodyPr>
            <a:normAutofit/>
          </a:bodyPr>
          <a:lstStyle/>
          <a:p>
            <a:r>
              <a:rPr lang="en-US">
                <a:cs typeface="Calibri"/>
              </a:rPr>
              <a:t>Demographic Overlay File &amp; Report</a:t>
            </a:r>
            <a:endParaRPr lang="en-US"/>
          </a:p>
        </p:txBody>
      </p:sp>
      <p:sp>
        <p:nvSpPr>
          <p:cNvPr id="3" name="Content Placeholder 2">
            <a:extLst>
              <a:ext uri="{FF2B5EF4-FFF2-40B4-BE49-F238E27FC236}">
                <a16:creationId xmlns:a16="http://schemas.microsoft.com/office/drawing/2014/main" id="{32472FCA-42F4-4DC6-B719-F7C52690E15C}"/>
              </a:ext>
            </a:extLst>
          </p:cNvPr>
          <p:cNvSpPr>
            <a:spLocks noGrp="1"/>
          </p:cNvSpPr>
          <p:nvPr>
            <p:ph idx="1"/>
          </p:nvPr>
        </p:nvSpPr>
        <p:spPr/>
        <p:txBody>
          <a:bodyPr vert="horz" lIns="91440" tIns="45720" rIns="91440" bIns="45720" rtlCol="0" anchor="t">
            <a:normAutofit/>
          </a:bodyPr>
          <a:lstStyle/>
          <a:p>
            <a:r>
              <a:rPr lang="en-US"/>
              <a:t>Demographic information should be correct in the WAVE at all times:</a:t>
            </a:r>
          </a:p>
          <a:p>
            <a:pPr lvl="1"/>
            <a:r>
              <a:rPr lang="en-US"/>
              <a:t>Gender, IEP/504, EL, EL 1</a:t>
            </a:r>
            <a:r>
              <a:rPr lang="en-US" baseline="30000"/>
              <a:t>st</a:t>
            </a:r>
            <a:r>
              <a:rPr lang="en-US"/>
              <a:t>/2</a:t>
            </a:r>
            <a:r>
              <a:rPr lang="en-US" baseline="30000"/>
              <a:t>nd</a:t>
            </a:r>
            <a:r>
              <a:rPr lang="en-US"/>
              <a:t> year proficient, Migrant, Title X (homeless)</a:t>
            </a:r>
          </a:p>
          <a:p>
            <a:pPr lvl="1"/>
            <a:r>
              <a:rPr lang="en-US"/>
              <a:t>Economically Disadvantaged </a:t>
            </a:r>
          </a:p>
          <a:p>
            <a:pPr lvl="1"/>
            <a:r>
              <a:rPr lang="en-US"/>
              <a:t>Ethnicity/Race</a:t>
            </a:r>
          </a:p>
          <a:p>
            <a:pPr lvl="1"/>
            <a:r>
              <a:rPr lang="en-US"/>
              <a:t>Military</a:t>
            </a:r>
          </a:p>
          <a:p>
            <a:pPr lvl="1"/>
            <a:r>
              <a:rPr lang="en-US"/>
              <a:t>Foster </a:t>
            </a:r>
          </a:p>
          <a:p>
            <a:pPr lvl="1"/>
            <a:r>
              <a:rPr lang="en-US"/>
              <a:t>Most Recent Exit Date</a:t>
            </a:r>
          </a:p>
          <a:p>
            <a:pPr lvl="1"/>
            <a:r>
              <a:rPr lang="en-US"/>
              <a:t>OCAS codes for students assigned to a particular teacher for the class reports</a:t>
            </a:r>
          </a:p>
          <a:p>
            <a:endParaRPr lang="en-US"/>
          </a:p>
        </p:txBody>
      </p:sp>
    </p:spTree>
    <p:custDataLst>
      <p:tags r:id="rId1"/>
    </p:custDataLst>
    <p:extLst>
      <p:ext uri="{BB962C8B-B14F-4D97-AF65-F5344CB8AC3E}">
        <p14:creationId xmlns:p14="http://schemas.microsoft.com/office/powerpoint/2010/main" val="1628504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7200"/>
              <a:t>4</a:t>
            </a:r>
          </a:p>
        </p:txBody>
      </p:sp>
      <p:sp>
        <p:nvSpPr>
          <p:cNvPr id="7" name="Content Placeholder 6"/>
          <p:cNvSpPr>
            <a:spLocks noGrp="1"/>
          </p:cNvSpPr>
          <p:nvPr>
            <p:ph idx="1"/>
          </p:nvPr>
        </p:nvSpPr>
        <p:spPr/>
        <p:txBody>
          <a:bodyPr/>
          <a:lstStyle/>
          <a:p>
            <a:endParaRPr lang="en-US"/>
          </a:p>
          <a:p>
            <a:endParaRPr lang="en-US"/>
          </a:p>
          <a:p>
            <a:endParaRPr lang="en-US"/>
          </a:p>
          <a:p>
            <a:pPr marL="0" indent="0">
              <a:buNone/>
            </a:pPr>
            <a:r>
              <a:rPr lang="en-US" sz="6600"/>
              <a:t>Paper/pencil material</a:t>
            </a:r>
            <a:endParaRPr lang="en-US" sz="540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19" y="268175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50295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food, drawing&#10;&#10;Description generated with very high confidence">
            <a:extLst>
              <a:ext uri="{FF2B5EF4-FFF2-40B4-BE49-F238E27FC236}">
                <a16:creationId xmlns:a16="http://schemas.microsoft.com/office/drawing/2014/main" id="{DC49A3B5-A828-41AD-B58C-9B043CE7BE11}"/>
              </a:ext>
            </a:extLst>
          </p:cNvPr>
          <p:cNvPicPr>
            <a:picLocks noChangeAspect="1"/>
          </p:cNvPicPr>
          <p:nvPr/>
        </p:nvPicPr>
        <p:blipFill>
          <a:blip r:embed="rId3"/>
          <a:stretch>
            <a:fillRect/>
          </a:stretch>
        </p:blipFill>
        <p:spPr>
          <a:xfrm rot="-1620000">
            <a:off x="9222932" y="419895"/>
            <a:ext cx="2239108" cy="2077672"/>
          </a:xfrm>
          <a:prstGeom prst="rect">
            <a:avLst/>
          </a:prstGeom>
        </p:spPr>
      </p:pic>
      <p:sp>
        <p:nvSpPr>
          <p:cNvPr id="3" name="TextBox 2">
            <a:extLst>
              <a:ext uri="{FF2B5EF4-FFF2-40B4-BE49-F238E27FC236}">
                <a16:creationId xmlns:a16="http://schemas.microsoft.com/office/drawing/2014/main" id="{38B4D31C-7E55-4A6A-B6B9-503E118BC93E}"/>
              </a:ext>
            </a:extLst>
          </p:cNvPr>
          <p:cNvSpPr txBox="1"/>
          <p:nvPr/>
        </p:nvSpPr>
        <p:spPr>
          <a:xfrm>
            <a:off x="1217247" y="1324708"/>
            <a:ext cx="9249504"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nSpc>
                <a:spcPct val="90000"/>
              </a:lnSpc>
              <a:spcBef>
                <a:spcPct val="20000"/>
              </a:spcBef>
            </a:pPr>
            <a:r>
              <a:rPr lang="en-US" sz="2400" b="1">
                <a:latin typeface="Arial"/>
                <a:cs typeface="Calibri"/>
              </a:rPr>
              <a:t>Grades 3-8 Math and Science:</a:t>
            </a:r>
            <a:endParaRPr lang="en-US" sz="2400">
              <a:latin typeface="Arial"/>
              <a:cs typeface="Calibri"/>
            </a:endParaRPr>
          </a:p>
          <a:p>
            <a:pPr marL="57150">
              <a:lnSpc>
                <a:spcPct val="90000"/>
              </a:lnSpc>
              <a:spcBef>
                <a:spcPct val="20000"/>
              </a:spcBef>
            </a:pPr>
            <a:r>
              <a:rPr lang="en-US" sz="2200" b="1">
                <a:latin typeface="Arial"/>
                <a:cs typeface="Calibri"/>
              </a:rPr>
              <a:t>Online testing (grade 3-8)</a:t>
            </a:r>
          </a:p>
          <a:p>
            <a:pPr marL="857250" lvl="1" indent="-342900">
              <a:lnSpc>
                <a:spcPct val="90000"/>
              </a:lnSpc>
              <a:spcBef>
                <a:spcPct val="20000"/>
              </a:spcBef>
              <a:buFont typeface="Arial"/>
              <a:buChar char="•"/>
            </a:pPr>
            <a:r>
              <a:rPr lang="en-US" sz="2200">
                <a:latin typeface="Arial"/>
                <a:cs typeface="Calibri"/>
              </a:rPr>
              <a:t>Online testing (grades 3-8)</a:t>
            </a:r>
          </a:p>
          <a:p>
            <a:pPr marL="1200150" lvl="2" indent="-285750">
              <a:lnSpc>
                <a:spcPct val="90000"/>
              </a:lnSpc>
              <a:spcBef>
                <a:spcPct val="20000"/>
              </a:spcBef>
              <a:buFont typeface="Arial,Sans-Serif"/>
              <a:buChar char="•"/>
            </a:pPr>
            <a:r>
              <a:rPr lang="en-US" sz="2200">
                <a:latin typeface="Arial"/>
                <a:cs typeface="Calibri"/>
              </a:rPr>
              <a:t>A Spanish version of the test will be available online and Requires installation of Cepstral Spanish Voice Pack</a:t>
            </a:r>
          </a:p>
          <a:p>
            <a:pPr marL="1200150" lvl="2" indent="-285750">
              <a:lnSpc>
                <a:spcPct val="90000"/>
              </a:lnSpc>
              <a:spcBef>
                <a:spcPct val="20000"/>
              </a:spcBef>
              <a:buFont typeface="Arial,Sans-Serif"/>
              <a:buChar char="•"/>
            </a:pPr>
            <a:r>
              <a:rPr lang="en-US" sz="2200">
                <a:latin typeface="Arial"/>
                <a:cs typeface="Calibri"/>
              </a:rPr>
              <a:t>Spanish audio files are available to accompany English paper forms for grades 3-8 Math and Grades 5 and 8 Science</a:t>
            </a:r>
          </a:p>
          <a:p>
            <a:pPr marL="1200150" lvl="2" indent="-285750">
              <a:lnSpc>
                <a:spcPct val="90000"/>
              </a:lnSpc>
              <a:spcBef>
                <a:spcPct val="20000"/>
              </a:spcBef>
              <a:buFont typeface="Arial,Sans-Serif"/>
              <a:buChar char="•"/>
            </a:pPr>
            <a:r>
              <a:rPr lang="en-US" sz="2200">
                <a:latin typeface="Arial"/>
                <a:cs typeface="Calibri"/>
              </a:rPr>
              <a:t>Cepstral Spanish Voice Pack and Spanish Audio file request forms are available on the Help and Support Site</a:t>
            </a:r>
          </a:p>
          <a:p>
            <a:pPr marL="57150">
              <a:lnSpc>
                <a:spcPct val="90000"/>
              </a:lnSpc>
              <a:spcBef>
                <a:spcPct val="20000"/>
              </a:spcBef>
            </a:pPr>
            <a:r>
              <a:rPr lang="en-US" sz="2200" b="1">
                <a:latin typeface="Arial"/>
                <a:cs typeface="Calibri"/>
              </a:rPr>
              <a:t>CCRA Science and U.S. History Content</a:t>
            </a:r>
            <a:r>
              <a:rPr lang="en-US" sz="2200">
                <a:latin typeface="Arial"/>
                <a:cs typeface="Calibri"/>
              </a:rPr>
              <a:t>:</a:t>
            </a:r>
          </a:p>
          <a:p>
            <a:pPr marL="742950" lvl="1" indent="-228600">
              <a:lnSpc>
                <a:spcPct val="90000"/>
              </a:lnSpc>
              <a:spcBef>
                <a:spcPct val="20000"/>
              </a:spcBef>
              <a:buFont typeface="Arial,Sans-Serif"/>
              <a:buChar char="•"/>
            </a:pPr>
            <a:r>
              <a:rPr lang="en-US" sz="2200">
                <a:latin typeface="Arial"/>
                <a:cs typeface="Calibri"/>
              </a:rPr>
              <a:t>A Spanish version of the test will be available online</a:t>
            </a:r>
          </a:p>
          <a:p>
            <a:pPr marL="742950" lvl="1" indent="-228600">
              <a:lnSpc>
                <a:spcPct val="90000"/>
              </a:lnSpc>
              <a:spcBef>
                <a:spcPct val="20000"/>
              </a:spcBef>
              <a:buFont typeface="Arial,Sans-Serif"/>
              <a:buChar char="•"/>
            </a:pPr>
            <a:r>
              <a:rPr lang="en-US" sz="2200">
                <a:latin typeface="Arial"/>
                <a:cs typeface="Calibri"/>
              </a:rPr>
              <a:t>Requires installation of Cepstral Spanish Voice Pack</a:t>
            </a:r>
          </a:p>
          <a:p>
            <a:pPr marL="742950" lvl="1" indent="-228600">
              <a:lnSpc>
                <a:spcPct val="90000"/>
              </a:lnSpc>
              <a:spcBef>
                <a:spcPct val="20000"/>
              </a:spcBef>
              <a:buFont typeface="Arial,Sans-Serif"/>
              <a:buChar char="•"/>
            </a:pPr>
            <a:r>
              <a:rPr lang="en-US" sz="2200">
                <a:latin typeface="Arial"/>
                <a:cs typeface="Calibri"/>
              </a:rPr>
              <a:t>Spanish audio files available to accompany English paper forms</a:t>
            </a:r>
          </a:p>
          <a:p>
            <a:pPr marL="857250" lvl="1" indent="-342900">
              <a:lnSpc>
                <a:spcPct val="90000"/>
              </a:lnSpc>
              <a:spcBef>
                <a:spcPct val="20000"/>
              </a:spcBef>
              <a:buFont typeface="Arial" panose="020B0604020202020204" pitchFamily="34" charset="0"/>
              <a:buChar char="•"/>
            </a:pPr>
            <a:r>
              <a:rPr lang="en-US" sz="2200">
                <a:latin typeface="Arial"/>
                <a:cs typeface="Calibri"/>
              </a:rPr>
              <a:t>Cepstral Spanish Voice Pack and Spanish Audio file request forms are available on the Help and Support Site</a:t>
            </a:r>
          </a:p>
        </p:txBody>
      </p:sp>
      <p:sp>
        <p:nvSpPr>
          <p:cNvPr id="5" name="TextBox 4">
            <a:extLst>
              <a:ext uri="{FF2B5EF4-FFF2-40B4-BE49-F238E27FC236}">
                <a16:creationId xmlns:a16="http://schemas.microsoft.com/office/drawing/2014/main" id="{34FE815F-AEAC-46CD-ACB7-CECB1B7C5042}"/>
              </a:ext>
            </a:extLst>
          </p:cNvPr>
          <p:cNvSpPr txBox="1"/>
          <p:nvPr/>
        </p:nvSpPr>
        <p:spPr>
          <a:xfrm>
            <a:off x="1213583" y="383198"/>
            <a:ext cx="81065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Georgia"/>
                <a:cs typeface="Calibri"/>
              </a:rPr>
              <a:t>Spanish Translation Options</a:t>
            </a:r>
          </a:p>
        </p:txBody>
      </p:sp>
    </p:spTree>
    <p:custDataLst>
      <p:tags r:id="rId1"/>
    </p:custDataLst>
    <p:extLst>
      <p:ext uri="{BB962C8B-B14F-4D97-AF65-F5344CB8AC3E}">
        <p14:creationId xmlns:p14="http://schemas.microsoft.com/office/powerpoint/2010/main" val="3468105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571500"/>
          </a:xfrm>
          <a:prstGeom prst="rect">
            <a:avLst/>
          </a:prstGeom>
        </p:spPr>
        <p:txBody>
          <a:bodyPr anchor="t"/>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4400"/>
              <a:t>Cepstral Spanish Voice Pack</a:t>
            </a:r>
          </a:p>
        </p:txBody>
      </p:sp>
      <p:sp>
        <p:nvSpPr>
          <p:cNvPr id="4" name="Content Placeholder 2"/>
          <p:cNvSpPr txBox="1">
            <a:spLocks/>
          </p:cNvSpPr>
          <p:nvPr/>
        </p:nvSpPr>
        <p:spPr>
          <a:xfrm>
            <a:off x="1148316" y="1055914"/>
            <a:ext cx="10047768" cy="5253446"/>
          </a:xfrm>
          <a:prstGeom prst="rect">
            <a:avLst/>
          </a:prstGeom>
        </p:spPr>
        <p:txBody>
          <a:bodyPr anchor="t">
            <a:normAutofit fontScale="25000" lnSpcReduction="20000"/>
          </a:bodyPr>
          <a:lstStyle>
            <a:lvl1pPr marL="342900" indent="-342900" algn="l" defTabSz="457200" rtl="0" eaLnBrk="1" latinLnBrk="0" hangingPunct="1">
              <a:spcBef>
                <a:spcPct val="20000"/>
              </a:spcBef>
              <a:buClr>
                <a:srgbClr val="F0B310"/>
              </a:buClr>
              <a:buFont typeface="Wingdings" charset="2"/>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9600" u="sng"/>
              <a:t>Who </a:t>
            </a:r>
          </a:p>
          <a:p>
            <a:pPr lvl="1"/>
            <a:r>
              <a:rPr lang="en-US" sz="9600"/>
              <a:t>The school or district will only need to install a Cepstral Spanish language voice pack if student(s) meet the following requirements for read-aloud accommodations:</a:t>
            </a:r>
          </a:p>
          <a:p>
            <a:pPr marL="1371600" lvl="2" indent="-457200">
              <a:spcAft>
                <a:spcPts val="600"/>
              </a:spcAft>
              <a:buFont typeface="+mj-lt"/>
              <a:buAutoNum type="arabicPeriod"/>
            </a:pPr>
            <a:r>
              <a:rPr lang="en-US" sz="9600"/>
              <a:t>Student(s) must have been using the Spanish read-aloud accommodation throughout the year.</a:t>
            </a:r>
          </a:p>
          <a:p>
            <a:pPr marL="1371600" lvl="2" indent="-457200">
              <a:spcAft>
                <a:spcPts val="1200"/>
              </a:spcAft>
              <a:buFont typeface="+mj-lt"/>
              <a:buAutoNum type="arabicPeriod"/>
            </a:pPr>
            <a:r>
              <a:rPr lang="en-US" sz="9600"/>
              <a:t>Student(s) must have the read-aloud accommodation specified as required on the ELAP.</a:t>
            </a:r>
          </a:p>
          <a:p>
            <a:pPr marL="57150" indent="0">
              <a:buNone/>
            </a:pPr>
            <a:r>
              <a:rPr lang="en-US" sz="9600" u="sng"/>
              <a:t>How</a:t>
            </a:r>
          </a:p>
          <a:p>
            <a:pPr lvl="1"/>
            <a:r>
              <a:rPr lang="en-US" sz="9600"/>
              <a:t>The Spanish version of the test uses the read-aloud accommodation, which requires a Cepstral Spanish language pack on the machine where the test is run.</a:t>
            </a:r>
          </a:p>
          <a:p>
            <a:pPr lvl="1"/>
            <a:r>
              <a:rPr lang="en-US" sz="9600"/>
              <a:t>Licensing of this language pack is limited. Please stagger student testing through the same machine(s) in order to use a few computers as possible.</a:t>
            </a:r>
          </a:p>
          <a:p>
            <a:pPr lvl="1"/>
            <a:r>
              <a:rPr lang="en-US" sz="9600"/>
              <a:t>Request form on the Help and Support Site</a:t>
            </a:r>
          </a:p>
          <a:p>
            <a:pPr lvl="2"/>
            <a:endParaRPr lang="en-US" sz="1600"/>
          </a:p>
          <a:p>
            <a:endParaRPr lang="en-US" sz="2400"/>
          </a:p>
        </p:txBody>
      </p:sp>
    </p:spTree>
    <p:custDataLst>
      <p:tags r:id="rId1"/>
    </p:custDataLst>
    <p:extLst>
      <p:ext uri="{BB962C8B-B14F-4D97-AF65-F5344CB8AC3E}">
        <p14:creationId xmlns:p14="http://schemas.microsoft.com/office/powerpoint/2010/main" val="4195876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510"/>
            <a:ext cx="10515600" cy="1042256"/>
          </a:xfrm>
        </p:spPr>
        <p:txBody>
          <a:bodyPr/>
          <a:lstStyle/>
          <a:p>
            <a:r>
              <a:rPr lang="en-US"/>
              <a:t>Manuals</a:t>
            </a:r>
          </a:p>
        </p:txBody>
      </p:sp>
      <p:sp>
        <p:nvSpPr>
          <p:cNvPr id="3" name="Content Placeholder 2"/>
          <p:cNvSpPr>
            <a:spLocks noGrp="1"/>
          </p:cNvSpPr>
          <p:nvPr>
            <p:ph idx="1"/>
          </p:nvPr>
        </p:nvSpPr>
        <p:spPr>
          <a:xfrm>
            <a:off x="935665" y="3824479"/>
            <a:ext cx="10271051" cy="1844110"/>
          </a:xfrm>
        </p:spPr>
        <p:txBody>
          <a:bodyPr>
            <a:noAutofit/>
          </a:bodyPr>
          <a:lstStyle/>
          <a:p>
            <a:r>
              <a:rPr lang="en-US" sz="2400"/>
              <a:t>Electronic versions </a:t>
            </a:r>
          </a:p>
          <a:p>
            <a:pPr marL="457200" lvl="1" indent="0">
              <a:buNone/>
            </a:pPr>
            <a:r>
              <a:rPr lang="en-US"/>
              <a:t>Approved devices: Desktop Computer, Laptop Computer, Tablet, iPad</a:t>
            </a:r>
          </a:p>
          <a:p>
            <a:pPr marL="457200" lvl="1" indent="0">
              <a:buNone/>
            </a:pPr>
            <a:r>
              <a:rPr lang="en-US"/>
              <a:t>Not approved devices: Any cell phone device</a:t>
            </a:r>
          </a:p>
          <a:p>
            <a:pPr marL="457200" lvl="1" indent="0">
              <a:buNone/>
            </a:pPr>
            <a:endParaRPr lang="en-US" sz="1100"/>
          </a:p>
          <a:p>
            <a:r>
              <a:rPr lang="en-US" sz="2400"/>
              <a:t>Controlled number of printed manuals</a:t>
            </a:r>
          </a:p>
        </p:txBody>
      </p:sp>
      <p:graphicFrame>
        <p:nvGraphicFramePr>
          <p:cNvPr id="4" name="Table 3"/>
          <p:cNvGraphicFramePr>
            <a:graphicFrameLocks noGrp="1"/>
          </p:cNvGraphicFramePr>
          <p:nvPr>
            <p:extLst>
              <p:ext uri="{D42A27DB-BD31-4B8C-83A1-F6EECF244321}">
                <p14:modId xmlns:p14="http://schemas.microsoft.com/office/powerpoint/2010/main" val="2544298450"/>
              </p:ext>
            </p:extLst>
          </p:nvPr>
        </p:nvGraphicFramePr>
        <p:xfrm>
          <a:off x="838200" y="1134358"/>
          <a:ext cx="10474842" cy="2286000"/>
        </p:xfrm>
        <a:graphic>
          <a:graphicData uri="http://schemas.openxmlformats.org/drawingml/2006/table">
            <a:tbl>
              <a:tblPr firstRow="1" bandRow="1">
                <a:tableStyleId>{69CF1AB2-1976-4502-BF36-3FF5EA218861}</a:tableStyleId>
              </a:tblPr>
              <a:tblGrid>
                <a:gridCol w="10474842">
                  <a:extLst>
                    <a:ext uri="{9D8B030D-6E8A-4147-A177-3AD203B41FA5}">
                      <a16:colId xmlns:a16="http://schemas.microsoft.com/office/drawing/2014/main" val="20000"/>
                    </a:ext>
                  </a:extLst>
                </a:gridCol>
              </a:tblGrid>
              <a:tr h="370840">
                <a:tc>
                  <a:txBody>
                    <a:bodyPr/>
                    <a:lstStyle/>
                    <a:p>
                      <a:r>
                        <a:rPr lang="en-US" sz="2400" b="0"/>
                        <a:t>Test Preparation</a:t>
                      </a:r>
                      <a:r>
                        <a:rPr lang="en-US" sz="2400" b="0" baseline="0"/>
                        <a:t> Manual (3-8 and CCRA)</a:t>
                      </a:r>
                      <a:endParaRPr lang="en-US" sz="2400" b="0"/>
                    </a:p>
                  </a:txBody>
                  <a:tcPr/>
                </a:tc>
                <a:extLst>
                  <a:ext uri="{0D108BD9-81ED-4DB2-BD59-A6C34878D82A}">
                    <a16:rowId xmlns:a16="http://schemas.microsoft.com/office/drawing/2014/main" val="10000"/>
                  </a:ext>
                </a:extLst>
              </a:tr>
              <a:tr h="370840">
                <a:tc>
                  <a:txBody>
                    <a:bodyPr/>
                    <a:lstStyle/>
                    <a:p>
                      <a:r>
                        <a:rPr lang="en-US" sz="2400"/>
                        <a:t>Test Administration Manual</a:t>
                      </a:r>
                      <a:r>
                        <a:rPr lang="en-US" sz="2400" baseline="0"/>
                        <a:t> (3-5, 6-8, CCRA Science and U.S. History Content)</a:t>
                      </a:r>
                      <a:endParaRPr lang="en-US" sz="2400"/>
                    </a:p>
                  </a:txBody>
                  <a:tcPr/>
                </a:tc>
                <a:extLst>
                  <a:ext uri="{0D108BD9-81ED-4DB2-BD59-A6C34878D82A}">
                    <a16:rowId xmlns:a16="http://schemas.microsoft.com/office/drawing/2014/main" val="10001"/>
                  </a:ext>
                </a:extLst>
              </a:tr>
              <a:tr h="370840">
                <a:tc>
                  <a:txBody>
                    <a:bodyPr/>
                    <a:lstStyle/>
                    <a:p>
                      <a:r>
                        <a:rPr lang="en-US" sz="2400"/>
                        <a:t>PSTGs</a:t>
                      </a:r>
                    </a:p>
                  </a:txBody>
                  <a:tcPr/>
                </a:tc>
                <a:extLst>
                  <a:ext uri="{0D108BD9-81ED-4DB2-BD59-A6C34878D82A}">
                    <a16:rowId xmlns:a16="http://schemas.microsoft.com/office/drawing/2014/main" val="10002"/>
                  </a:ext>
                </a:extLst>
              </a:tr>
              <a:tr h="370840">
                <a:tc>
                  <a:txBody>
                    <a:bodyPr/>
                    <a:lstStyle/>
                    <a:p>
                      <a:r>
                        <a:rPr lang="en-US" sz="2400"/>
                        <a:t>Spanish PSTGs</a:t>
                      </a:r>
                    </a:p>
                  </a:txBody>
                  <a:tcPr/>
                </a:tc>
                <a:extLst>
                  <a:ext uri="{0D108BD9-81ED-4DB2-BD59-A6C34878D82A}">
                    <a16:rowId xmlns:a16="http://schemas.microsoft.com/office/drawing/2014/main" val="1322605710"/>
                  </a:ext>
                </a:extLst>
              </a:tr>
              <a:tr h="370840">
                <a:tc>
                  <a:txBody>
                    <a:bodyPr/>
                    <a:lstStyle/>
                    <a:p>
                      <a:r>
                        <a:rPr lang="en-US" sz="2400"/>
                        <a:t>Spanish TAM scripts</a:t>
                      </a:r>
                    </a:p>
                  </a:txBody>
                  <a:tcPr/>
                </a:tc>
                <a:extLst>
                  <a:ext uri="{0D108BD9-81ED-4DB2-BD59-A6C34878D82A}">
                    <a16:rowId xmlns:a16="http://schemas.microsoft.com/office/drawing/2014/main" val="3012945498"/>
                  </a:ext>
                </a:extLst>
              </a:tr>
            </a:tbl>
          </a:graphicData>
        </a:graphic>
      </p:graphicFrame>
      <p:sp>
        <p:nvSpPr>
          <p:cNvPr id="5" name="Rectangle 4"/>
          <p:cNvSpPr/>
          <p:nvPr/>
        </p:nvSpPr>
        <p:spPr>
          <a:xfrm>
            <a:off x="2789746" y="5745311"/>
            <a:ext cx="6353908" cy="369332"/>
          </a:xfrm>
          <a:prstGeom prst="rect">
            <a:avLst/>
          </a:prstGeom>
        </p:spPr>
        <p:txBody>
          <a:bodyPr wrap="square" anchor="t">
            <a:spAutoFit/>
          </a:bodyPr>
          <a:lstStyle/>
          <a:p>
            <a:pPr algn="ctr"/>
            <a:r>
              <a:rPr lang="en-US" sz="1800">
                <a:latin typeface="Calibri"/>
                <a:cs typeface="Calibri"/>
                <a:hlinkClick r:id="rId4"/>
              </a:rPr>
              <a:t>http://oklahoma.onlinehelp</a:t>
            </a:r>
            <a:r>
              <a:rPr lang="en-US">
                <a:latin typeface="Calibri"/>
                <a:cs typeface="Calibri"/>
                <a:hlinkClick r:id="rId4"/>
              </a:rPr>
              <a:t>.Cognia.</a:t>
            </a:r>
            <a:r>
              <a:rPr lang="en-US" sz="1800">
                <a:latin typeface="Calibri"/>
                <a:cs typeface="Calibri"/>
                <a:hlinkClick r:id="rId4"/>
              </a:rPr>
              <a:t>org/</a:t>
            </a:r>
            <a:endParaRPr lang="en-US" sz="1800">
              <a:latin typeface="Calibri"/>
              <a:cs typeface="Calibri"/>
            </a:endParaRPr>
          </a:p>
        </p:txBody>
      </p:sp>
    </p:spTree>
    <p:custDataLst>
      <p:tags r:id="rId1"/>
    </p:custDataLst>
    <p:extLst>
      <p:ext uri="{BB962C8B-B14F-4D97-AF65-F5344CB8AC3E}">
        <p14:creationId xmlns:p14="http://schemas.microsoft.com/office/powerpoint/2010/main" val="1261459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Student Labels and Rosters</a:t>
            </a:r>
          </a:p>
        </p:txBody>
      </p:sp>
      <p:sp>
        <p:nvSpPr>
          <p:cNvPr id="5" name="Content Placeholder 2"/>
          <p:cNvSpPr>
            <a:spLocks noGrp="1"/>
          </p:cNvSpPr>
          <p:nvPr>
            <p:ph idx="1"/>
          </p:nvPr>
        </p:nvSpPr>
        <p:spPr>
          <a:xfrm>
            <a:off x="771341" y="1232501"/>
            <a:ext cx="9268022" cy="5585988"/>
          </a:xfrm>
        </p:spPr>
        <p:txBody>
          <a:bodyPr vert="horz" lIns="91440" tIns="45720" rIns="91440" bIns="45720" rtlCol="0" anchor="t">
            <a:normAutofit lnSpcReduction="10000"/>
          </a:bodyPr>
          <a:lstStyle/>
          <a:p>
            <a:r>
              <a:rPr lang="en-US" sz="2400">
                <a:latin typeface="Arial"/>
                <a:cs typeface="Arial"/>
              </a:rPr>
              <a:t>Student labels will be provided for every student needing paper forms indicated through the Wave.</a:t>
            </a:r>
          </a:p>
          <a:p>
            <a:pPr marL="0" indent="0">
              <a:buNone/>
            </a:pPr>
            <a:endParaRPr lang="en-US" sz="1700" b="1"/>
          </a:p>
          <a:p>
            <a:endParaRPr lang="en-US" sz="1700" b="1"/>
          </a:p>
          <a:p>
            <a:endParaRPr lang="en-US" sz="800" b="1"/>
          </a:p>
          <a:p>
            <a:r>
              <a:rPr lang="en-US" sz="2400" b="1">
                <a:latin typeface="Arial"/>
                <a:cs typeface="Arial"/>
              </a:rPr>
              <a:t>Students with Labels:</a:t>
            </a:r>
            <a:r>
              <a:rPr lang="en-US" sz="2400">
                <a:latin typeface="Arial"/>
                <a:cs typeface="Arial"/>
              </a:rPr>
              <a:t> Verify Student Information</a:t>
            </a:r>
          </a:p>
          <a:p>
            <a:pPr lvl="1"/>
            <a:r>
              <a:rPr lang="en-US">
                <a:latin typeface="Arial"/>
                <a:cs typeface="Arial"/>
              </a:rPr>
              <a:t>If any student demographic details are incorrect on the student label, still use the label </a:t>
            </a:r>
            <a:r>
              <a:rPr lang="en-US" b="1">
                <a:latin typeface="Arial"/>
                <a:cs typeface="Arial"/>
              </a:rPr>
              <a:t>unless </a:t>
            </a:r>
            <a:r>
              <a:rPr lang="en-US">
                <a:latin typeface="Arial"/>
                <a:cs typeface="Arial"/>
              </a:rPr>
              <a:t>there is a mistake in the main identifiers – </a:t>
            </a:r>
            <a:r>
              <a:rPr lang="en-US" b="1">
                <a:latin typeface="Arial"/>
                <a:cs typeface="Arial"/>
              </a:rPr>
              <a:t>first name, last name, DOB, or State Student ID (SSID</a:t>
            </a:r>
            <a:r>
              <a:rPr lang="en-US">
                <a:latin typeface="Arial"/>
                <a:cs typeface="Arial"/>
              </a:rPr>
              <a:t>).</a:t>
            </a:r>
          </a:p>
          <a:p>
            <a:pPr lvl="1"/>
            <a:r>
              <a:rPr lang="en-US">
                <a:latin typeface="Arial"/>
                <a:cs typeface="Arial"/>
              </a:rPr>
              <a:t>If one or more of these identifiers is incorrect, do not use the label and bubble the student information on the demographic page of the answer document.</a:t>
            </a:r>
          </a:p>
          <a:p>
            <a:pPr lvl="1"/>
            <a:r>
              <a:rPr lang="en-US">
                <a:latin typeface="Arial"/>
                <a:cs typeface="Arial"/>
              </a:rPr>
              <a:t>If a school receives labels for students who are no longer enrolled, adhere the label to a blank student answer document and mark the reason in box Q.</a:t>
            </a:r>
          </a:p>
          <a:p>
            <a:pPr lvl="1"/>
            <a:endParaRPr lang="en-US" sz="1100"/>
          </a:p>
          <a:p>
            <a:pPr lvl="1"/>
            <a:endParaRPr lang="en-US" sz="1100" b="1"/>
          </a:p>
          <a:p>
            <a:pPr marL="0" indent="0">
              <a:buNone/>
            </a:pPr>
            <a:endParaRPr lang="en-US" sz="1100" b="1"/>
          </a:p>
          <a:p>
            <a:endParaRPr lang="en-US" sz="800" b="1"/>
          </a:p>
          <a:p>
            <a:endParaRPr lang="en-US" sz="1100" b="1"/>
          </a:p>
          <a:p>
            <a:pPr marL="457200" lvl="1" indent="0">
              <a:buNone/>
            </a:pPr>
            <a:endParaRPr lang="en-US" sz="1100" b="1"/>
          </a:p>
          <a:p>
            <a:pPr marL="0" indent="0">
              <a:buNone/>
            </a:pPr>
            <a:endParaRPr lang="en-US" sz="800"/>
          </a:p>
          <a:p>
            <a:endParaRPr lang="en-US" sz="170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73" t="7423" r="2083" b="5240"/>
          <a:stretch/>
        </p:blipFill>
        <p:spPr bwMode="auto">
          <a:xfrm>
            <a:off x="6826004" y="1880717"/>
            <a:ext cx="3095909" cy="7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C27860A1-CDD9-49B2-80BA-F8934AA30B03}"/>
              </a:ext>
            </a:extLst>
          </p:cNvPr>
          <p:cNvPicPr>
            <a:picLocks noChangeAspect="1"/>
          </p:cNvPicPr>
          <p:nvPr/>
        </p:nvPicPr>
        <p:blipFill>
          <a:blip r:embed="rId5"/>
          <a:stretch>
            <a:fillRect/>
          </a:stretch>
        </p:blipFill>
        <p:spPr>
          <a:xfrm>
            <a:off x="9375427" y="5259686"/>
            <a:ext cx="2521344" cy="1169203"/>
          </a:xfrm>
          <a:prstGeom prst="rect">
            <a:avLst/>
          </a:prstGeom>
        </p:spPr>
      </p:pic>
    </p:spTree>
    <p:custDataLst>
      <p:tags r:id="rId1"/>
    </p:custDataLst>
    <p:extLst>
      <p:ext uri="{BB962C8B-B14F-4D97-AF65-F5344CB8AC3E}">
        <p14:creationId xmlns:p14="http://schemas.microsoft.com/office/powerpoint/2010/main" val="630671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Student Labels and Rosters</a:t>
            </a:r>
          </a:p>
        </p:txBody>
      </p:sp>
      <p:sp>
        <p:nvSpPr>
          <p:cNvPr id="5" name="Content Placeholder 2"/>
          <p:cNvSpPr>
            <a:spLocks noGrp="1"/>
          </p:cNvSpPr>
          <p:nvPr>
            <p:ph idx="1"/>
          </p:nvPr>
        </p:nvSpPr>
        <p:spPr>
          <a:xfrm>
            <a:off x="771341" y="1088568"/>
            <a:ext cx="9268022" cy="5585988"/>
          </a:xfrm>
        </p:spPr>
        <p:txBody>
          <a:bodyPr vert="horz" lIns="91440" tIns="45720" rIns="91440" bIns="45720" rtlCol="0" anchor="t">
            <a:normAutofit/>
          </a:bodyPr>
          <a:lstStyle/>
          <a:p>
            <a:pPr marL="0" indent="0">
              <a:buNone/>
            </a:pPr>
            <a:endParaRPr lang="en-US" sz="1700" b="1"/>
          </a:p>
          <a:p>
            <a:pPr marL="0" indent="0">
              <a:buNone/>
            </a:pPr>
            <a:endParaRPr lang="en-US" sz="900" b="1"/>
          </a:p>
          <a:p>
            <a:r>
              <a:rPr lang="en-US" sz="2400" b="1">
                <a:latin typeface="Arial"/>
                <a:cs typeface="Arial"/>
              </a:rPr>
              <a:t>Students without Labels:</a:t>
            </a:r>
            <a:endParaRPr lang="en-US" sz="2400">
              <a:latin typeface="Arial"/>
              <a:cs typeface="Arial"/>
            </a:endParaRPr>
          </a:p>
          <a:p>
            <a:pPr lvl="1"/>
            <a:r>
              <a:rPr lang="en-US">
                <a:latin typeface="Arial"/>
                <a:cs typeface="Arial"/>
              </a:rPr>
              <a:t>If a student does not have a label for any reason (e.g., label is missing, lost or damaged), bubble the student information carefully on the student demographic page of the answer document.</a:t>
            </a:r>
          </a:p>
          <a:p>
            <a:pPr lvl="1"/>
            <a:r>
              <a:rPr lang="en-US">
                <a:latin typeface="Arial"/>
                <a:cs typeface="Arial"/>
              </a:rPr>
              <a:t>If student ID labels for an entire class are missing, students may bubble their own demographic information.</a:t>
            </a:r>
          </a:p>
          <a:p>
            <a:pPr indent="-285750"/>
            <a:endParaRPr lang="en-US" sz="2400" b="1" i="1"/>
          </a:p>
          <a:p>
            <a:pPr marL="457200" lvl="1" indent="0">
              <a:buNone/>
            </a:pPr>
            <a:endParaRPr lang="en-US" b="1"/>
          </a:p>
          <a:p>
            <a:pPr marL="0" indent="0">
              <a:buNone/>
            </a:pPr>
            <a:endParaRPr lang="en-US" sz="800"/>
          </a:p>
        </p:txBody>
      </p:sp>
    </p:spTree>
    <p:custDataLst>
      <p:tags r:id="rId1"/>
    </p:custDataLst>
    <p:extLst>
      <p:ext uri="{BB962C8B-B14F-4D97-AF65-F5344CB8AC3E}">
        <p14:creationId xmlns:p14="http://schemas.microsoft.com/office/powerpoint/2010/main" val="329240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92F7C-3DE2-4567-94BF-EB1D441AD33D}"/>
              </a:ext>
            </a:extLst>
          </p:cNvPr>
          <p:cNvSpPr>
            <a:spLocks noGrp="1"/>
          </p:cNvSpPr>
          <p:nvPr>
            <p:ph idx="1"/>
          </p:nvPr>
        </p:nvSpPr>
        <p:spPr>
          <a:xfrm>
            <a:off x="1896359" y="2262244"/>
            <a:ext cx="8229600" cy="3829023"/>
          </a:xfrm>
        </p:spPr>
        <p:txBody>
          <a:bodyPr vert="horz" lIns="91440" tIns="45720" rIns="91440" bIns="45720" rtlCol="0" anchor="t">
            <a:normAutofit lnSpcReduction="10000"/>
          </a:bodyPr>
          <a:lstStyle/>
          <a:p>
            <a:r>
              <a:rPr lang="en-US">
                <a:latin typeface="Arial"/>
                <a:cs typeface="Arial"/>
              </a:rPr>
              <a:t>Voids are applicable when an answer document is damaged and/or not scoreable or a breach has been administered.</a:t>
            </a:r>
          </a:p>
          <a:p>
            <a:r>
              <a:rPr lang="en-US">
                <a:latin typeface="Arial"/>
                <a:cs typeface="Arial"/>
              </a:rPr>
              <a:t>Indicate void using box V.</a:t>
            </a:r>
            <a:endParaRPr lang="en-US"/>
          </a:p>
          <a:p>
            <a:r>
              <a:rPr lang="en-US">
                <a:latin typeface="Arial"/>
                <a:cs typeface="Arial"/>
              </a:rPr>
              <a:t>Testing Irregularity also submitted using Office of Assessment Google Form. </a:t>
            </a:r>
            <a:endParaRPr lang="en-US"/>
          </a:p>
          <a:p>
            <a:pPr lvl="1"/>
            <a:r>
              <a:rPr lang="en-US" sz="2600">
                <a:latin typeface="Arial"/>
                <a:cs typeface="Arial"/>
              </a:rPr>
              <a:t>A testing irregularity does not mean an answer document needs to be voided.</a:t>
            </a:r>
          </a:p>
          <a:p>
            <a:r>
              <a:rPr lang="en-US">
                <a:latin typeface="Arial"/>
                <a:cs typeface="Arial"/>
              </a:rPr>
              <a:t>Opportunity to review during clean-up window.</a:t>
            </a:r>
            <a:endParaRPr lang="en-US"/>
          </a:p>
        </p:txBody>
      </p:sp>
      <p:sp>
        <p:nvSpPr>
          <p:cNvPr id="5" name="Title 1">
            <a:extLst>
              <a:ext uri="{FF2B5EF4-FFF2-40B4-BE49-F238E27FC236}">
                <a16:creationId xmlns:a16="http://schemas.microsoft.com/office/drawing/2014/main" id="{AED23143-0963-40B4-B2FD-F33A4D14902A}"/>
              </a:ext>
            </a:extLst>
          </p:cNvPr>
          <p:cNvSpPr>
            <a:spLocks noGrp="1"/>
          </p:cNvSpPr>
          <p:nvPr>
            <p:ph type="title"/>
          </p:nvPr>
        </p:nvSpPr>
        <p:spPr>
          <a:xfrm>
            <a:off x="1981200" y="274638"/>
            <a:ext cx="8229600" cy="1143000"/>
          </a:xfrm>
        </p:spPr>
        <p:txBody>
          <a:bodyPr/>
          <a:lstStyle/>
          <a:p>
            <a:r>
              <a:rPr lang="en-US"/>
              <a:t>Void Bubble</a:t>
            </a:r>
          </a:p>
        </p:txBody>
      </p:sp>
      <p:pic>
        <p:nvPicPr>
          <p:cNvPr id="7" name="Picture 6">
            <a:extLst>
              <a:ext uri="{FF2B5EF4-FFF2-40B4-BE49-F238E27FC236}">
                <a16:creationId xmlns:a16="http://schemas.microsoft.com/office/drawing/2014/main" id="{0D443C86-DF67-4BE7-AEA9-BE4911AD676F}"/>
              </a:ext>
            </a:extLst>
          </p:cNvPr>
          <p:cNvPicPr>
            <a:picLocks noChangeAspect="1"/>
          </p:cNvPicPr>
          <p:nvPr/>
        </p:nvPicPr>
        <p:blipFill>
          <a:blip r:embed="rId4"/>
          <a:stretch>
            <a:fillRect/>
          </a:stretch>
        </p:blipFill>
        <p:spPr>
          <a:xfrm>
            <a:off x="2119215" y="1315925"/>
            <a:ext cx="3420605" cy="707711"/>
          </a:xfrm>
          <a:prstGeom prst="rect">
            <a:avLst/>
          </a:prstGeom>
        </p:spPr>
      </p:pic>
    </p:spTree>
    <p:custDataLst>
      <p:tags r:id="rId1"/>
    </p:custDataLst>
    <p:extLst>
      <p:ext uri="{BB962C8B-B14F-4D97-AF65-F5344CB8AC3E}">
        <p14:creationId xmlns:p14="http://schemas.microsoft.com/office/powerpoint/2010/main" val="1698656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4745"/>
            <a:ext cx="8229600" cy="791308"/>
          </a:xfrm>
        </p:spPr>
        <p:txBody>
          <a:bodyPr/>
          <a:lstStyle/>
          <a:p>
            <a:pPr algn="ctr"/>
            <a:r>
              <a:rPr lang="en-US" sz="4000">
                <a:latin typeface="Georgia"/>
              </a:rPr>
              <a:t>Return Shipping Grades 3-8</a:t>
            </a:r>
          </a:p>
        </p:txBody>
      </p:sp>
      <p:graphicFrame>
        <p:nvGraphicFramePr>
          <p:cNvPr id="6" name="Content Placeholder 7">
            <a:extLst>
              <a:ext uri="{FF2B5EF4-FFF2-40B4-BE49-F238E27FC236}">
                <a16:creationId xmlns:a16="http://schemas.microsoft.com/office/drawing/2014/main" id="{602083E8-6747-429A-BEE7-8ECA8FDEFBD5}"/>
              </a:ext>
            </a:extLst>
          </p:cNvPr>
          <p:cNvGraphicFramePr>
            <a:graphicFrameLocks noGrp="1"/>
          </p:cNvGraphicFramePr>
          <p:nvPr>
            <p:ph idx="1"/>
            <p:extLst>
              <p:ext uri="{D42A27DB-BD31-4B8C-83A1-F6EECF244321}">
                <p14:modId xmlns:p14="http://schemas.microsoft.com/office/powerpoint/2010/main" val="2566035399"/>
              </p:ext>
            </p:extLst>
          </p:nvPr>
        </p:nvGraphicFramePr>
        <p:xfrm>
          <a:off x="475967" y="800071"/>
          <a:ext cx="11463191" cy="5532120"/>
        </p:xfrm>
        <a:graphic>
          <a:graphicData uri="http://schemas.openxmlformats.org/drawingml/2006/table">
            <a:tbl>
              <a:tblPr firstRow="1" bandRow="1">
                <a:tableStyleId>{69CF1AB2-1976-4502-BF36-3FF5EA218861}</a:tableStyleId>
              </a:tblPr>
              <a:tblGrid>
                <a:gridCol w="5758317">
                  <a:extLst>
                    <a:ext uri="{9D8B030D-6E8A-4147-A177-3AD203B41FA5}">
                      <a16:colId xmlns:a16="http://schemas.microsoft.com/office/drawing/2014/main" val="20000"/>
                    </a:ext>
                  </a:extLst>
                </a:gridCol>
                <a:gridCol w="5704874">
                  <a:extLst>
                    <a:ext uri="{9D8B030D-6E8A-4147-A177-3AD203B41FA5}">
                      <a16:colId xmlns:a16="http://schemas.microsoft.com/office/drawing/2014/main" val="20001"/>
                    </a:ext>
                  </a:extLst>
                </a:gridCol>
              </a:tblGrid>
              <a:tr h="370840">
                <a:tc>
                  <a:txBody>
                    <a:bodyPr/>
                    <a:lstStyle/>
                    <a:p>
                      <a:pPr algn="l"/>
                      <a:r>
                        <a:rPr lang="en-US" sz="2400">
                          <a:latin typeface="Arial"/>
                          <a:cs typeface="Arial"/>
                        </a:rPr>
                        <a:t>Last Day for Materials Pick-up</a:t>
                      </a:r>
                    </a:p>
                  </a:txBody>
                  <a:tcPr/>
                </a:tc>
                <a:tc>
                  <a:txBody>
                    <a:bodyPr/>
                    <a:lstStyle/>
                    <a:p>
                      <a:r>
                        <a:rPr lang="en-US" sz="2100" b="1">
                          <a:latin typeface="Arial"/>
                          <a:cs typeface="Arial"/>
                        </a:rPr>
                        <a:t>Grade 3-8</a:t>
                      </a:r>
                    </a:p>
                    <a:p>
                      <a:pPr marL="0" lvl="0" indent="0">
                        <a:buNone/>
                      </a:pPr>
                      <a:r>
                        <a:rPr lang="en-US" sz="2100" b="1" u="sng">
                          <a:latin typeface="Arial"/>
                          <a:cs typeface="Arial"/>
                        </a:rPr>
                        <a:t>Phase 1: Grade 3 ELA</a:t>
                      </a:r>
                    </a:p>
                    <a:p>
                      <a:pPr marL="285750" lvl="0" indent="-285750">
                        <a:buFont typeface="Arial"/>
                        <a:buChar char="•"/>
                      </a:pPr>
                      <a:r>
                        <a:rPr lang="en-US" sz="2100" b="0" u="none">
                          <a:latin typeface="Arial"/>
                          <a:cs typeface="Arial"/>
                        </a:rPr>
                        <a:t>If utilizing the self-schedule option that must be done by </a:t>
                      </a:r>
                      <a:r>
                        <a:rPr lang="en-US" sz="2100" b="1" u="none">
                          <a:latin typeface="Arial"/>
                          <a:cs typeface="Arial"/>
                        </a:rPr>
                        <a:t>4/24/20</a:t>
                      </a:r>
                      <a:endParaRPr lang="en-US" sz="2100" b="1"/>
                    </a:p>
                    <a:p>
                      <a:pPr marL="285750" lvl="0" indent="-285750">
                        <a:buFont typeface="Arial"/>
                        <a:buChar char="•"/>
                      </a:pPr>
                      <a:r>
                        <a:rPr lang="en-US" sz="2100" b="0" u="none">
                          <a:latin typeface="Arial"/>
                          <a:cs typeface="Arial"/>
                        </a:rPr>
                        <a:t>Cognia scheduled a 1-day pickup on </a:t>
                      </a:r>
                      <a:r>
                        <a:rPr lang="en-US" sz="2100" b="1" u="none">
                          <a:latin typeface="Arial"/>
                          <a:cs typeface="Arial"/>
                        </a:rPr>
                        <a:t>4/28/20</a:t>
                      </a:r>
                      <a:r>
                        <a:rPr lang="en-US" sz="2100" b="0" u="none">
                          <a:latin typeface="Arial"/>
                          <a:cs typeface="Arial"/>
                        </a:rPr>
                        <a:t>*</a:t>
                      </a:r>
                    </a:p>
                    <a:p>
                      <a:pPr marL="0" lvl="0" indent="0">
                        <a:buNone/>
                      </a:pPr>
                      <a:endParaRPr lang="en-US" sz="2100" b="0" u="none">
                        <a:latin typeface="Arial"/>
                        <a:cs typeface="Arial"/>
                      </a:endParaRPr>
                    </a:p>
                    <a:p>
                      <a:pPr marL="0" lvl="0" indent="0">
                        <a:buNone/>
                      </a:pPr>
                      <a:r>
                        <a:rPr lang="en-US" sz="2100" b="1" u="sng">
                          <a:latin typeface="Arial"/>
                          <a:cs typeface="Arial"/>
                        </a:rPr>
                        <a:t>Phase 2: All scorable materials</a:t>
                      </a:r>
                    </a:p>
                    <a:p>
                      <a:pPr marL="285750" lvl="0" indent="-285750">
                        <a:buFont typeface="Arial"/>
                        <a:buChar char="•"/>
                      </a:pPr>
                      <a:r>
                        <a:rPr lang="en-US" sz="2100" b="0" u="none">
                          <a:latin typeface="Arial"/>
                          <a:cs typeface="Arial"/>
                        </a:rPr>
                        <a:t>If utilizing the self-schedule option that must be done by </a:t>
                      </a:r>
                      <a:r>
                        <a:rPr lang="en-US" sz="2100" b="1" u="none">
                          <a:latin typeface="Arial"/>
                          <a:cs typeface="Arial"/>
                        </a:rPr>
                        <a:t>5/1/20</a:t>
                      </a:r>
                      <a:endParaRPr lang="en-US" sz="2100" b="1" u="sng">
                        <a:latin typeface="Arial"/>
                        <a:cs typeface="Arial"/>
                      </a:endParaRPr>
                    </a:p>
                    <a:p>
                      <a:pPr marL="285750" lvl="0" indent="-285750">
                        <a:buFont typeface="Arial"/>
                        <a:buChar char="•"/>
                      </a:pPr>
                      <a:r>
                        <a:rPr lang="en-US" sz="2100" b="0" u="none">
                          <a:latin typeface="Arial"/>
                          <a:cs typeface="Arial"/>
                        </a:rPr>
                        <a:t>Cognia scheduled a 1-day pickup on </a:t>
                      </a:r>
                      <a:r>
                        <a:rPr lang="en-US" sz="2100" b="1" u="none">
                          <a:latin typeface="Arial"/>
                          <a:cs typeface="Arial"/>
                        </a:rPr>
                        <a:t>5/5/20</a:t>
                      </a:r>
                      <a:r>
                        <a:rPr lang="en-US" sz="2100" b="0" u="none">
                          <a:latin typeface="Arial"/>
                          <a:cs typeface="Arial"/>
                        </a:rPr>
                        <a:t>*</a:t>
                      </a:r>
                    </a:p>
                    <a:p>
                      <a:pPr marL="285750" lvl="0" indent="-285750">
                        <a:buFont typeface="Arial"/>
                        <a:buChar char="•"/>
                      </a:pPr>
                      <a:endParaRPr lang="en-US" sz="2100" b="0" u="none">
                        <a:latin typeface="Arial"/>
                        <a:cs typeface="Arial"/>
                      </a:endParaRPr>
                    </a:p>
                    <a:p>
                      <a:pPr marL="0" lvl="0" indent="0">
                        <a:buNone/>
                      </a:pPr>
                      <a:r>
                        <a:rPr lang="en-US" sz="2100" b="1" u="sng">
                          <a:latin typeface="Arial"/>
                          <a:cs typeface="Arial"/>
                        </a:rPr>
                        <a:t>Phase 3: All non-scorable materials</a:t>
                      </a:r>
                    </a:p>
                    <a:p>
                      <a:pPr marL="285750" lvl="0" indent="-285750">
                        <a:buFont typeface="Arial"/>
                        <a:buChar char="•"/>
                      </a:pPr>
                      <a:r>
                        <a:rPr lang="en-US" sz="2100" b="0" u="none">
                          <a:latin typeface="Arial"/>
                          <a:cs typeface="Arial"/>
                        </a:rPr>
                        <a:t>If utilizing the self-schedule option that must be done by </a:t>
                      </a:r>
                      <a:r>
                        <a:rPr lang="en-US" sz="2100" b="1" u="none">
                          <a:latin typeface="Arial"/>
                          <a:cs typeface="Arial"/>
                        </a:rPr>
                        <a:t>5/5/20</a:t>
                      </a:r>
                      <a:endParaRPr lang="en-US" sz="2100" b="1" u="sng">
                        <a:latin typeface="Arial"/>
                        <a:cs typeface="Arial"/>
                      </a:endParaRPr>
                    </a:p>
                    <a:p>
                      <a:pPr marL="285750" lvl="0" indent="-285750">
                        <a:buFont typeface="Arial"/>
                        <a:buChar char="•"/>
                      </a:pPr>
                      <a:r>
                        <a:rPr lang="en-US" sz="2100" b="0" u="none">
                          <a:latin typeface="Arial"/>
                          <a:cs typeface="Arial"/>
                        </a:rPr>
                        <a:t>Cognia scheduled a 1-day pick-up on </a:t>
                      </a:r>
                      <a:r>
                        <a:rPr lang="en-US" sz="2100" b="1" u="none">
                          <a:latin typeface="Arial"/>
                          <a:cs typeface="Arial"/>
                        </a:rPr>
                        <a:t>5/8/20*</a:t>
                      </a:r>
                    </a:p>
                  </a:txBody>
                  <a:tcPr/>
                </a:tc>
                <a:extLst>
                  <a:ext uri="{0D108BD9-81ED-4DB2-BD59-A6C34878D82A}">
                    <a16:rowId xmlns:a16="http://schemas.microsoft.com/office/drawing/2014/main" val="10006"/>
                  </a:ext>
                </a:extLst>
              </a:tr>
            </a:tbl>
          </a:graphicData>
        </a:graphic>
      </p:graphicFrame>
      <p:sp>
        <p:nvSpPr>
          <p:cNvPr id="3" name="Title 4">
            <a:extLst>
              <a:ext uri="{FF2B5EF4-FFF2-40B4-BE49-F238E27FC236}">
                <a16:creationId xmlns:a16="http://schemas.microsoft.com/office/drawing/2014/main" id="{6D1824E3-9820-40FC-B3F8-675B59293447}"/>
              </a:ext>
            </a:extLst>
          </p:cNvPr>
          <p:cNvSpPr txBox="1">
            <a:spLocks/>
          </p:cNvSpPr>
          <p:nvPr/>
        </p:nvSpPr>
        <p:spPr bwMode="auto">
          <a:xfrm>
            <a:off x="1395228" y="2126711"/>
            <a:ext cx="3253563" cy="428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r>
              <a:rPr lang="en-US" sz="2400">
                <a:latin typeface="Georgia"/>
              </a:rPr>
              <a:t>* Districts are encouraged to schedule their own UPS pickup per the directions in the Test Preparation Manual.  If you schedule your own UPS pickup, please contact Cognia to cancel the automatic pick up.</a:t>
            </a:r>
            <a:endParaRPr lang="en-US" sz="2400"/>
          </a:p>
        </p:txBody>
      </p:sp>
    </p:spTree>
    <p:custDataLst>
      <p:tags r:id="rId1"/>
    </p:custDataLst>
    <p:extLst>
      <p:ext uri="{BB962C8B-B14F-4D97-AF65-F5344CB8AC3E}">
        <p14:creationId xmlns:p14="http://schemas.microsoft.com/office/powerpoint/2010/main" val="4010490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4745"/>
            <a:ext cx="8229600" cy="791308"/>
          </a:xfrm>
        </p:spPr>
        <p:txBody>
          <a:bodyPr/>
          <a:lstStyle/>
          <a:p>
            <a:pPr algn="ctr"/>
            <a:r>
              <a:rPr lang="en-US" sz="4000">
                <a:latin typeface="Georgia"/>
              </a:rPr>
              <a:t>Return Shipping CCRA</a:t>
            </a:r>
          </a:p>
        </p:txBody>
      </p:sp>
      <p:graphicFrame>
        <p:nvGraphicFramePr>
          <p:cNvPr id="6" name="Content Placeholder 7">
            <a:extLst>
              <a:ext uri="{FF2B5EF4-FFF2-40B4-BE49-F238E27FC236}">
                <a16:creationId xmlns:a16="http://schemas.microsoft.com/office/drawing/2014/main" id="{602083E8-6747-429A-BEE7-8ECA8FDEFBD5}"/>
              </a:ext>
            </a:extLst>
          </p:cNvPr>
          <p:cNvGraphicFramePr>
            <a:graphicFrameLocks noGrp="1"/>
          </p:cNvGraphicFramePr>
          <p:nvPr>
            <p:ph idx="1"/>
            <p:extLst>
              <p:ext uri="{D42A27DB-BD31-4B8C-83A1-F6EECF244321}">
                <p14:modId xmlns:p14="http://schemas.microsoft.com/office/powerpoint/2010/main" val="598033066"/>
              </p:ext>
            </p:extLst>
          </p:nvPr>
        </p:nvGraphicFramePr>
        <p:xfrm>
          <a:off x="583259" y="827851"/>
          <a:ext cx="11096287" cy="5577840"/>
        </p:xfrm>
        <a:graphic>
          <a:graphicData uri="http://schemas.openxmlformats.org/drawingml/2006/table">
            <a:tbl>
              <a:tblPr firstRow="1" bandRow="1">
                <a:tableStyleId>{69CF1AB2-1976-4502-BF36-3FF5EA218861}</a:tableStyleId>
              </a:tblPr>
              <a:tblGrid>
                <a:gridCol w="5574010">
                  <a:extLst>
                    <a:ext uri="{9D8B030D-6E8A-4147-A177-3AD203B41FA5}">
                      <a16:colId xmlns:a16="http://schemas.microsoft.com/office/drawing/2014/main" val="20000"/>
                    </a:ext>
                  </a:extLst>
                </a:gridCol>
                <a:gridCol w="5522277">
                  <a:extLst>
                    <a:ext uri="{9D8B030D-6E8A-4147-A177-3AD203B41FA5}">
                      <a16:colId xmlns:a16="http://schemas.microsoft.com/office/drawing/2014/main" val="20001"/>
                    </a:ext>
                  </a:extLst>
                </a:gridCol>
              </a:tblGrid>
              <a:tr h="370840">
                <a:tc>
                  <a:txBody>
                    <a:bodyPr/>
                    <a:lstStyle/>
                    <a:p>
                      <a:pPr algn="l"/>
                      <a:r>
                        <a:rPr lang="en-US" sz="2400">
                          <a:latin typeface="Arial"/>
                          <a:cs typeface="Arial"/>
                        </a:rPr>
                        <a:t>Last Day for Materials Pick-up</a:t>
                      </a:r>
                    </a:p>
                  </a:txBody>
                  <a:tcPr/>
                </a:tc>
                <a:tc>
                  <a:txBody>
                    <a:bodyPr/>
                    <a:lstStyle/>
                    <a:p>
                      <a:pPr marL="0" lvl="0" indent="0">
                        <a:buNone/>
                      </a:pPr>
                      <a:r>
                        <a:rPr lang="en-US" sz="2400" b="1" u="none">
                          <a:latin typeface="Arial"/>
                          <a:cs typeface="Arial"/>
                        </a:rPr>
                        <a:t>CCRA</a:t>
                      </a:r>
                      <a:endParaRPr lang="en-US" sz="2400"/>
                    </a:p>
                    <a:p>
                      <a:pPr marL="0" lvl="0" indent="0">
                        <a:buNone/>
                      </a:pPr>
                      <a:r>
                        <a:rPr lang="en-US" sz="2400" b="1" i="0" u="sng" strike="noStrike" noProof="0">
                          <a:latin typeface="Arial"/>
                        </a:rPr>
                        <a:t>Phase 1: All scorable materials only</a:t>
                      </a:r>
                      <a:r>
                        <a:rPr lang="en-US" sz="2400" b="0" i="0" u="none" strike="noStrike" noProof="0">
                          <a:latin typeface="Arial"/>
                        </a:rPr>
                        <a:t> </a:t>
                      </a:r>
                      <a:endParaRPr lang="en-US" sz="2400">
                        <a:latin typeface="Arial"/>
                      </a:endParaRPr>
                    </a:p>
                    <a:p>
                      <a:pPr marL="285750" lvl="0" indent="-285750">
                        <a:buFont typeface="Arial"/>
                        <a:buChar char="•"/>
                      </a:pPr>
                      <a:r>
                        <a:rPr lang="en-US" sz="2400" b="0" i="0" u="none" strike="noStrike" noProof="0">
                          <a:latin typeface="Arial"/>
                        </a:rPr>
                        <a:t>If utilizing the self-schedule option that must be done by </a:t>
                      </a:r>
                      <a:r>
                        <a:rPr lang="en-US" sz="2400" b="1" i="0" u="none" strike="noStrike" noProof="0">
                          <a:latin typeface="Arial"/>
                        </a:rPr>
                        <a:t>4/17/2020</a:t>
                      </a:r>
                      <a:r>
                        <a:rPr lang="en-US" sz="2400" b="0" i="0" u="none" strike="noStrike" noProof="0">
                          <a:latin typeface="Arial"/>
                        </a:rPr>
                        <a:t> </a:t>
                      </a:r>
                      <a:endParaRPr lang="en-US" sz="2400">
                        <a:latin typeface="Arial"/>
                      </a:endParaRPr>
                    </a:p>
                    <a:p>
                      <a:pPr marL="285750" lvl="0" indent="-285750">
                        <a:buFont typeface="Arial"/>
                        <a:buChar char="•"/>
                      </a:pPr>
                      <a:r>
                        <a:rPr lang="en-US" sz="2400" b="0" i="0" u="none" strike="noStrike" noProof="0">
                          <a:latin typeface="Arial"/>
                        </a:rPr>
                        <a:t>Cognia scheduled 1-day pick-up is on </a:t>
                      </a:r>
                      <a:r>
                        <a:rPr lang="en-US" sz="2400" b="1" i="0" u="none" strike="noStrike" noProof="0">
                          <a:latin typeface="Arial"/>
                        </a:rPr>
                        <a:t>4/21/2020*</a:t>
                      </a:r>
                      <a:r>
                        <a:rPr lang="en-US" sz="2400" b="0" i="0" u="none" strike="noStrike" noProof="0">
                          <a:latin typeface="Arial"/>
                        </a:rPr>
                        <a:t> </a:t>
                      </a:r>
                      <a:endParaRPr lang="en-US" sz="2400">
                        <a:latin typeface="Arial"/>
                      </a:endParaRPr>
                    </a:p>
                    <a:p>
                      <a:pPr marL="285750" lvl="0" indent="-285750">
                        <a:buFont typeface="Arial"/>
                        <a:buChar char="•"/>
                      </a:pPr>
                      <a:endParaRPr lang="en-US" sz="2400" b="0" i="0" u="none" strike="noStrike" noProof="0">
                        <a:latin typeface="Arial"/>
                      </a:endParaRPr>
                    </a:p>
                    <a:p>
                      <a:pPr marL="0" lvl="0" indent="0">
                        <a:buNone/>
                      </a:pPr>
                      <a:r>
                        <a:rPr lang="en-US" sz="2400" b="1" i="0" u="sng" strike="noStrike" noProof="0">
                          <a:latin typeface="Arial"/>
                        </a:rPr>
                        <a:t>Phase 2: All non-scorable and unused material</a:t>
                      </a:r>
                      <a:endParaRPr lang="en-US" sz="2400" b="1">
                        <a:latin typeface="Arial"/>
                      </a:endParaRPr>
                    </a:p>
                    <a:p>
                      <a:pPr marL="285750" lvl="0" indent="-285750">
                        <a:buFont typeface="Arial"/>
                        <a:buChar char="•"/>
                      </a:pPr>
                      <a:r>
                        <a:rPr lang="en-US" sz="2400" b="0" i="0" u="none" strike="noStrike" noProof="0">
                          <a:latin typeface="Arial"/>
                        </a:rPr>
                        <a:t>If utilizing the self-schedule option that must be done by </a:t>
                      </a:r>
                      <a:r>
                        <a:rPr lang="en-US" sz="2400" b="1" i="0" u="none" strike="noStrike" noProof="0">
                          <a:latin typeface="Arial"/>
                        </a:rPr>
                        <a:t>4/21/2020</a:t>
                      </a:r>
                      <a:endParaRPr lang="en-US" sz="2400" b="1">
                        <a:latin typeface="Arial"/>
                      </a:endParaRPr>
                    </a:p>
                    <a:p>
                      <a:pPr marL="285750" lvl="0" indent="-285750">
                        <a:buFont typeface="Arial"/>
                        <a:buChar char="•"/>
                      </a:pPr>
                      <a:r>
                        <a:rPr lang="en-US" sz="2400" b="0" i="0" u="none" strike="noStrike" noProof="0">
                          <a:latin typeface="Arial"/>
                        </a:rPr>
                        <a:t>Cognia  scheduled 1-day pick-up is on </a:t>
                      </a:r>
                      <a:r>
                        <a:rPr lang="en-US" sz="2400" b="1" i="0" u="none" strike="noStrike" noProof="0">
                          <a:latin typeface="Arial"/>
                        </a:rPr>
                        <a:t>4/24/2010*</a:t>
                      </a:r>
                      <a:endParaRPr lang="en-US" sz="2400" b="1">
                        <a:latin typeface="Arial"/>
                      </a:endParaRPr>
                    </a:p>
                    <a:p>
                      <a:pPr marL="285750" lvl="0" indent="-285750">
                        <a:buFont typeface="Arial"/>
                        <a:buChar char="•"/>
                      </a:pPr>
                      <a:endParaRPr lang="en-US" sz="2400" b="0" i="0" u="none" strike="noStrike" noProof="0">
                        <a:latin typeface="Arial"/>
                      </a:endParaRPr>
                    </a:p>
                    <a:p>
                      <a:pPr marL="457200" lvl="1" indent="0">
                        <a:buNone/>
                      </a:pPr>
                      <a:endParaRPr lang="en-US" sz="2400" b="0" u="none">
                        <a:latin typeface="Arial"/>
                        <a:cs typeface="Arial"/>
                      </a:endParaRPr>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1912C44D-63D1-4D4F-ABF1-B0561034F0FD}"/>
              </a:ext>
            </a:extLst>
          </p:cNvPr>
          <p:cNvSpPr txBox="1"/>
          <p:nvPr/>
        </p:nvSpPr>
        <p:spPr>
          <a:xfrm>
            <a:off x="794161" y="2511898"/>
            <a:ext cx="497091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eorgia"/>
              </a:rPr>
              <a:t>* Districts are encouraged to schedule their own UPS pickup per the directions in the Test Preparation Manual.  If you schedule your own UPS pickup, please contact Cognia to cancel the automatic pick up.</a:t>
            </a:r>
            <a:endParaRPr lang="en-US" sz="2400"/>
          </a:p>
        </p:txBody>
      </p:sp>
    </p:spTree>
    <p:custDataLst>
      <p:tags r:id="rId1"/>
    </p:custDataLst>
    <p:extLst>
      <p:ext uri="{BB962C8B-B14F-4D97-AF65-F5344CB8AC3E}">
        <p14:creationId xmlns:p14="http://schemas.microsoft.com/office/powerpoint/2010/main" val="4036358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5279" y="823433"/>
            <a:ext cx="5660571" cy="646331"/>
          </a:xfrm>
          <a:prstGeom prst="rect">
            <a:avLst/>
          </a:prstGeom>
          <a:noFill/>
        </p:spPr>
        <p:txBody>
          <a:bodyPr wrap="square" rtlCol="0" anchor="t">
            <a:spAutoFit/>
          </a:bodyPr>
          <a:lstStyle/>
          <a:p>
            <a:r>
              <a:rPr lang="en-US" sz="3600">
                <a:latin typeface="Georgia"/>
              </a:rPr>
              <a:t>Three phased approach:</a:t>
            </a:r>
          </a:p>
        </p:txBody>
      </p:sp>
      <p:pic>
        <p:nvPicPr>
          <p:cNvPr id="3" name="Picture 6" descr="A screenshot of a cell phone&#10;&#10;Description generated with very high confidence">
            <a:extLst>
              <a:ext uri="{FF2B5EF4-FFF2-40B4-BE49-F238E27FC236}">
                <a16:creationId xmlns:a16="http://schemas.microsoft.com/office/drawing/2014/main" id="{B2312EC2-B08B-4186-A0C4-7152A53E2966}"/>
              </a:ext>
            </a:extLst>
          </p:cNvPr>
          <p:cNvPicPr>
            <a:picLocks noChangeAspect="1"/>
          </p:cNvPicPr>
          <p:nvPr/>
        </p:nvPicPr>
        <p:blipFill>
          <a:blip r:embed="rId4"/>
          <a:stretch>
            <a:fillRect/>
          </a:stretch>
        </p:blipFill>
        <p:spPr>
          <a:xfrm>
            <a:off x="526132" y="2690483"/>
            <a:ext cx="11197464" cy="3578668"/>
          </a:xfrm>
          <a:prstGeom prst="rect">
            <a:avLst/>
          </a:prstGeom>
        </p:spPr>
      </p:pic>
      <p:grpSp>
        <p:nvGrpSpPr>
          <p:cNvPr id="13" name="Group 12">
            <a:extLst>
              <a:ext uri="{FF2B5EF4-FFF2-40B4-BE49-F238E27FC236}">
                <a16:creationId xmlns:a16="http://schemas.microsoft.com/office/drawing/2014/main" id="{86D57383-685A-4658-8296-A97EC4515AE4}"/>
              </a:ext>
            </a:extLst>
          </p:cNvPr>
          <p:cNvGrpSpPr/>
          <p:nvPr/>
        </p:nvGrpSpPr>
        <p:grpSpPr>
          <a:xfrm rot="1140000">
            <a:off x="9125525" y="382953"/>
            <a:ext cx="1611922" cy="1660768"/>
            <a:chOff x="8510952" y="168030"/>
            <a:chExt cx="1611922" cy="1660768"/>
          </a:xfrm>
        </p:grpSpPr>
        <p:sp>
          <p:nvSpPr>
            <p:cNvPr id="4" name="Explosion: 14 Points 3">
              <a:extLst>
                <a:ext uri="{FF2B5EF4-FFF2-40B4-BE49-F238E27FC236}">
                  <a16:creationId xmlns:a16="http://schemas.microsoft.com/office/drawing/2014/main" id="{B9B6C0CD-005D-43A8-A81A-BB89005D1C7A}"/>
                </a:ext>
              </a:extLst>
            </p:cNvPr>
            <p:cNvSpPr/>
            <p:nvPr/>
          </p:nvSpPr>
          <p:spPr>
            <a:xfrm>
              <a:off x="8510952" y="168030"/>
              <a:ext cx="1611922" cy="1660768"/>
            </a:xfrm>
            <a:prstGeom prst="irregularSeal2">
              <a:avLst/>
            </a:prstGeom>
            <a:solidFill>
              <a:srgbClr val="FF6D5F"/>
            </a:solidFill>
            <a:ln w="28575">
              <a:solidFill>
                <a:srgbClr val="1A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14A2F3-1BBB-478B-B400-A332698C78DB}"/>
                </a:ext>
              </a:extLst>
            </p:cNvPr>
            <p:cNvSpPr txBox="1"/>
            <p:nvPr/>
          </p:nvSpPr>
          <p:spPr>
            <a:xfrm rot="-2580000">
              <a:off x="8811993" y="856730"/>
              <a:ext cx="8675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Black"/>
                  <a:cs typeface="Calibri"/>
                </a:rPr>
                <a:t>NEW</a:t>
              </a:r>
              <a:r>
                <a:rPr lang="en-US" b="1">
                  <a:latin typeface="Arial Black"/>
                  <a:cs typeface="Calibri"/>
                </a:rPr>
                <a:t>!</a:t>
              </a:r>
            </a:p>
          </p:txBody>
        </p:sp>
      </p:grpSp>
      <p:grpSp>
        <p:nvGrpSpPr>
          <p:cNvPr id="10" name="Group 9">
            <a:extLst>
              <a:ext uri="{FF2B5EF4-FFF2-40B4-BE49-F238E27FC236}">
                <a16:creationId xmlns:a16="http://schemas.microsoft.com/office/drawing/2014/main" id="{5B7E7AE7-B6E0-4EE0-B590-DF95DFF6E126}"/>
              </a:ext>
            </a:extLst>
          </p:cNvPr>
          <p:cNvGrpSpPr/>
          <p:nvPr/>
        </p:nvGrpSpPr>
        <p:grpSpPr>
          <a:xfrm>
            <a:off x="1953" y="-13249"/>
            <a:ext cx="3262922" cy="2793999"/>
            <a:chOff x="1953" y="35598"/>
            <a:chExt cx="3262922" cy="2793999"/>
          </a:xfrm>
        </p:grpSpPr>
        <p:sp>
          <p:nvSpPr>
            <p:cNvPr id="8" name="Flowchart: Document 7">
              <a:extLst>
                <a:ext uri="{FF2B5EF4-FFF2-40B4-BE49-F238E27FC236}">
                  <a16:creationId xmlns:a16="http://schemas.microsoft.com/office/drawing/2014/main" id="{6DD41BA0-3C5B-4966-8E1B-7BD69FE50663}"/>
                </a:ext>
              </a:extLst>
            </p:cNvPr>
            <p:cNvSpPr/>
            <p:nvPr/>
          </p:nvSpPr>
          <p:spPr>
            <a:xfrm>
              <a:off x="1953" y="35598"/>
              <a:ext cx="3262922" cy="2793999"/>
            </a:xfrm>
            <a:prstGeom prst="flowChartDocument">
              <a:avLst/>
            </a:prstGeom>
            <a:solidFill>
              <a:srgbClr val="1A1A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3415AEF8-E740-4DE2-8902-D5F39512C3D8}"/>
                </a:ext>
              </a:extLst>
            </p:cNvPr>
            <p:cNvSpPr txBox="1"/>
            <p:nvPr/>
          </p:nvSpPr>
          <p:spPr>
            <a:xfrm>
              <a:off x="41275" y="265967"/>
              <a:ext cx="318281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chemeClr val="bg1"/>
                  </a:solidFill>
                  <a:latin typeface="Georgia Pro Black"/>
                  <a:cs typeface="Calibri"/>
                </a:rPr>
                <a:t>Returning</a:t>
              </a:r>
            </a:p>
            <a:p>
              <a:pPr algn="ctr"/>
              <a:r>
                <a:rPr lang="en-US" sz="3600">
                  <a:solidFill>
                    <a:schemeClr val="bg1"/>
                  </a:solidFill>
                  <a:latin typeface="Georgia Pro Black"/>
                  <a:cs typeface="Calibri"/>
                </a:rPr>
                <a:t>Materials</a:t>
              </a:r>
            </a:p>
            <a:p>
              <a:pPr algn="ctr"/>
              <a:r>
                <a:rPr lang="en-US" sz="3600">
                  <a:solidFill>
                    <a:schemeClr val="bg1"/>
                  </a:solidFill>
                  <a:latin typeface="Georgia Pro Black"/>
                  <a:cs typeface="Calibri"/>
                </a:rPr>
                <a:t>OSTP</a:t>
              </a:r>
            </a:p>
          </p:txBody>
        </p:sp>
      </p:grpSp>
    </p:spTree>
    <p:custDataLst>
      <p:tags r:id="rId1"/>
    </p:custDataLst>
    <p:extLst>
      <p:ext uri="{BB962C8B-B14F-4D97-AF65-F5344CB8AC3E}">
        <p14:creationId xmlns:p14="http://schemas.microsoft.com/office/powerpoint/2010/main" val="2296648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E51E-7393-48EC-BE07-B0BCCD4D2ED8}"/>
              </a:ext>
            </a:extLst>
          </p:cNvPr>
          <p:cNvSpPr>
            <a:spLocks noGrp="1"/>
          </p:cNvSpPr>
          <p:nvPr>
            <p:ph type="title"/>
          </p:nvPr>
        </p:nvSpPr>
        <p:spPr/>
        <p:txBody>
          <a:bodyPr>
            <a:normAutofit/>
          </a:bodyPr>
          <a:lstStyle/>
          <a:p>
            <a:r>
              <a:rPr lang="en-US">
                <a:cs typeface="Calibri"/>
              </a:rPr>
              <a:t>Demographic Overlay File &amp; Report</a:t>
            </a:r>
          </a:p>
        </p:txBody>
      </p:sp>
      <p:sp>
        <p:nvSpPr>
          <p:cNvPr id="3" name="Content Placeholder 2">
            <a:extLst>
              <a:ext uri="{FF2B5EF4-FFF2-40B4-BE49-F238E27FC236}">
                <a16:creationId xmlns:a16="http://schemas.microsoft.com/office/drawing/2014/main" id="{20BBBEA4-17A8-44C8-8A70-EB1CFB1440F1}"/>
              </a:ext>
            </a:extLst>
          </p:cNvPr>
          <p:cNvSpPr>
            <a:spLocks noGrp="1"/>
          </p:cNvSpPr>
          <p:nvPr>
            <p:ph idx="1"/>
          </p:nvPr>
        </p:nvSpPr>
        <p:spPr/>
        <p:txBody>
          <a:bodyPr vert="horz" lIns="91440" tIns="45720" rIns="91440" bIns="45720" rtlCol="0" anchor="t">
            <a:normAutofit/>
          </a:bodyPr>
          <a:lstStyle/>
          <a:p>
            <a:r>
              <a:rPr lang="en-US" dirty="0"/>
              <a:t>Districts must certify the Demographic Overlay report by </a:t>
            </a:r>
            <a:r>
              <a:rPr lang="en-US" b="1" dirty="0"/>
              <a:t>May 8, 2020. </a:t>
            </a:r>
            <a:endParaRPr lang="en-US" dirty="0"/>
          </a:p>
          <a:p>
            <a:pPr lvl="1"/>
            <a:r>
              <a:rPr lang="en-US" dirty="0">
                <a:latin typeface="Arial"/>
                <a:cs typeface="Arial"/>
              </a:rPr>
              <a:t>The demographic overlay pulls from the WAVE's course code assigned to a student, and it only populates one teacher. However, districts may input multiple teacher names into the demographic overlay manually. </a:t>
            </a:r>
            <a:endParaRPr lang="en-US" b="1" dirty="0">
              <a:latin typeface="Arial"/>
              <a:cs typeface="Arial"/>
            </a:endParaRPr>
          </a:p>
          <a:p>
            <a:r>
              <a:rPr lang="en-US" dirty="0"/>
              <a:t>Additional information about the Demographic Overlay Report will be provided in the future by the Office of Accountability.</a:t>
            </a:r>
          </a:p>
          <a:p>
            <a:endParaRPr lang="en-US" dirty="0"/>
          </a:p>
        </p:txBody>
      </p:sp>
    </p:spTree>
    <p:custDataLst>
      <p:tags r:id="rId1"/>
    </p:custDataLst>
    <p:extLst>
      <p:ext uri="{BB962C8B-B14F-4D97-AF65-F5344CB8AC3E}">
        <p14:creationId xmlns:p14="http://schemas.microsoft.com/office/powerpoint/2010/main" val="3741265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Security Checklists</a:t>
            </a:r>
          </a:p>
        </p:txBody>
      </p:sp>
      <p:sp>
        <p:nvSpPr>
          <p:cNvPr id="3" name="Content Placeholder 2"/>
          <p:cNvSpPr>
            <a:spLocks noGrp="1"/>
          </p:cNvSpPr>
          <p:nvPr>
            <p:ph idx="1"/>
          </p:nvPr>
        </p:nvSpPr>
        <p:spPr/>
        <p:txBody>
          <a:bodyPr>
            <a:normAutofit/>
          </a:bodyPr>
          <a:lstStyle/>
          <a:p>
            <a:r>
              <a:rPr lang="en-US">
                <a:latin typeface="Arial"/>
                <a:cs typeface="Arial"/>
              </a:rPr>
              <a:t>Grades 3-8 and CCRA Science &amp; U.S. History</a:t>
            </a:r>
          </a:p>
          <a:p>
            <a:pPr lvl="1"/>
            <a:r>
              <a:rPr lang="en-US"/>
              <a:t>School boxes will contain a paper version.</a:t>
            </a:r>
          </a:p>
          <a:p>
            <a:pPr lvl="1"/>
            <a:r>
              <a:rPr lang="en-US"/>
              <a:t>Districts will receive electronic versions via the SFTP site.</a:t>
            </a:r>
          </a:p>
          <a:p>
            <a:pPr lvl="1"/>
            <a:r>
              <a:rPr lang="en-US"/>
              <a:t>Additional materials orders will only receive paper versions.</a:t>
            </a:r>
          </a:p>
          <a:p>
            <a:endParaRPr lang="en-US"/>
          </a:p>
        </p:txBody>
      </p:sp>
    </p:spTree>
    <p:custDataLst>
      <p:tags r:id="rId1"/>
    </p:custDataLst>
    <p:extLst>
      <p:ext uri="{BB962C8B-B14F-4D97-AF65-F5344CB8AC3E}">
        <p14:creationId xmlns:p14="http://schemas.microsoft.com/office/powerpoint/2010/main" val="3151410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Security Forms	</a:t>
            </a:r>
          </a:p>
        </p:txBody>
      </p:sp>
      <p:sp>
        <p:nvSpPr>
          <p:cNvPr id="3" name="Content Placeholder 2"/>
          <p:cNvSpPr>
            <a:spLocks noGrp="1"/>
          </p:cNvSpPr>
          <p:nvPr>
            <p:ph idx="1"/>
          </p:nvPr>
        </p:nvSpPr>
        <p:spPr/>
        <p:txBody>
          <a:bodyPr vert="horz" lIns="91440" tIns="45720" rIns="91440" bIns="45720" rtlCol="0" anchor="t">
            <a:normAutofit/>
          </a:bodyPr>
          <a:lstStyle/>
          <a:p>
            <a:r>
              <a:rPr lang="en-US"/>
              <a:t>Three forms for electronic signature</a:t>
            </a:r>
          </a:p>
          <a:p>
            <a:pPr marL="971550" lvl="1" indent="-514350">
              <a:buAutoNum type="arabicPeriod"/>
            </a:pPr>
            <a:r>
              <a:rPr lang="en-US"/>
              <a:t>District Level Test Security Form</a:t>
            </a:r>
          </a:p>
          <a:p>
            <a:pPr marL="971550" lvl="1" indent="-514350">
              <a:buAutoNum type="arabicPeriod"/>
            </a:pPr>
            <a:r>
              <a:rPr lang="en-US"/>
              <a:t>Building Level Test Security Form</a:t>
            </a:r>
          </a:p>
          <a:p>
            <a:pPr marL="971550" lvl="1" indent="-514350">
              <a:buAutoNum type="arabicPeriod"/>
            </a:pPr>
            <a:r>
              <a:rPr lang="en-US"/>
              <a:t>Test Administrator Test Security Form and Non-disclosure Agreement </a:t>
            </a:r>
          </a:p>
          <a:p>
            <a:r>
              <a:rPr lang="en-US"/>
              <a:t>DocuSign</a:t>
            </a:r>
          </a:p>
          <a:p>
            <a:r>
              <a:rPr lang="en-US"/>
              <a:t>Step by step instructions will be on the Help and Support Site</a:t>
            </a:r>
          </a:p>
        </p:txBody>
      </p:sp>
      <p:pic>
        <p:nvPicPr>
          <p:cNvPr id="6" name="Picture 5">
            <a:extLst>
              <a:ext uri="{FF2B5EF4-FFF2-40B4-BE49-F238E27FC236}">
                <a16:creationId xmlns:a16="http://schemas.microsoft.com/office/drawing/2014/main" id="{DAC6CC31-A86C-487F-9911-10834E687D9D}"/>
              </a:ext>
            </a:extLst>
          </p:cNvPr>
          <p:cNvPicPr>
            <a:picLocks noChangeAspect="1"/>
          </p:cNvPicPr>
          <p:nvPr/>
        </p:nvPicPr>
        <p:blipFill>
          <a:blip r:embed="rId4"/>
          <a:stretch>
            <a:fillRect/>
          </a:stretch>
        </p:blipFill>
        <p:spPr>
          <a:xfrm>
            <a:off x="8989298" y="142434"/>
            <a:ext cx="1678702" cy="1488404"/>
          </a:xfrm>
          <a:prstGeom prst="rect">
            <a:avLst/>
          </a:prstGeom>
        </p:spPr>
      </p:pic>
      <p:pic>
        <p:nvPicPr>
          <p:cNvPr id="7" name="Picture 2" descr="Image result for new">
            <a:extLst>
              <a:ext uri="{FF2B5EF4-FFF2-40B4-BE49-F238E27FC236}">
                <a16:creationId xmlns:a16="http://schemas.microsoft.com/office/drawing/2014/main" id="{66126721-9853-404D-942D-FD2DFA236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649" y="2806617"/>
            <a:ext cx="725385" cy="7253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1504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322" y="0"/>
            <a:ext cx="10515600" cy="1325563"/>
          </a:xfrm>
        </p:spPr>
        <p:txBody>
          <a:bodyPr/>
          <a:lstStyle/>
          <a:p>
            <a:r>
              <a:rPr lang="en-US"/>
              <a:t>DocuSign</a:t>
            </a:r>
          </a:p>
        </p:txBody>
      </p:sp>
      <p:sp>
        <p:nvSpPr>
          <p:cNvPr id="3" name="Content Placeholder 2"/>
          <p:cNvSpPr>
            <a:spLocks noGrp="1"/>
          </p:cNvSpPr>
          <p:nvPr>
            <p:ph idx="1"/>
          </p:nvPr>
        </p:nvSpPr>
        <p:spPr>
          <a:xfrm>
            <a:off x="652130" y="1040181"/>
            <a:ext cx="6257917" cy="5817819"/>
          </a:xfrm>
        </p:spPr>
        <p:txBody>
          <a:bodyPr>
            <a:normAutofit fontScale="92500" lnSpcReduction="20000"/>
          </a:bodyPr>
          <a:lstStyle/>
          <a:p>
            <a:pPr marL="0" indent="0">
              <a:buNone/>
            </a:pPr>
            <a:r>
              <a:rPr lang="en-US" sz="2600" u="sng">
                <a:solidFill>
                  <a:schemeClr val="tx1"/>
                </a:solidFill>
              </a:rPr>
              <a:t>Where:</a:t>
            </a:r>
          </a:p>
          <a:p>
            <a:pPr marL="457200" indent="-457200">
              <a:buFont typeface="+mj-lt"/>
              <a:buAutoNum type="arabicPeriod"/>
            </a:pPr>
            <a:r>
              <a:rPr lang="en-US" sz="2600">
                <a:solidFill>
                  <a:schemeClr val="tx1"/>
                </a:solidFill>
              </a:rPr>
              <a:t>Oklahoma Help &amp; Support Page</a:t>
            </a:r>
          </a:p>
          <a:p>
            <a:pPr marL="457200" indent="-457200">
              <a:buFont typeface="+mj-lt"/>
              <a:buAutoNum type="arabicPeriod"/>
            </a:pPr>
            <a:r>
              <a:rPr lang="en-US" sz="2600">
                <a:solidFill>
                  <a:schemeClr val="tx1"/>
                </a:solidFill>
              </a:rPr>
              <a:t>Forms tab</a:t>
            </a:r>
          </a:p>
          <a:p>
            <a:pPr marL="457200" indent="-457200">
              <a:buFont typeface="+mj-lt"/>
              <a:buAutoNum type="arabicPeriod"/>
            </a:pPr>
            <a:r>
              <a:rPr lang="en-US" sz="2600">
                <a:solidFill>
                  <a:schemeClr val="tx1"/>
                </a:solidFill>
              </a:rPr>
              <a:t>Links for every form!</a:t>
            </a:r>
          </a:p>
          <a:p>
            <a:pPr marL="0" indent="0">
              <a:buNone/>
            </a:pPr>
            <a:endParaRPr lang="en-US" sz="2600">
              <a:solidFill>
                <a:schemeClr val="tx1"/>
              </a:solidFill>
            </a:endParaRPr>
          </a:p>
          <a:p>
            <a:pPr marL="0" indent="0">
              <a:buNone/>
            </a:pPr>
            <a:endParaRPr lang="en-US" sz="2600">
              <a:solidFill>
                <a:schemeClr val="tx1"/>
              </a:solidFill>
            </a:endParaRPr>
          </a:p>
          <a:p>
            <a:pPr marL="0" indent="0">
              <a:buNone/>
            </a:pPr>
            <a:r>
              <a:rPr lang="en-US" sz="2600" u="sng">
                <a:solidFill>
                  <a:schemeClr val="tx1"/>
                </a:solidFill>
              </a:rPr>
              <a:t>How:</a:t>
            </a:r>
          </a:p>
          <a:p>
            <a:pPr marL="0" indent="0">
              <a:buNone/>
            </a:pPr>
            <a:r>
              <a:rPr lang="en-US" sz="2600">
                <a:solidFill>
                  <a:schemeClr val="tx1"/>
                </a:solidFill>
              </a:rPr>
              <a:t>Click the link for the form you need. Type in the name and email information of those who need to sign the form.</a:t>
            </a:r>
          </a:p>
          <a:p>
            <a:pPr marL="0" indent="0">
              <a:buNone/>
            </a:pPr>
            <a:endParaRPr lang="en-US" sz="2600">
              <a:solidFill>
                <a:schemeClr val="tx1"/>
              </a:solidFill>
            </a:endParaRPr>
          </a:p>
          <a:p>
            <a:pPr marL="0" indent="0">
              <a:buNone/>
            </a:pPr>
            <a:r>
              <a:rPr lang="en-US" sz="2600" u="sng">
                <a:solidFill>
                  <a:schemeClr val="tx1"/>
                </a:solidFill>
              </a:rPr>
              <a:t>When:</a:t>
            </a:r>
          </a:p>
          <a:p>
            <a:pPr marL="0" indent="0">
              <a:buNone/>
            </a:pPr>
            <a:r>
              <a:rPr lang="en-US" sz="2600">
                <a:solidFill>
                  <a:schemeClr val="tx1"/>
                </a:solidFill>
              </a:rPr>
              <a:t>When someone sends you a DocuSign document for your electronic signature, you’ll receive an email from DocuSign to either resume or review the document depending on your role. </a:t>
            </a:r>
          </a:p>
          <a:p>
            <a:pPr marL="0" indent="0">
              <a:buNone/>
            </a:pPr>
            <a:endParaRPr lang="en-US">
              <a:solidFill>
                <a:schemeClr val="tx1"/>
              </a:solidFill>
            </a:endParaRPr>
          </a:p>
          <a:p>
            <a:pPr marL="0" indent="0">
              <a:buNone/>
            </a:pPr>
            <a:endParaRPr lang="en-US">
              <a:solidFill>
                <a:schemeClr val="tx1"/>
              </a:solidFill>
            </a:endParaRPr>
          </a:p>
        </p:txBody>
      </p:sp>
      <p:pic>
        <p:nvPicPr>
          <p:cNvPr id="4" name="Picture 3">
            <a:extLst>
              <a:ext uri="{FF2B5EF4-FFF2-40B4-BE49-F238E27FC236}">
                <a16:creationId xmlns:a16="http://schemas.microsoft.com/office/drawing/2014/main" id="{7C032790-CCF5-4553-94D4-233D92830CDF}"/>
              </a:ext>
            </a:extLst>
          </p:cNvPr>
          <p:cNvPicPr>
            <a:picLocks noChangeAspect="1"/>
          </p:cNvPicPr>
          <p:nvPr/>
        </p:nvPicPr>
        <p:blipFill rotWithShape="1">
          <a:blip r:embed="rId4"/>
          <a:srcRect r="24538"/>
          <a:stretch/>
        </p:blipFill>
        <p:spPr>
          <a:xfrm>
            <a:off x="4956046" y="1872396"/>
            <a:ext cx="6792931" cy="986696"/>
          </a:xfrm>
          <a:prstGeom prst="rect">
            <a:avLst/>
          </a:prstGeom>
        </p:spPr>
      </p:pic>
      <p:pic>
        <p:nvPicPr>
          <p:cNvPr id="5" name="Picture 4">
            <a:extLst>
              <a:ext uri="{FF2B5EF4-FFF2-40B4-BE49-F238E27FC236}">
                <a16:creationId xmlns:a16="http://schemas.microsoft.com/office/drawing/2014/main" id="{048640E3-1195-45BE-99C8-BA57FB6FC3D1}"/>
              </a:ext>
            </a:extLst>
          </p:cNvPr>
          <p:cNvPicPr>
            <a:picLocks noChangeAspect="1"/>
          </p:cNvPicPr>
          <p:nvPr/>
        </p:nvPicPr>
        <p:blipFill>
          <a:blip r:embed="rId5"/>
          <a:stretch>
            <a:fillRect/>
          </a:stretch>
        </p:blipFill>
        <p:spPr>
          <a:xfrm>
            <a:off x="7932545" y="3269298"/>
            <a:ext cx="3207060" cy="2733534"/>
          </a:xfrm>
          <a:prstGeom prst="rect">
            <a:avLst/>
          </a:prstGeom>
        </p:spPr>
      </p:pic>
    </p:spTree>
    <p:custDataLst>
      <p:tags r:id="rId1"/>
    </p:custDataLst>
    <p:extLst>
      <p:ext uri="{BB962C8B-B14F-4D97-AF65-F5344CB8AC3E}">
        <p14:creationId xmlns:p14="http://schemas.microsoft.com/office/powerpoint/2010/main" val="2419672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98" y="274638"/>
            <a:ext cx="8549403" cy="1143000"/>
          </a:xfrm>
        </p:spPr>
        <p:txBody>
          <a:bodyPr>
            <a:normAutofit fontScale="90000"/>
          </a:bodyPr>
          <a:lstStyle/>
          <a:p>
            <a:pPr>
              <a:lnSpc>
                <a:spcPct val="90000"/>
              </a:lnSpc>
            </a:pPr>
            <a:r>
              <a:rPr lang="en-US"/>
              <a:t/>
            </a:r>
            <a:br>
              <a:rPr lang="en-US"/>
            </a:br>
            <a:r>
              <a:rPr lang="en-US"/>
              <a:t>DocuSign Improvements for 2020</a:t>
            </a:r>
          </a:p>
          <a:p>
            <a:endParaRPr lang="en-US">
              <a:cs typeface="Calibri"/>
            </a:endParaRPr>
          </a:p>
        </p:txBody>
      </p:sp>
      <p:sp>
        <p:nvSpPr>
          <p:cNvPr id="8" name="Content Placeholder 2">
            <a:extLst>
              <a:ext uri="{FF2B5EF4-FFF2-40B4-BE49-F238E27FC236}">
                <a16:creationId xmlns:a16="http://schemas.microsoft.com/office/drawing/2014/main" id="{43FDE304-04F7-4147-9CAF-4173D5BF964F}"/>
              </a:ext>
            </a:extLst>
          </p:cNvPr>
          <p:cNvSpPr>
            <a:spLocks noGrp="1"/>
          </p:cNvSpPr>
          <p:nvPr>
            <p:ph idx="1"/>
          </p:nvPr>
        </p:nvSpPr>
        <p:spPr>
          <a:xfrm>
            <a:off x="6811927" y="1423660"/>
            <a:ext cx="5266659" cy="5159702"/>
          </a:xfrm>
        </p:spPr>
        <p:txBody>
          <a:bodyPr vert="horz" lIns="91440" tIns="45720" rIns="91440" bIns="45720" rtlCol="0" anchor="t">
            <a:noAutofit/>
          </a:bodyPr>
          <a:lstStyle/>
          <a:p>
            <a:r>
              <a:rPr lang="en-US" sz="3200"/>
              <a:t>Redesigned TA Form</a:t>
            </a:r>
          </a:p>
          <a:p>
            <a:pPr marL="0" indent="0">
              <a:buNone/>
            </a:pPr>
            <a:endParaRPr lang="en-US" sz="1600"/>
          </a:p>
          <a:p>
            <a:pPr lvl="1">
              <a:lnSpc>
                <a:spcPct val="90000"/>
              </a:lnSpc>
            </a:pPr>
            <a:r>
              <a:rPr lang="en-US"/>
              <a:t>One Test Administrator will sign and fill in the names of all the Test Proctors they worked with and the dates they worked with them.</a:t>
            </a:r>
          </a:p>
          <a:p>
            <a:pPr marL="457200" lvl="1" indent="0">
              <a:lnSpc>
                <a:spcPct val="90000"/>
              </a:lnSpc>
              <a:buNone/>
            </a:pPr>
            <a:r>
              <a:rPr lang="en-US"/>
              <a:t> </a:t>
            </a:r>
          </a:p>
          <a:p>
            <a:pPr lvl="1">
              <a:lnSpc>
                <a:spcPct val="90000"/>
              </a:lnSpc>
            </a:pPr>
            <a:r>
              <a:rPr lang="en-US"/>
              <a:t>Spaces for up to 10 Test Proctor names and dates on one form. </a:t>
            </a:r>
          </a:p>
          <a:p>
            <a:pPr lvl="1">
              <a:lnSpc>
                <a:spcPct val="90000"/>
              </a:lnSpc>
            </a:pPr>
            <a:endParaRPr lang="en-US"/>
          </a:p>
          <a:p>
            <a:pPr lvl="1">
              <a:lnSpc>
                <a:spcPct val="90000"/>
              </a:lnSpc>
            </a:pPr>
            <a:r>
              <a:rPr lang="en-US"/>
              <a:t>Test Proctors </a:t>
            </a:r>
            <a:r>
              <a:rPr lang="en-US" u="sng"/>
              <a:t>no longer need to sign </a:t>
            </a:r>
            <a:r>
              <a:rPr lang="en-US"/>
              <a:t>forms using DocuSign</a:t>
            </a:r>
          </a:p>
          <a:p>
            <a:pPr lvl="1">
              <a:lnSpc>
                <a:spcPct val="90000"/>
              </a:lnSpc>
            </a:pPr>
            <a:endParaRPr lang="en-US"/>
          </a:p>
          <a:p>
            <a:pPr lvl="1">
              <a:lnSpc>
                <a:spcPct val="90000"/>
              </a:lnSpc>
            </a:pPr>
            <a:endParaRPr lang="en-US"/>
          </a:p>
          <a:p>
            <a:pPr marL="914400" lvl="2" indent="0">
              <a:lnSpc>
                <a:spcPct val="90000"/>
              </a:lnSpc>
              <a:buNone/>
            </a:pPr>
            <a:endParaRPr lang="en-US" sz="3200"/>
          </a:p>
          <a:p>
            <a:pPr>
              <a:lnSpc>
                <a:spcPct val="90000"/>
              </a:lnSpc>
            </a:pPr>
            <a:endParaRPr lang="en-US" sz="2800"/>
          </a:p>
        </p:txBody>
      </p:sp>
      <p:pic>
        <p:nvPicPr>
          <p:cNvPr id="11" name="Graphic 11" descr="Thumbs Up Sign">
            <a:extLst>
              <a:ext uri="{FF2B5EF4-FFF2-40B4-BE49-F238E27FC236}">
                <a16:creationId xmlns:a16="http://schemas.microsoft.com/office/drawing/2014/main" id="{4DC3A883-778D-4C17-97D3-27D421E8F30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10801" y="274638"/>
            <a:ext cx="914400" cy="914400"/>
          </a:xfrm>
          <a:prstGeom prst="rect">
            <a:avLst/>
          </a:prstGeom>
        </p:spPr>
      </p:pic>
      <p:pic>
        <p:nvPicPr>
          <p:cNvPr id="3" name="Picture 2">
            <a:extLst>
              <a:ext uri="{FF2B5EF4-FFF2-40B4-BE49-F238E27FC236}">
                <a16:creationId xmlns:a16="http://schemas.microsoft.com/office/drawing/2014/main" id="{FC31B70E-38F4-42A2-843F-EAE3C2006C96}"/>
              </a:ext>
            </a:extLst>
          </p:cNvPr>
          <p:cNvPicPr>
            <a:picLocks noChangeAspect="1"/>
          </p:cNvPicPr>
          <p:nvPr/>
        </p:nvPicPr>
        <p:blipFill>
          <a:blip r:embed="rId6"/>
          <a:stretch>
            <a:fillRect/>
          </a:stretch>
        </p:blipFill>
        <p:spPr>
          <a:xfrm>
            <a:off x="0" y="1481582"/>
            <a:ext cx="6858594" cy="4791871"/>
          </a:xfrm>
          <a:prstGeom prst="rect">
            <a:avLst/>
          </a:prstGeom>
        </p:spPr>
      </p:pic>
    </p:spTree>
    <p:custDataLst>
      <p:tags r:id="rId1"/>
    </p:custDataLst>
    <p:extLst>
      <p:ext uri="{BB962C8B-B14F-4D97-AF65-F5344CB8AC3E}">
        <p14:creationId xmlns:p14="http://schemas.microsoft.com/office/powerpoint/2010/main" val="496871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AB093-C385-4692-A226-8867CB898A2B}"/>
              </a:ext>
            </a:extLst>
          </p:cNvPr>
          <p:cNvPicPr>
            <a:picLocks noChangeAspect="1"/>
          </p:cNvPicPr>
          <p:nvPr/>
        </p:nvPicPr>
        <p:blipFill rotWithShape="1">
          <a:blip r:embed="rId4"/>
          <a:srcRect l="45129" t="1" b="5401"/>
          <a:stretch/>
        </p:blipFill>
        <p:spPr>
          <a:xfrm>
            <a:off x="1073887" y="3119608"/>
            <a:ext cx="8934159" cy="548625"/>
          </a:xfrm>
          <a:prstGeom prst="rect">
            <a:avLst/>
          </a:prstGeom>
        </p:spPr>
      </p:pic>
      <p:sp>
        <p:nvSpPr>
          <p:cNvPr id="2" name="Title 1"/>
          <p:cNvSpPr>
            <a:spLocks noGrp="1"/>
          </p:cNvSpPr>
          <p:nvPr>
            <p:ph type="title"/>
          </p:nvPr>
        </p:nvSpPr>
        <p:spPr>
          <a:xfrm>
            <a:off x="1661398" y="274638"/>
            <a:ext cx="8549403" cy="1143000"/>
          </a:xfrm>
        </p:spPr>
        <p:txBody>
          <a:bodyPr>
            <a:normAutofit fontScale="90000"/>
          </a:bodyPr>
          <a:lstStyle/>
          <a:p>
            <a:pPr>
              <a:lnSpc>
                <a:spcPct val="90000"/>
              </a:lnSpc>
            </a:pPr>
            <a:r>
              <a:rPr lang="en-US"/>
              <a:t/>
            </a:r>
            <a:br>
              <a:rPr lang="en-US"/>
            </a:br>
            <a:r>
              <a:rPr lang="en-US">
                <a:latin typeface="Georgia"/>
              </a:rPr>
              <a:t>DocuSign Reminders for 2020</a:t>
            </a:r>
            <a:endParaRPr lang="en-US"/>
          </a:p>
          <a:p>
            <a:endParaRPr lang="en-US">
              <a:cs typeface="Calibri"/>
            </a:endParaRPr>
          </a:p>
        </p:txBody>
      </p:sp>
      <p:sp>
        <p:nvSpPr>
          <p:cNvPr id="8" name="Content Placeholder 2">
            <a:extLst>
              <a:ext uri="{FF2B5EF4-FFF2-40B4-BE49-F238E27FC236}">
                <a16:creationId xmlns:a16="http://schemas.microsoft.com/office/drawing/2014/main" id="{43FDE304-04F7-4147-9CAF-4173D5BF964F}"/>
              </a:ext>
            </a:extLst>
          </p:cNvPr>
          <p:cNvSpPr>
            <a:spLocks noGrp="1"/>
          </p:cNvSpPr>
          <p:nvPr>
            <p:ph idx="1"/>
          </p:nvPr>
        </p:nvSpPr>
        <p:spPr>
          <a:xfrm>
            <a:off x="1073887" y="1275908"/>
            <a:ext cx="9877647" cy="5069042"/>
          </a:xfrm>
        </p:spPr>
        <p:txBody>
          <a:bodyPr vert="horz" lIns="91440" tIns="45720" rIns="91440" bIns="45720" rtlCol="0" anchor="t">
            <a:noAutofit/>
          </a:bodyPr>
          <a:lstStyle/>
          <a:p>
            <a:r>
              <a:rPr lang="en-US" sz="2400"/>
              <a:t>DocuSign Form Email Subject Lines </a:t>
            </a:r>
          </a:p>
          <a:p>
            <a:pPr lvl="1">
              <a:lnSpc>
                <a:spcPct val="90000"/>
              </a:lnSpc>
            </a:pPr>
            <a:r>
              <a:rPr lang="en-US"/>
              <a:t>The name of person who needs to sign the form will be visible in the email subject line.  </a:t>
            </a:r>
          </a:p>
          <a:p>
            <a:pPr lvl="2">
              <a:lnSpc>
                <a:spcPct val="90000"/>
              </a:lnSpc>
            </a:pPr>
            <a:r>
              <a:rPr lang="en-US" sz="2400"/>
              <a:t>Quickly find the right form for the right person to sign.</a:t>
            </a:r>
          </a:p>
          <a:p>
            <a:pPr marL="914400" lvl="2" indent="0">
              <a:lnSpc>
                <a:spcPct val="90000"/>
              </a:lnSpc>
              <a:buNone/>
            </a:pPr>
            <a:r>
              <a:rPr lang="en-US" sz="2800"/>
              <a:t>  </a:t>
            </a:r>
            <a:endParaRPr lang="en-US"/>
          </a:p>
          <a:p>
            <a:pPr>
              <a:lnSpc>
                <a:spcPct val="90000"/>
              </a:lnSpc>
            </a:pPr>
            <a:endParaRPr lang="en-US" sz="2800"/>
          </a:p>
          <a:p>
            <a:pPr>
              <a:lnSpc>
                <a:spcPct val="90000"/>
              </a:lnSpc>
            </a:pPr>
            <a:r>
              <a:rPr lang="en-US" sz="2400"/>
              <a:t>Enter the </a:t>
            </a:r>
            <a:r>
              <a:rPr lang="en-US" sz="2400" b="1"/>
              <a:t>official district codes and district names </a:t>
            </a:r>
          </a:p>
          <a:p>
            <a:pPr lvl="1">
              <a:lnSpc>
                <a:spcPct val="90000"/>
              </a:lnSpc>
            </a:pPr>
            <a:r>
              <a:rPr lang="en-US"/>
              <a:t>List of official district codes with district names is now posted on the OK Help &amp; Support site.</a:t>
            </a:r>
          </a:p>
          <a:p>
            <a:pPr lvl="1">
              <a:lnSpc>
                <a:spcPct val="90000"/>
              </a:lnSpc>
            </a:pPr>
            <a:endParaRPr lang="en-US"/>
          </a:p>
          <a:p>
            <a:r>
              <a:rPr lang="en-US" sz="2400"/>
              <a:t>You will not receive a completed copy of a form until </a:t>
            </a:r>
            <a:r>
              <a:rPr lang="en-US" sz="2400" u="sng"/>
              <a:t>ALL</a:t>
            </a:r>
            <a:r>
              <a:rPr lang="en-US" sz="2400"/>
              <a:t> people sign it. So it you don’t receive a form, contact all signors and ask them to check again in the email box for the notification. </a:t>
            </a:r>
          </a:p>
          <a:p>
            <a:pPr lvl="1">
              <a:lnSpc>
                <a:spcPct val="90000"/>
              </a:lnSpc>
            </a:pPr>
            <a:endParaRPr lang="en-US" sz="3600"/>
          </a:p>
          <a:p>
            <a:pPr>
              <a:lnSpc>
                <a:spcPct val="90000"/>
              </a:lnSpc>
            </a:pPr>
            <a:endParaRPr lang="en-US"/>
          </a:p>
        </p:txBody>
      </p:sp>
      <p:sp>
        <p:nvSpPr>
          <p:cNvPr id="13" name="Rectangle 12">
            <a:extLst>
              <a:ext uri="{FF2B5EF4-FFF2-40B4-BE49-F238E27FC236}">
                <a16:creationId xmlns:a16="http://schemas.microsoft.com/office/drawing/2014/main" id="{6F746FA1-FA4E-49F2-8BA4-B181BFA371EF}"/>
              </a:ext>
            </a:extLst>
          </p:cNvPr>
          <p:cNvSpPr/>
          <p:nvPr/>
        </p:nvSpPr>
        <p:spPr>
          <a:xfrm>
            <a:off x="7729872" y="3119608"/>
            <a:ext cx="1392864" cy="45445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4124035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2190"/>
          </a:xfrm>
        </p:spPr>
        <p:txBody>
          <a:bodyPr>
            <a:normAutofit fontScale="90000"/>
          </a:bodyPr>
          <a:lstStyle/>
          <a:p>
            <a:r>
              <a:rPr lang="en-US" dirty="0"/>
              <a:t>Building Test Security Form</a:t>
            </a:r>
          </a:p>
        </p:txBody>
      </p:sp>
      <p:sp>
        <p:nvSpPr>
          <p:cNvPr id="4" name="TextBox 3"/>
          <p:cNvSpPr txBox="1"/>
          <p:nvPr/>
        </p:nvSpPr>
        <p:spPr>
          <a:xfrm>
            <a:off x="853433" y="1084678"/>
            <a:ext cx="1877835" cy="2308324"/>
          </a:xfrm>
          <a:prstGeom prst="rect">
            <a:avLst/>
          </a:prstGeom>
          <a:noFill/>
        </p:spPr>
        <p:txBody>
          <a:bodyPr wrap="square" rtlCol="0">
            <a:spAutoFit/>
          </a:bodyPr>
          <a:lstStyle/>
          <a:p>
            <a:r>
              <a:rPr lang="en-US" sz="2400"/>
              <a:t>The person starting the form clicks the link and fills in the information.</a:t>
            </a:r>
          </a:p>
        </p:txBody>
      </p:sp>
      <p:sp>
        <p:nvSpPr>
          <p:cNvPr id="5" name="TextBox 4"/>
          <p:cNvSpPr txBox="1"/>
          <p:nvPr/>
        </p:nvSpPr>
        <p:spPr>
          <a:xfrm>
            <a:off x="999460" y="4018996"/>
            <a:ext cx="2394357" cy="1938992"/>
          </a:xfrm>
          <a:prstGeom prst="rect">
            <a:avLst/>
          </a:prstGeom>
          <a:noFill/>
        </p:spPr>
        <p:txBody>
          <a:bodyPr wrap="square" rtlCol="0">
            <a:spAutoFit/>
          </a:bodyPr>
          <a:lstStyle/>
          <a:p>
            <a:r>
              <a:rPr lang="en-US" sz="2400"/>
              <a:t>Tip: You can use the same email address but must have different names.</a:t>
            </a:r>
          </a:p>
        </p:txBody>
      </p:sp>
      <p:pic>
        <p:nvPicPr>
          <p:cNvPr id="3" name="Picture 2">
            <a:extLst>
              <a:ext uri="{FF2B5EF4-FFF2-40B4-BE49-F238E27FC236}">
                <a16:creationId xmlns:a16="http://schemas.microsoft.com/office/drawing/2014/main" id="{1C997197-7A0E-4807-951E-EB366863C43B}"/>
              </a:ext>
            </a:extLst>
          </p:cNvPr>
          <p:cNvPicPr>
            <a:picLocks noChangeAspect="1"/>
          </p:cNvPicPr>
          <p:nvPr/>
        </p:nvPicPr>
        <p:blipFill>
          <a:blip r:embed="rId3"/>
          <a:stretch>
            <a:fillRect/>
          </a:stretch>
        </p:blipFill>
        <p:spPr>
          <a:xfrm>
            <a:off x="3717740" y="986828"/>
            <a:ext cx="3990975" cy="5438775"/>
          </a:xfrm>
          <a:prstGeom prst="rect">
            <a:avLst/>
          </a:prstGeom>
        </p:spPr>
      </p:pic>
      <p:sp>
        <p:nvSpPr>
          <p:cNvPr id="6" name="TextBox 5">
            <a:extLst>
              <a:ext uri="{FF2B5EF4-FFF2-40B4-BE49-F238E27FC236}">
                <a16:creationId xmlns:a16="http://schemas.microsoft.com/office/drawing/2014/main" id="{EC35E7D1-00FF-4A57-8107-D5A0BBEBC631}"/>
              </a:ext>
            </a:extLst>
          </p:cNvPr>
          <p:cNvSpPr txBox="1"/>
          <p:nvPr/>
        </p:nvSpPr>
        <p:spPr>
          <a:xfrm>
            <a:off x="8159432" y="1413294"/>
            <a:ext cx="3844726" cy="5155257"/>
          </a:xfrm>
          <a:prstGeom prst="rect">
            <a:avLst/>
          </a:prstGeom>
          <a:noFill/>
        </p:spPr>
        <p:txBody>
          <a:bodyPr wrap="square" rtlCol="0">
            <a:spAutoFit/>
          </a:bodyPr>
          <a:lstStyle/>
          <a:p>
            <a:r>
              <a:rPr lang="en-US" sz="2350"/>
              <a:t>Note: </a:t>
            </a:r>
          </a:p>
          <a:p>
            <a:r>
              <a:rPr lang="en-US" sz="2350">
                <a:solidFill>
                  <a:schemeClr val="accent1">
                    <a:lumMod val="50000"/>
                  </a:schemeClr>
                </a:solidFill>
              </a:rPr>
              <a:t>If you use one email address on the forms, but enter different names, take notice if the names in the form change after being sent for signature! </a:t>
            </a:r>
          </a:p>
          <a:p>
            <a:endParaRPr lang="en-US" sz="2350">
              <a:solidFill>
                <a:schemeClr val="accent1">
                  <a:lumMod val="50000"/>
                </a:schemeClr>
              </a:solidFill>
            </a:endParaRPr>
          </a:p>
          <a:p>
            <a:r>
              <a:rPr lang="en-US" sz="2350">
                <a:solidFill>
                  <a:schemeClr val="accent1">
                    <a:lumMod val="50000"/>
                  </a:schemeClr>
                </a:solidFill>
              </a:rPr>
              <a:t>This means you have an open </a:t>
            </a:r>
          </a:p>
          <a:p>
            <a:r>
              <a:rPr lang="en-US" sz="2350">
                <a:solidFill>
                  <a:schemeClr val="accent1">
                    <a:lumMod val="50000"/>
                  </a:schemeClr>
                </a:solidFill>
              </a:rPr>
              <a:t>DocuSign account using that email address and a registered name. Contact DocuSign to close the account if you want to use this email address for all forms. </a:t>
            </a:r>
          </a:p>
        </p:txBody>
      </p:sp>
    </p:spTree>
    <p:custDataLst>
      <p:tags r:id="rId1"/>
    </p:custDataLst>
    <p:extLst>
      <p:ext uri="{BB962C8B-B14F-4D97-AF65-F5344CB8AC3E}">
        <p14:creationId xmlns:p14="http://schemas.microsoft.com/office/powerpoint/2010/main" val="1677932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75B153-A901-4FBE-933B-CF6F39834C16}"/>
              </a:ext>
            </a:extLst>
          </p:cNvPr>
          <p:cNvSpPr txBox="1"/>
          <p:nvPr/>
        </p:nvSpPr>
        <p:spPr>
          <a:xfrm>
            <a:off x="935666" y="848234"/>
            <a:ext cx="2832774" cy="1200329"/>
          </a:xfrm>
          <a:prstGeom prst="rect">
            <a:avLst/>
          </a:prstGeom>
          <a:noFill/>
        </p:spPr>
        <p:txBody>
          <a:bodyPr wrap="square" rtlCol="0" anchor="t">
            <a:spAutoFit/>
          </a:bodyPr>
          <a:lstStyle/>
          <a:p>
            <a:r>
              <a:rPr lang="en-US" sz="2400"/>
              <a:t>First person on </a:t>
            </a:r>
          </a:p>
          <a:p>
            <a:r>
              <a:rPr lang="en-US" sz="2400">
                <a:cs typeface="Calibri"/>
              </a:rPr>
              <a:t>List gets this email</a:t>
            </a:r>
          </a:p>
          <a:p>
            <a:r>
              <a:rPr lang="en-US" sz="2400">
                <a:cs typeface="Calibri"/>
              </a:rPr>
              <a:t>notification</a:t>
            </a:r>
          </a:p>
        </p:txBody>
      </p:sp>
      <p:sp>
        <p:nvSpPr>
          <p:cNvPr id="8" name="TextBox 7">
            <a:extLst>
              <a:ext uri="{FF2B5EF4-FFF2-40B4-BE49-F238E27FC236}">
                <a16:creationId xmlns:a16="http://schemas.microsoft.com/office/drawing/2014/main" id="{748E8FF4-C6FB-41B2-8059-CF02FA789EE6}"/>
              </a:ext>
            </a:extLst>
          </p:cNvPr>
          <p:cNvSpPr txBox="1"/>
          <p:nvPr/>
        </p:nvSpPr>
        <p:spPr>
          <a:xfrm>
            <a:off x="8120600" y="3596172"/>
            <a:ext cx="2245259" cy="1200329"/>
          </a:xfrm>
          <a:prstGeom prst="rect">
            <a:avLst/>
          </a:prstGeom>
          <a:solidFill>
            <a:schemeClr val="bg1"/>
          </a:solidFill>
        </p:spPr>
        <p:txBody>
          <a:bodyPr wrap="square" rtlCol="0" anchor="t">
            <a:spAutoFit/>
          </a:bodyPr>
          <a:lstStyle/>
          <a:p>
            <a:r>
              <a:rPr lang="en-US" sz="2400"/>
              <a:t>First person starts signing the form. </a:t>
            </a:r>
            <a:endParaRPr lang="en-US" sz="2400">
              <a:cs typeface="Calibri"/>
            </a:endParaRPr>
          </a:p>
        </p:txBody>
      </p:sp>
      <p:pic>
        <p:nvPicPr>
          <p:cNvPr id="2" name="Picture 1">
            <a:extLst>
              <a:ext uri="{FF2B5EF4-FFF2-40B4-BE49-F238E27FC236}">
                <a16:creationId xmlns:a16="http://schemas.microsoft.com/office/drawing/2014/main" id="{8C07E1D2-9E4D-4573-A9AC-B7E516D3918B}"/>
              </a:ext>
            </a:extLst>
          </p:cNvPr>
          <p:cNvPicPr>
            <a:picLocks noChangeAspect="1"/>
          </p:cNvPicPr>
          <p:nvPr/>
        </p:nvPicPr>
        <p:blipFill>
          <a:blip r:embed="rId3"/>
          <a:stretch>
            <a:fillRect/>
          </a:stretch>
        </p:blipFill>
        <p:spPr>
          <a:xfrm>
            <a:off x="3649738" y="347935"/>
            <a:ext cx="4494337" cy="3171442"/>
          </a:xfrm>
          <a:prstGeom prst="rect">
            <a:avLst/>
          </a:prstGeom>
        </p:spPr>
      </p:pic>
      <p:pic>
        <p:nvPicPr>
          <p:cNvPr id="5" name="Picture 4">
            <a:extLst>
              <a:ext uri="{FF2B5EF4-FFF2-40B4-BE49-F238E27FC236}">
                <a16:creationId xmlns:a16="http://schemas.microsoft.com/office/drawing/2014/main" id="{02C093A6-238F-40AE-ACDE-64BDC103E769}"/>
              </a:ext>
            </a:extLst>
          </p:cNvPr>
          <p:cNvPicPr>
            <a:picLocks noChangeAspect="1"/>
          </p:cNvPicPr>
          <p:nvPr/>
        </p:nvPicPr>
        <p:blipFill>
          <a:blip r:embed="rId4"/>
          <a:stretch>
            <a:fillRect/>
          </a:stretch>
        </p:blipFill>
        <p:spPr>
          <a:xfrm>
            <a:off x="1330792" y="3596172"/>
            <a:ext cx="6505404" cy="2789424"/>
          </a:xfrm>
          <a:prstGeom prst="rect">
            <a:avLst/>
          </a:prstGeom>
        </p:spPr>
      </p:pic>
    </p:spTree>
    <p:custDataLst>
      <p:tags r:id="rId1"/>
    </p:custDataLst>
    <p:extLst>
      <p:ext uri="{BB962C8B-B14F-4D97-AF65-F5344CB8AC3E}">
        <p14:creationId xmlns:p14="http://schemas.microsoft.com/office/powerpoint/2010/main" val="1935735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605" y="860079"/>
            <a:ext cx="2245259" cy="1200329"/>
          </a:xfrm>
          <a:prstGeom prst="rect">
            <a:avLst/>
          </a:prstGeom>
          <a:noFill/>
        </p:spPr>
        <p:txBody>
          <a:bodyPr wrap="square" rtlCol="0">
            <a:spAutoFit/>
          </a:bodyPr>
          <a:lstStyle/>
          <a:p>
            <a:r>
              <a:rPr lang="en-US" sz="2400" dirty="0"/>
              <a:t>The next person in the list gets this email.</a:t>
            </a:r>
          </a:p>
        </p:txBody>
      </p:sp>
      <p:sp>
        <p:nvSpPr>
          <p:cNvPr id="10" name="TextBox 9">
            <a:extLst>
              <a:ext uri="{FF2B5EF4-FFF2-40B4-BE49-F238E27FC236}">
                <a16:creationId xmlns:a16="http://schemas.microsoft.com/office/drawing/2014/main" id="{A5B9C2F6-46A2-4826-88B0-C26C7618F1F1}"/>
              </a:ext>
            </a:extLst>
          </p:cNvPr>
          <p:cNvSpPr txBox="1"/>
          <p:nvPr/>
        </p:nvSpPr>
        <p:spPr>
          <a:xfrm>
            <a:off x="8237349" y="1887172"/>
            <a:ext cx="2245259" cy="1938992"/>
          </a:xfrm>
          <a:prstGeom prst="rect">
            <a:avLst/>
          </a:prstGeom>
          <a:solidFill>
            <a:schemeClr val="bg1"/>
          </a:solidFill>
        </p:spPr>
        <p:txBody>
          <a:bodyPr wrap="square" rtlCol="0" anchor="t">
            <a:spAutoFit/>
          </a:bodyPr>
          <a:lstStyle/>
          <a:p>
            <a:r>
              <a:rPr lang="en-US" sz="2400"/>
              <a:t>Once completed, each person receives a signed copy via email. </a:t>
            </a:r>
            <a:endParaRPr lang="en-US" sz="2400">
              <a:cs typeface="Calibri"/>
            </a:endParaRPr>
          </a:p>
        </p:txBody>
      </p:sp>
      <p:pic>
        <p:nvPicPr>
          <p:cNvPr id="2" name="Picture 1">
            <a:extLst>
              <a:ext uri="{FF2B5EF4-FFF2-40B4-BE49-F238E27FC236}">
                <a16:creationId xmlns:a16="http://schemas.microsoft.com/office/drawing/2014/main" id="{ACA6C1A6-DEC5-4C4D-82B3-6B5ACC0B08C2}"/>
              </a:ext>
            </a:extLst>
          </p:cNvPr>
          <p:cNvPicPr>
            <a:picLocks noChangeAspect="1"/>
          </p:cNvPicPr>
          <p:nvPr/>
        </p:nvPicPr>
        <p:blipFill>
          <a:blip r:embed="rId3"/>
          <a:stretch>
            <a:fillRect/>
          </a:stretch>
        </p:blipFill>
        <p:spPr>
          <a:xfrm>
            <a:off x="4040864" y="148811"/>
            <a:ext cx="3746749" cy="3111019"/>
          </a:xfrm>
          <a:prstGeom prst="rect">
            <a:avLst/>
          </a:prstGeom>
        </p:spPr>
      </p:pic>
      <p:pic>
        <p:nvPicPr>
          <p:cNvPr id="5" name="Picture 4">
            <a:extLst>
              <a:ext uri="{FF2B5EF4-FFF2-40B4-BE49-F238E27FC236}">
                <a16:creationId xmlns:a16="http://schemas.microsoft.com/office/drawing/2014/main" id="{8FDB7F04-067C-449E-8599-5C2CD76F7ABB}"/>
              </a:ext>
            </a:extLst>
          </p:cNvPr>
          <p:cNvPicPr>
            <a:picLocks noChangeAspect="1"/>
          </p:cNvPicPr>
          <p:nvPr/>
        </p:nvPicPr>
        <p:blipFill>
          <a:blip r:embed="rId4"/>
          <a:stretch>
            <a:fillRect/>
          </a:stretch>
        </p:blipFill>
        <p:spPr>
          <a:xfrm>
            <a:off x="0" y="3642819"/>
            <a:ext cx="4952650" cy="1476421"/>
          </a:xfrm>
          <a:prstGeom prst="rect">
            <a:avLst/>
          </a:prstGeom>
        </p:spPr>
      </p:pic>
      <p:pic>
        <p:nvPicPr>
          <p:cNvPr id="7" name="Picture 6">
            <a:extLst>
              <a:ext uri="{FF2B5EF4-FFF2-40B4-BE49-F238E27FC236}">
                <a16:creationId xmlns:a16="http://schemas.microsoft.com/office/drawing/2014/main" id="{E2C62EEA-988A-4DFE-923F-9B26584960EF}"/>
              </a:ext>
            </a:extLst>
          </p:cNvPr>
          <p:cNvPicPr>
            <a:picLocks noChangeAspect="1"/>
          </p:cNvPicPr>
          <p:nvPr/>
        </p:nvPicPr>
        <p:blipFill>
          <a:blip r:embed="rId5"/>
          <a:stretch>
            <a:fillRect/>
          </a:stretch>
        </p:blipFill>
        <p:spPr>
          <a:xfrm>
            <a:off x="4952650" y="4392497"/>
            <a:ext cx="5824488" cy="1890718"/>
          </a:xfrm>
          <a:prstGeom prst="rect">
            <a:avLst/>
          </a:prstGeom>
        </p:spPr>
      </p:pic>
    </p:spTree>
    <p:custDataLst>
      <p:tags r:id="rId1"/>
    </p:custDataLst>
    <p:extLst>
      <p:ext uri="{BB962C8B-B14F-4D97-AF65-F5344CB8AC3E}">
        <p14:creationId xmlns:p14="http://schemas.microsoft.com/office/powerpoint/2010/main" val="2982624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E040-4402-4A88-9D77-92C4D37A6AA7}"/>
              </a:ext>
            </a:extLst>
          </p:cNvPr>
          <p:cNvSpPr>
            <a:spLocks noGrp="1"/>
          </p:cNvSpPr>
          <p:nvPr>
            <p:ph type="title"/>
          </p:nvPr>
        </p:nvSpPr>
        <p:spPr/>
        <p:txBody>
          <a:bodyPr/>
          <a:lstStyle/>
          <a:p>
            <a:r>
              <a:rPr lang="en-US">
                <a:cs typeface="Calibri"/>
              </a:rPr>
              <a:t>Demographic Information</a:t>
            </a:r>
            <a:endParaRPr lang="en-US"/>
          </a:p>
        </p:txBody>
      </p:sp>
      <p:sp>
        <p:nvSpPr>
          <p:cNvPr id="7" name="Content Placeholder 6">
            <a:extLst>
              <a:ext uri="{FF2B5EF4-FFF2-40B4-BE49-F238E27FC236}">
                <a16:creationId xmlns:a16="http://schemas.microsoft.com/office/drawing/2014/main" id="{9E67237B-23CB-45C7-A7EF-1B211C654C89}"/>
              </a:ext>
            </a:extLst>
          </p:cNvPr>
          <p:cNvSpPr>
            <a:spLocks noGrp="1"/>
          </p:cNvSpPr>
          <p:nvPr>
            <p:ph idx="1"/>
          </p:nvPr>
        </p:nvSpPr>
        <p:spPr/>
        <p:txBody>
          <a:bodyPr vert="horz" lIns="91440" tIns="45720" rIns="91440" bIns="45720" rtlCol="0" anchor="t">
            <a:normAutofit/>
          </a:bodyPr>
          <a:lstStyle/>
          <a:p>
            <a:r>
              <a:rPr lang="en-US"/>
              <a:t>All students must be accounted for at the time of testing.</a:t>
            </a:r>
          </a:p>
          <a:p>
            <a:r>
              <a:rPr lang="en-US"/>
              <a:t>Ultimately, all student demographic information will be pulled from the Demographic Overlay Report.  Please ensure information in the local SIS is accurate.</a:t>
            </a:r>
          </a:p>
          <a:p>
            <a:r>
              <a:rPr lang="en-US"/>
              <a:t>Incorrect or incomplete information will result in inaccurate student data and may have a negative impact on the final reports.</a:t>
            </a:r>
          </a:p>
          <a:p>
            <a:endParaRPr lang="en-US"/>
          </a:p>
        </p:txBody>
      </p:sp>
    </p:spTree>
    <p:custDataLst>
      <p:tags r:id="rId1"/>
    </p:custDataLst>
    <p:extLst>
      <p:ext uri="{BB962C8B-B14F-4D97-AF65-F5344CB8AC3E}">
        <p14:creationId xmlns:p14="http://schemas.microsoft.com/office/powerpoint/2010/main" val="3011163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14B5-38CA-4FB1-AD3D-BC17F8072636}"/>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93F8B4FB-42D9-46F0-BCB1-7B603A18C56C}"/>
              </a:ext>
            </a:extLst>
          </p:cNvPr>
          <p:cNvSpPr>
            <a:spLocks noGrp="1"/>
          </p:cNvSpPr>
          <p:nvPr>
            <p:ph type="subTitle" idx="1"/>
          </p:nvPr>
        </p:nvSpPr>
        <p:spPr/>
        <p:txBody>
          <a:bodyPr vert="horz" lIns="91440" tIns="45720" rIns="91440" bIns="45720" rtlCol="0" anchor="t">
            <a:normAutofit/>
          </a:bodyPr>
          <a:lstStyle/>
          <a:p>
            <a:pPr algn="ctr"/>
            <a:r>
              <a:rPr lang="en-US"/>
              <a:t>Testing All Eligible Students</a:t>
            </a:r>
          </a:p>
          <a:p>
            <a:endParaRPr lang="en-US"/>
          </a:p>
        </p:txBody>
      </p:sp>
    </p:spTree>
    <p:custDataLst>
      <p:tags r:id="rId1"/>
    </p:custDataLst>
    <p:extLst>
      <p:ext uri="{BB962C8B-B14F-4D97-AF65-F5344CB8AC3E}">
        <p14:creationId xmlns:p14="http://schemas.microsoft.com/office/powerpoint/2010/main" val="834770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2F5F-BBFE-4A22-A4A1-B15AEBBD0A46}"/>
              </a:ext>
            </a:extLst>
          </p:cNvPr>
          <p:cNvSpPr>
            <a:spLocks noGrp="1"/>
          </p:cNvSpPr>
          <p:nvPr>
            <p:ph type="title"/>
          </p:nvPr>
        </p:nvSpPr>
        <p:spPr/>
        <p:txBody>
          <a:bodyPr/>
          <a:lstStyle/>
          <a:p>
            <a:r>
              <a:rPr lang="en-US">
                <a:cs typeface="Calibri"/>
              </a:rPr>
              <a:t>Testing All Students</a:t>
            </a:r>
            <a:endParaRPr lang="en-US"/>
          </a:p>
        </p:txBody>
      </p:sp>
      <p:sp>
        <p:nvSpPr>
          <p:cNvPr id="3" name="Content Placeholder 2">
            <a:extLst>
              <a:ext uri="{FF2B5EF4-FFF2-40B4-BE49-F238E27FC236}">
                <a16:creationId xmlns:a16="http://schemas.microsoft.com/office/drawing/2014/main" id="{139B9529-1450-4359-B24B-FCF03B46BD75}"/>
              </a:ext>
            </a:extLst>
          </p:cNvPr>
          <p:cNvSpPr>
            <a:spLocks noGrp="1"/>
          </p:cNvSpPr>
          <p:nvPr>
            <p:ph idx="1"/>
          </p:nvPr>
        </p:nvSpPr>
        <p:spPr/>
        <p:txBody>
          <a:bodyPr vert="horz" lIns="91440" tIns="45720" rIns="91440" bIns="45720" rtlCol="0" anchor="t">
            <a:normAutofit/>
          </a:bodyPr>
          <a:lstStyle/>
          <a:p>
            <a:r>
              <a:rPr lang="en-US"/>
              <a:t>OAC 210:10-3-2(b) </a:t>
            </a:r>
          </a:p>
          <a:p>
            <a:pPr marL="0" indent="0">
              <a:buNone/>
            </a:pPr>
            <a:r>
              <a:rPr lang="en-US"/>
              <a:t>“All public school districts shall administer the state mandated academic achievement tests of the OSTP to all students enrolled in designated grades.”</a:t>
            </a:r>
          </a:p>
          <a:p>
            <a:endParaRPr lang="en-US"/>
          </a:p>
        </p:txBody>
      </p:sp>
    </p:spTree>
    <p:custDataLst>
      <p:tags r:id="rId1"/>
    </p:custDataLst>
    <p:extLst>
      <p:ext uri="{BB962C8B-B14F-4D97-AF65-F5344CB8AC3E}">
        <p14:creationId xmlns:p14="http://schemas.microsoft.com/office/powerpoint/2010/main" val="6416147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2E51-6FF4-4D31-AECC-704A09388B92}"/>
              </a:ext>
            </a:extLst>
          </p:cNvPr>
          <p:cNvSpPr>
            <a:spLocks noGrp="1"/>
          </p:cNvSpPr>
          <p:nvPr>
            <p:ph type="title"/>
          </p:nvPr>
        </p:nvSpPr>
        <p:spPr/>
        <p:txBody>
          <a:bodyPr/>
          <a:lstStyle/>
          <a:p>
            <a:r>
              <a:rPr lang="en-US">
                <a:cs typeface="Calibri"/>
              </a:rPr>
              <a:t>Participation in Grade 3-8 Tests</a:t>
            </a:r>
            <a:endParaRPr lang="en-US"/>
          </a:p>
        </p:txBody>
      </p:sp>
      <p:sp>
        <p:nvSpPr>
          <p:cNvPr id="3" name="Content Placeholder 2">
            <a:extLst>
              <a:ext uri="{FF2B5EF4-FFF2-40B4-BE49-F238E27FC236}">
                <a16:creationId xmlns:a16="http://schemas.microsoft.com/office/drawing/2014/main" id="{D4ED418A-3B27-47FC-B161-E5F78ADA8788}"/>
              </a:ext>
            </a:extLst>
          </p:cNvPr>
          <p:cNvSpPr>
            <a:spLocks noGrp="1"/>
          </p:cNvSpPr>
          <p:nvPr>
            <p:ph idx="1"/>
          </p:nvPr>
        </p:nvSpPr>
        <p:spPr/>
        <p:txBody>
          <a:bodyPr vert="horz" lIns="91440" tIns="45720" rIns="91440" bIns="45720" rtlCol="0" anchor="t">
            <a:normAutofit/>
          </a:bodyPr>
          <a:lstStyle/>
          <a:p>
            <a:r>
              <a:rPr lang="en-US">
                <a:latin typeface="Arial"/>
                <a:cs typeface="Arial"/>
              </a:rPr>
              <a:t>If a student is enrolled in the same district during </a:t>
            </a:r>
            <a:r>
              <a:rPr lang="en-US" err="1">
                <a:latin typeface="Arial"/>
                <a:cs typeface="Arial"/>
              </a:rPr>
              <a:t>precode</a:t>
            </a:r>
            <a:r>
              <a:rPr lang="en-US">
                <a:latin typeface="Arial"/>
                <a:cs typeface="Arial"/>
              </a:rPr>
              <a:t> and the testing window, the grade the student is at the close of </a:t>
            </a:r>
            <a:r>
              <a:rPr lang="en-US" err="1">
                <a:latin typeface="Arial"/>
                <a:cs typeface="Arial"/>
              </a:rPr>
              <a:t>precode</a:t>
            </a:r>
            <a:r>
              <a:rPr lang="en-US">
                <a:latin typeface="Arial"/>
                <a:cs typeface="Arial"/>
              </a:rPr>
              <a:t> will determine what grade level tests they take.</a:t>
            </a:r>
          </a:p>
          <a:p>
            <a:r>
              <a:rPr lang="en-US">
                <a:latin typeface="Arial"/>
                <a:cs typeface="Arial"/>
              </a:rPr>
              <a:t>If a student transfers to a new district between </a:t>
            </a:r>
            <a:r>
              <a:rPr lang="en-US" err="1">
                <a:latin typeface="Arial"/>
                <a:cs typeface="Arial"/>
              </a:rPr>
              <a:t>precode</a:t>
            </a:r>
            <a:r>
              <a:rPr lang="en-US">
                <a:latin typeface="Arial"/>
                <a:cs typeface="Arial"/>
              </a:rPr>
              <a:t> and the testing window, the demographic overlay will determine grade level that should have been assessed.</a:t>
            </a:r>
          </a:p>
          <a:p>
            <a:endParaRPr lang="en-US"/>
          </a:p>
        </p:txBody>
      </p:sp>
    </p:spTree>
    <p:custDataLst>
      <p:tags r:id="rId1"/>
    </p:custDataLst>
    <p:extLst>
      <p:ext uri="{BB962C8B-B14F-4D97-AF65-F5344CB8AC3E}">
        <p14:creationId xmlns:p14="http://schemas.microsoft.com/office/powerpoint/2010/main" val="3274597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7FA8-D400-4627-8BC9-DA6243165C84}"/>
              </a:ext>
            </a:extLst>
          </p:cNvPr>
          <p:cNvSpPr>
            <a:spLocks noGrp="1"/>
          </p:cNvSpPr>
          <p:nvPr>
            <p:ph type="title"/>
          </p:nvPr>
        </p:nvSpPr>
        <p:spPr/>
        <p:txBody>
          <a:bodyPr/>
          <a:lstStyle/>
          <a:p>
            <a:r>
              <a:rPr lang="en-US" dirty="0">
                <a:cs typeface="Calibri"/>
              </a:rPr>
              <a:t>Participation in CCRA</a:t>
            </a:r>
            <a:endParaRPr lang="en-US" dirty="0"/>
          </a:p>
        </p:txBody>
      </p:sp>
      <p:sp>
        <p:nvSpPr>
          <p:cNvPr id="3" name="Content Placeholder 2">
            <a:extLst>
              <a:ext uri="{FF2B5EF4-FFF2-40B4-BE49-F238E27FC236}">
                <a16:creationId xmlns:a16="http://schemas.microsoft.com/office/drawing/2014/main" id="{E27D5E48-E5C5-45C6-9382-2561A0112FD4}"/>
              </a:ext>
            </a:extLst>
          </p:cNvPr>
          <p:cNvSpPr>
            <a:spLocks noGrp="1"/>
          </p:cNvSpPr>
          <p:nvPr>
            <p:ph idx="1"/>
          </p:nvPr>
        </p:nvSpPr>
        <p:spPr/>
        <p:txBody>
          <a:bodyPr vert="horz" lIns="91440" tIns="45720" rIns="91440" bIns="45720" rtlCol="0" anchor="t">
            <a:normAutofit/>
          </a:bodyPr>
          <a:lstStyle/>
          <a:p>
            <a:r>
              <a:rPr lang="en-US" dirty="0">
                <a:latin typeface="Arial"/>
                <a:cs typeface="Arial"/>
              </a:rPr>
              <a:t>Students who were enrolled in grade 11 on January 17th will be expected to participate. </a:t>
            </a:r>
            <a:endParaRPr lang="en-US" baseline="30000" dirty="0">
              <a:latin typeface="Arial"/>
              <a:cs typeface="Arial"/>
            </a:endParaRPr>
          </a:p>
          <a:p>
            <a:r>
              <a:rPr lang="en-US" dirty="0">
                <a:latin typeface="Arial"/>
                <a:cs typeface="Arial"/>
              </a:rPr>
              <a:t>Districts will need to add students to the </a:t>
            </a:r>
            <a:r>
              <a:rPr lang="en-US" dirty="0" err="1">
                <a:latin typeface="Arial"/>
                <a:cs typeface="Arial"/>
              </a:rPr>
              <a:t>Cognia</a:t>
            </a:r>
            <a:r>
              <a:rPr lang="en-US" dirty="0">
                <a:latin typeface="Arial"/>
                <a:cs typeface="Arial"/>
              </a:rPr>
              <a:t>, SAT or ACT system manually if:</a:t>
            </a:r>
          </a:p>
          <a:p>
            <a:pPr lvl="1"/>
            <a:r>
              <a:rPr lang="en-US" dirty="0">
                <a:latin typeface="Arial"/>
                <a:cs typeface="Arial"/>
              </a:rPr>
              <a:t>the student(s) were promoted before </a:t>
            </a:r>
            <a:r>
              <a:rPr lang="en-US" dirty="0" err="1">
                <a:latin typeface="Arial"/>
                <a:cs typeface="Arial"/>
              </a:rPr>
              <a:t>precode</a:t>
            </a:r>
            <a:r>
              <a:rPr lang="en-US" dirty="0">
                <a:latin typeface="Arial"/>
                <a:cs typeface="Arial"/>
              </a:rPr>
              <a:t> or </a:t>
            </a:r>
          </a:p>
          <a:p>
            <a:pPr lvl="1"/>
            <a:r>
              <a:rPr lang="en-US" dirty="0"/>
              <a:t>need to take one of the CCRAs for graduation purposes, including alternative education students. </a:t>
            </a:r>
          </a:p>
          <a:p>
            <a:r>
              <a:rPr lang="en-US" dirty="0"/>
              <a:t>If a student transfers districts and is </a:t>
            </a:r>
            <a:r>
              <a:rPr lang="en-US" u="sng" dirty="0"/>
              <a:t>erroneously</a:t>
            </a:r>
            <a:r>
              <a:rPr lang="en-US" dirty="0"/>
              <a:t> enrolled in the wrong grade, do not exit and re-enroll, correct in local SIS.</a:t>
            </a:r>
          </a:p>
          <a:p>
            <a:endParaRPr lang="en-US" dirty="0"/>
          </a:p>
        </p:txBody>
      </p:sp>
    </p:spTree>
    <p:custDataLst>
      <p:tags r:id="rId1"/>
    </p:custDataLst>
    <p:extLst>
      <p:ext uri="{BB962C8B-B14F-4D97-AF65-F5344CB8AC3E}">
        <p14:creationId xmlns:p14="http://schemas.microsoft.com/office/powerpoint/2010/main" val="968192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FCFD-8E09-4CA0-886E-44080308D81F}"/>
              </a:ext>
            </a:extLst>
          </p:cNvPr>
          <p:cNvSpPr>
            <a:spLocks noGrp="1"/>
          </p:cNvSpPr>
          <p:nvPr>
            <p:ph type="title"/>
          </p:nvPr>
        </p:nvSpPr>
        <p:spPr/>
        <p:txBody>
          <a:bodyPr/>
          <a:lstStyle/>
          <a:p>
            <a:r>
              <a:rPr lang="en-US">
                <a:cs typeface="Calibri"/>
              </a:rPr>
              <a:t>Absent Students</a:t>
            </a:r>
            <a:endParaRPr lang="en-US"/>
          </a:p>
        </p:txBody>
      </p:sp>
      <p:sp>
        <p:nvSpPr>
          <p:cNvPr id="3" name="Content Placeholder 2">
            <a:extLst>
              <a:ext uri="{FF2B5EF4-FFF2-40B4-BE49-F238E27FC236}">
                <a16:creationId xmlns:a16="http://schemas.microsoft.com/office/drawing/2014/main" id="{111DE7CE-156B-4ED1-84AA-81FE3D4FBB9A}"/>
              </a:ext>
            </a:extLst>
          </p:cNvPr>
          <p:cNvSpPr>
            <a:spLocks noGrp="1"/>
          </p:cNvSpPr>
          <p:nvPr>
            <p:ph idx="1"/>
          </p:nvPr>
        </p:nvSpPr>
        <p:spPr/>
        <p:txBody>
          <a:bodyPr vert="horz" lIns="91440" tIns="45720" rIns="91440" bIns="45720" rtlCol="0" anchor="t">
            <a:normAutofit/>
          </a:bodyPr>
          <a:lstStyle/>
          <a:p>
            <a:r>
              <a:rPr lang="en-US"/>
              <a:t>Any student absent during the scheduled test session must be administered the assessment upon their return.</a:t>
            </a:r>
          </a:p>
          <a:p>
            <a:r>
              <a:rPr lang="en-US"/>
              <a:t>The make-up session must be scheduled within the existing testing window.</a:t>
            </a:r>
          </a:p>
          <a:p>
            <a:r>
              <a:rPr lang="en-US"/>
              <a:t>Students must take sections in proper order.</a:t>
            </a:r>
          </a:p>
          <a:p>
            <a:endParaRPr lang="en-US"/>
          </a:p>
        </p:txBody>
      </p:sp>
    </p:spTree>
    <p:custDataLst>
      <p:tags r:id="rId1"/>
    </p:custDataLst>
    <p:extLst>
      <p:ext uri="{BB962C8B-B14F-4D97-AF65-F5344CB8AC3E}">
        <p14:creationId xmlns:p14="http://schemas.microsoft.com/office/powerpoint/2010/main" val="3857398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50665" y="185290"/>
            <a:ext cx="7855245" cy="707886"/>
          </a:xfrm>
          <a:prstGeom prst="rect">
            <a:avLst/>
          </a:prstGeom>
          <a:noFill/>
        </p:spPr>
        <p:txBody>
          <a:bodyPr wrap="square" rtlCol="0">
            <a:spAutoFit/>
          </a:bodyPr>
          <a:lstStyle/>
          <a:p>
            <a:pPr algn="ctr"/>
            <a:r>
              <a:rPr lang="en-US" sz="4000">
                <a:solidFill>
                  <a:srgbClr val="356387"/>
                </a:solidFill>
                <a:latin typeface="Rockwell"/>
                <a:cs typeface="Rockwell"/>
              </a:rPr>
              <a:t>Contact Information</a:t>
            </a:r>
          </a:p>
        </p:txBody>
      </p:sp>
      <p:sp>
        <p:nvSpPr>
          <p:cNvPr id="2" name="TextBox 1"/>
          <p:cNvSpPr txBox="1"/>
          <p:nvPr/>
        </p:nvSpPr>
        <p:spPr>
          <a:xfrm>
            <a:off x="1967884" y="958789"/>
            <a:ext cx="8487053" cy="5170646"/>
          </a:xfrm>
          <a:prstGeom prst="rect">
            <a:avLst/>
          </a:prstGeom>
          <a:noFill/>
        </p:spPr>
        <p:txBody>
          <a:bodyPr wrap="square" rtlCol="0" anchor="t">
            <a:spAutoFit/>
          </a:bodyPr>
          <a:lstStyle/>
          <a:p>
            <a:r>
              <a:rPr lang="en-US" sz="2400" b="1"/>
              <a:t>Oklahoma State Department of Education (SDE)</a:t>
            </a:r>
          </a:p>
          <a:p>
            <a:r>
              <a:rPr lang="en-US" sz="2400"/>
              <a:t>For questions relating to policy or the OSTP in general:</a:t>
            </a:r>
          </a:p>
          <a:p>
            <a:pPr marL="285750" indent="-285750">
              <a:buFont typeface="Arial" panose="020B0604020202020204" pitchFamily="34" charset="0"/>
              <a:buChar char="•"/>
            </a:pPr>
            <a:r>
              <a:rPr lang="en-US" sz="2400"/>
              <a:t>Office of Assessments</a:t>
            </a:r>
            <a:endParaRPr lang="en-US" sz="2400">
              <a:cs typeface="Calibri"/>
            </a:endParaRPr>
          </a:p>
          <a:p>
            <a:r>
              <a:rPr lang="en-US" sz="2400"/>
              <a:t>		(405) 521-3341	</a:t>
            </a:r>
            <a:r>
              <a:rPr lang="en-US" sz="2400">
                <a:hlinkClick r:id="rId3"/>
              </a:rPr>
              <a:t>assessments@sde.ok.gov</a:t>
            </a:r>
            <a:r>
              <a:rPr lang="en-US" sz="2400"/>
              <a:t> </a:t>
            </a:r>
            <a:endParaRPr lang="en-US" sz="2400">
              <a:cs typeface="Calibri"/>
            </a:endParaRPr>
          </a:p>
          <a:p>
            <a:endParaRPr lang="en-US" sz="2400"/>
          </a:p>
          <a:p>
            <a:r>
              <a:rPr lang="en-US" sz="2400" b="1" err="1"/>
              <a:t>Cognia</a:t>
            </a:r>
            <a:r>
              <a:rPr lang="en-US" sz="2400" b="1"/>
              <a:t> Oklahoma Service Desk</a:t>
            </a:r>
          </a:p>
          <a:p>
            <a:r>
              <a:rPr lang="en-US" sz="2400"/>
              <a:t>For questions relating to the OSTP online or paper/pencil testing (i.e. </a:t>
            </a:r>
            <a:r>
              <a:rPr lang="en-US" sz="2400" err="1"/>
              <a:t>iTester</a:t>
            </a:r>
            <a:r>
              <a:rPr lang="en-US" sz="2400"/>
              <a:t> software, technical issues, test materials, UPS pickup, etc.)</a:t>
            </a:r>
          </a:p>
          <a:p>
            <a:pPr marL="285750" indent="-285750">
              <a:buFont typeface="Arial" panose="020B0604020202020204" pitchFamily="34" charset="0"/>
              <a:buChar char="•"/>
            </a:pPr>
            <a:r>
              <a:rPr lang="en-US" sz="2400"/>
              <a:t>Monday – Friday, 7AM – 7PM Central during the testing window</a:t>
            </a:r>
          </a:p>
          <a:p>
            <a:pPr marL="285750" indent="-285750">
              <a:buFont typeface="Arial" panose="020B0604020202020204" pitchFamily="34" charset="0"/>
              <a:buChar char="•"/>
            </a:pPr>
            <a:r>
              <a:rPr lang="en-US" sz="2400"/>
              <a:t>Monday – Friday, 7:30 AM – 4:30 PM Central outside the testing window</a:t>
            </a:r>
          </a:p>
          <a:p>
            <a:r>
              <a:rPr lang="en-US" sz="2400"/>
              <a:t>		(866) 629-0220	</a:t>
            </a:r>
            <a:r>
              <a:rPr lang="en-US" sz="2400">
                <a:hlinkClick r:id="rId4"/>
              </a:rPr>
              <a:t>oktechsupport@cognia.org</a:t>
            </a:r>
            <a:r>
              <a:rPr lang="en-US" sz="2400"/>
              <a:t> 	</a:t>
            </a:r>
            <a:r>
              <a:rPr lang="en-US" sz="1800"/>
              <a:t>	</a:t>
            </a:r>
          </a:p>
        </p:txBody>
      </p:sp>
    </p:spTree>
    <p:custDataLst>
      <p:tags r:id="rId1"/>
    </p:custDataLst>
    <p:extLst>
      <p:ext uri="{BB962C8B-B14F-4D97-AF65-F5344CB8AC3E}">
        <p14:creationId xmlns:p14="http://schemas.microsoft.com/office/powerpoint/2010/main" val="2054337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791C-39E4-48BD-80B6-6013D0B8E414}"/>
              </a:ext>
            </a:extLst>
          </p:cNvPr>
          <p:cNvSpPr>
            <a:spLocks noGrp="1"/>
          </p:cNvSpPr>
          <p:nvPr>
            <p:ph type="title"/>
          </p:nvPr>
        </p:nvSpPr>
        <p:spPr>
          <a:xfrm>
            <a:off x="1981200" y="274638"/>
            <a:ext cx="8229600" cy="1143000"/>
          </a:xfrm>
        </p:spPr>
        <p:txBody>
          <a:bodyPr/>
          <a:lstStyle/>
          <a:p>
            <a:r>
              <a:rPr lang="en-US">
                <a:cs typeface="Calibri"/>
              </a:rPr>
              <a:t>Suspended Students</a:t>
            </a:r>
            <a:endParaRPr lang="en-US"/>
          </a:p>
        </p:txBody>
      </p:sp>
      <p:sp>
        <p:nvSpPr>
          <p:cNvPr id="3" name="Content Placeholder 2">
            <a:extLst>
              <a:ext uri="{FF2B5EF4-FFF2-40B4-BE49-F238E27FC236}">
                <a16:creationId xmlns:a16="http://schemas.microsoft.com/office/drawing/2014/main" id="{85F77075-8564-4EB8-A53F-A35621E28394}"/>
              </a:ext>
            </a:extLst>
          </p:cNvPr>
          <p:cNvSpPr>
            <a:spLocks noGrp="1"/>
          </p:cNvSpPr>
          <p:nvPr>
            <p:ph idx="1"/>
          </p:nvPr>
        </p:nvSpPr>
        <p:spPr>
          <a:xfrm>
            <a:off x="842904" y="1600201"/>
            <a:ext cx="10383896" cy="4525963"/>
          </a:xfrm>
        </p:spPr>
        <p:txBody>
          <a:bodyPr vert="horz" lIns="91440" tIns="45720" rIns="91440" bIns="45720" rtlCol="0" anchor="t">
            <a:normAutofit/>
          </a:bodyPr>
          <a:lstStyle/>
          <a:p>
            <a:r>
              <a:rPr lang="en-US"/>
              <a:t>OAC 210:10-1-5 </a:t>
            </a:r>
          </a:p>
          <a:p>
            <a:pPr marL="0" indent="0">
              <a:buNone/>
            </a:pPr>
            <a:r>
              <a:rPr lang="en-US"/>
              <a:t>It is no longer appropriate to “drop” or “exit” a student who is suspended out of school for any length of time.</a:t>
            </a:r>
          </a:p>
          <a:p>
            <a:pPr lvl="1"/>
            <a:r>
              <a:rPr lang="en-US"/>
              <a:t>Students who are suspended will be expected to participate in the OSTP. </a:t>
            </a:r>
          </a:p>
          <a:p>
            <a:pPr lvl="1"/>
            <a:r>
              <a:rPr lang="en-US">
                <a:hlinkClick r:id="rId3"/>
              </a:rPr>
              <a:t>Guidance for Attendance and Suspension</a:t>
            </a:r>
            <a:endParaRPr lang="en-US"/>
          </a:p>
          <a:p>
            <a:endParaRPr lang="en-US"/>
          </a:p>
        </p:txBody>
      </p:sp>
    </p:spTree>
    <p:custDataLst>
      <p:tags r:id="rId1"/>
    </p:custDataLst>
    <p:extLst>
      <p:ext uri="{BB962C8B-B14F-4D97-AF65-F5344CB8AC3E}">
        <p14:creationId xmlns:p14="http://schemas.microsoft.com/office/powerpoint/2010/main" val="154463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93DE-608E-43AE-81EB-FD3BEEBCB433}"/>
              </a:ext>
            </a:extLst>
          </p:cNvPr>
          <p:cNvSpPr>
            <a:spLocks noGrp="1"/>
          </p:cNvSpPr>
          <p:nvPr>
            <p:ph type="title"/>
          </p:nvPr>
        </p:nvSpPr>
        <p:spPr/>
        <p:txBody>
          <a:bodyPr>
            <a:normAutofit fontScale="90000"/>
          </a:bodyPr>
          <a:lstStyle/>
          <a:p>
            <a:r>
              <a:rPr lang="en-US">
                <a:cs typeface="Calibri"/>
              </a:rPr>
              <a:t>Students Who Receive Instruction Away from Sites of Official Enrollment</a:t>
            </a:r>
            <a:endParaRPr lang="en-US"/>
          </a:p>
        </p:txBody>
      </p:sp>
      <p:sp>
        <p:nvSpPr>
          <p:cNvPr id="3" name="Content Placeholder 2">
            <a:extLst>
              <a:ext uri="{FF2B5EF4-FFF2-40B4-BE49-F238E27FC236}">
                <a16:creationId xmlns:a16="http://schemas.microsoft.com/office/drawing/2014/main" id="{2889D50B-C365-4825-9D33-8E4AE3C60FA5}"/>
              </a:ext>
            </a:extLst>
          </p:cNvPr>
          <p:cNvSpPr>
            <a:spLocks noGrp="1"/>
          </p:cNvSpPr>
          <p:nvPr>
            <p:ph idx="1"/>
          </p:nvPr>
        </p:nvSpPr>
        <p:spPr/>
        <p:txBody>
          <a:bodyPr vert="horz" lIns="91440" tIns="45720" rIns="91440" bIns="45720" rtlCol="0" anchor="t">
            <a:normAutofit lnSpcReduction="10000"/>
          </a:bodyPr>
          <a:lstStyle/>
          <a:p>
            <a:pPr marL="0" indent="0">
              <a:buNone/>
            </a:pPr>
            <a:r>
              <a:rPr lang="en-US"/>
              <a:t>Students Testing at Alternative Sites</a:t>
            </a:r>
          </a:p>
          <a:p>
            <a:r>
              <a:rPr lang="en-US"/>
              <a:t>This includes:</a:t>
            </a:r>
          </a:p>
          <a:p>
            <a:pPr lvl="1"/>
            <a:r>
              <a:rPr lang="en-US"/>
              <a:t>Special education consortiums;</a:t>
            </a:r>
          </a:p>
          <a:p>
            <a:pPr lvl="1"/>
            <a:r>
              <a:rPr lang="en-US"/>
              <a:t>Alternative education cooperatives and </a:t>
            </a:r>
            <a:r>
              <a:rPr lang="en-US" err="1"/>
              <a:t>interlocals</a:t>
            </a:r>
            <a:r>
              <a:rPr lang="en-US"/>
              <a:t>;</a:t>
            </a:r>
          </a:p>
          <a:p>
            <a:pPr lvl="1"/>
            <a:r>
              <a:rPr lang="en-US"/>
              <a:t>Hospital placement; </a:t>
            </a:r>
          </a:p>
          <a:p>
            <a:pPr lvl="1"/>
            <a:r>
              <a:rPr lang="en-US"/>
              <a:t>Homebound placement; and</a:t>
            </a:r>
          </a:p>
          <a:p>
            <a:pPr lvl="1"/>
            <a:r>
              <a:rPr lang="en-US"/>
              <a:t>Technology Centers.</a:t>
            </a:r>
          </a:p>
          <a:p>
            <a:r>
              <a:rPr lang="en-US"/>
              <a:t>No less than thirty days prior to the testing window, request permission in writing from the Office of Assessment at </a:t>
            </a:r>
            <a:r>
              <a:rPr lang="en-US" u="sng">
                <a:hlinkClick r:id="rId4"/>
              </a:rPr>
              <a:t>assessments@sde.ok.gov</a:t>
            </a:r>
            <a:r>
              <a:rPr lang="en-US"/>
              <a:t> to test certain students at the site of instruction, rather than at the site of enrollment. </a:t>
            </a:r>
          </a:p>
          <a:p>
            <a:endParaRPr lang="en-US"/>
          </a:p>
        </p:txBody>
      </p:sp>
    </p:spTree>
    <p:custDataLst>
      <p:tags r:id="rId1"/>
    </p:custDataLst>
    <p:extLst>
      <p:ext uri="{BB962C8B-B14F-4D97-AF65-F5344CB8AC3E}">
        <p14:creationId xmlns:p14="http://schemas.microsoft.com/office/powerpoint/2010/main" val="2837919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856D-CB63-4C11-9B84-08719BD7AD8B}"/>
              </a:ext>
            </a:extLst>
          </p:cNvPr>
          <p:cNvSpPr>
            <a:spLocks noGrp="1"/>
          </p:cNvSpPr>
          <p:nvPr>
            <p:ph type="title"/>
          </p:nvPr>
        </p:nvSpPr>
        <p:spPr/>
        <p:txBody>
          <a:bodyPr>
            <a:normAutofit fontScale="90000"/>
          </a:bodyPr>
          <a:lstStyle/>
          <a:p>
            <a:r>
              <a:rPr lang="en-US">
                <a:cs typeface="Calibri"/>
              </a:rPr>
              <a:t>Students Who Receive Instruction Away from Sites of Official Enrollment</a:t>
            </a:r>
            <a:endParaRPr lang="en-US"/>
          </a:p>
        </p:txBody>
      </p:sp>
      <p:sp>
        <p:nvSpPr>
          <p:cNvPr id="3" name="Content Placeholder 2">
            <a:extLst>
              <a:ext uri="{FF2B5EF4-FFF2-40B4-BE49-F238E27FC236}">
                <a16:creationId xmlns:a16="http://schemas.microsoft.com/office/drawing/2014/main" id="{BC70B7BF-5DD2-4869-9EAB-8696FE5E4408}"/>
              </a:ext>
            </a:extLst>
          </p:cNvPr>
          <p:cNvSpPr>
            <a:spLocks noGrp="1"/>
          </p:cNvSpPr>
          <p:nvPr>
            <p:ph idx="1"/>
          </p:nvPr>
        </p:nvSpPr>
        <p:spPr/>
        <p:txBody>
          <a:bodyPr vert="horz" lIns="91440" tIns="45720" rIns="91440" bIns="45720" rtlCol="0" anchor="t">
            <a:normAutofit/>
          </a:bodyPr>
          <a:lstStyle/>
          <a:p>
            <a:r>
              <a:rPr lang="en-US"/>
              <a:t>Paper/pencil test materials will be ordered by and sent to the district where the students are officially enrolled.</a:t>
            </a:r>
          </a:p>
          <a:p>
            <a:r>
              <a:rPr lang="en-US"/>
              <a:t>Online assessments should be set up by the district of official enrollment. The site of enrollment:</a:t>
            </a:r>
          </a:p>
          <a:p>
            <a:pPr lvl="1"/>
            <a:r>
              <a:rPr lang="en-US"/>
              <a:t>Submits the student data through the WAVE or manual upload,</a:t>
            </a:r>
          </a:p>
          <a:p>
            <a:pPr lvl="1"/>
            <a:r>
              <a:rPr lang="en-US"/>
              <a:t>Places students in a testing session, </a:t>
            </a:r>
          </a:p>
          <a:p>
            <a:pPr lvl="1"/>
            <a:r>
              <a:rPr lang="en-US">
                <a:latin typeface="Arial"/>
                <a:cs typeface="Arial"/>
              </a:rPr>
              <a:t>Prints test tickets and delivers the test tickets to the site of instruction or transfers test tickets through a secure online platform.</a:t>
            </a:r>
          </a:p>
          <a:p>
            <a:r>
              <a:rPr lang="en-US"/>
              <a:t>When testing students at their sites of instruction, follow the procedures outlined in the </a:t>
            </a:r>
            <a:r>
              <a:rPr lang="en-US" i="1"/>
              <a:t>Test Preparation Manual</a:t>
            </a:r>
            <a:r>
              <a:rPr lang="en-US"/>
              <a:t>.</a:t>
            </a:r>
          </a:p>
          <a:p>
            <a:endParaRPr lang="en-US"/>
          </a:p>
        </p:txBody>
      </p:sp>
    </p:spTree>
    <p:custDataLst>
      <p:tags r:id="rId1"/>
    </p:custDataLst>
    <p:extLst>
      <p:ext uri="{BB962C8B-B14F-4D97-AF65-F5344CB8AC3E}">
        <p14:creationId xmlns:p14="http://schemas.microsoft.com/office/powerpoint/2010/main" val="216234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C8A6-907A-43E1-AEAB-A9029D6F8816}"/>
              </a:ext>
            </a:extLst>
          </p:cNvPr>
          <p:cNvSpPr>
            <a:spLocks noGrp="1"/>
          </p:cNvSpPr>
          <p:nvPr>
            <p:ph type="title"/>
          </p:nvPr>
        </p:nvSpPr>
        <p:spPr/>
        <p:txBody>
          <a:bodyPr>
            <a:normAutofit fontScale="90000"/>
          </a:bodyPr>
          <a:lstStyle/>
          <a:p>
            <a:r>
              <a:rPr lang="en-US">
                <a:cs typeface="Calibri"/>
              </a:rPr>
              <a:t>Students Who Receive Instruction Away from Sites of Official Enrollment</a:t>
            </a:r>
          </a:p>
        </p:txBody>
      </p:sp>
      <p:sp>
        <p:nvSpPr>
          <p:cNvPr id="3" name="Content Placeholder 2">
            <a:extLst>
              <a:ext uri="{FF2B5EF4-FFF2-40B4-BE49-F238E27FC236}">
                <a16:creationId xmlns:a16="http://schemas.microsoft.com/office/drawing/2014/main" id="{2AD13132-E50A-4F7E-882C-573CBBAF1A71}"/>
              </a:ext>
            </a:extLst>
          </p:cNvPr>
          <p:cNvSpPr>
            <a:spLocks noGrp="1"/>
          </p:cNvSpPr>
          <p:nvPr>
            <p:ph idx="1"/>
          </p:nvPr>
        </p:nvSpPr>
        <p:spPr>
          <a:xfrm>
            <a:off x="838200" y="1825624"/>
            <a:ext cx="10515600" cy="4838647"/>
          </a:xfrm>
        </p:spPr>
        <p:txBody>
          <a:bodyPr vert="horz" lIns="91440" tIns="45720" rIns="91440" bIns="45720" rtlCol="0" anchor="t">
            <a:normAutofit fontScale="92500"/>
          </a:bodyPr>
          <a:lstStyle/>
          <a:p>
            <a:pPr marL="0" indent="0">
              <a:buNone/>
            </a:pPr>
            <a:r>
              <a:rPr lang="en-US"/>
              <a:t>Students Testing at Alternative Sites</a:t>
            </a:r>
          </a:p>
          <a:p>
            <a:r>
              <a:rPr lang="en-US" sz="2600"/>
              <a:t>Score reports will be sent to the districts where the students are officially enrolled.</a:t>
            </a:r>
          </a:p>
          <a:p>
            <a:r>
              <a:rPr lang="en-US" sz="2600">
                <a:latin typeface="Arial"/>
                <a:cs typeface="Arial"/>
              </a:rPr>
              <a:t>The Test Administrator (TA) at the site of instruction signs a Test Security Form. </a:t>
            </a:r>
          </a:p>
          <a:p>
            <a:r>
              <a:rPr lang="en-US" sz="2600"/>
              <a:t>TAs must be certified employees of the school district or site of instruction.</a:t>
            </a:r>
          </a:p>
          <a:p>
            <a:r>
              <a:rPr lang="en-US" sz="2600"/>
              <a:t>TAs and TPs cannot be related, nor can they be related to any student in the testing session.</a:t>
            </a:r>
          </a:p>
          <a:p>
            <a:r>
              <a:rPr lang="en-US" sz="2600"/>
              <a:t>All test books, answer documents, and test tickets, are returned to the site of residence.</a:t>
            </a:r>
          </a:p>
          <a:p>
            <a:r>
              <a:rPr lang="en-US" sz="2600"/>
              <a:t>All security forms have been signed electronically through DocuSign using “ALT” for the site code.</a:t>
            </a:r>
          </a:p>
          <a:p>
            <a:endParaRPr lang="en-US"/>
          </a:p>
        </p:txBody>
      </p:sp>
    </p:spTree>
    <p:custDataLst>
      <p:tags r:id="rId1"/>
    </p:custDataLst>
    <p:extLst>
      <p:ext uri="{BB962C8B-B14F-4D97-AF65-F5344CB8AC3E}">
        <p14:creationId xmlns:p14="http://schemas.microsoft.com/office/powerpoint/2010/main" val="3419220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81DA-42CB-4EEC-9E0F-091402C2202C}"/>
              </a:ext>
            </a:extLst>
          </p:cNvPr>
          <p:cNvSpPr>
            <a:spLocks noGrp="1"/>
          </p:cNvSpPr>
          <p:nvPr>
            <p:ph type="title"/>
          </p:nvPr>
        </p:nvSpPr>
        <p:spPr/>
        <p:txBody>
          <a:bodyPr/>
          <a:lstStyle/>
          <a:p>
            <a:r>
              <a:rPr lang="en-US">
                <a:cs typeface="Calibri"/>
              </a:rPr>
              <a:t>Distance Learners</a:t>
            </a:r>
            <a:endParaRPr lang="en-US"/>
          </a:p>
        </p:txBody>
      </p:sp>
      <p:sp>
        <p:nvSpPr>
          <p:cNvPr id="3" name="Content Placeholder 2">
            <a:extLst>
              <a:ext uri="{FF2B5EF4-FFF2-40B4-BE49-F238E27FC236}">
                <a16:creationId xmlns:a16="http://schemas.microsoft.com/office/drawing/2014/main" id="{178A1D37-7DCD-4175-A978-BA0B24790297}"/>
              </a:ext>
            </a:extLst>
          </p:cNvPr>
          <p:cNvSpPr>
            <a:spLocks noGrp="1"/>
          </p:cNvSpPr>
          <p:nvPr>
            <p:ph idx="1"/>
          </p:nvPr>
        </p:nvSpPr>
        <p:spPr/>
        <p:txBody>
          <a:bodyPr vert="horz" lIns="91440" tIns="45720" rIns="91440" bIns="45720" rtlCol="0" anchor="t">
            <a:normAutofit/>
          </a:bodyPr>
          <a:lstStyle/>
          <a:p>
            <a:r>
              <a:rPr lang="en-US"/>
              <a:t>Schools must account for all students.  This includes Distance Learners who are taking classes via the Internet.</a:t>
            </a:r>
          </a:p>
          <a:p>
            <a:r>
              <a:rPr lang="en-US"/>
              <a:t>School districts offering online courses or programs will provide at least one onsite location for these students to test.</a:t>
            </a:r>
          </a:p>
          <a:p>
            <a:endParaRPr lang="en-US"/>
          </a:p>
        </p:txBody>
      </p:sp>
    </p:spTree>
    <p:custDataLst>
      <p:tags r:id="rId1"/>
    </p:custDataLst>
    <p:extLst>
      <p:ext uri="{BB962C8B-B14F-4D97-AF65-F5344CB8AC3E}">
        <p14:creationId xmlns:p14="http://schemas.microsoft.com/office/powerpoint/2010/main" val="1245869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34E2-EB0A-4495-B3AD-17BBE404C43C}"/>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4EFBF8BB-814D-4A64-BA24-07417176BCB3}"/>
              </a:ext>
            </a:extLst>
          </p:cNvPr>
          <p:cNvSpPr>
            <a:spLocks noGrp="1"/>
          </p:cNvSpPr>
          <p:nvPr>
            <p:ph type="subTitle" idx="1"/>
          </p:nvPr>
        </p:nvSpPr>
        <p:spPr/>
        <p:txBody>
          <a:bodyPr vert="horz" lIns="91440" tIns="45720" rIns="91440" bIns="45720" rtlCol="0" anchor="t">
            <a:normAutofit/>
          </a:bodyPr>
          <a:lstStyle/>
          <a:p>
            <a:pPr algn="ctr"/>
            <a:r>
              <a:rPr lang="en-US"/>
              <a:t>IEP &amp; 504 Plan Students</a:t>
            </a:r>
          </a:p>
          <a:p>
            <a:endParaRPr lang="en-US"/>
          </a:p>
        </p:txBody>
      </p:sp>
    </p:spTree>
    <p:custDataLst>
      <p:tags r:id="rId1"/>
    </p:custDataLst>
    <p:extLst>
      <p:ext uri="{BB962C8B-B14F-4D97-AF65-F5344CB8AC3E}">
        <p14:creationId xmlns:p14="http://schemas.microsoft.com/office/powerpoint/2010/main" val="2112037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8482-83DA-4D83-AD31-762418BE6C5D}"/>
              </a:ext>
            </a:extLst>
          </p:cNvPr>
          <p:cNvSpPr>
            <a:spLocks noGrp="1"/>
          </p:cNvSpPr>
          <p:nvPr>
            <p:ph type="title"/>
          </p:nvPr>
        </p:nvSpPr>
        <p:spPr/>
        <p:txBody>
          <a:bodyPr/>
          <a:lstStyle/>
          <a:p>
            <a:r>
              <a:rPr lang="en-US">
                <a:cs typeface="Calibri"/>
              </a:rPr>
              <a:t>IEP/504 Accommodations</a:t>
            </a:r>
            <a:endParaRPr lang="en-US"/>
          </a:p>
        </p:txBody>
      </p:sp>
      <p:sp>
        <p:nvSpPr>
          <p:cNvPr id="3" name="Content Placeholder 2">
            <a:extLst>
              <a:ext uri="{FF2B5EF4-FFF2-40B4-BE49-F238E27FC236}">
                <a16:creationId xmlns:a16="http://schemas.microsoft.com/office/drawing/2014/main" id="{ACDEA1D5-58A3-4836-AF3E-93D5D345C4E9}"/>
              </a:ext>
            </a:extLst>
          </p:cNvPr>
          <p:cNvSpPr>
            <a:spLocks noGrp="1"/>
          </p:cNvSpPr>
          <p:nvPr>
            <p:ph idx="1"/>
          </p:nvPr>
        </p:nvSpPr>
        <p:spPr/>
        <p:txBody>
          <a:bodyPr vert="horz" lIns="91440" tIns="45720" rIns="91440" bIns="45720" rtlCol="0" anchor="t">
            <a:normAutofit lnSpcReduction="10000"/>
          </a:bodyPr>
          <a:lstStyle/>
          <a:p>
            <a:pPr marL="0" indent="0">
              <a:buNone/>
            </a:pPr>
            <a:r>
              <a:rPr lang="en-US"/>
              <a:t>Accommodations for IEP and Section 504 students must be:</a:t>
            </a:r>
          </a:p>
          <a:p>
            <a:r>
              <a:rPr lang="en-US"/>
              <a:t>Specified in an IEP or Section 504 Plan</a:t>
            </a:r>
          </a:p>
          <a:p>
            <a:pPr lvl="1"/>
            <a:r>
              <a:rPr lang="en-US"/>
              <a:t>Any accommodation received on the OSTP must be provided frequently and on a regular basis in the classroom.</a:t>
            </a:r>
          </a:p>
          <a:p>
            <a:r>
              <a:rPr lang="en-US"/>
              <a:t>Selected from the </a:t>
            </a:r>
            <a:r>
              <a:rPr lang="en-US">
                <a:hlinkClick r:id="rId3"/>
              </a:rPr>
              <a:t>list of state approved accommodations</a:t>
            </a:r>
            <a:r>
              <a:rPr lang="en-US"/>
              <a:t>; and </a:t>
            </a:r>
          </a:p>
          <a:p>
            <a:r>
              <a:rPr lang="en-US"/>
              <a:t>Indicated for each student by choosing either with or without accommodations</a:t>
            </a:r>
          </a:p>
          <a:p>
            <a:pPr lvl="1"/>
            <a:r>
              <a:rPr lang="en-US"/>
              <a:t>For paper testers this must be bubbled on the back of a paper answer document.</a:t>
            </a:r>
          </a:p>
          <a:p>
            <a:pPr lvl="1"/>
            <a:r>
              <a:rPr lang="en-US"/>
              <a:t>For online testers the “with accommodations” must be checked under the Delivered Locally section in the testing platform.</a:t>
            </a:r>
          </a:p>
        </p:txBody>
      </p:sp>
    </p:spTree>
    <p:custDataLst>
      <p:tags r:id="rId1"/>
    </p:custDataLst>
    <p:extLst>
      <p:ext uri="{BB962C8B-B14F-4D97-AF65-F5344CB8AC3E}">
        <p14:creationId xmlns:p14="http://schemas.microsoft.com/office/powerpoint/2010/main" val="1936455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BEF7-5516-4ABD-B3A0-ED1846D0C62A}"/>
              </a:ext>
            </a:extLst>
          </p:cNvPr>
          <p:cNvSpPr>
            <a:spLocks noGrp="1"/>
          </p:cNvSpPr>
          <p:nvPr>
            <p:ph type="title"/>
          </p:nvPr>
        </p:nvSpPr>
        <p:spPr/>
        <p:txBody>
          <a:bodyPr/>
          <a:lstStyle/>
          <a:p>
            <a:r>
              <a:rPr lang="en-US">
                <a:cs typeface="Calibri"/>
              </a:rPr>
              <a:t>IEP/504 Accommodation Updates</a:t>
            </a:r>
            <a:endParaRPr lang="en-US"/>
          </a:p>
        </p:txBody>
      </p:sp>
      <p:sp>
        <p:nvSpPr>
          <p:cNvPr id="3" name="Content Placeholder 2">
            <a:extLst>
              <a:ext uri="{FF2B5EF4-FFF2-40B4-BE49-F238E27FC236}">
                <a16:creationId xmlns:a16="http://schemas.microsoft.com/office/drawing/2014/main" id="{5ECDF82C-2554-4058-9460-66AA9109DB06}"/>
              </a:ext>
            </a:extLst>
          </p:cNvPr>
          <p:cNvSpPr>
            <a:spLocks noGrp="1"/>
          </p:cNvSpPr>
          <p:nvPr>
            <p:ph idx="1"/>
          </p:nvPr>
        </p:nvSpPr>
        <p:spPr/>
        <p:txBody>
          <a:bodyPr vert="horz" lIns="91440" tIns="45720" rIns="91440" bIns="45720" rtlCol="0" anchor="t">
            <a:normAutofit/>
          </a:bodyPr>
          <a:lstStyle/>
          <a:p>
            <a:r>
              <a:rPr lang="en-US" dirty="0"/>
              <a:t>Minor revisions</a:t>
            </a:r>
          </a:p>
          <a:p>
            <a:pPr lvl="1"/>
            <a:r>
              <a:rPr lang="en-US" dirty="0"/>
              <a:t>Kiosk Accessibility Mode</a:t>
            </a:r>
          </a:p>
          <a:p>
            <a:pPr lvl="2"/>
            <a:r>
              <a:rPr lang="en-US" dirty="0"/>
              <a:t>For example: Voice-to-Text, Braille Readers.</a:t>
            </a:r>
          </a:p>
          <a:p>
            <a:pPr lvl="1"/>
            <a:r>
              <a:rPr lang="en-US" dirty="0"/>
              <a:t>Paper Testing Checklist</a:t>
            </a:r>
          </a:p>
          <a:p>
            <a:pPr lvl="1"/>
            <a:r>
              <a:rPr lang="en-US" dirty="0"/>
              <a:t>Updated Chart for SAT/ACT Accommodations</a:t>
            </a:r>
          </a:p>
          <a:p>
            <a:pPr marL="0" indent="0">
              <a:buNone/>
            </a:pPr>
            <a:endParaRPr lang="en-US" dirty="0">
              <a:solidFill>
                <a:schemeClr val="bg2">
                  <a:lumMod val="10000"/>
                </a:schemeClr>
              </a:solidFill>
              <a:hlinkClick r:id="rId3"/>
            </a:endParaRPr>
          </a:p>
          <a:p>
            <a:pPr marL="0" indent="0">
              <a:buNone/>
            </a:pPr>
            <a:r>
              <a:rPr lang="en-US" dirty="0">
                <a:solidFill>
                  <a:schemeClr val="bg2">
                    <a:lumMod val="10000"/>
                  </a:schemeClr>
                </a:solidFill>
                <a:hlinkClick r:id="rId3"/>
              </a:rPr>
              <a:t>IEP/504 Accommodations Manual</a:t>
            </a:r>
            <a:endParaRPr lang="en-US" dirty="0">
              <a:solidFill>
                <a:schemeClr val="bg2">
                  <a:lumMod val="10000"/>
                </a:schemeClr>
              </a:solidFill>
            </a:endParaRPr>
          </a:p>
          <a:p>
            <a:endParaRPr lang="en-US" dirty="0"/>
          </a:p>
        </p:txBody>
      </p:sp>
    </p:spTree>
    <p:custDataLst>
      <p:tags r:id="rId1"/>
    </p:custDataLst>
    <p:extLst>
      <p:ext uri="{BB962C8B-B14F-4D97-AF65-F5344CB8AC3E}">
        <p14:creationId xmlns:p14="http://schemas.microsoft.com/office/powerpoint/2010/main" val="1346358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07DF-A1B7-4822-9FD2-C8AE9762E119}"/>
              </a:ext>
            </a:extLst>
          </p:cNvPr>
          <p:cNvSpPr>
            <a:spLocks noGrp="1"/>
          </p:cNvSpPr>
          <p:nvPr>
            <p:ph type="title"/>
          </p:nvPr>
        </p:nvSpPr>
        <p:spPr/>
        <p:txBody>
          <a:bodyPr/>
          <a:lstStyle/>
          <a:p>
            <a:r>
              <a:rPr lang="en-US">
                <a:cs typeface="Calibri"/>
              </a:rPr>
              <a:t>Emergency Accommodations</a:t>
            </a:r>
            <a:endParaRPr lang="en-US"/>
          </a:p>
        </p:txBody>
      </p:sp>
      <p:sp>
        <p:nvSpPr>
          <p:cNvPr id="3" name="Content Placeholder 2">
            <a:extLst>
              <a:ext uri="{FF2B5EF4-FFF2-40B4-BE49-F238E27FC236}">
                <a16:creationId xmlns:a16="http://schemas.microsoft.com/office/drawing/2014/main" id="{22C9BF6F-F2FA-414F-970A-00B251493C22}"/>
              </a:ext>
            </a:extLst>
          </p:cNvPr>
          <p:cNvSpPr>
            <a:spLocks noGrp="1"/>
          </p:cNvSpPr>
          <p:nvPr>
            <p:ph idx="1"/>
          </p:nvPr>
        </p:nvSpPr>
        <p:spPr/>
        <p:txBody>
          <a:bodyPr vert="horz" lIns="91440" tIns="45720" rIns="91440" bIns="45720" rtlCol="0" anchor="t">
            <a:normAutofit/>
          </a:bodyPr>
          <a:lstStyle/>
          <a:p>
            <a:r>
              <a:rPr lang="en-US">
                <a:hlinkClick r:id="rId4"/>
              </a:rPr>
              <a:t>Form EA</a:t>
            </a:r>
            <a:r>
              <a:rPr lang="en-US"/>
              <a:t> (Emergency Accommodations): </a:t>
            </a:r>
          </a:p>
          <a:p>
            <a:pPr lvl="1"/>
            <a:r>
              <a:rPr lang="en-US"/>
              <a:t>If prior to or during testing, the school principal (or designee) determines that a student requires an emergency accommodation (e.g., broken hand), Form EA must be completed and submitted to the DTC for approval.</a:t>
            </a:r>
          </a:p>
          <a:p>
            <a:pPr lvl="1"/>
            <a:r>
              <a:rPr lang="en-US"/>
              <a:t>Form EA must be </a:t>
            </a:r>
            <a:r>
              <a:rPr lang="en-US" b="1"/>
              <a:t>retained at the district level </a:t>
            </a:r>
            <a:r>
              <a:rPr lang="en-US"/>
              <a:t>for five (5) years for monitoring purposes.</a:t>
            </a:r>
          </a:p>
          <a:p>
            <a:endParaRPr lang="en-US"/>
          </a:p>
        </p:txBody>
      </p:sp>
    </p:spTree>
    <p:custDataLst>
      <p:tags r:id="rId1"/>
    </p:custDataLst>
    <p:extLst>
      <p:ext uri="{BB962C8B-B14F-4D97-AF65-F5344CB8AC3E}">
        <p14:creationId xmlns:p14="http://schemas.microsoft.com/office/powerpoint/2010/main" val="3103773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994D-E3F4-4DCE-9B89-AA90ADC41AF9}"/>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8BB141D0-561C-4106-AE62-197357A37AAB}"/>
              </a:ext>
            </a:extLst>
          </p:cNvPr>
          <p:cNvSpPr>
            <a:spLocks noGrp="1"/>
          </p:cNvSpPr>
          <p:nvPr>
            <p:ph type="subTitle" idx="1"/>
          </p:nvPr>
        </p:nvSpPr>
        <p:spPr/>
        <p:txBody>
          <a:bodyPr vert="horz" lIns="91440" tIns="45720" rIns="91440" bIns="45720" rtlCol="0" anchor="t">
            <a:normAutofit/>
          </a:bodyPr>
          <a:lstStyle/>
          <a:p>
            <a:pPr algn="ctr"/>
            <a:r>
              <a:rPr lang="en-US"/>
              <a:t>English Learner (EL) Students</a:t>
            </a:r>
          </a:p>
          <a:p>
            <a:endParaRPr lang="en-US"/>
          </a:p>
        </p:txBody>
      </p:sp>
    </p:spTree>
    <p:custDataLst>
      <p:tags r:id="rId1"/>
    </p:custDataLst>
    <p:extLst>
      <p:ext uri="{BB962C8B-B14F-4D97-AF65-F5344CB8AC3E}">
        <p14:creationId xmlns:p14="http://schemas.microsoft.com/office/powerpoint/2010/main" val="2692753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7200"/>
              <a:t>1</a:t>
            </a:r>
          </a:p>
        </p:txBody>
      </p:sp>
      <p:sp>
        <p:nvSpPr>
          <p:cNvPr id="7" name="Content Placeholder 6"/>
          <p:cNvSpPr>
            <a:spLocks noGrp="1"/>
          </p:cNvSpPr>
          <p:nvPr>
            <p:ph idx="1"/>
          </p:nvPr>
        </p:nvSpPr>
        <p:spPr/>
        <p:txBody>
          <a:bodyPr/>
          <a:lstStyle/>
          <a:p>
            <a:endParaRPr lang="en-US"/>
          </a:p>
          <a:p>
            <a:pPr marL="0" indent="0">
              <a:buNone/>
            </a:pPr>
            <a:endParaRPr lang="en-US"/>
          </a:p>
          <a:p>
            <a:pPr marL="0" indent="0">
              <a:buNone/>
            </a:pPr>
            <a:r>
              <a:rPr lang="en-US" sz="6600"/>
              <a:t>General testing information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896" y="23574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17103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5B5F9-8CF3-4D04-B07D-E2A424F28CFF}"/>
              </a:ext>
            </a:extLst>
          </p:cNvPr>
          <p:cNvSpPr>
            <a:spLocks noGrp="1"/>
          </p:cNvSpPr>
          <p:nvPr>
            <p:ph type="title"/>
          </p:nvPr>
        </p:nvSpPr>
        <p:spPr/>
        <p:txBody>
          <a:bodyPr/>
          <a:lstStyle/>
          <a:p>
            <a:r>
              <a:rPr lang="en-US">
                <a:cs typeface="Calibri"/>
              </a:rPr>
              <a:t>EL Testing Accommodations</a:t>
            </a:r>
            <a:endParaRPr lang="en-US"/>
          </a:p>
        </p:txBody>
      </p:sp>
      <p:sp>
        <p:nvSpPr>
          <p:cNvPr id="2" name="Subtitle 1">
            <a:extLst>
              <a:ext uri="{FF2B5EF4-FFF2-40B4-BE49-F238E27FC236}">
                <a16:creationId xmlns:a16="http://schemas.microsoft.com/office/drawing/2014/main" id="{A22F4222-80EB-421D-979D-44B77AC9A2FB}"/>
              </a:ext>
            </a:extLst>
          </p:cNvPr>
          <p:cNvSpPr>
            <a:spLocks noGrp="1"/>
          </p:cNvSpPr>
          <p:nvPr>
            <p:ph idx="1"/>
          </p:nvPr>
        </p:nvSpPr>
        <p:spPr/>
        <p:txBody>
          <a:bodyPr vert="horz" lIns="91440" tIns="45720" rIns="91440" bIns="45720" rtlCol="0" anchor="t">
            <a:normAutofit/>
          </a:bodyPr>
          <a:lstStyle/>
          <a:p>
            <a:pPr marL="0" indent="0">
              <a:buNone/>
            </a:pPr>
            <a:r>
              <a:rPr lang="en-US"/>
              <a:t>EL accommodations must be:</a:t>
            </a:r>
          </a:p>
          <a:p>
            <a:pPr lvl="1"/>
            <a:r>
              <a:rPr lang="en-US"/>
              <a:t>Selected from the approved list of </a:t>
            </a:r>
            <a:r>
              <a:rPr lang="en-US">
                <a:hlinkClick r:id="rId3"/>
              </a:rPr>
              <a:t>state-approved </a:t>
            </a:r>
            <a:r>
              <a:rPr lang="en-US">
                <a:hlinkClick r:id="rId4"/>
              </a:rPr>
              <a:t>accommodations</a:t>
            </a:r>
            <a:endParaRPr lang="en-US"/>
          </a:p>
          <a:p>
            <a:pPr lvl="1"/>
            <a:r>
              <a:rPr lang="en-US"/>
              <a:t>Indicated for each student by choosing either with or without accommodations</a:t>
            </a:r>
          </a:p>
          <a:p>
            <a:pPr lvl="2"/>
            <a:r>
              <a:rPr lang="en-US" sz="2400"/>
              <a:t>For paper testers this must be bubbled on the back of a paper answer document.</a:t>
            </a:r>
          </a:p>
          <a:p>
            <a:pPr lvl="2"/>
            <a:r>
              <a:rPr lang="en-US" sz="2400"/>
              <a:t>For online testers the “with accommodations” must be checked under the Delivered Locally section in the testing platform.</a:t>
            </a:r>
          </a:p>
          <a:p>
            <a:endParaRPr lang="en-US"/>
          </a:p>
        </p:txBody>
      </p:sp>
    </p:spTree>
    <p:custDataLst>
      <p:tags r:id="rId1"/>
    </p:custDataLst>
    <p:extLst>
      <p:ext uri="{BB962C8B-B14F-4D97-AF65-F5344CB8AC3E}">
        <p14:creationId xmlns:p14="http://schemas.microsoft.com/office/powerpoint/2010/main" val="14391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5B5F9-8CF3-4D04-B07D-E2A424F28CFF}"/>
              </a:ext>
            </a:extLst>
          </p:cNvPr>
          <p:cNvSpPr>
            <a:spLocks noGrp="1"/>
          </p:cNvSpPr>
          <p:nvPr>
            <p:ph type="title"/>
          </p:nvPr>
        </p:nvSpPr>
        <p:spPr/>
        <p:txBody>
          <a:bodyPr/>
          <a:lstStyle/>
          <a:p>
            <a:r>
              <a:rPr lang="en-US">
                <a:cs typeface="Calibri"/>
              </a:rPr>
              <a:t>EL Accommodation Updates</a:t>
            </a:r>
            <a:endParaRPr lang="en-US"/>
          </a:p>
        </p:txBody>
      </p:sp>
      <p:sp>
        <p:nvSpPr>
          <p:cNvPr id="2" name="Subtitle 1">
            <a:extLst>
              <a:ext uri="{FF2B5EF4-FFF2-40B4-BE49-F238E27FC236}">
                <a16:creationId xmlns:a16="http://schemas.microsoft.com/office/drawing/2014/main" id="{A22F4222-80EB-421D-979D-44B77AC9A2FB}"/>
              </a:ext>
            </a:extLst>
          </p:cNvPr>
          <p:cNvSpPr>
            <a:spLocks noGrp="1"/>
          </p:cNvSpPr>
          <p:nvPr>
            <p:ph idx="1"/>
          </p:nvPr>
        </p:nvSpPr>
        <p:spPr/>
        <p:txBody>
          <a:bodyPr vert="horz" lIns="91440" tIns="45720" rIns="91440" bIns="45720" rtlCol="0" anchor="t">
            <a:normAutofit/>
          </a:bodyPr>
          <a:lstStyle/>
          <a:p>
            <a:r>
              <a:rPr lang="en-US" dirty="0">
                <a:latin typeface="Arial"/>
                <a:cs typeface="Arial"/>
              </a:rPr>
              <a:t>Spanish PSTGs only available electronically</a:t>
            </a:r>
          </a:p>
          <a:p>
            <a:r>
              <a:rPr lang="en-US" dirty="0">
                <a:latin typeface="Arial"/>
                <a:cs typeface="Arial"/>
              </a:rPr>
              <a:t>EL8: </a:t>
            </a:r>
            <a:r>
              <a:rPr lang="en-US" b="1" dirty="0">
                <a:latin typeface="Arial"/>
                <a:cs typeface="Arial"/>
              </a:rPr>
              <a:t>Spanish</a:t>
            </a:r>
            <a:r>
              <a:rPr lang="en-US" dirty="0">
                <a:latin typeface="Arial"/>
                <a:cs typeface="Arial"/>
              </a:rPr>
              <a:t> 3-8 Math/Science online forms with </a:t>
            </a:r>
            <a:r>
              <a:rPr lang="en-US" b="1" dirty="0">
                <a:latin typeface="Arial"/>
                <a:cs typeface="Arial"/>
              </a:rPr>
              <a:t>Spanish</a:t>
            </a:r>
            <a:r>
              <a:rPr lang="en-US" dirty="0">
                <a:latin typeface="Arial"/>
                <a:cs typeface="Arial"/>
              </a:rPr>
              <a:t> Text-to-Speech.</a:t>
            </a:r>
          </a:p>
          <a:p>
            <a:r>
              <a:rPr lang="en-US" dirty="0">
                <a:latin typeface="Arial"/>
                <a:cs typeface="Arial"/>
              </a:rPr>
              <a:t>EL10: Districts may request to order </a:t>
            </a:r>
            <a:r>
              <a:rPr lang="en-US" b="1" dirty="0">
                <a:latin typeface="Arial"/>
                <a:cs typeface="Arial"/>
              </a:rPr>
              <a:t>Spanish audio files </a:t>
            </a:r>
            <a:r>
              <a:rPr lang="en-US" dirty="0">
                <a:latin typeface="Arial"/>
                <a:cs typeface="Arial"/>
              </a:rPr>
              <a:t>and </a:t>
            </a:r>
            <a:r>
              <a:rPr lang="en-US" b="1" dirty="0">
                <a:latin typeface="Arial"/>
                <a:cs typeface="Arial"/>
              </a:rPr>
              <a:t>English paper test forms </a:t>
            </a:r>
            <a:r>
              <a:rPr lang="en-US" dirty="0">
                <a:latin typeface="Arial"/>
                <a:cs typeface="Arial"/>
              </a:rPr>
              <a:t>for students who are not literate in Spanish, but would benefit from listening to the Spanish audio files.</a:t>
            </a:r>
          </a:p>
          <a:p>
            <a:pPr marL="0" indent="0">
              <a:buNone/>
            </a:pPr>
            <a:r>
              <a:rPr lang="en-US" dirty="0">
                <a:solidFill>
                  <a:srgbClr val="0070C0"/>
                </a:solidFill>
                <a:latin typeface="Arial"/>
                <a:cs typeface="Arial"/>
                <a:hlinkClick r:id="rId3"/>
              </a:rPr>
              <a:t>EL Accommodations Manual &amp; Test Form Resource</a:t>
            </a:r>
            <a:endParaRPr lang="en-US" dirty="0">
              <a:solidFill>
                <a:srgbClr val="0070C0"/>
              </a:solidFill>
              <a:latin typeface="Arial"/>
              <a:cs typeface="Arial"/>
            </a:endParaRPr>
          </a:p>
        </p:txBody>
      </p:sp>
    </p:spTree>
    <p:custDataLst>
      <p:tags r:id="rId1"/>
    </p:custDataLst>
    <p:extLst>
      <p:ext uri="{BB962C8B-B14F-4D97-AF65-F5344CB8AC3E}">
        <p14:creationId xmlns:p14="http://schemas.microsoft.com/office/powerpoint/2010/main" val="7547613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3307-4028-47D7-86E3-EA9DA35130AA}"/>
              </a:ext>
            </a:extLst>
          </p:cNvPr>
          <p:cNvSpPr>
            <a:spLocks noGrp="1"/>
          </p:cNvSpPr>
          <p:nvPr>
            <p:ph type="title"/>
          </p:nvPr>
        </p:nvSpPr>
        <p:spPr/>
        <p:txBody>
          <a:bodyPr/>
          <a:lstStyle/>
          <a:p>
            <a:r>
              <a:rPr lang="en-US">
                <a:cs typeface="Calibri"/>
              </a:rPr>
              <a:t>Spanish Translation</a:t>
            </a:r>
            <a:endParaRPr lang="en-US"/>
          </a:p>
        </p:txBody>
      </p:sp>
      <p:sp>
        <p:nvSpPr>
          <p:cNvPr id="3" name="Content Placeholder 2">
            <a:extLst>
              <a:ext uri="{FF2B5EF4-FFF2-40B4-BE49-F238E27FC236}">
                <a16:creationId xmlns:a16="http://schemas.microsoft.com/office/drawing/2014/main" id="{5F9556A7-CB27-4DE7-AD40-D23FB35ABAFE}"/>
              </a:ext>
            </a:extLst>
          </p:cNvPr>
          <p:cNvSpPr>
            <a:spLocks noGrp="1"/>
          </p:cNvSpPr>
          <p:nvPr>
            <p:ph idx="1"/>
          </p:nvPr>
        </p:nvSpPr>
        <p:spPr/>
        <p:txBody>
          <a:bodyPr vert="horz" lIns="91440" tIns="45720" rIns="91440" bIns="45720" rtlCol="0" anchor="t">
            <a:normAutofit/>
          </a:bodyPr>
          <a:lstStyle/>
          <a:p>
            <a:pPr marL="0" indent="0">
              <a:buNone/>
            </a:pPr>
            <a:r>
              <a:rPr lang="en-US"/>
              <a:t>Spanish translated test forms are available for:</a:t>
            </a:r>
          </a:p>
          <a:p>
            <a:r>
              <a:rPr lang="en-US"/>
              <a:t>Online Test Forms</a:t>
            </a:r>
          </a:p>
          <a:p>
            <a:pPr lvl="1"/>
            <a:r>
              <a:rPr lang="en-US"/>
              <a:t>Math grades 3 - 8</a:t>
            </a:r>
          </a:p>
          <a:p>
            <a:pPr lvl="1"/>
            <a:r>
              <a:rPr lang="en-US"/>
              <a:t>Science grades 5, 8, and 11</a:t>
            </a:r>
          </a:p>
          <a:p>
            <a:pPr lvl="1"/>
            <a:r>
              <a:rPr lang="en-US"/>
              <a:t>U.S. History</a:t>
            </a:r>
          </a:p>
          <a:p>
            <a:r>
              <a:rPr lang="en-US">
                <a:latin typeface="Arial"/>
                <a:cs typeface="Arial"/>
              </a:rPr>
              <a:t>Spanish audio files are available to accompany English paper forms for math, science, and U.S. History. </a:t>
            </a:r>
          </a:p>
          <a:p>
            <a:endParaRPr lang="en-US"/>
          </a:p>
        </p:txBody>
      </p:sp>
    </p:spTree>
    <p:custDataLst>
      <p:tags r:id="rId1"/>
    </p:custDataLst>
    <p:extLst>
      <p:ext uri="{BB962C8B-B14F-4D97-AF65-F5344CB8AC3E}">
        <p14:creationId xmlns:p14="http://schemas.microsoft.com/office/powerpoint/2010/main" val="984470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Scheduling Info</a:t>
            </a:r>
          </a:p>
        </p:txBody>
      </p:sp>
      <p:sp>
        <p:nvSpPr>
          <p:cNvPr id="3" name="Content Placeholder 2"/>
          <p:cNvSpPr>
            <a:spLocks noGrp="1"/>
          </p:cNvSpPr>
          <p:nvPr>
            <p:ph idx="1"/>
          </p:nvPr>
        </p:nvSpPr>
        <p:spPr/>
        <p:txBody>
          <a:bodyPr/>
          <a:lstStyle/>
          <a:p>
            <a:r>
              <a:rPr lang="en-US" sz="3200"/>
              <a:t>Ensure that text-to-speech (TTS) accommodations are selected in the portal </a:t>
            </a:r>
            <a:r>
              <a:rPr lang="en-US" sz="3200" b="1"/>
              <a:t>before</a:t>
            </a:r>
            <a:r>
              <a:rPr lang="en-US" sz="3200"/>
              <a:t> scheduling the student’s test.</a:t>
            </a:r>
          </a:p>
          <a:p>
            <a:endParaRPr lang="en-US" sz="3200"/>
          </a:p>
          <a:p>
            <a:r>
              <a:rPr lang="en-US" sz="3200"/>
              <a:t>If the test is scheduled before TTS is selected, these accommodations will not be available to the student.</a:t>
            </a:r>
          </a:p>
          <a:p>
            <a:endParaRPr lang="en-US" sz="3200"/>
          </a:p>
          <a:p>
            <a:r>
              <a:rPr lang="en-US" sz="3200"/>
              <a:t>This applies to both English and Spanish TTS.</a:t>
            </a:r>
          </a:p>
        </p:txBody>
      </p:sp>
    </p:spTree>
    <p:custDataLst>
      <p:tags r:id="rId1"/>
    </p:custDataLst>
    <p:extLst>
      <p:ext uri="{BB962C8B-B14F-4D97-AF65-F5344CB8AC3E}">
        <p14:creationId xmlns:p14="http://schemas.microsoft.com/office/powerpoint/2010/main" val="4080184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FA73-883D-4FFD-B133-4B4AE0ECC761}"/>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20F9B072-3975-42EE-852A-18BD2AA5E196}"/>
              </a:ext>
            </a:extLst>
          </p:cNvPr>
          <p:cNvSpPr>
            <a:spLocks noGrp="1"/>
          </p:cNvSpPr>
          <p:nvPr>
            <p:ph type="subTitle" idx="1"/>
          </p:nvPr>
        </p:nvSpPr>
        <p:spPr/>
        <p:txBody>
          <a:bodyPr vert="horz" lIns="91440" tIns="45720" rIns="91440" bIns="45720" rtlCol="0" anchor="t">
            <a:normAutofit/>
          </a:bodyPr>
          <a:lstStyle/>
          <a:p>
            <a:pPr algn="ctr"/>
            <a:r>
              <a:rPr lang="en-US"/>
              <a:t>Test Irregularities and Invalidations</a:t>
            </a:r>
          </a:p>
          <a:p>
            <a:endParaRPr lang="en-US"/>
          </a:p>
        </p:txBody>
      </p:sp>
    </p:spTree>
    <p:custDataLst>
      <p:tags r:id="rId1"/>
    </p:custDataLst>
    <p:extLst>
      <p:ext uri="{BB962C8B-B14F-4D97-AF65-F5344CB8AC3E}">
        <p14:creationId xmlns:p14="http://schemas.microsoft.com/office/powerpoint/2010/main" val="2641803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3FE5-D762-4EEA-9224-D48F2E095B4A}"/>
              </a:ext>
            </a:extLst>
          </p:cNvPr>
          <p:cNvSpPr>
            <a:spLocks noGrp="1"/>
          </p:cNvSpPr>
          <p:nvPr>
            <p:ph type="title"/>
          </p:nvPr>
        </p:nvSpPr>
        <p:spPr/>
        <p:txBody>
          <a:bodyPr>
            <a:normAutofit fontScale="90000"/>
          </a:bodyPr>
          <a:lstStyle/>
          <a:p>
            <a:r>
              <a:rPr lang="en-US">
                <a:cs typeface="Calibri"/>
              </a:rPr>
              <a:t>Test Irregularity Vs. Test Invalidations</a:t>
            </a:r>
            <a:endParaRPr lang="en-US"/>
          </a:p>
        </p:txBody>
      </p:sp>
      <p:sp>
        <p:nvSpPr>
          <p:cNvPr id="3" name="Content Placeholder 2">
            <a:extLst>
              <a:ext uri="{FF2B5EF4-FFF2-40B4-BE49-F238E27FC236}">
                <a16:creationId xmlns:a16="http://schemas.microsoft.com/office/drawing/2014/main" id="{7F98CFF7-7E9E-47BC-8C28-9C1D22214660}"/>
              </a:ext>
            </a:extLst>
          </p:cNvPr>
          <p:cNvSpPr>
            <a:spLocks noGrp="1"/>
          </p:cNvSpPr>
          <p:nvPr>
            <p:ph idx="1"/>
          </p:nvPr>
        </p:nvSpPr>
        <p:spPr/>
        <p:txBody>
          <a:bodyPr vert="horz" lIns="91440" tIns="45720" rIns="91440" bIns="45720" rtlCol="0" anchor="t">
            <a:normAutofit/>
          </a:bodyPr>
          <a:lstStyle/>
          <a:p>
            <a:r>
              <a:rPr lang="en-US" dirty="0"/>
              <a:t>A </a:t>
            </a:r>
            <a:r>
              <a:rPr lang="en-US" b="1" dirty="0"/>
              <a:t>testing irregularity</a:t>
            </a:r>
            <a:r>
              <a:rPr lang="en-US" dirty="0"/>
              <a:t> is an out-of-the-ordinary situation which does not affect the outcome of testing and does not require students to retest. </a:t>
            </a:r>
          </a:p>
          <a:p>
            <a:pPr lvl="1"/>
            <a:r>
              <a:rPr lang="en-US" dirty="0"/>
              <a:t>Requires DTC or BTC to submit a Test Irregularity Form through SDE-provided Google Form.</a:t>
            </a:r>
          </a:p>
          <a:p>
            <a:r>
              <a:rPr lang="en-US" dirty="0"/>
              <a:t>A </a:t>
            </a:r>
            <a:r>
              <a:rPr lang="en-US" b="1" dirty="0"/>
              <a:t>testing invalidation </a:t>
            </a:r>
            <a:r>
              <a:rPr lang="en-US" dirty="0"/>
              <a:t>is caused by a situation where the test or test security has been compromised and students must retake the test.</a:t>
            </a:r>
          </a:p>
          <a:p>
            <a:pPr lvl="1"/>
            <a:r>
              <a:rPr lang="en-US" dirty="0">
                <a:latin typeface="Arial"/>
                <a:cs typeface="Arial"/>
              </a:rPr>
              <a:t>Requires DTC to submit a Test Invalidation Request through the Testing Status Application in the SDE Single Sign On.</a:t>
            </a:r>
          </a:p>
          <a:p>
            <a:endParaRPr lang="en-US" dirty="0"/>
          </a:p>
        </p:txBody>
      </p:sp>
    </p:spTree>
    <p:custDataLst>
      <p:tags r:id="rId1"/>
    </p:custDataLst>
    <p:extLst>
      <p:ext uri="{BB962C8B-B14F-4D97-AF65-F5344CB8AC3E}">
        <p14:creationId xmlns:p14="http://schemas.microsoft.com/office/powerpoint/2010/main" val="3231642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5B5F9-8CF3-4D04-B07D-E2A424F28CFF}"/>
              </a:ext>
            </a:extLst>
          </p:cNvPr>
          <p:cNvSpPr>
            <a:spLocks noGrp="1"/>
          </p:cNvSpPr>
          <p:nvPr>
            <p:ph type="title"/>
          </p:nvPr>
        </p:nvSpPr>
        <p:spPr/>
        <p:txBody>
          <a:bodyPr/>
          <a:lstStyle/>
          <a:p>
            <a:r>
              <a:rPr lang="en-US">
                <a:cs typeface="Calibri"/>
              </a:rPr>
              <a:t>Testing Irregularities</a:t>
            </a:r>
            <a:endParaRPr lang="en-US"/>
          </a:p>
        </p:txBody>
      </p:sp>
      <p:sp>
        <p:nvSpPr>
          <p:cNvPr id="2" name="Subtitle 1">
            <a:extLst>
              <a:ext uri="{FF2B5EF4-FFF2-40B4-BE49-F238E27FC236}">
                <a16:creationId xmlns:a16="http://schemas.microsoft.com/office/drawing/2014/main" id="{A22F4222-80EB-421D-979D-44B77AC9A2FB}"/>
              </a:ext>
            </a:extLst>
          </p:cNvPr>
          <p:cNvSpPr>
            <a:spLocks noGrp="1"/>
          </p:cNvSpPr>
          <p:nvPr>
            <p:ph idx="1"/>
          </p:nvPr>
        </p:nvSpPr>
        <p:spPr/>
        <p:txBody>
          <a:bodyPr vert="horz" lIns="91440" tIns="45720" rIns="91440" bIns="45720" rtlCol="0" anchor="t">
            <a:normAutofit fontScale="92500" lnSpcReduction="10000"/>
          </a:bodyPr>
          <a:lstStyle/>
          <a:p>
            <a:r>
              <a:rPr lang="en-US"/>
              <a:t>Document testing irregularity.</a:t>
            </a:r>
          </a:p>
          <a:p>
            <a:r>
              <a:rPr lang="en-US"/>
              <a:t>Re-administer same test form, if possible:</a:t>
            </a:r>
          </a:p>
          <a:p>
            <a:pPr lvl="1"/>
            <a:r>
              <a:rPr lang="en-US"/>
              <a:t>Student may need a new answer document or booklet depending on circumstances.</a:t>
            </a:r>
          </a:p>
          <a:p>
            <a:r>
              <a:rPr lang="en-US"/>
              <a:t>Complete the Testing Irregularity Form provided by the Office of Assessment. This will be on the SDE website.</a:t>
            </a:r>
          </a:p>
          <a:p>
            <a:pPr lvl="1"/>
            <a:r>
              <a:rPr lang="en-US"/>
              <a:t>Take extra precaution when entering student’s STN</a:t>
            </a:r>
          </a:p>
          <a:p>
            <a:r>
              <a:rPr lang="en-US"/>
              <a:t>DTC must be contacted to obtain a Proctor Password for online testing.</a:t>
            </a:r>
          </a:p>
          <a:p>
            <a:r>
              <a:rPr lang="en-US"/>
              <a:t>Proctor Passwords must be manually reset by DTC periodically throughout testing.</a:t>
            </a:r>
          </a:p>
          <a:p>
            <a:endParaRPr lang="en-US"/>
          </a:p>
        </p:txBody>
      </p:sp>
    </p:spTree>
    <p:custDataLst>
      <p:tags r:id="rId1"/>
    </p:custDataLst>
    <p:extLst>
      <p:ext uri="{BB962C8B-B14F-4D97-AF65-F5344CB8AC3E}">
        <p14:creationId xmlns:p14="http://schemas.microsoft.com/office/powerpoint/2010/main" val="1697048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5B5F9-8CF3-4D04-B07D-E2A424F28CFF}"/>
              </a:ext>
            </a:extLst>
          </p:cNvPr>
          <p:cNvSpPr>
            <a:spLocks noGrp="1"/>
          </p:cNvSpPr>
          <p:nvPr>
            <p:ph type="title"/>
          </p:nvPr>
        </p:nvSpPr>
        <p:spPr/>
        <p:txBody>
          <a:bodyPr/>
          <a:lstStyle/>
          <a:p>
            <a:r>
              <a:rPr lang="en-US">
                <a:cs typeface="Calibri"/>
              </a:rPr>
              <a:t>Testing Irregularities</a:t>
            </a:r>
            <a:endParaRPr lang="en-US"/>
          </a:p>
        </p:txBody>
      </p:sp>
      <p:sp>
        <p:nvSpPr>
          <p:cNvPr id="2" name="Subtitle 1">
            <a:extLst>
              <a:ext uri="{FF2B5EF4-FFF2-40B4-BE49-F238E27FC236}">
                <a16:creationId xmlns:a16="http://schemas.microsoft.com/office/drawing/2014/main" id="{A22F4222-80EB-421D-979D-44B77AC9A2FB}"/>
              </a:ext>
            </a:extLst>
          </p:cNvPr>
          <p:cNvSpPr>
            <a:spLocks noGrp="1"/>
          </p:cNvSpPr>
          <p:nvPr>
            <p:ph idx="1"/>
          </p:nvPr>
        </p:nvSpPr>
        <p:spPr/>
        <p:txBody>
          <a:bodyPr vert="horz" lIns="91440" tIns="45720" rIns="91440" bIns="45720" rtlCol="0" anchor="t">
            <a:normAutofit fontScale="92500"/>
          </a:bodyPr>
          <a:lstStyle/>
          <a:p>
            <a:r>
              <a:rPr lang="en-US"/>
              <a:t>Sickness</a:t>
            </a:r>
          </a:p>
          <a:p>
            <a:r>
              <a:rPr lang="en-US"/>
              <a:t>TA/TP is distracting to students</a:t>
            </a:r>
          </a:p>
          <a:p>
            <a:r>
              <a:rPr lang="en-US"/>
              <a:t>Student received read aloud for Math/Science and should not have</a:t>
            </a:r>
          </a:p>
          <a:p>
            <a:r>
              <a:rPr lang="en-US"/>
              <a:t>Misread script</a:t>
            </a:r>
          </a:p>
          <a:p>
            <a:r>
              <a:rPr lang="en-US"/>
              <a:t>Parent picked up student during testing session</a:t>
            </a:r>
          </a:p>
          <a:p>
            <a:r>
              <a:rPr lang="en-US"/>
              <a:t>Wrong accommodation</a:t>
            </a:r>
          </a:p>
          <a:p>
            <a:r>
              <a:rPr lang="en-US"/>
              <a:t>Sections not given on consecutive instructional days </a:t>
            </a:r>
          </a:p>
          <a:p>
            <a:r>
              <a:rPr lang="en-US"/>
              <a:t>Sections not given in the correct order</a:t>
            </a:r>
          </a:p>
          <a:p>
            <a:r>
              <a:rPr lang="en-US"/>
              <a:t>Technical issues during online testing</a:t>
            </a:r>
          </a:p>
          <a:p>
            <a:endParaRPr lang="en-US"/>
          </a:p>
          <a:p>
            <a:endParaRPr lang="en-US"/>
          </a:p>
        </p:txBody>
      </p:sp>
    </p:spTree>
    <p:custDataLst>
      <p:tags r:id="rId1"/>
    </p:custDataLst>
    <p:extLst>
      <p:ext uri="{BB962C8B-B14F-4D97-AF65-F5344CB8AC3E}">
        <p14:creationId xmlns:p14="http://schemas.microsoft.com/office/powerpoint/2010/main" val="3403928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5B5F9-8CF3-4D04-B07D-E2A424F28CFF}"/>
              </a:ext>
            </a:extLst>
          </p:cNvPr>
          <p:cNvSpPr>
            <a:spLocks noGrp="1"/>
          </p:cNvSpPr>
          <p:nvPr>
            <p:ph type="title"/>
          </p:nvPr>
        </p:nvSpPr>
        <p:spPr/>
        <p:txBody>
          <a:bodyPr/>
          <a:lstStyle/>
          <a:p>
            <a:r>
              <a:rPr lang="en-US">
                <a:cs typeface="Calibri"/>
              </a:rPr>
              <a:t>Test Invalidation</a:t>
            </a:r>
            <a:endParaRPr lang="en-US"/>
          </a:p>
        </p:txBody>
      </p:sp>
      <p:sp>
        <p:nvSpPr>
          <p:cNvPr id="2" name="Subtitle 1">
            <a:extLst>
              <a:ext uri="{FF2B5EF4-FFF2-40B4-BE49-F238E27FC236}">
                <a16:creationId xmlns:a16="http://schemas.microsoft.com/office/drawing/2014/main" id="{A22F4222-80EB-421D-979D-44B77AC9A2FB}"/>
              </a:ext>
            </a:extLst>
          </p:cNvPr>
          <p:cNvSpPr>
            <a:spLocks noGrp="1"/>
          </p:cNvSpPr>
          <p:nvPr>
            <p:ph idx="1"/>
          </p:nvPr>
        </p:nvSpPr>
        <p:spPr>
          <a:xfrm>
            <a:off x="435429" y="1407886"/>
            <a:ext cx="11132457" cy="5021943"/>
          </a:xfrm>
        </p:spPr>
        <p:txBody>
          <a:bodyPr vert="horz" lIns="91440" tIns="45720" rIns="91440" bIns="45720" rtlCol="0" anchor="t">
            <a:normAutofit fontScale="77500" lnSpcReduction="20000"/>
          </a:bodyPr>
          <a:lstStyle/>
          <a:p>
            <a:pPr marL="0" indent="0">
              <a:buNone/>
            </a:pPr>
            <a:r>
              <a:rPr lang="en-US" sz="3400"/>
              <a:t>Reasons for possible test invalidations include, but are not limited to:</a:t>
            </a:r>
          </a:p>
          <a:p>
            <a:r>
              <a:rPr lang="en-US" sz="3400"/>
              <a:t>Cheating;</a:t>
            </a:r>
          </a:p>
          <a:p>
            <a:r>
              <a:rPr lang="en-US" sz="3400"/>
              <a:t>Large-scale security violation;</a:t>
            </a:r>
          </a:p>
          <a:p>
            <a:r>
              <a:rPr lang="en-US" sz="3400"/>
              <a:t>Presence of a cell phone (or other smart technology including smart watches) in the testing environment;</a:t>
            </a:r>
          </a:p>
          <a:p>
            <a:r>
              <a:rPr lang="en-US" sz="3400"/>
              <a:t>Testing outside the test window;</a:t>
            </a:r>
          </a:p>
          <a:p>
            <a:r>
              <a:rPr lang="en-US" sz="3400"/>
              <a:t>TA/TP/Student are related in the testing room;</a:t>
            </a:r>
          </a:p>
          <a:p>
            <a:r>
              <a:rPr lang="en-US" sz="3400"/>
              <a:t>Student received read aloud on ELA and was not supposed to;</a:t>
            </a:r>
          </a:p>
          <a:p>
            <a:r>
              <a:rPr lang="en-US" sz="3400"/>
              <a:t>ELA writing section was started and didn’t finish until days after;</a:t>
            </a:r>
          </a:p>
          <a:p>
            <a:r>
              <a:rPr lang="en-US" sz="3400"/>
              <a:t>TP not employee of district for Human Reader.</a:t>
            </a:r>
          </a:p>
          <a:p>
            <a:pPr marL="0" indent="0">
              <a:buNone/>
            </a:pPr>
            <a:endParaRPr lang="en-US" sz="3400"/>
          </a:p>
          <a:p>
            <a:pPr marL="0" indent="0">
              <a:buNone/>
            </a:pPr>
            <a:r>
              <a:rPr lang="en-US" sz="3400"/>
              <a:t>If the SDE approves the invalidation, the student will be considered a nonparticipant unless a Breach Assessment is administered.</a:t>
            </a:r>
          </a:p>
          <a:p>
            <a:endParaRPr lang="en-US"/>
          </a:p>
        </p:txBody>
      </p:sp>
    </p:spTree>
    <p:custDataLst>
      <p:tags r:id="rId1"/>
    </p:custDataLst>
    <p:extLst>
      <p:ext uri="{BB962C8B-B14F-4D97-AF65-F5344CB8AC3E}">
        <p14:creationId xmlns:p14="http://schemas.microsoft.com/office/powerpoint/2010/main" val="38219680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5B5F9-8CF3-4D04-B07D-E2A424F28CFF}"/>
              </a:ext>
            </a:extLst>
          </p:cNvPr>
          <p:cNvSpPr>
            <a:spLocks noGrp="1"/>
          </p:cNvSpPr>
          <p:nvPr>
            <p:ph type="title"/>
          </p:nvPr>
        </p:nvSpPr>
        <p:spPr/>
        <p:txBody>
          <a:bodyPr/>
          <a:lstStyle/>
          <a:p>
            <a:r>
              <a:rPr lang="en-US">
                <a:cs typeface="Calibri"/>
              </a:rPr>
              <a:t>Breach Tests</a:t>
            </a:r>
            <a:endParaRPr lang="en-US"/>
          </a:p>
        </p:txBody>
      </p:sp>
      <p:sp>
        <p:nvSpPr>
          <p:cNvPr id="2" name="Subtitle 1">
            <a:extLst>
              <a:ext uri="{FF2B5EF4-FFF2-40B4-BE49-F238E27FC236}">
                <a16:creationId xmlns:a16="http://schemas.microsoft.com/office/drawing/2014/main" id="{A22F4222-80EB-421D-979D-44B77AC9A2FB}"/>
              </a:ext>
            </a:extLst>
          </p:cNvPr>
          <p:cNvSpPr>
            <a:spLocks noGrp="1"/>
          </p:cNvSpPr>
          <p:nvPr>
            <p:ph idx="1"/>
          </p:nvPr>
        </p:nvSpPr>
        <p:spPr>
          <a:xfrm>
            <a:off x="249383" y="1364343"/>
            <a:ext cx="11693236" cy="5202712"/>
          </a:xfrm>
        </p:spPr>
        <p:txBody>
          <a:bodyPr vert="horz" lIns="91440" tIns="45720" rIns="91440" bIns="45720" rtlCol="0" anchor="t">
            <a:normAutofit/>
          </a:bodyPr>
          <a:lstStyle/>
          <a:p>
            <a:r>
              <a:rPr lang="en-US">
                <a:latin typeface="Arial"/>
                <a:cs typeface="Arial"/>
              </a:rPr>
              <a:t>In situations when a test must be invalidated, the DTC must enter the invalidation request on the </a:t>
            </a:r>
            <a:r>
              <a:rPr lang="en-US" b="1">
                <a:latin typeface="Arial"/>
                <a:cs typeface="Arial"/>
              </a:rPr>
              <a:t>Testing Status Application </a:t>
            </a:r>
            <a:r>
              <a:rPr lang="en-US">
                <a:latin typeface="Arial"/>
                <a:cs typeface="Arial"/>
              </a:rPr>
              <a:t>on the SDE Single Sign-On.</a:t>
            </a:r>
          </a:p>
          <a:p>
            <a:r>
              <a:rPr lang="en-US"/>
              <a:t>Check the status through the Testing Status Application.</a:t>
            </a:r>
          </a:p>
          <a:p>
            <a:r>
              <a:rPr lang="en-US"/>
              <a:t>Once the invalidation is approved, the SDE will order the Breach Test.</a:t>
            </a:r>
          </a:p>
          <a:p>
            <a:pPr lvl="1"/>
            <a:r>
              <a:rPr lang="en-US"/>
              <a:t>The Breach Test must be administered to the student within the remainder of the testing window.</a:t>
            </a:r>
          </a:p>
          <a:p>
            <a:pPr lvl="1"/>
            <a:r>
              <a:rPr lang="en-US">
                <a:latin typeface="Arial"/>
                <a:cs typeface="Arial"/>
              </a:rPr>
              <a:t>In the case of a paper/pencil test, all answer documents for Breach Tests, as well as the invalidated operational tests, must be returned with the scoreable answer documents.</a:t>
            </a:r>
          </a:p>
          <a:p>
            <a:pPr lvl="1"/>
            <a:r>
              <a:rPr lang="en-US"/>
              <a:t>In the case of online tests, Breach Tests may not be scheduled on the same day as the invalidated operational tests.  Please follow the directions carefully and select the Breach Test form when scheduling the test.</a:t>
            </a:r>
          </a:p>
          <a:p>
            <a:endParaRPr lang="en-US"/>
          </a:p>
        </p:txBody>
      </p:sp>
    </p:spTree>
    <p:custDataLst>
      <p:tags r:id="rId1"/>
    </p:custDataLst>
    <p:extLst>
      <p:ext uri="{BB962C8B-B14F-4D97-AF65-F5344CB8AC3E}">
        <p14:creationId xmlns:p14="http://schemas.microsoft.com/office/powerpoint/2010/main" val="3652573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4745"/>
            <a:ext cx="8229600" cy="1143000"/>
          </a:xfrm>
        </p:spPr>
        <p:txBody>
          <a:bodyPr/>
          <a:lstStyle/>
          <a:p>
            <a:pPr algn="ctr"/>
            <a:r>
              <a:rPr lang="en-US"/>
              <a:t>Important Dates</a:t>
            </a:r>
          </a:p>
        </p:txBody>
      </p:sp>
      <p:graphicFrame>
        <p:nvGraphicFramePr>
          <p:cNvPr id="6" name="Content Placeholder 7">
            <a:extLst>
              <a:ext uri="{FF2B5EF4-FFF2-40B4-BE49-F238E27FC236}">
                <a16:creationId xmlns:a16="http://schemas.microsoft.com/office/drawing/2014/main" id="{602083E8-6747-429A-BEE7-8ECA8FDEFBD5}"/>
              </a:ext>
            </a:extLst>
          </p:cNvPr>
          <p:cNvGraphicFramePr>
            <a:graphicFrameLocks noGrp="1"/>
          </p:cNvGraphicFramePr>
          <p:nvPr>
            <p:ph idx="1"/>
            <p:extLst>
              <p:ext uri="{D42A27DB-BD31-4B8C-83A1-F6EECF244321}">
                <p14:modId xmlns:p14="http://schemas.microsoft.com/office/powerpoint/2010/main" val="1946216821"/>
              </p:ext>
            </p:extLst>
          </p:nvPr>
        </p:nvGraphicFramePr>
        <p:xfrm>
          <a:off x="131288" y="1323924"/>
          <a:ext cx="11714347" cy="4663440"/>
        </p:xfrm>
        <a:graphic>
          <a:graphicData uri="http://schemas.openxmlformats.org/drawingml/2006/table">
            <a:tbl>
              <a:tblPr firstRow="1" bandRow="1">
                <a:tableStyleId>{69CF1AB2-1976-4502-BF36-3FF5EA218861}</a:tableStyleId>
              </a:tblPr>
              <a:tblGrid>
                <a:gridCol w="7112000">
                  <a:extLst>
                    <a:ext uri="{9D8B030D-6E8A-4147-A177-3AD203B41FA5}">
                      <a16:colId xmlns:a16="http://schemas.microsoft.com/office/drawing/2014/main" val="20000"/>
                    </a:ext>
                  </a:extLst>
                </a:gridCol>
                <a:gridCol w="2104571">
                  <a:extLst>
                    <a:ext uri="{9D8B030D-6E8A-4147-A177-3AD203B41FA5}">
                      <a16:colId xmlns:a16="http://schemas.microsoft.com/office/drawing/2014/main" val="1292606456"/>
                    </a:ext>
                  </a:extLst>
                </a:gridCol>
                <a:gridCol w="2497776">
                  <a:extLst>
                    <a:ext uri="{9D8B030D-6E8A-4147-A177-3AD203B41FA5}">
                      <a16:colId xmlns:a16="http://schemas.microsoft.com/office/drawing/2014/main" val="20001"/>
                    </a:ext>
                  </a:extLst>
                </a:gridCol>
              </a:tblGrid>
              <a:tr h="370840">
                <a:tc>
                  <a:txBody>
                    <a:bodyPr/>
                    <a:lstStyle/>
                    <a:p>
                      <a:endParaRPr lang="en-US" sz="2400" b="0">
                        <a:latin typeface="Arial" panose="020B0604020202020204" pitchFamily="34" charset="0"/>
                        <a:cs typeface="Arial" panose="020B0604020202020204" pitchFamily="34" charset="0"/>
                      </a:endParaRPr>
                    </a:p>
                  </a:txBody>
                  <a:tcPr/>
                </a:tc>
                <a:tc>
                  <a:txBody>
                    <a:bodyPr/>
                    <a:lstStyle/>
                    <a:p>
                      <a:r>
                        <a:rPr lang="en-US" sz="2400" b="1">
                          <a:latin typeface="Arial" panose="020B0604020202020204" pitchFamily="34" charset="0"/>
                          <a:cs typeface="Arial" panose="020B0604020202020204" pitchFamily="34" charset="0"/>
                        </a:rPr>
                        <a:t>CCRA</a:t>
                      </a:r>
                    </a:p>
                  </a:txBody>
                  <a:tcPr/>
                </a:tc>
                <a:tc>
                  <a:txBody>
                    <a:bodyPr/>
                    <a:lstStyle/>
                    <a:p>
                      <a:r>
                        <a:rPr lang="en-US" sz="2400" b="1">
                          <a:latin typeface="Arial" panose="020B0604020202020204" pitchFamily="34" charset="0"/>
                          <a:cs typeface="Arial" panose="020B0604020202020204" pitchFamily="34" charset="0"/>
                        </a:rPr>
                        <a:t>Grades</a:t>
                      </a:r>
                      <a:r>
                        <a:rPr lang="en-US" sz="2400" b="1" baseline="0">
                          <a:latin typeface="Arial" panose="020B0604020202020204" pitchFamily="34" charset="0"/>
                          <a:cs typeface="Arial" panose="020B0604020202020204" pitchFamily="34" charset="0"/>
                        </a:rPr>
                        <a:t> 3-8</a:t>
                      </a:r>
                      <a:endParaRPr lang="en-US" sz="24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5654106"/>
                  </a:ext>
                </a:extLst>
              </a:tr>
              <a:tr h="370840">
                <a:tc>
                  <a:txBody>
                    <a:bodyPr/>
                    <a:lstStyle/>
                    <a:p>
                      <a:r>
                        <a:rPr lang="en-US" sz="2400">
                          <a:latin typeface="Arial" panose="020B0604020202020204" pitchFamily="34" charset="0"/>
                          <a:cs typeface="Arial" panose="020B0604020202020204" pitchFamily="34" charset="0"/>
                        </a:rPr>
                        <a:t>Manuals</a:t>
                      </a:r>
                      <a:r>
                        <a:rPr lang="en-US" sz="2400" baseline="0">
                          <a:latin typeface="Arial" panose="020B0604020202020204" pitchFamily="34" charset="0"/>
                          <a:cs typeface="Arial" panose="020B0604020202020204" pitchFamily="34" charset="0"/>
                        </a:rPr>
                        <a:t> arrive in districts</a:t>
                      </a:r>
                      <a:endParaRPr lang="en-US" sz="2400">
                        <a:latin typeface="Arial" panose="020B0604020202020204" pitchFamily="34" charset="0"/>
                        <a:cs typeface="Arial" panose="020B0604020202020204" pitchFamily="34" charset="0"/>
                      </a:endParaRPr>
                    </a:p>
                  </a:txBody>
                  <a:tcPr/>
                </a:tc>
                <a:tc>
                  <a:txBody>
                    <a:bodyPr/>
                    <a:lstStyle/>
                    <a:p>
                      <a:r>
                        <a:rPr lang="en-US" sz="2400">
                          <a:latin typeface="Arial" panose="020B0604020202020204" pitchFamily="34" charset="0"/>
                          <a:cs typeface="Arial" panose="020B0604020202020204" pitchFamily="34" charset="0"/>
                        </a:rPr>
                        <a:t>LP and Braille PSTGs only:</a:t>
                      </a:r>
                    </a:p>
                    <a:p>
                      <a:r>
                        <a:rPr lang="en-US" sz="2400">
                          <a:latin typeface="Arial" panose="020B0604020202020204" pitchFamily="34" charset="0"/>
                          <a:cs typeface="Arial" panose="020B0604020202020204" pitchFamily="34" charset="0"/>
                        </a:rPr>
                        <a:t>2/19/2020</a:t>
                      </a:r>
                    </a:p>
                  </a:txBody>
                  <a:tcPr/>
                </a:tc>
                <a:tc>
                  <a:txBody>
                    <a:bodyPr/>
                    <a:lstStyle/>
                    <a:p>
                      <a:pPr lvl="0" algn="just"/>
                      <a:r>
                        <a:rPr lang="en-US" sz="2400">
                          <a:latin typeface="Arial" panose="020B0604020202020204" pitchFamily="34" charset="0"/>
                          <a:cs typeface="Arial" panose="020B0604020202020204" pitchFamily="34" charset="0"/>
                        </a:rPr>
                        <a:t>3/09/2020</a:t>
                      </a:r>
                    </a:p>
                  </a:txBody>
                  <a:tcPr/>
                </a:tc>
                <a:extLst>
                  <a:ext uri="{0D108BD9-81ED-4DB2-BD59-A6C34878D82A}">
                    <a16:rowId xmlns:a16="http://schemas.microsoft.com/office/drawing/2014/main" val="10002"/>
                  </a:ext>
                </a:extLst>
              </a:tr>
              <a:tr h="370840">
                <a:tc>
                  <a:txBody>
                    <a:bodyPr/>
                    <a:lstStyle/>
                    <a:p>
                      <a:r>
                        <a:rPr lang="en-US" sz="2400">
                          <a:latin typeface="Arial" panose="020B0604020202020204" pitchFamily="34" charset="0"/>
                          <a:cs typeface="Arial" panose="020B0604020202020204" pitchFamily="34" charset="0"/>
                        </a:rPr>
                        <a:t>Test</a:t>
                      </a:r>
                      <a:r>
                        <a:rPr lang="en-US" sz="2400" baseline="0">
                          <a:latin typeface="Arial" panose="020B0604020202020204" pitchFamily="34" charset="0"/>
                          <a:cs typeface="Arial" panose="020B0604020202020204" pitchFamily="34" charset="0"/>
                        </a:rPr>
                        <a:t> materials in districts</a:t>
                      </a:r>
                      <a:endParaRPr lang="en-US" sz="24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a:latin typeface="Arial" panose="020B0604020202020204" pitchFamily="34" charset="0"/>
                          <a:cs typeface="Arial" panose="020B0604020202020204" pitchFamily="34" charset="0"/>
                        </a:rPr>
                        <a:t>3/11/2020</a:t>
                      </a:r>
                      <a:endParaRPr lang="en-US" sz="2400">
                        <a:latin typeface="Arial" panose="020B0604020202020204" pitchFamily="34" charset="0"/>
                        <a:cs typeface="Arial" panose="020B0604020202020204" pitchFamily="34" charset="0"/>
                      </a:endParaRPr>
                    </a:p>
                  </a:txBody>
                  <a:tcPr/>
                </a:tc>
                <a:tc>
                  <a:txBody>
                    <a:bodyPr/>
                    <a:lstStyle/>
                    <a:p>
                      <a:r>
                        <a:rPr lang="en-US" sz="2400" baseline="0">
                          <a:latin typeface="Arial" panose="020B0604020202020204" pitchFamily="34" charset="0"/>
                          <a:cs typeface="Arial" panose="020B0604020202020204" pitchFamily="34" charset="0"/>
                        </a:rPr>
                        <a:t>3/30/2020</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400" baseline="0">
                          <a:latin typeface="Arial" panose="020B0604020202020204" pitchFamily="34" charset="0"/>
                          <a:cs typeface="Arial" panose="020B0604020202020204" pitchFamily="34" charset="0"/>
                        </a:rPr>
                        <a:t>Tests available for scheduling</a:t>
                      </a:r>
                      <a:endParaRPr lang="en-US" sz="24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3/25/2020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a:latin typeface="Arial" panose="020B0604020202020204" pitchFamily="34" charset="0"/>
                          <a:cs typeface="Arial" panose="020B0604020202020204" pitchFamily="34" charset="0"/>
                        </a:rPr>
                        <a:t>4/13/2020</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400" b="0">
                          <a:latin typeface="Arial" panose="020B0604020202020204" pitchFamily="34" charset="0"/>
                          <a:cs typeface="Arial" panose="020B0604020202020204" pitchFamily="34" charset="0"/>
                        </a:rPr>
                        <a:t>Grade 3 ELA tests must be</a:t>
                      </a:r>
                      <a:r>
                        <a:rPr lang="en-US" sz="2400" b="0" baseline="0">
                          <a:latin typeface="Arial" panose="020B0604020202020204" pitchFamily="34" charset="0"/>
                          <a:cs typeface="Arial" panose="020B0604020202020204" pitchFamily="34" charset="0"/>
                        </a:rPr>
                        <a:t> completed</a:t>
                      </a:r>
                      <a:r>
                        <a:rPr lang="en-US" sz="2400" b="0">
                          <a:latin typeface="Arial" panose="020B0604020202020204" pitchFamily="34" charset="0"/>
                          <a:cs typeface="Arial" panose="020B0604020202020204" pitchFamily="34" charset="0"/>
                        </a:rPr>
                        <a:t> in order to receive</a:t>
                      </a:r>
                      <a:r>
                        <a:rPr lang="en-US" sz="2400" b="0" baseline="0">
                          <a:latin typeface="Arial" panose="020B0604020202020204" pitchFamily="34" charset="0"/>
                          <a:cs typeface="Arial" panose="020B0604020202020204" pitchFamily="34" charset="0"/>
                        </a:rPr>
                        <a:t> early RSA reporting</a:t>
                      </a:r>
                      <a:endParaRPr lang="en-US" sz="2400" b="0">
                        <a:latin typeface="Arial" panose="020B0604020202020204" pitchFamily="34" charset="0"/>
                        <a:cs typeface="Arial" panose="020B0604020202020204" pitchFamily="34" charset="0"/>
                      </a:endParaRPr>
                    </a:p>
                  </a:txBody>
                  <a:tcPr/>
                </a:tc>
                <a:tc>
                  <a:txBody>
                    <a:bodyPr/>
                    <a:lstStyle/>
                    <a:p>
                      <a:r>
                        <a:rPr lang="en-US" sz="2400" b="0">
                          <a:latin typeface="Arial" panose="020B0604020202020204" pitchFamily="34" charset="0"/>
                          <a:cs typeface="Arial" panose="020B0604020202020204" pitchFamily="34" charset="0"/>
                        </a:rPr>
                        <a:t>n/a</a:t>
                      </a:r>
                    </a:p>
                  </a:txBody>
                  <a:tcPr/>
                </a:tc>
                <a:tc>
                  <a:txBody>
                    <a:bodyPr/>
                    <a:lstStyle/>
                    <a:p>
                      <a:r>
                        <a:rPr lang="en-US" sz="2400">
                          <a:latin typeface="Arial" panose="020B0604020202020204" pitchFamily="34" charset="0"/>
                          <a:cs typeface="Arial" panose="020B0604020202020204" pitchFamily="34" charset="0"/>
                        </a:rPr>
                        <a:t>4/24/2020</a:t>
                      </a:r>
                    </a:p>
                  </a:txBody>
                  <a:tcPr/>
                </a:tc>
                <a:extLst>
                  <a:ext uri="{0D108BD9-81ED-4DB2-BD59-A6C34878D82A}">
                    <a16:rowId xmlns:a16="http://schemas.microsoft.com/office/drawing/2014/main" val="1789672671"/>
                  </a:ext>
                </a:extLst>
              </a:tr>
              <a:tr h="370840">
                <a:tc>
                  <a:txBody>
                    <a:bodyPr/>
                    <a:lstStyle/>
                    <a:p>
                      <a:r>
                        <a:rPr lang="en-US" sz="2400" b="0" kern="1200">
                          <a:solidFill>
                            <a:schemeClr val="dk1"/>
                          </a:solidFill>
                          <a:effectLst/>
                          <a:latin typeface="Arial" panose="020B0604020202020204" pitchFamily="34" charset="0"/>
                          <a:ea typeface="+mn-ea"/>
                          <a:cs typeface="Arial" panose="020B0604020202020204" pitchFamily="34" charset="0"/>
                        </a:rPr>
                        <a:t>Grade 4-8 ELA online tests must be submitted in order to receive preliminary reports</a:t>
                      </a:r>
                      <a:endParaRPr lang="en-US" sz="2400" b="0">
                        <a:latin typeface="Arial" panose="020B0604020202020204" pitchFamily="34" charset="0"/>
                        <a:cs typeface="Arial" panose="020B0604020202020204" pitchFamily="34" charset="0"/>
                      </a:endParaRPr>
                    </a:p>
                  </a:txBody>
                  <a:tcPr/>
                </a:tc>
                <a:tc>
                  <a:txBody>
                    <a:bodyPr/>
                    <a:lstStyle/>
                    <a:p>
                      <a:r>
                        <a:rPr lang="en-US" sz="2400" b="0">
                          <a:latin typeface="Arial" panose="020B0604020202020204" pitchFamily="34" charset="0"/>
                          <a:cs typeface="Arial" panose="020B0604020202020204" pitchFamily="34" charset="0"/>
                        </a:rPr>
                        <a:t>n/a</a:t>
                      </a:r>
                    </a:p>
                  </a:txBody>
                  <a:tcPr/>
                </a:tc>
                <a:tc>
                  <a:txBody>
                    <a:bodyPr/>
                    <a:lstStyle/>
                    <a:p>
                      <a:r>
                        <a:rPr lang="en-US" sz="2400">
                          <a:latin typeface="Arial" panose="020B0604020202020204" pitchFamily="34" charset="0"/>
                          <a:cs typeface="Arial" panose="020B0604020202020204" pitchFamily="34" charset="0"/>
                        </a:rPr>
                        <a:t>5/08/2020</a:t>
                      </a:r>
                    </a:p>
                  </a:txBody>
                  <a:tcPr/>
                </a:tc>
                <a:extLst>
                  <a:ext uri="{0D108BD9-81ED-4DB2-BD59-A6C34878D82A}">
                    <a16:rowId xmlns:a16="http://schemas.microsoft.com/office/drawing/2014/main" val="10005"/>
                  </a:ext>
                </a:extLst>
              </a:tr>
              <a:tr h="370840">
                <a:tc>
                  <a:txBody>
                    <a:bodyPr/>
                    <a:lstStyle/>
                    <a:p>
                      <a:r>
                        <a:rPr lang="en-US" sz="2400">
                          <a:latin typeface="Arial" panose="020B0604020202020204" pitchFamily="34" charset="0"/>
                          <a:cs typeface="Arial" panose="020B0604020202020204" pitchFamily="34" charset="0"/>
                        </a:rPr>
                        <a:t>Last</a:t>
                      </a:r>
                      <a:r>
                        <a:rPr lang="en-US" sz="2400" baseline="0">
                          <a:latin typeface="Arial" panose="020B0604020202020204" pitchFamily="34" charset="0"/>
                          <a:cs typeface="Arial" panose="020B0604020202020204" pitchFamily="34" charset="0"/>
                        </a:rPr>
                        <a:t> day for </a:t>
                      </a:r>
                      <a:r>
                        <a:rPr lang="en-US" sz="2400" baseline="0" err="1">
                          <a:latin typeface="Arial" panose="020B0604020202020204" pitchFamily="34" charset="0"/>
                          <a:cs typeface="Arial" panose="020B0604020202020204" pitchFamily="34" charset="0"/>
                        </a:rPr>
                        <a:t>scoreable</a:t>
                      </a:r>
                      <a:r>
                        <a:rPr lang="en-US" sz="2400" baseline="0">
                          <a:latin typeface="Arial" panose="020B0604020202020204" pitchFamily="34" charset="0"/>
                          <a:cs typeface="Arial" panose="020B0604020202020204" pitchFamily="34" charset="0"/>
                        </a:rPr>
                        <a:t> testing material pick-up</a:t>
                      </a:r>
                      <a:endParaRPr lang="en-US" sz="2400">
                        <a:latin typeface="Arial" panose="020B0604020202020204" pitchFamily="34" charset="0"/>
                        <a:cs typeface="Arial" panose="020B0604020202020204" pitchFamily="34" charset="0"/>
                      </a:endParaRPr>
                    </a:p>
                  </a:txBody>
                  <a:tcPr/>
                </a:tc>
                <a:tc>
                  <a:txBody>
                    <a:bodyPr/>
                    <a:lstStyle/>
                    <a:p>
                      <a:r>
                        <a:rPr lang="en-US" sz="2400">
                          <a:latin typeface="Arial" panose="020B0604020202020204" pitchFamily="34" charset="0"/>
                          <a:cs typeface="Arial" panose="020B0604020202020204" pitchFamily="34" charset="0"/>
                        </a:rPr>
                        <a:t>4/21/2020</a:t>
                      </a:r>
                    </a:p>
                  </a:txBody>
                  <a:tcPr/>
                </a:tc>
                <a:tc>
                  <a:txBody>
                    <a:bodyPr/>
                    <a:lstStyle/>
                    <a:p>
                      <a:r>
                        <a:rPr lang="en-US" sz="2400">
                          <a:latin typeface="Arial" panose="020B0604020202020204" pitchFamily="34" charset="0"/>
                          <a:cs typeface="Arial" panose="020B0604020202020204" pitchFamily="34" charset="0"/>
                        </a:rPr>
                        <a:t>5/05/2020</a:t>
                      </a:r>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472850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84B3-B1F5-4245-A664-9FE03E4B7B68}"/>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11CED2DC-63FF-4791-BA7B-7699E010D391}"/>
              </a:ext>
            </a:extLst>
          </p:cNvPr>
          <p:cNvSpPr>
            <a:spLocks noGrp="1"/>
          </p:cNvSpPr>
          <p:nvPr>
            <p:ph type="subTitle" idx="1"/>
          </p:nvPr>
        </p:nvSpPr>
        <p:spPr/>
        <p:txBody>
          <a:bodyPr vert="horz" lIns="91440" tIns="45720" rIns="91440" bIns="45720" rtlCol="0" anchor="t">
            <a:normAutofit/>
          </a:bodyPr>
          <a:lstStyle/>
          <a:p>
            <a:pPr algn="ctr"/>
            <a:r>
              <a:rPr lang="en-US"/>
              <a:t>Test Security</a:t>
            </a:r>
          </a:p>
          <a:p>
            <a:endParaRPr lang="en-US"/>
          </a:p>
        </p:txBody>
      </p:sp>
    </p:spTree>
    <p:custDataLst>
      <p:tags r:id="rId1"/>
    </p:custDataLst>
    <p:extLst>
      <p:ext uri="{BB962C8B-B14F-4D97-AF65-F5344CB8AC3E}">
        <p14:creationId xmlns:p14="http://schemas.microsoft.com/office/powerpoint/2010/main" val="2122015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704-46FA-4AB1-AA58-E317E69D30E2}"/>
              </a:ext>
            </a:extLst>
          </p:cNvPr>
          <p:cNvSpPr>
            <a:spLocks noGrp="1"/>
          </p:cNvSpPr>
          <p:nvPr>
            <p:ph type="title"/>
          </p:nvPr>
        </p:nvSpPr>
        <p:spPr/>
        <p:txBody>
          <a:bodyPr/>
          <a:lstStyle/>
          <a:p>
            <a:r>
              <a:rPr lang="en-US">
                <a:cs typeface="Calibri"/>
              </a:rPr>
              <a:t>Test Security</a:t>
            </a:r>
            <a:endParaRPr lang="en-US"/>
          </a:p>
        </p:txBody>
      </p:sp>
      <p:sp>
        <p:nvSpPr>
          <p:cNvPr id="3" name="Content Placeholder 2">
            <a:extLst>
              <a:ext uri="{FF2B5EF4-FFF2-40B4-BE49-F238E27FC236}">
                <a16:creationId xmlns:a16="http://schemas.microsoft.com/office/drawing/2014/main" id="{7D880602-805B-4CEE-BDBA-B2A0F527D304}"/>
              </a:ext>
            </a:extLst>
          </p:cNvPr>
          <p:cNvSpPr>
            <a:spLocks noGrp="1"/>
          </p:cNvSpPr>
          <p:nvPr>
            <p:ph idx="1"/>
          </p:nvPr>
        </p:nvSpPr>
        <p:spPr/>
        <p:txBody>
          <a:bodyPr vert="horz" lIns="91440" tIns="45720" rIns="91440" bIns="45720" rtlCol="0" anchor="t">
            <a:normAutofit/>
          </a:bodyPr>
          <a:lstStyle/>
          <a:p>
            <a:pPr marL="0" indent="0">
              <a:buNone/>
            </a:pPr>
            <a:r>
              <a:rPr lang="en-US"/>
              <a:t>Who must be trained on test security and administration procedures?</a:t>
            </a:r>
          </a:p>
          <a:p>
            <a:r>
              <a:rPr lang="en-US"/>
              <a:t>District Test Coordinators (DTCs)</a:t>
            </a:r>
          </a:p>
          <a:p>
            <a:r>
              <a:rPr lang="en-US"/>
              <a:t>Building Test Coordinators (BTCs)</a:t>
            </a:r>
          </a:p>
          <a:p>
            <a:r>
              <a:rPr lang="en-US"/>
              <a:t>Test Administrators (TAs)</a:t>
            </a:r>
          </a:p>
          <a:p>
            <a:r>
              <a:rPr lang="en-US"/>
              <a:t>Test Proctors (TPs)</a:t>
            </a:r>
          </a:p>
          <a:p>
            <a:endParaRPr lang="en-US"/>
          </a:p>
        </p:txBody>
      </p:sp>
    </p:spTree>
    <p:custDataLst>
      <p:tags r:id="rId1"/>
    </p:custDataLst>
    <p:extLst>
      <p:ext uri="{BB962C8B-B14F-4D97-AF65-F5344CB8AC3E}">
        <p14:creationId xmlns:p14="http://schemas.microsoft.com/office/powerpoint/2010/main" val="3366603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704-46FA-4AB1-AA58-E317E69D30E2}"/>
              </a:ext>
            </a:extLst>
          </p:cNvPr>
          <p:cNvSpPr>
            <a:spLocks noGrp="1"/>
          </p:cNvSpPr>
          <p:nvPr>
            <p:ph type="title"/>
          </p:nvPr>
        </p:nvSpPr>
        <p:spPr/>
        <p:txBody>
          <a:bodyPr/>
          <a:lstStyle/>
          <a:p>
            <a:r>
              <a:rPr lang="en-US">
                <a:cs typeface="Calibri"/>
              </a:rPr>
              <a:t>Test Security</a:t>
            </a:r>
            <a:endParaRPr lang="en-US"/>
          </a:p>
        </p:txBody>
      </p:sp>
      <p:sp>
        <p:nvSpPr>
          <p:cNvPr id="3" name="Content Placeholder 2">
            <a:extLst>
              <a:ext uri="{FF2B5EF4-FFF2-40B4-BE49-F238E27FC236}">
                <a16:creationId xmlns:a16="http://schemas.microsoft.com/office/drawing/2014/main" id="{7D880602-805B-4CEE-BDBA-B2A0F527D304}"/>
              </a:ext>
            </a:extLst>
          </p:cNvPr>
          <p:cNvSpPr>
            <a:spLocks noGrp="1"/>
          </p:cNvSpPr>
          <p:nvPr>
            <p:ph idx="1"/>
          </p:nvPr>
        </p:nvSpPr>
        <p:spPr/>
        <p:txBody>
          <a:bodyPr vert="horz" lIns="91440" tIns="45720" rIns="91440" bIns="45720" rtlCol="0" anchor="t">
            <a:normAutofit lnSpcReduction="10000"/>
          </a:bodyPr>
          <a:lstStyle/>
          <a:p>
            <a:r>
              <a:rPr lang="en-US"/>
              <a:t>Additional important information regarding test security and validity is included throughout the </a:t>
            </a:r>
            <a:r>
              <a:rPr lang="en-US" i="1"/>
              <a:t>Test Preparation Manual</a:t>
            </a:r>
            <a:r>
              <a:rPr lang="en-US"/>
              <a:t> and its appendices.</a:t>
            </a:r>
          </a:p>
          <a:p>
            <a:r>
              <a:rPr lang="en-US"/>
              <a:t>Test materials must be kept secure at all times and should not be left in open or unattended areas.</a:t>
            </a:r>
          </a:p>
          <a:p>
            <a:r>
              <a:rPr lang="en-US"/>
              <a:t>Test books are not to be opened prior to or after any test sessions.  Only the students testing are allowed to view the contents of a test book or an online test and only at the time of testing.</a:t>
            </a:r>
          </a:p>
          <a:p>
            <a:r>
              <a:rPr lang="en-US"/>
              <a:t>All secure test materials must be returned to the vendor after the completion of testing.</a:t>
            </a:r>
          </a:p>
          <a:p>
            <a:endParaRPr lang="en-US"/>
          </a:p>
        </p:txBody>
      </p:sp>
    </p:spTree>
    <p:custDataLst>
      <p:tags r:id="rId1"/>
    </p:custDataLst>
    <p:extLst>
      <p:ext uri="{BB962C8B-B14F-4D97-AF65-F5344CB8AC3E}">
        <p14:creationId xmlns:p14="http://schemas.microsoft.com/office/powerpoint/2010/main" val="3195841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704-46FA-4AB1-AA58-E317E69D30E2}"/>
              </a:ext>
            </a:extLst>
          </p:cNvPr>
          <p:cNvSpPr>
            <a:spLocks noGrp="1"/>
          </p:cNvSpPr>
          <p:nvPr>
            <p:ph type="title"/>
          </p:nvPr>
        </p:nvSpPr>
        <p:spPr/>
        <p:txBody>
          <a:bodyPr/>
          <a:lstStyle/>
          <a:p>
            <a:r>
              <a:rPr lang="en-US">
                <a:cs typeface="Calibri"/>
              </a:rPr>
              <a:t>Test Security</a:t>
            </a:r>
            <a:endParaRPr lang="en-US"/>
          </a:p>
        </p:txBody>
      </p:sp>
      <p:sp>
        <p:nvSpPr>
          <p:cNvPr id="3" name="Content Placeholder 2">
            <a:extLst>
              <a:ext uri="{FF2B5EF4-FFF2-40B4-BE49-F238E27FC236}">
                <a16:creationId xmlns:a16="http://schemas.microsoft.com/office/drawing/2014/main" id="{7D880602-805B-4CEE-BDBA-B2A0F527D304}"/>
              </a:ext>
            </a:extLst>
          </p:cNvPr>
          <p:cNvSpPr>
            <a:spLocks noGrp="1"/>
          </p:cNvSpPr>
          <p:nvPr>
            <p:ph idx="1"/>
          </p:nvPr>
        </p:nvSpPr>
        <p:spPr/>
        <p:txBody>
          <a:bodyPr vert="horz" lIns="91440" tIns="45720" rIns="91440" bIns="45720" rtlCol="0" anchor="t">
            <a:normAutofit/>
          </a:bodyPr>
          <a:lstStyle/>
          <a:p>
            <a:r>
              <a:rPr lang="en-US">
                <a:latin typeface="Arial"/>
                <a:cs typeface="Arial"/>
              </a:rPr>
              <a:t>Nondisclosure Agreements (NDA) are included on the TA Security Form</a:t>
            </a:r>
          </a:p>
          <a:p>
            <a:pPr lvl="1"/>
            <a:r>
              <a:rPr lang="en-US">
                <a:latin typeface="Arial"/>
                <a:cs typeface="Arial"/>
              </a:rPr>
              <a:t>All TAs must sign via DocuSign and list their TPs</a:t>
            </a:r>
          </a:p>
          <a:p>
            <a:pPr lvl="1"/>
            <a:r>
              <a:rPr lang="en-US">
                <a:latin typeface="Arial"/>
                <a:cs typeface="Arial"/>
              </a:rPr>
              <a:t>TPs will submit NDA via training certificate</a:t>
            </a:r>
          </a:p>
          <a:p>
            <a:r>
              <a:rPr lang="en-US">
                <a:latin typeface="Arial"/>
                <a:cs typeface="Arial"/>
              </a:rPr>
              <a:t>Revealing information about test items or the overall test, either implicitly or explicitly, is a violation of test security protocols.  This includes discussions:</a:t>
            </a:r>
          </a:p>
          <a:p>
            <a:pPr lvl="1"/>
            <a:r>
              <a:rPr lang="en-US">
                <a:latin typeface="Arial"/>
                <a:cs typeface="Arial"/>
              </a:rPr>
              <a:t>with students – individually or as a class</a:t>
            </a:r>
          </a:p>
          <a:p>
            <a:pPr lvl="1"/>
            <a:r>
              <a:rPr lang="en-US">
                <a:latin typeface="Arial"/>
                <a:cs typeface="Arial"/>
              </a:rPr>
              <a:t>with teachers </a:t>
            </a:r>
          </a:p>
          <a:p>
            <a:pPr lvl="1"/>
            <a:r>
              <a:rPr lang="en-US" b="1" u="sng">
                <a:latin typeface="Arial"/>
                <a:cs typeface="Arial"/>
              </a:rPr>
              <a:t>on social media</a:t>
            </a:r>
            <a:endParaRPr lang="en-US">
              <a:latin typeface="Arial"/>
              <a:cs typeface="Arial"/>
            </a:endParaRPr>
          </a:p>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3E380887-83F3-4E75-96C5-0A82A8F57F5F}"/>
              </a:ext>
            </a:extLst>
          </p:cNvPr>
          <p:cNvPicPr>
            <a:picLocks noChangeAspect="1"/>
          </p:cNvPicPr>
          <p:nvPr/>
        </p:nvPicPr>
        <p:blipFill>
          <a:blip r:embed="rId3"/>
          <a:stretch>
            <a:fillRect/>
          </a:stretch>
        </p:blipFill>
        <p:spPr>
          <a:xfrm>
            <a:off x="93666" y="2466214"/>
            <a:ext cx="1016710" cy="965769"/>
          </a:xfrm>
          <a:prstGeom prst="rect">
            <a:avLst/>
          </a:prstGeom>
        </p:spPr>
      </p:pic>
    </p:spTree>
    <p:custDataLst>
      <p:tags r:id="rId1"/>
    </p:custDataLst>
    <p:extLst>
      <p:ext uri="{BB962C8B-B14F-4D97-AF65-F5344CB8AC3E}">
        <p14:creationId xmlns:p14="http://schemas.microsoft.com/office/powerpoint/2010/main" val="3979416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704-46FA-4AB1-AA58-E317E69D30E2}"/>
              </a:ext>
            </a:extLst>
          </p:cNvPr>
          <p:cNvSpPr>
            <a:spLocks noGrp="1"/>
          </p:cNvSpPr>
          <p:nvPr>
            <p:ph type="title"/>
          </p:nvPr>
        </p:nvSpPr>
        <p:spPr/>
        <p:txBody>
          <a:bodyPr/>
          <a:lstStyle/>
          <a:p>
            <a:r>
              <a:rPr lang="en-US">
                <a:cs typeface="Calibri"/>
              </a:rPr>
              <a:t>Test Security</a:t>
            </a:r>
            <a:endParaRPr lang="en-US"/>
          </a:p>
        </p:txBody>
      </p:sp>
      <p:sp>
        <p:nvSpPr>
          <p:cNvPr id="3" name="Content Placeholder 2">
            <a:extLst>
              <a:ext uri="{FF2B5EF4-FFF2-40B4-BE49-F238E27FC236}">
                <a16:creationId xmlns:a16="http://schemas.microsoft.com/office/drawing/2014/main" id="{7D880602-805B-4CEE-BDBA-B2A0F527D304}"/>
              </a:ext>
            </a:extLst>
          </p:cNvPr>
          <p:cNvSpPr>
            <a:spLocks noGrp="1"/>
          </p:cNvSpPr>
          <p:nvPr>
            <p:ph idx="1"/>
          </p:nvPr>
        </p:nvSpPr>
        <p:spPr/>
        <p:txBody>
          <a:bodyPr vert="horz" lIns="91440" tIns="45720" rIns="91440" bIns="45720" rtlCol="0" anchor="t">
            <a:normAutofit/>
          </a:bodyPr>
          <a:lstStyle/>
          <a:p>
            <a:r>
              <a:rPr lang="en-US">
                <a:latin typeface="Arial"/>
                <a:cs typeface="Arial"/>
              </a:rPr>
              <a:t>Violations in test administration and test security may result in an invalidation of the test and/or test results and could impact school accountability. </a:t>
            </a:r>
          </a:p>
          <a:p>
            <a:endParaRPr lang="en-US"/>
          </a:p>
          <a:p>
            <a:pPr marL="0" indent="0">
              <a:buNone/>
            </a:pPr>
            <a:endParaRPr lang="en-US"/>
          </a:p>
          <a:p>
            <a:endParaRPr lang="en-US"/>
          </a:p>
          <a:p>
            <a:endParaRPr lang="en-US"/>
          </a:p>
        </p:txBody>
      </p:sp>
    </p:spTree>
    <p:custDataLst>
      <p:tags r:id="rId1"/>
    </p:custDataLst>
    <p:extLst>
      <p:ext uri="{BB962C8B-B14F-4D97-AF65-F5344CB8AC3E}">
        <p14:creationId xmlns:p14="http://schemas.microsoft.com/office/powerpoint/2010/main" val="2303904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704-46FA-4AB1-AA58-E317E69D30E2}"/>
              </a:ext>
            </a:extLst>
          </p:cNvPr>
          <p:cNvSpPr>
            <a:spLocks noGrp="1"/>
          </p:cNvSpPr>
          <p:nvPr>
            <p:ph type="title"/>
          </p:nvPr>
        </p:nvSpPr>
        <p:spPr/>
        <p:txBody>
          <a:bodyPr/>
          <a:lstStyle/>
          <a:p>
            <a:r>
              <a:rPr lang="en-US">
                <a:cs typeface="Calibri"/>
              </a:rPr>
              <a:t>Test Security</a:t>
            </a:r>
            <a:endParaRPr lang="en-US"/>
          </a:p>
        </p:txBody>
      </p:sp>
      <p:sp>
        <p:nvSpPr>
          <p:cNvPr id="3" name="Content Placeholder 2">
            <a:extLst>
              <a:ext uri="{FF2B5EF4-FFF2-40B4-BE49-F238E27FC236}">
                <a16:creationId xmlns:a16="http://schemas.microsoft.com/office/drawing/2014/main" id="{7D880602-805B-4CEE-BDBA-B2A0F527D304}"/>
              </a:ext>
            </a:extLst>
          </p:cNvPr>
          <p:cNvSpPr>
            <a:spLocks noGrp="1"/>
          </p:cNvSpPr>
          <p:nvPr>
            <p:ph idx="1"/>
          </p:nvPr>
        </p:nvSpPr>
        <p:spPr/>
        <p:txBody>
          <a:bodyPr vert="horz" lIns="91440" tIns="45720" rIns="91440" bIns="45720" rtlCol="0" anchor="t">
            <a:normAutofit/>
          </a:bodyPr>
          <a:lstStyle/>
          <a:p>
            <a:pPr marL="0" indent="0">
              <a:buNone/>
            </a:pPr>
            <a:r>
              <a:rPr lang="en-US"/>
              <a:t>Paper-based Testing</a:t>
            </a:r>
          </a:p>
          <a:p>
            <a:r>
              <a:rPr lang="en-US"/>
              <a:t>Classroom Security Checklists must be completed, signed, and dated by the TA and the BTC. Please retain a copy of the checklist for your records.</a:t>
            </a:r>
          </a:p>
          <a:p>
            <a:r>
              <a:rPr lang="en-US">
                <a:latin typeface="Arial"/>
                <a:cs typeface="Arial"/>
              </a:rPr>
              <a:t>District and School Checklists provide a list of all materials’ barcodes and have blank columns to record information regarding the location (school or classroom) of the test books.</a:t>
            </a:r>
          </a:p>
          <a:p>
            <a:endParaRPr lang="en-US"/>
          </a:p>
          <a:p>
            <a:endParaRPr lang="en-US"/>
          </a:p>
          <a:p>
            <a:pPr marL="0" indent="0">
              <a:buNone/>
            </a:pPr>
            <a:endParaRPr lang="en-US"/>
          </a:p>
          <a:p>
            <a:endParaRPr lang="en-US"/>
          </a:p>
          <a:p>
            <a:endParaRPr lang="en-US"/>
          </a:p>
        </p:txBody>
      </p:sp>
    </p:spTree>
    <p:custDataLst>
      <p:tags r:id="rId1"/>
    </p:custDataLst>
    <p:extLst>
      <p:ext uri="{BB962C8B-B14F-4D97-AF65-F5344CB8AC3E}">
        <p14:creationId xmlns:p14="http://schemas.microsoft.com/office/powerpoint/2010/main" val="2470855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704-46FA-4AB1-AA58-E317E69D30E2}"/>
              </a:ext>
            </a:extLst>
          </p:cNvPr>
          <p:cNvSpPr>
            <a:spLocks noGrp="1"/>
          </p:cNvSpPr>
          <p:nvPr>
            <p:ph type="title"/>
          </p:nvPr>
        </p:nvSpPr>
        <p:spPr/>
        <p:txBody>
          <a:bodyPr/>
          <a:lstStyle/>
          <a:p>
            <a:r>
              <a:rPr lang="en-US">
                <a:cs typeface="Calibri"/>
              </a:rPr>
              <a:t>Test Security</a:t>
            </a:r>
            <a:endParaRPr lang="en-US"/>
          </a:p>
        </p:txBody>
      </p:sp>
      <p:sp>
        <p:nvSpPr>
          <p:cNvPr id="3" name="Content Placeholder 2">
            <a:extLst>
              <a:ext uri="{FF2B5EF4-FFF2-40B4-BE49-F238E27FC236}">
                <a16:creationId xmlns:a16="http://schemas.microsoft.com/office/drawing/2014/main" id="{7D880602-805B-4CEE-BDBA-B2A0F527D304}"/>
              </a:ext>
            </a:extLst>
          </p:cNvPr>
          <p:cNvSpPr>
            <a:spLocks noGrp="1"/>
          </p:cNvSpPr>
          <p:nvPr>
            <p:ph idx="1"/>
          </p:nvPr>
        </p:nvSpPr>
        <p:spPr/>
        <p:txBody>
          <a:bodyPr vert="horz" lIns="91440" tIns="45720" rIns="91440" bIns="45720" rtlCol="0" anchor="t">
            <a:normAutofit/>
          </a:bodyPr>
          <a:lstStyle/>
          <a:p>
            <a:r>
              <a:rPr lang="en-US">
                <a:latin typeface="Arial"/>
                <a:cs typeface="Arial"/>
              </a:rPr>
              <a:t>DTC, BTC and TA Security forms will be provided and signed electronically using DocuSign. :</a:t>
            </a:r>
          </a:p>
          <a:p>
            <a:pPr lvl="1"/>
            <a:r>
              <a:rPr lang="en-US"/>
              <a:t>District Level Test Security Form,</a:t>
            </a:r>
          </a:p>
          <a:p>
            <a:pPr lvl="1"/>
            <a:r>
              <a:rPr lang="en-US"/>
              <a:t>Building Level Test Security Form, and</a:t>
            </a:r>
          </a:p>
          <a:p>
            <a:pPr lvl="1"/>
            <a:r>
              <a:rPr lang="en-US"/>
              <a:t>Test Administrator Security Forms.</a:t>
            </a:r>
          </a:p>
          <a:p>
            <a:r>
              <a:rPr lang="en-US"/>
              <a:t>Test Proctors will complete and sign an Observation Log which must be returned to the BTC.</a:t>
            </a:r>
          </a:p>
          <a:p>
            <a:r>
              <a:rPr lang="en-US"/>
              <a:t>Keep an electronic copy or print a hard copy for your district records.</a:t>
            </a:r>
          </a:p>
          <a:p>
            <a:endParaRPr lang="en-US"/>
          </a:p>
          <a:p>
            <a:pPr marL="0" indent="0">
              <a:buNone/>
            </a:pPr>
            <a:endParaRPr lang="en-US"/>
          </a:p>
          <a:p>
            <a:endParaRPr lang="en-US"/>
          </a:p>
          <a:p>
            <a:endParaRPr lang="en-US"/>
          </a:p>
        </p:txBody>
      </p:sp>
      <p:pic>
        <p:nvPicPr>
          <p:cNvPr id="5" name="Picture 4" descr="A picture containing drawing&#10;&#10;Description generated with very high confidence">
            <a:extLst>
              <a:ext uri="{FF2B5EF4-FFF2-40B4-BE49-F238E27FC236}">
                <a16:creationId xmlns:a16="http://schemas.microsoft.com/office/drawing/2014/main" id="{A5FB7B46-8715-4E18-94BB-CB2EE9D4D78D}"/>
              </a:ext>
            </a:extLst>
          </p:cNvPr>
          <p:cNvPicPr>
            <a:picLocks noChangeAspect="1"/>
          </p:cNvPicPr>
          <p:nvPr/>
        </p:nvPicPr>
        <p:blipFill>
          <a:blip r:embed="rId3"/>
          <a:stretch>
            <a:fillRect/>
          </a:stretch>
        </p:blipFill>
        <p:spPr>
          <a:xfrm>
            <a:off x="52908" y="3742122"/>
            <a:ext cx="781612" cy="747604"/>
          </a:xfrm>
          <a:prstGeom prst="rect">
            <a:avLst/>
          </a:prstGeom>
        </p:spPr>
      </p:pic>
    </p:spTree>
    <p:custDataLst>
      <p:tags r:id="rId1"/>
    </p:custDataLst>
    <p:extLst>
      <p:ext uri="{BB962C8B-B14F-4D97-AF65-F5344CB8AC3E}">
        <p14:creationId xmlns:p14="http://schemas.microsoft.com/office/powerpoint/2010/main" val="2775070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7D2F-EABC-4E0E-918F-C165A246B63F}"/>
              </a:ext>
            </a:extLst>
          </p:cNvPr>
          <p:cNvSpPr>
            <a:spLocks noGrp="1"/>
          </p:cNvSpPr>
          <p:nvPr>
            <p:ph type="title"/>
          </p:nvPr>
        </p:nvSpPr>
        <p:spPr>
          <a:xfrm>
            <a:off x="725713" y="274638"/>
            <a:ext cx="10421257" cy="1619250"/>
          </a:xfrm>
        </p:spPr>
        <p:txBody>
          <a:bodyPr>
            <a:normAutofit fontScale="90000"/>
          </a:bodyPr>
          <a:lstStyle/>
          <a:p>
            <a:r>
              <a:rPr lang="en-US">
                <a:cs typeface="Calibri"/>
              </a:rPr>
              <a:t>Staffing Standard OSTP 3-8 and</a:t>
            </a:r>
            <a:r>
              <a:rPr lang="en-US" b="1">
                <a:cs typeface="Calibri"/>
              </a:rPr>
              <a:t> </a:t>
            </a:r>
            <a:r>
              <a:rPr lang="en-US">
                <a:cs typeface="Calibri"/>
              </a:rPr>
              <a:t>Science and U.S. History Content Assessments</a:t>
            </a:r>
          </a:p>
        </p:txBody>
      </p:sp>
      <p:sp>
        <p:nvSpPr>
          <p:cNvPr id="3" name="Content Placeholder 2">
            <a:extLst>
              <a:ext uri="{FF2B5EF4-FFF2-40B4-BE49-F238E27FC236}">
                <a16:creationId xmlns:a16="http://schemas.microsoft.com/office/drawing/2014/main" id="{D04AEF6E-2600-4FB3-8269-0E19128F0764}"/>
              </a:ext>
            </a:extLst>
          </p:cNvPr>
          <p:cNvSpPr>
            <a:spLocks noGrp="1"/>
          </p:cNvSpPr>
          <p:nvPr>
            <p:ph idx="1"/>
          </p:nvPr>
        </p:nvSpPr>
        <p:spPr>
          <a:xfrm>
            <a:off x="725713" y="2038351"/>
            <a:ext cx="10290629" cy="4525963"/>
          </a:xfrm>
        </p:spPr>
        <p:txBody>
          <a:bodyPr vert="horz" lIns="91440" tIns="45720" rIns="91440" bIns="45720" rtlCol="0" anchor="t">
            <a:normAutofit/>
          </a:bodyPr>
          <a:lstStyle/>
          <a:p>
            <a:r>
              <a:rPr lang="en-US"/>
              <a:t>Each testing room is required to have one Test Administrator.</a:t>
            </a:r>
          </a:p>
          <a:p>
            <a:pPr lvl="1"/>
            <a:r>
              <a:rPr lang="en-US"/>
              <a:t>Certified employee of the district.</a:t>
            </a:r>
          </a:p>
          <a:p>
            <a:r>
              <a:rPr lang="en-US">
                <a:latin typeface="Arial"/>
                <a:cs typeface="Arial"/>
              </a:rPr>
              <a:t>A proctor is required for each testing session.</a:t>
            </a:r>
          </a:p>
          <a:p>
            <a:pPr lvl="1"/>
            <a:r>
              <a:rPr lang="en-US">
                <a:latin typeface="Arial"/>
                <a:cs typeface="Arial"/>
              </a:rPr>
              <a:t>Additional proctors are required for every 35 students for </a:t>
            </a:r>
            <a:r>
              <a:rPr lang="en-US" b="1">
                <a:latin typeface="Arial"/>
                <a:cs typeface="Arial"/>
              </a:rPr>
              <a:t>paper </a:t>
            </a:r>
            <a:r>
              <a:rPr lang="en-US">
                <a:latin typeface="Arial"/>
                <a:cs typeface="Arial"/>
              </a:rPr>
              <a:t>testing.</a:t>
            </a:r>
          </a:p>
          <a:p>
            <a:pPr lvl="1"/>
            <a:r>
              <a:rPr lang="en-US">
                <a:latin typeface="Arial"/>
                <a:cs typeface="Arial"/>
              </a:rPr>
              <a:t>Additional proctors are required for every 50 students for </a:t>
            </a:r>
            <a:r>
              <a:rPr lang="en-US" b="1">
                <a:latin typeface="Arial"/>
                <a:cs typeface="Arial"/>
              </a:rPr>
              <a:t>online</a:t>
            </a:r>
            <a:r>
              <a:rPr lang="en-US">
                <a:latin typeface="Arial"/>
                <a:cs typeface="Arial"/>
              </a:rPr>
              <a:t> testing.</a:t>
            </a:r>
          </a:p>
          <a:p>
            <a:r>
              <a:rPr lang="en-US"/>
              <a:t>Administrator and Proctor cannot be related to anyone in the room – including each other.</a:t>
            </a:r>
          </a:p>
          <a:p>
            <a:endParaRPr lang="en-US"/>
          </a:p>
        </p:txBody>
      </p:sp>
    </p:spTree>
    <p:custDataLst>
      <p:tags r:id="rId1"/>
    </p:custDataLst>
    <p:extLst>
      <p:ext uri="{BB962C8B-B14F-4D97-AF65-F5344CB8AC3E}">
        <p14:creationId xmlns:p14="http://schemas.microsoft.com/office/powerpoint/2010/main" val="2082508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a:cs typeface="Calibri"/>
              </a:rPr>
              <a:t>Grades 3-8 and CCRA Science &amp; U.S. History Content Assessments</a:t>
            </a:r>
            <a:endParaRPr lang="en-US" sz="4000"/>
          </a:p>
        </p:txBody>
      </p:sp>
      <p:sp>
        <p:nvSpPr>
          <p:cNvPr id="4" name="Text Placeholder 3"/>
          <p:cNvSpPr>
            <a:spLocks noGrp="1"/>
          </p:cNvSpPr>
          <p:nvPr>
            <p:ph type="body" idx="1"/>
          </p:nvPr>
        </p:nvSpPr>
        <p:spPr/>
        <p:txBody>
          <a:bodyPr/>
          <a:lstStyle/>
          <a:p>
            <a:r>
              <a:rPr lang="en-US"/>
              <a:t>Paper Testing</a:t>
            </a:r>
          </a:p>
        </p:txBody>
      </p:sp>
      <p:graphicFrame>
        <p:nvGraphicFramePr>
          <p:cNvPr id="9" name="Content Placeholder 8"/>
          <p:cNvGraphicFramePr>
            <a:graphicFrameLocks noGrp="1"/>
          </p:cNvGraphicFramePr>
          <p:nvPr>
            <p:ph sz="half" idx="2"/>
          </p:nvPr>
        </p:nvGraphicFramePr>
        <p:xfrm>
          <a:off x="839788" y="2505075"/>
          <a:ext cx="5157788" cy="3291840"/>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3577199768"/>
                    </a:ext>
                  </a:extLst>
                </a:gridCol>
                <a:gridCol w="2578894">
                  <a:extLst>
                    <a:ext uri="{9D8B030D-6E8A-4147-A177-3AD203B41FA5}">
                      <a16:colId xmlns:a16="http://schemas.microsoft.com/office/drawing/2014/main" val="1082058844"/>
                    </a:ext>
                  </a:extLst>
                </a:gridCol>
              </a:tblGrid>
              <a:tr h="370840">
                <a:tc>
                  <a:txBody>
                    <a:bodyPr/>
                    <a:lstStyle/>
                    <a:p>
                      <a:r>
                        <a:rPr lang="en-US" sz="2400"/>
                        <a:t># of Testers</a:t>
                      </a:r>
                    </a:p>
                  </a:txBody>
                  <a:tcPr/>
                </a:tc>
                <a:tc>
                  <a:txBody>
                    <a:bodyPr/>
                    <a:lstStyle/>
                    <a:p>
                      <a:r>
                        <a:rPr lang="en-US" sz="2400"/>
                        <a:t>Staff Requirements</a:t>
                      </a:r>
                    </a:p>
                  </a:txBody>
                  <a:tcPr/>
                </a:tc>
                <a:extLst>
                  <a:ext uri="{0D108BD9-81ED-4DB2-BD59-A6C34878D82A}">
                    <a16:rowId xmlns:a16="http://schemas.microsoft.com/office/drawing/2014/main" val="3642767514"/>
                  </a:ext>
                </a:extLst>
              </a:tr>
              <a:tr h="370840">
                <a:tc>
                  <a:txBody>
                    <a:bodyPr/>
                    <a:lstStyle/>
                    <a:p>
                      <a:r>
                        <a:rPr lang="en-US" sz="2400"/>
                        <a:t>1-35</a:t>
                      </a:r>
                    </a:p>
                  </a:txBody>
                  <a:tcPr/>
                </a:tc>
                <a:tc>
                  <a:txBody>
                    <a:bodyPr/>
                    <a:lstStyle/>
                    <a:p>
                      <a:r>
                        <a:rPr lang="en-US" sz="2400"/>
                        <a:t>1TA &amp; 1</a:t>
                      </a:r>
                      <a:r>
                        <a:rPr lang="en-US" sz="2400" baseline="0"/>
                        <a:t> TP</a:t>
                      </a:r>
                      <a:endParaRPr lang="en-US" sz="2400"/>
                    </a:p>
                  </a:txBody>
                  <a:tcPr/>
                </a:tc>
                <a:extLst>
                  <a:ext uri="{0D108BD9-81ED-4DB2-BD59-A6C34878D82A}">
                    <a16:rowId xmlns:a16="http://schemas.microsoft.com/office/drawing/2014/main" val="2903774254"/>
                  </a:ext>
                </a:extLst>
              </a:tr>
              <a:tr h="370840">
                <a:tc>
                  <a:txBody>
                    <a:bodyPr/>
                    <a:lstStyle/>
                    <a:p>
                      <a:r>
                        <a:rPr lang="en-US" sz="2400"/>
                        <a:t>35-69</a:t>
                      </a:r>
                    </a:p>
                  </a:txBody>
                  <a:tcPr/>
                </a:tc>
                <a:tc>
                  <a:txBody>
                    <a:bodyPr/>
                    <a:lstStyle/>
                    <a:p>
                      <a:r>
                        <a:rPr lang="en-US" sz="2400"/>
                        <a:t>1 TA &amp; 2</a:t>
                      </a:r>
                      <a:r>
                        <a:rPr lang="en-US" sz="2400" baseline="0"/>
                        <a:t> TPs</a:t>
                      </a:r>
                      <a:endParaRPr lang="en-US" sz="2400"/>
                    </a:p>
                  </a:txBody>
                  <a:tcPr/>
                </a:tc>
                <a:extLst>
                  <a:ext uri="{0D108BD9-81ED-4DB2-BD59-A6C34878D82A}">
                    <a16:rowId xmlns:a16="http://schemas.microsoft.com/office/drawing/2014/main" val="1244601775"/>
                  </a:ext>
                </a:extLst>
              </a:tr>
              <a:tr h="370840">
                <a:tc>
                  <a:txBody>
                    <a:bodyPr/>
                    <a:lstStyle/>
                    <a:p>
                      <a:r>
                        <a:rPr lang="en-US" sz="2400"/>
                        <a:t>70+</a:t>
                      </a:r>
                    </a:p>
                  </a:txBody>
                  <a:tcPr/>
                </a:tc>
                <a:tc>
                  <a:txBody>
                    <a:bodyPr/>
                    <a:lstStyle/>
                    <a:p>
                      <a:r>
                        <a:rPr lang="en-US" sz="2400"/>
                        <a:t>1 TA</a:t>
                      </a:r>
                      <a:r>
                        <a:rPr lang="en-US" sz="2400" baseline="0"/>
                        <a:t> &amp; 3+ TPs (</a:t>
                      </a:r>
                      <a:r>
                        <a:rPr lang="en-US" sz="2400" kern="1200" baseline="0">
                          <a:effectLst/>
                        </a:rPr>
                        <a:t>1 additional proctor for each additional 35 students</a:t>
                      </a:r>
                      <a:endParaRPr lang="en-US" sz="2400"/>
                    </a:p>
                  </a:txBody>
                  <a:tcPr/>
                </a:tc>
                <a:extLst>
                  <a:ext uri="{0D108BD9-81ED-4DB2-BD59-A6C34878D82A}">
                    <a16:rowId xmlns:a16="http://schemas.microsoft.com/office/drawing/2014/main" val="921145331"/>
                  </a:ext>
                </a:extLst>
              </a:tr>
            </a:tbl>
          </a:graphicData>
        </a:graphic>
      </p:graphicFrame>
      <p:sp>
        <p:nvSpPr>
          <p:cNvPr id="6" name="Text Placeholder 5"/>
          <p:cNvSpPr>
            <a:spLocks noGrp="1"/>
          </p:cNvSpPr>
          <p:nvPr>
            <p:ph type="body" sz="quarter" idx="3"/>
          </p:nvPr>
        </p:nvSpPr>
        <p:spPr/>
        <p:txBody>
          <a:bodyPr/>
          <a:lstStyle/>
          <a:p>
            <a:r>
              <a:rPr lang="en-US"/>
              <a:t>Online Testing</a:t>
            </a:r>
          </a:p>
        </p:txBody>
      </p:sp>
      <p:graphicFrame>
        <p:nvGraphicFramePr>
          <p:cNvPr id="10" name="Content Placeholder 9"/>
          <p:cNvGraphicFramePr>
            <a:graphicFrameLocks noGrp="1"/>
          </p:cNvGraphicFramePr>
          <p:nvPr>
            <p:ph sz="quarter" idx="4"/>
          </p:nvPr>
        </p:nvGraphicFramePr>
        <p:xfrm>
          <a:off x="6172200" y="2505075"/>
          <a:ext cx="5183188" cy="329184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3595143734"/>
                    </a:ext>
                  </a:extLst>
                </a:gridCol>
                <a:gridCol w="2591594">
                  <a:extLst>
                    <a:ext uri="{9D8B030D-6E8A-4147-A177-3AD203B41FA5}">
                      <a16:colId xmlns:a16="http://schemas.microsoft.com/office/drawing/2014/main" val="799471722"/>
                    </a:ext>
                  </a:extLst>
                </a:gridCol>
              </a:tblGrid>
              <a:tr h="370840">
                <a:tc>
                  <a:txBody>
                    <a:bodyPr/>
                    <a:lstStyle/>
                    <a:p>
                      <a:r>
                        <a:rPr lang="en-US" sz="2400"/>
                        <a:t># of Testers</a:t>
                      </a:r>
                    </a:p>
                  </a:txBody>
                  <a:tcPr/>
                </a:tc>
                <a:tc>
                  <a:txBody>
                    <a:bodyPr/>
                    <a:lstStyle/>
                    <a:p>
                      <a:r>
                        <a:rPr lang="en-US" sz="2400"/>
                        <a:t>Staff Requirements</a:t>
                      </a:r>
                    </a:p>
                  </a:txBody>
                  <a:tcPr/>
                </a:tc>
                <a:extLst>
                  <a:ext uri="{0D108BD9-81ED-4DB2-BD59-A6C34878D82A}">
                    <a16:rowId xmlns:a16="http://schemas.microsoft.com/office/drawing/2014/main" val="3788693066"/>
                  </a:ext>
                </a:extLst>
              </a:tr>
              <a:tr h="370840">
                <a:tc>
                  <a:txBody>
                    <a:bodyPr/>
                    <a:lstStyle/>
                    <a:p>
                      <a:r>
                        <a:rPr lang="en-US" sz="2400"/>
                        <a:t>1-50</a:t>
                      </a:r>
                    </a:p>
                  </a:txBody>
                  <a:tcPr/>
                </a:tc>
                <a:tc>
                  <a:txBody>
                    <a:bodyPr/>
                    <a:lstStyle/>
                    <a:p>
                      <a:r>
                        <a:rPr lang="en-US" sz="2400"/>
                        <a:t>1 TA &amp; 1 TP</a:t>
                      </a:r>
                    </a:p>
                  </a:txBody>
                  <a:tcPr/>
                </a:tc>
                <a:extLst>
                  <a:ext uri="{0D108BD9-81ED-4DB2-BD59-A6C34878D82A}">
                    <a16:rowId xmlns:a16="http://schemas.microsoft.com/office/drawing/2014/main" val="1030373652"/>
                  </a:ext>
                </a:extLst>
              </a:tr>
              <a:tr h="370840">
                <a:tc>
                  <a:txBody>
                    <a:bodyPr/>
                    <a:lstStyle/>
                    <a:p>
                      <a:r>
                        <a:rPr lang="en-US" sz="2400"/>
                        <a:t>51-100</a:t>
                      </a:r>
                    </a:p>
                  </a:txBody>
                  <a:tcPr/>
                </a:tc>
                <a:tc>
                  <a:txBody>
                    <a:bodyPr/>
                    <a:lstStyle/>
                    <a:p>
                      <a:r>
                        <a:rPr lang="en-US" sz="2400"/>
                        <a:t>1 TA &amp; 2 TPs</a:t>
                      </a:r>
                    </a:p>
                  </a:txBody>
                  <a:tcPr/>
                </a:tc>
                <a:extLst>
                  <a:ext uri="{0D108BD9-81ED-4DB2-BD59-A6C34878D82A}">
                    <a16:rowId xmlns:a16="http://schemas.microsoft.com/office/drawing/2014/main" val="3819684437"/>
                  </a:ext>
                </a:extLst>
              </a:tr>
              <a:tr h="370840">
                <a:tc>
                  <a:txBody>
                    <a:bodyPr/>
                    <a:lstStyle/>
                    <a:p>
                      <a:r>
                        <a:rPr lang="en-US" sz="2400"/>
                        <a:t>101+</a:t>
                      </a:r>
                    </a:p>
                  </a:txBody>
                  <a:tcPr/>
                </a:tc>
                <a:tc>
                  <a:txBody>
                    <a:bodyPr/>
                    <a:lstStyle/>
                    <a:p>
                      <a:r>
                        <a:rPr lang="en-US" sz="2400"/>
                        <a:t>1 TA &amp; 3 TPs+</a:t>
                      </a:r>
                      <a:r>
                        <a:rPr lang="en-US" sz="2400" baseline="0"/>
                        <a:t> (1 additional proctor for each additional 50 students</a:t>
                      </a:r>
                      <a:r>
                        <a:rPr lang="en-US" sz="2400"/>
                        <a:t> </a:t>
                      </a:r>
                    </a:p>
                  </a:txBody>
                  <a:tcPr/>
                </a:tc>
                <a:extLst>
                  <a:ext uri="{0D108BD9-81ED-4DB2-BD59-A6C34878D82A}">
                    <a16:rowId xmlns:a16="http://schemas.microsoft.com/office/drawing/2014/main" val="3258960500"/>
                  </a:ext>
                </a:extLst>
              </a:tr>
            </a:tbl>
          </a:graphicData>
        </a:graphic>
      </p:graphicFrame>
      <p:sp>
        <p:nvSpPr>
          <p:cNvPr id="11" name="Rectangle 10"/>
          <p:cNvSpPr/>
          <p:nvPr/>
        </p:nvSpPr>
        <p:spPr>
          <a:xfrm>
            <a:off x="388257" y="5780782"/>
            <a:ext cx="11567886" cy="1077218"/>
          </a:xfrm>
          <a:prstGeom prst="rect">
            <a:avLst/>
          </a:prstGeom>
        </p:spPr>
        <p:txBody>
          <a:bodyPr wrap="square">
            <a:spAutoFit/>
          </a:bodyPr>
          <a:lstStyle/>
          <a:p>
            <a:pPr algn="ctr"/>
            <a:r>
              <a:rPr lang="en-US" sz="3200"/>
              <a:t>The DTC </a:t>
            </a:r>
            <a:r>
              <a:rPr lang="en-US" sz="3200" b="1"/>
              <a:t>cannot</a:t>
            </a:r>
            <a:r>
              <a:rPr lang="en-US" sz="3200"/>
              <a:t> act as a Testing Administrator or Proctor when more than one room is testing.</a:t>
            </a:r>
            <a:endParaRPr lang="en-US" sz="3200">
              <a:cs typeface="Calibri"/>
            </a:endParaRPr>
          </a:p>
        </p:txBody>
      </p:sp>
    </p:spTree>
    <p:custDataLst>
      <p:tags r:id="rId1"/>
    </p:custDataLst>
    <p:extLst>
      <p:ext uri="{BB962C8B-B14F-4D97-AF65-F5344CB8AC3E}">
        <p14:creationId xmlns:p14="http://schemas.microsoft.com/office/powerpoint/2010/main" val="3606923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B2F7-415B-4BD1-B634-5D088CB02F5C}"/>
              </a:ext>
            </a:extLst>
          </p:cNvPr>
          <p:cNvSpPr>
            <a:spLocks noGrp="1"/>
          </p:cNvSpPr>
          <p:nvPr>
            <p:ph type="title"/>
          </p:nvPr>
        </p:nvSpPr>
        <p:spPr/>
        <p:txBody>
          <a:bodyPr/>
          <a:lstStyle/>
          <a:p>
            <a:r>
              <a:rPr lang="en-US">
                <a:cs typeface="Calibri"/>
              </a:rPr>
              <a:t>SAT and ACT Assessments</a:t>
            </a:r>
            <a:endParaRPr lang="en-US"/>
          </a:p>
        </p:txBody>
      </p:sp>
      <p:graphicFrame>
        <p:nvGraphicFramePr>
          <p:cNvPr id="5" name="Table 4">
            <a:extLst>
              <a:ext uri="{FF2B5EF4-FFF2-40B4-BE49-F238E27FC236}">
                <a16:creationId xmlns:a16="http://schemas.microsoft.com/office/drawing/2014/main" id="{5838FA2E-A47F-418C-A7DC-CFEDCA0E4906}"/>
              </a:ext>
            </a:extLst>
          </p:cNvPr>
          <p:cNvGraphicFramePr>
            <a:graphicFrameLocks noGrp="1"/>
          </p:cNvGraphicFramePr>
          <p:nvPr/>
        </p:nvGraphicFramePr>
        <p:xfrm>
          <a:off x="2003425" y="1658048"/>
          <a:ext cx="8356598" cy="3647378"/>
        </p:xfrm>
        <a:graphic>
          <a:graphicData uri="http://schemas.openxmlformats.org/drawingml/2006/table">
            <a:tbl>
              <a:tblPr firstRow="1" bandRow="1">
                <a:tableStyleId>{5C22544A-7EE6-4342-B048-85BDC9FD1C3A}</a:tableStyleId>
              </a:tblPr>
              <a:tblGrid>
                <a:gridCol w="3781913">
                  <a:extLst>
                    <a:ext uri="{9D8B030D-6E8A-4147-A177-3AD203B41FA5}">
                      <a16:colId xmlns:a16="http://schemas.microsoft.com/office/drawing/2014/main" val="1069974313"/>
                    </a:ext>
                  </a:extLst>
                </a:gridCol>
                <a:gridCol w="2378316">
                  <a:extLst>
                    <a:ext uri="{9D8B030D-6E8A-4147-A177-3AD203B41FA5}">
                      <a16:colId xmlns:a16="http://schemas.microsoft.com/office/drawing/2014/main" val="217031317"/>
                    </a:ext>
                  </a:extLst>
                </a:gridCol>
                <a:gridCol w="2196369">
                  <a:extLst>
                    <a:ext uri="{9D8B030D-6E8A-4147-A177-3AD203B41FA5}">
                      <a16:colId xmlns:a16="http://schemas.microsoft.com/office/drawing/2014/main" val="637964023"/>
                    </a:ext>
                  </a:extLst>
                </a:gridCol>
              </a:tblGrid>
              <a:tr h="671613">
                <a:tc>
                  <a:txBody>
                    <a:bodyPr/>
                    <a:lstStyle/>
                    <a:p>
                      <a:pPr marL="0" algn="l"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3600" kern="1200">
                          <a:effectLst/>
                        </a:rPr>
                        <a:t>SAT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3600" kern="1200">
                          <a:effectLst/>
                        </a:rPr>
                        <a:t>ACT</a:t>
                      </a:r>
                      <a:endParaRPr lang="en-US">
                        <a:effectLst/>
                      </a:endParaRPr>
                    </a:p>
                  </a:txBody>
                  <a:tcPr marL="0" marR="0" marT="0" marB="0" anchor="ctr"/>
                </a:tc>
                <a:extLst>
                  <a:ext uri="{0D108BD9-81ED-4DB2-BD59-A6C34878D82A}">
                    <a16:rowId xmlns:a16="http://schemas.microsoft.com/office/drawing/2014/main" val="437500393"/>
                  </a:ext>
                </a:extLst>
              </a:tr>
              <a:tr h="475295">
                <a:tc>
                  <a:txBody>
                    <a:bodyPr/>
                    <a:lstStyle/>
                    <a:p>
                      <a:pPr marL="0" algn="l" rtl="0" eaLnBrk="1" latinLnBrk="0" hangingPunct="1">
                        <a:spcBef>
                          <a:spcPts val="0"/>
                        </a:spcBef>
                        <a:spcAft>
                          <a:spcPts val="0"/>
                        </a:spcAft>
                      </a:pPr>
                      <a:r>
                        <a:rPr lang="en-US" sz="2400" kern="1200">
                          <a:effectLst/>
                        </a:rPr>
                        <a:t>Roving Proctor</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2400" kern="1200">
                          <a:effectLst/>
                        </a:rPr>
                        <a:t>X</a:t>
                      </a:r>
                      <a:r>
                        <a:rPr lang="en-US" sz="2400" kern="1200">
                          <a:solidFill>
                            <a:srgbClr val="FF0000"/>
                          </a:solidFill>
                          <a:effectLst/>
                        </a:rPr>
                        <a:t>*</a:t>
                      </a:r>
                      <a:endParaRPr lang="en-US">
                        <a:solidFill>
                          <a:srgbClr val="FF0000"/>
                        </a:solidFill>
                        <a:effectLst/>
                      </a:endParaRPr>
                    </a:p>
                  </a:txBody>
                  <a:tcPr marL="0" marR="0" marT="0" marB="0" anchor="ctr"/>
                </a:tc>
                <a:extLst>
                  <a:ext uri="{0D108BD9-81ED-4DB2-BD59-A6C34878D82A}">
                    <a16:rowId xmlns:a16="http://schemas.microsoft.com/office/drawing/2014/main" val="4277678532"/>
                  </a:ext>
                </a:extLst>
              </a:tr>
              <a:tr h="475295">
                <a:tc>
                  <a:txBody>
                    <a:bodyPr/>
                    <a:lstStyle/>
                    <a:p>
                      <a:pPr marL="0" algn="l" rtl="0" eaLnBrk="1" latinLnBrk="0" hangingPunct="1">
                        <a:spcBef>
                          <a:spcPts val="0"/>
                        </a:spcBef>
                        <a:spcAft>
                          <a:spcPts val="0"/>
                        </a:spcAft>
                      </a:pPr>
                      <a:r>
                        <a:rPr lang="en-US" sz="2400" kern="1200">
                          <a:effectLst/>
                        </a:rPr>
                        <a:t>Hall Proctors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X</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622780093"/>
                  </a:ext>
                </a:extLst>
              </a:tr>
              <a:tr h="795603">
                <a:tc>
                  <a:txBody>
                    <a:bodyPr/>
                    <a:lstStyle/>
                    <a:p>
                      <a:pPr marL="0" algn="l" rtl="0">
                        <a:spcBef>
                          <a:spcPts val="0"/>
                        </a:spcBef>
                        <a:spcAft>
                          <a:spcPts val="0"/>
                        </a:spcAft>
                      </a:pPr>
                      <a:r>
                        <a:rPr lang="en-US" sz="2400" kern="1200">
                          <a:effectLst/>
                        </a:rPr>
                        <a:t>Proctor for Accommodated</a:t>
                      </a:r>
                      <a:r>
                        <a:rPr lang="en-US" sz="2400" kern="1200" baseline="0">
                          <a:effectLst/>
                        </a:rPr>
                        <a:t> Rooms</a:t>
                      </a:r>
                      <a:r>
                        <a:rPr lang="en-US" sz="2400" kern="1200" baseline="0"/>
                        <a:t> </a:t>
                      </a:r>
                      <a:endParaRPr lang="en-US">
                        <a:effectLst/>
                      </a:endParaRPr>
                    </a:p>
                  </a:txBody>
                  <a:tcPr marL="0" marR="0" marT="0" marB="0" anchor="ctr"/>
                </a:tc>
                <a:tc>
                  <a:txBody>
                    <a:bodyPr/>
                    <a:lstStyle/>
                    <a:p>
                      <a:pPr marL="0" algn="ctr" rtl="0">
                        <a:spcBef>
                          <a:spcPts val="0"/>
                        </a:spcBef>
                        <a:spcAft>
                          <a:spcPts val="0"/>
                        </a:spcAft>
                      </a:pPr>
                      <a:r>
                        <a:rPr lang="en-US" sz="2400" kern="1200"/>
                        <a:t> </a:t>
                      </a:r>
                      <a:r>
                        <a:rPr lang="en-US" sz="2400" kern="1200">
                          <a:effectLst/>
                        </a:rPr>
                        <a:t> X</a:t>
                      </a:r>
                      <a:r>
                        <a:rPr lang="en-US" sz="2400" kern="1200">
                          <a:solidFill>
                            <a:srgbClr val="FF0000"/>
                          </a:solidFill>
                          <a:effectLst/>
                        </a:rPr>
                        <a:t>*</a:t>
                      </a:r>
                      <a:endParaRPr lang="en-US">
                        <a:solidFill>
                          <a:srgbClr val="FF0000"/>
                        </a:solidFill>
                        <a:effectLst/>
                      </a:endParaRPr>
                    </a:p>
                  </a:txBody>
                  <a:tcPr marL="0" marR="0" marT="0" marB="0" anchor="ctr"/>
                </a:tc>
                <a:tc>
                  <a:txBody>
                    <a:bodyPr/>
                    <a:lstStyle/>
                    <a:p>
                      <a:pPr marL="0" algn="ctr" rtl="0">
                        <a:spcBef>
                          <a:spcPts val="0"/>
                        </a:spcBef>
                        <a:spcAft>
                          <a:spcPts val="0"/>
                        </a:spcAft>
                      </a:pPr>
                      <a:r>
                        <a:rPr lang="en-US" sz="2400" kern="1200"/>
                        <a:t> </a:t>
                      </a:r>
                      <a:r>
                        <a:rPr lang="en-US" sz="2400" kern="1200">
                          <a:effectLst/>
                        </a:rPr>
                        <a:t> X</a:t>
                      </a:r>
                      <a:r>
                        <a:rPr lang="en-US" sz="2400" kern="1200">
                          <a:solidFill>
                            <a:srgbClr val="FF0000"/>
                          </a:solidFill>
                          <a:effectLst/>
                        </a:rPr>
                        <a:t>*</a:t>
                      </a:r>
                      <a:endParaRPr lang="en-US">
                        <a:solidFill>
                          <a:srgbClr val="FF0000"/>
                        </a:solidFill>
                        <a:effectLst/>
                      </a:endParaRPr>
                    </a:p>
                  </a:txBody>
                  <a:tcPr marL="0" marR="0" marT="0" marB="0" anchor="ctr"/>
                </a:tc>
                <a:extLst>
                  <a:ext uri="{0D108BD9-81ED-4DB2-BD59-A6C34878D82A}">
                    <a16:rowId xmlns:a16="http://schemas.microsoft.com/office/drawing/2014/main" val="4102516336"/>
                  </a:ext>
                </a:extLst>
              </a:tr>
              <a:tr h="1229572">
                <a:tc>
                  <a:txBody>
                    <a:bodyPr/>
                    <a:lstStyle/>
                    <a:p>
                      <a:pPr marL="0" algn="l" rtl="0" eaLnBrk="1" latinLnBrk="0" hangingPunct="1">
                        <a:spcBef>
                          <a:spcPts val="0"/>
                        </a:spcBef>
                        <a:spcAft>
                          <a:spcPts val="0"/>
                        </a:spcAft>
                      </a:pPr>
                      <a:r>
                        <a:rPr lang="en-US" sz="2400" kern="1200">
                          <a:effectLst/>
                        </a:rPr>
                        <a:t>Cannot be related to an</a:t>
                      </a:r>
                      <a:r>
                        <a:rPr lang="en-US" sz="2400" kern="1200" baseline="0">
                          <a:effectLst/>
                        </a:rPr>
                        <a:t> 11</a:t>
                      </a:r>
                      <a:r>
                        <a:rPr lang="en-US" sz="2400" kern="1200" baseline="30000">
                          <a:effectLst/>
                        </a:rPr>
                        <a:t>th</a:t>
                      </a:r>
                      <a:r>
                        <a:rPr lang="en-US" sz="2400" kern="1200" baseline="0">
                          <a:effectLst/>
                        </a:rPr>
                        <a:t> grader taking the same assessment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X</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X</a:t>
                      </a:r>
                      <a:endParaRPr lang="en-US">
                        <a:effectLst/>
                      </a:endParaRPr>
                    </a:p>
                  </a:txBody>
                  <a:tcPr marL="0" marR="0" marT="0" marB="0" anchor="ctr"/>
                </a:tc>
                <a:extLst>
                  <a:ext uri="{0D108BD9-81ED-4DB2-BD59-A6C34878D82A}">
                    <a16:rowId xmlns:a16="http://schemas.microsoft.com/office/drawing/2014/main" val="2075953743"/>
                  </a:ext>
                </a:extLst>
              </a:tr>
            </a:tbl>
          </a:graphicData>
        </a:graphic>
      </p:graphicFrame>
      <p:sp>
        <p:nvSpPr>
          <p:cNvPr id="6" name="TextBox 5">
            <a:extLst>
              <a:ext uri="{FF2B5EF4-FFF2-40B4-BE49-F238E27FC236}">
                <a16:creationId xmlns:a16="http://schemas.microsoft.com/office/drawing/2014/main" id="{0E627151-AF2B-44EA-8286-36ABBB8BF98A}"/>
              </a:ext>
            </a:extLst>
          </p:cNvPr>
          <p:cNvSpPr txBox="1"/>
          <p:nvPr/>
        </p:nvSpPr>
        <p:spPr>
          <a:xfrm>
            <a:off x="2057400" y="5410201"/>
            <a:ext cx="7886700" cy="8002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cs typeface="Calibri"/>
              </a:rPr>
              <a:t>*Minimum 1 Required by OSDE</a:t>
            </a:r>
            <a:endParaRPr lang="en-US" sz="2800">
              <a:solidFill>
                <a:srgbClr val="FF0000"/>
              </a:solidFill>
              <a:cs typeface="Calibri"/>
            </a:endParaRPr>
          </a:p>
          <a:p>
            <a:endParaRPr lang="en-US" sz="1800">
              <a:cs typeface="Calibri"/>
            </a:endParaRPr>
          </a:p>
        </p:txBody>
      </p:sp>
    </p:spTree>
    <p:custDataLst>
      <p:tags r:id="rId1"/>
    </p:custDataLst>
    <p:extLst>
      <p:ext uri="{BB962C8B-B14F-4D97-AF65-F5344CB8AC3E}">
        <p14:creationId xmlns:p14="http://schemas.microsoft.com/office/powerpoint/2010/main" val="1755639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4745"/>
            <a:ext cx="8229600" cy="791308"/>
          </a:xfrm>
        </p:spPr>
        <p:txBody>
          <a:bodyPr/>
          <a:lstStyle/>
          <a:p>
            <a:pPr algn="ctr"/>
            <a:r>
              <a:rPr lang="en-US" sz="4000">
                <a:latin typeface="Georgia"/>
              </a:rPr>
              <a:t>Testing Window 2019-2020</a:t>
            </a:r>
          </a:p>
        </p:txBody>
      </p:sp>
      <p:graphicFrame>
        <p:nvGraphicFramePr>
          <p:cNvPr id="6" name="Content Placeholder 7">
            <a:extLst>
              <a:ext uri="{FF2B5EF4-FFF2-40B4-BE49-F238E27FC236}">
                <a16:creationId xmlns:a16="http://schemas.microsoft.com/office/drawing/2014/main" id="{602083E8-6747-429A-BEE7-8ECA8FDEFBD5}"/>
              </a:ext>
            </a:extLst>
          </p:cNvPr>
          <p:cNvGraphicFramePr>
            <a:graphicFrameLocks noGrp="1"/>
          </p:cNvGraphicFramePr>
          <p:nvPr>
            <p:ph idx="1"/>
            <p:extLst>
              <p:ext uri="{D42A27DB-BD31-4B8C-83A1-F6EECF244321}">
                <p14:modId xmlns:p14="http://schemas.microsoft.com/office/powerpoint/2010/main" val="2578230738"/>
              </p:ext>
            </p:extLst>
          </p:nvPr>
        </p:nvGraphicFramePr>
        <p:xfrm>
          <a:off x="337458" y="826053"/>
          <a:ext cx="11581644" cy="5844540"/>
        </p:xfrm>
        <a:graphic>
          <a:graphicData uri="http://schemas.openxmlformats.org/drawingml/2006/table">
            <a:tbl>
              <a:tblPr firstRow="1" bandRow="1">
                <a:tableStyleId>{69CF1AB2-1976-4502-BF36-3FF5EA218861}</a:tableStyleId>
              </a:tblPr>
              <a:tblGrid>
                <a:gridCol w="6291942">
                  <a:extLst>
                    <a:ext uri="{9D8B030D-6E8A-4147-A177-3AD203B41FA5}">
                      <a16:colId xmlns:a16="http://schemas.microsoft.com/office/drawing/2014/main" val="20000"/>
                    </a:ext>
                  </a:extLst>
                </a:gridCol>
                <a:gridCol w="2383971">
                  <a:extLst>
                    <a:ext uri="{9D8B030D-6E8A-4147-A177-3AD203B41FA5}">
                      <a16:colId xmlns:a16="http://schemas.microsoft.com/office/drawing/2014/main" val="2592080186"/>
                    </a:ext>
                  </a:extLst>
                </a:gridCol>
                <a:gridCol w="2905731">
                  <a:extLst>
                    <a:ext uri="{9D8B030D-6E8A-4147-A177-3AD203B41FA5}">
                      <a16:colId xmlns:a16="http://schemas.microsoft.com/office/drawing/2014/main" val="20001"/>
                    </a:ext>
                  </a:extLst>
                </a:gridCol>
              </a:tblGrid>
              <a:tr h="239248">
                <a:tc>
                  <a:txBody>
                    <a:bodyPr/>
                    <a:lstStyle/>
                    <a:p>
                      <a:endParaRPr lang="en-US" sz="2350" b="0" dirty="0">
                        <a:latin typeface="Arial"/>
                        <a:cs typeface="Arial"/>
                      </a:endParaRPr>
                    </a:p>
                  </a:txBody>
                  <a:tcPr/>
                </a:tc>
                <a:tc>
                  <a:txBody>
                    <a:bodyPr/>
                    <a:lstStyle/>
                    <a:p>
                      <a:pPr algn="ctr"/>
                      <a:r>
                        <a:rPr lang="en-US" sz="2350" b="1" dirty="0">
                          <a:latin typeface="Arial"/>
                          <a:cs typeface="Arial"/>
                        </a:rPr>
                        <a:t>Paper Dates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50" b="1" dirty="0">
                          <a:latin typeface="Arial"/>
                          <a:cs typeface="Arial"/>
                        </a:rPr>
                        <a:t>Online Dates</a:t>
                      </a:r>
                    </a:p>
                  </a:txBody>
                  <a:tcPr/>
                </a:tc>
                <a:extLst>
                  <a:ext uri="{0D108BD9-81ED-4DB2-BD59-A6C34878D82A}">
                    <a16:rowId xmlns:a16="http://schemas.microsoft.com/office/drawing/2014/main" val="2897400414"/>
                  </a:ext>
                </a:extLst>
              </a:tr>
              <a:tr h="239248">
                <a:tc>
                  <a:txBody>
                    <a:bodyPr/>
                    <a:lstStyle/>
                    <a:p>
                      <a:r>
                        <a:rPr lang="en-US" sz="2400" b="1" dirty="0">
                          <a:latin typeface="Arial"/>
                          <a:cs typeface="Arial"/>
                        </a:rPr>
                        <a:t>CCRA</a:t>
                      </a:r>
                      <a:r>
                        <a:rPr lang="en-US" sz="2400" b="0" dirty="0">
                          <a:latin typeface="Arial"/>
                          <a:cs typeface="Arial"/>
                        </a:rPr>
                        <a:t> Science &amp; U.S. History</a:t>
                      </a:r>
                    </a:p>
                    <a:p>
                      <a:r>
                        <a:rPr lang="en-US" sz="2100" b="0" dirty="0">
                          <a:latin typeface="Arial"/>
                          <a:cs typeface="Arial"/>
                        </a:rPr>
                        <a:t>CBT with PBT accommodations</a:t>
                      </a:r>
                    </a:p>
                    <a:p>
                      <a:endParaRPr lang="en-US" sz="2350" b="0" dirty="0">
                        <a:latin typeface="Arial"/>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Arial"/>
                          <a:ea typeface="+mn-ea"/>
                          <a:cs typeface="Arial"/>
                        </a:rPr>
                        <a:t>4/1/2020 – 4/17/2020</a:t>
                      </a:r>
                      <a:endParaRPr lang="en-US" sz="2400" b="0" dirty="0">
                        <a:latin typeface="Arial"/>
                        <a:cs typeface="Arial"/>
                      </a:endParaRPr>
                    </a:p>
                    <a:p>
                      <a:pPr algn="ctr"/>
                      <a:endParaRPr lang="en-US" sz="2400" b="0" dirty="0">
                        <a:latin typeface="Arial"/>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Arial"/>
                          <a:ea typeface="+mn-ea"/>
                          <a:cs typeface="Arial"/>
                        </a:rPr>
                        <a:t>4/1/2020 – 4/24/2020</a:t>
                      </a:r>
                      <a:endParaRPr lang="en-US" sz="2400" b="0"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latin typeface="Arial"/>
                        <a:cs typeface="Arial"/>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50" b="1" kern="1200" dirty="0">
                          <a:solidFill>
                            <a:schemeClr val="dk1"/>
                          </a:solidFill>
                          <a:latin typeface="Arial"/>
                          <a:ea typeface="+mn-ea"/>
                          <a:cs typeface="Arial"/>
                        </a:rPr>
                        <a:t>OSTP</a:t>
                      </a:r>
                      <a:r>
                        <a:rPr lang="en-US" sz="2350" b="0" kern="1200" dirty="0">
                          <a:solidFill>
                            <a:schemeClr val="dk1"/>
                          </a:solidFill>
                          <a:latin typeface="Arial"/>
                          <a:ea typeface="+mn-ea"/>
                          <a:cs typeface="Arial"/>
                        </a:rPr>
                        <a:t> </a:t>
                      </a:r>
                      <a:r>
                        <a:rPr lang="en-US" sz="2800" b="1" u="sng" kern="1200" dirty="0">
                          <a:solidFill>
                            <a:srgbClr val="FF0000"/>
                          </a:solidFill>
                          <a:latin typeface="Arial"/>
                          <a:ea typeface="+mn-ea"/>
                          <a:cs typeface="Arial"/>
                        </a:rPr>
                        <a:t>G3 math </a:t>
                      </a:r>
                      <a:r>
                        <a:rPr lang="en-US" sz="2350" b="0" kern="1200" dirty="0">
                          <a:solidFill>
                            <a:schemeClr val="dk1"/>
                          </a:solidFill>
                          <a:latin typeface="Arial"/>
                          <a:ea typeface="+mn-ea"/>
                          <a:cs typeface="Arial"/>
                        </a:rPr>
                        <a:t>&amp; Grades 4-8 all contents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dirty="0">
                          <a:latin typeface="Arial"/>
                          <a:cs typeface="Arial"/>
                        </a:rPr>
                        <a:t>CBT with PBT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350" b="0" kern="1200" dirty="0">
                        <a:solidFill>
                          <a:schemeClr val="dk1"/>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Arial"/>
                          <a:ea typeface="+mn-ea"/>
                          <a:cs typeface="Arial"/>
                        </a:rPr>
                        <a:t>4/20/2020 – 5/01/2020</a:t>
                      </a:r>
                      <a:endParaRPr lang="en-US" sz="2400"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dk1"/>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Arial"/>
                          <a:ea typeface="+mn-ea"/>
                          <a:cs typeface="Arial"/>
                        </a:rPr>
                        <a:t>4/20/2020 – 5/15/2020</a:t>
                      </a:r>
                      <a:endParaRPr lang="en-US" sz="2400"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latin typeface="Arial"/>
                        <a:cs typeface="Arial"/>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50" b="0" i="0" dirty="0">
                          <a:latin typeface="Arial"/>
                          <a:cs typeface="Arial"/>
                        </a:rPr>
                        <a:t>Recommended Testing Window for </a:t>
                      </a:r>
                      <a:r>
                        <a:rPr lang="en-US" sz="2350" b="1" i="0" dirty="0">
                          <a:latin typeface="Arial"/>
                          <a:cs typeface="Arial"/>
                        </a:rPr>
                        <a:t>OSTP</a:t>
                      </a:r>
                      <a:r>
                        <a:rPr lang="en-US" sz="2350" b="0" i="0" dirty="0">
                          <a:latin typeface="Arial"/>
                          <a:cs typeface="Arial"/>
                        </a:rPr>
                        <a:t> Grade 3 ELA </a:t>
                      </a:r>
                      <a:r>
                        <a:rPr lang="en-US" sz="2350" b="0" dirty="0">
                          <a:latin typeface="Arial"/>
                          <a:cs typeface="Arial"/>
                        </a:rPr>
                        <a:t>in order to receive </a:t>
                      </a:r>
                      <a:r>
                        <a:rPr lang="en-US" sz="2350" b="1" u="sng" dirty="0">
                          <a:latin typeface="Arial"/>
                          <a:cs typeface="Arial"/>
                        </a:rPr>
                        <a:t>early RSA</a:t>
                      </a:r>
                      <a:r>
                        <a:rPr lang="en-US" sz="2350" b="0" u="none" dirty="0">
                          <a:latin typeface="Arial"/>
                          <a:cs typeface="Arial"/>
                        </a:rPr>
                        <a:t> </a:t>
                      </a:r>
                      <a:r>
                        <a:rPr lang="en-US" sz="2350" b="0" dirty="0">
                          <a:latin typeface="Arial"/>
                          <a:cs typeface="Arial"/>
                        </a:rPr>
                        <a:t>reporting.</a:t>
                      </a:r>
                      <a:endParaRPr lang="en-US" sz="23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kern="1200" dirty="0">
                          <a:solidFill>
                            <a:schemeClr val="dk1"/>
                          </a:solidFill>
                          <a:latin typeface="Arial"/>
                          <a:ea typeface="+mn-ea"/>
                          <a:cs typeface="Arial"/>
                        </a:rPr>
                        <a:t>PBT integrated books only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cs typeface="Arial"/>
                        </a:rPr>
                        <a:t>4/20/20 - 4/24/20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dk1"/>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a:cs typeface="Aria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50" b="0" i="0" kern="1200" dirty="0">
                          <a:solidFill>
                            <a:schemeClr val="dk1"/>
                          </a:solidFill>
                          <a:effectLst/>
                          <a:latin typeface="Arial"/>
                          <a:ea typeface="+mn-ea"/>
                          <a:cs typeface="Arial"/>
                        </a:rPr>
                        <a:t>Recommended Testing Window for </a:t>
                      </a:r>
                      <a:r>
                        <a:rPr lang="en-US" sz="2350" b="1" i="0" kern="1200" dirty="0">
                          <a:solidFill>
                            <a:schemeClr val="dk1"/>
                          </a:solidFill>
                          <a:effectLst/>
                          <a:latin typeface="Arial"/>
                          <a:ea typeface="+mn-ea"/>
                          <a:cs typeface="Arial"/>
                        </a:rPr>
                        <a:t>OSTP</a:t>
                      </a:r>
                      <a:r>
                        <a:rPr lang="en-US" sz="2350" b="0" i="0" kern="1200" dirty="0">
                          <a:solidFill>
                            <a:schemeClr val="dk1"/>
                          </a:solidFill>
                          <a:effectLst/>
                          <a:latin typeface="Arial"/>
                          <a:ea typeface="+mn-ea"/>
                          <a:cs typeface="Arial"/>
                        </a:rPr>
                        <a:t> Grades 4 through 8 ELA </a:t>
                      </a:r>
                      <a:r>
                        <a:rPr lang="en-US" sz="2350" b="0" i="1" kern="1200" dirty="0">
                          <a:solidFill>
                            <a:schemeClr val="dk1"/>
                          </a:solidFill>
                          <a:effectLst/>
                          <a:latin typeface="Arial"/>
                          <a:ea typeface="+mn-ea"/>
                          <a:cs typeface="Arial"/>
                        </a:rPr>
                        <a:t>o</a:t>
                      </a:r>
                      <a:r>
                        <a:rPr lang="en-US" sz="2350" b="0" kern="1200" dirty="0">
                          <a:solidFill>
                            <a:schemeClr val="dk1"/>
                          </a:solidFill>
                          <a:effectLst/>
                          <a:latin typeface="Arial"/>
                          <a:ea typeface="+mn-ea"/>
                          <a:cs typeface="Arial"/>
                        </a:rPr>
                        <a:t>nline in order to receive </a:t>
                      </a:r>
                      <a:r>
                        <a:rPr lang="en-US" sz="2350" b="1" u="sng" kern="1200" dirty="0">
                          <a:solidFill>
                            <a:schemeClr val="dk1"/>
                          </a:solidFill>
                          <a:effectLst/>
                          <a:latin typeface="Arial"/>
                          <a:ea typeface="+mn-ea"/>
                          <a:cs typeface="Arial"/>
                        </a:rPr>
                        <a:t>preliminary</a:t>
                      </a:r>
                      <a:r>
                        <a:rPr lang="en-US" sz="2350" b="0" kern="1200" dirty="0">
                          <a:solidFill>
                            <a:schemeClr val="dk1"/>
                          </a:solidFill>
                          <a:effectLst/>
                          <a:latin typeface="Arial"/>
                          <a:ea typeface="+mn-ea"/>
                          <a:cs typeface="Arial"/>
                        </a:rPr>
                        <a:t> reports.</a:t>
                      </a:r>
                      <a:endParaRPr lang="en-US" sz="2350"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350" b="0" kern="1200" dirty="0">
                        <a:solidFill>
                          <a:schemeClr val="dk1"/>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dk1"/>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cs typeface="Arial"/>
                        </a:rPr>
                        <a:t>4/20/20 - 5/08/20</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a:cs typeface="Arial"/>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833558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A0DF-33BF-48BC-AB3D-E233C4680159}"/>
              </a:ext>
            </a:extLst>
          </p:cNvPr>
          <p:cNvSpPr>
            <a:spLocks noGrp="1"/>
          </p:cNvSpPr>
          <p:nvPr>
            <p:ph type="title"/>
          </p:nvPr>
        </p:nvSpPr>
        <p:spPr/>
        <p:txBody>
          <a:bodyPr/>
          <a:lstStyle/>
          <a:p>
            <a:r>
              <a:rPr lang="en-US">
                <a:cs typeface="Calibri"/>
              </a:rPr>
              <a:t>Data Forensics</a:t>
            </a:r>
            <a:endParaRPr lang="en-US"/>
          </a:p>
        </p:txBody>
      </p:sp>
      <p:sp>
        <p:nvSpPr>
          <p:cNvPr id="3" name="Content Placeholder 2">
            <a:extLst>
              <a:ext uri="{FF2B5EF4-FFF2-40B4-BE49-F238E27FC236}">
                <a16:creationId xmlns:a16="http://schemas.microsoft.com/office/drawing/2014/main" id="{0D4D3E2D-E5E0-436A-9F6F-2F9E6A38F1B1}"/>
              </a:ext>
            </a:extLst>
          </p:cNvPr>
          <p:cNvSpPr>
            <a:spLocks noGrp="1"/>
          </p:cNvSpPr>
          <p:nvPr>
            <p:ph idx="1"/>
          </p:nvPr>
        </p:nvSpPr>
        <p:spPr/>
        <p:txBody>
          <a:bodyPr vert="horz" lIns="91440" tIns="45720" rIns="91440" bIns="45720" rtlCol="0" anchor="t">
            <a:normAutofit/>
          </a:bodyPr>
          <a:lstStyle/>
          <a:p>
            <a:r>
              <a:rPr lang="en-US"/>
              <a:t>SDE conducts data forensics on all assessments and may conduct investigations as deemed necessary when test security and testing violations are suspected.</a:t>
            </a:r>
          </a:p>
          <a:p>
            <a:endParaRPr lang="en-US"/>
          </a:p>
        </p:txBody>
      </p:sp>
    </p:spTree>
    <p:custDataLst>
      <p:tags r:id="rId1"/>
    </p:custDataLst>
    <p:extLst>
      <p:ext uri="{BB962C8B-B14F-4D97-AF65-F5344CB8AC3E}">
        <p14:creationId xmlns:p14="http://schemas.microsoft.com/office/powerpoint/2010/main" val="2291508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5E57-4734-4EE7-A6CB-8B317F01108A}"/>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AB07C7E0-4CED-476C-88EF-AD6C79D6A64F}"/>
              </a:ext>
            </a:extLst>
          </p:cNvPr>
          <p:cNvSpPr>
            <a:spLocks noGrp="1"/>
          </p:cNvSpPr>
          <p:nvPr>
            <p:ph type="subTitle" idx="1"/>
          </p:nvPr>
        </p:nvSpPr>
        <p:spPr/>
        <p:txBody>
          <a:bodyPr vert="horz" lIns="91440" tIns="45720" rIns="91440" bIns="45720" rtlCol="0" anchor="t">
            <a:normAutofit/>
          </a:bodyPr>
          <a:lstStyle/>
          <a:p>
            <a:pPr algn="ctr"/>
            <a:r>
              <a:rPr lang="en-US" dirty="0"/>
              <a:t>DTC Instructions and Information</a:t>
            </a:r>
          </a:p>
          <a:p>
            <a:r>
              <a:rPr lang="en-US" b="1" dirty="0"/>
              <a:t>DTCs serve as the SDE’s contact for all testing activities</a:t>
            </a:r>
            <a:r>
              <a:rPr lang="en-US" dirty="0"/>
              <a:t>.</a:t>
            </a:r>
          </a:p>
          <a:p>
            <a:pPr algn="ctr"/>
            <a:endParaRPr lang="en-US" dirty="0"/>
          </a:p>
          <a:p>
            <a:endParaRPr lang="en-US" dirty="0"/>
          </a:p>
        </p:txBody>
      </p:sp>
    </p:spTree>
    <p:custDataLst>
      <p:tags r:id="rId1"/>
    </p:custDataLst>
    <p:extLst>
      <p:ext uri="{BB962C8B-B14F-4D97-AF65-F5344CB8AC3E}">
        <p14:creationId xmlns:p14="http://schemas.microsoft.com/office/powerpoint/2010/main" val="1345954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5E57-4734-4EE7-A6CB-8B317F01108A}"/>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AB07C7E0-4CED-476C-88EF-AD6C79D6A64F}"/>
              </a:ext>
            </a:extLst>
          </p:cNvPr>
          <p:cNvSpPr>
            <a:spLocks noGrp="1"/>
          </p:cNvSpPr>
          <p:nvPr>
            <p:ph type="subTitle" idx="1"/>
          </p:nvPr>
        </p:nvSpPr>
        <p:spPr/>
        <p:txBody>
          <a:bodyPr vert="horz" lIns="91440" tIns="45720" rIns="91440" bIns="45720" rtlCol="0" anchor="t">
            <a:normAutofit/>
          </a:bodyPr>
          <a:lstStyle/>
          <a:p>
            <a:pPr algn="ctr"/>
            <a:r>
              <a:rPr lang="en-US"/>
              <a:t>BTC Instructions and Information</a:t>
            </a:r>
          </a:p>
          <a:p>
            <a:endParaRPr lang="en-US"/>
          </a:p>
        </p:txBody>
      </p:sp>
    </p:spTree>
    <p:custDataLst>
      <p:tags r:id="rId1"/>
    </p:custDataLst>
    <p:extLst>
      <p:ext uri="{BB962C8B-B14F-4D97-AF65-F5344CB8AC3E}">
        <p14:creationId xmlns:p14="http://schemas.microsoft.com/office/powerpoint/2010/main" val="4178099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F549D-7DDD-45AC-96EB-1256ADA1EBDE}"/>
              </a:ext>
            </a:extLst>
          </p:cNvPr>
          <p:cNvSpPr>
            <a:spLocks noGrp="1"/>
          </p:cNvSpPr>
          <p:nvPr>
            <p:ph type="title"/>
          </p:nvPr>
        </p:nvSpPr>
        <p:spPr/>
        <p:txBody>
          <a:bodyPr/>
          <a:lstStyle/>
          <a:p>
            <a:r>
              <a:rPr lang="en-US">
                <a:cs typeface="Calibri"/>
              </a:rPr>
              <a:t>BTC Instructions and Information</a:t>
            </a:r>
            <a:endParaRPr lang="en-US"/>
          </a:p>
        </p:txBody>
      </p:sp>
      <p:sp>
        <p:nvSpPr>
          <p:cNvPr id="2" name="Subtitle 1">
            <a:extLst>
              <a:ext uri="{FF2B5EF4-FFF2-40B4-BE49-F238E27FC236}">
                <a16:creationId xmlns:a16="http://schemas.microsoft.com/office/drawing/2014/main" id="{0E830CE3-BEB9-4282-A1DE-56E0227B8CC4}"/>
              </a:ext>
            </a:extLst>
          </p:cNvPr>
          <p:cNvSpPr>
            <a:spLocks noGrp="1"/>
          </p:cNvSpPr>
          <p:nvPr>
            <p:ph idx="1"/>
          </p:nvPr>
        </p:nvSpPr>
        <p:spPr/>
        <p:txBody>
          <a:bodyPr vert="horz" lIns="91440" tIns="45720" rIns="91440" bIns="45720" rtlCol="0" anchor="t">
            <a:normAutofit/>
          </a:bodyPr>
          <a:lstStyle/>
          <a:p>
            <a:pPr marL="0" indent="0">
              <a:buNone/>
            </a:pPr>
            <a:r>
              <a:rPr lang="en-US"/>
              <a:t>General Responsibilities:</a:t>
            </a:r>
          </a:p>
          <a:p>
            <a:r>
              <a:rPr lang="en-US"/>
              <a:t>Serve as the site contact for the DTC, direct the entire testing procedure at the specified building site. </a:t>
            </a:r>
          </a:p>
          <a:p>
            <a:r>
              <a:rPr lang="en-US"/>
              <a:t>Ensure all TAs and TPs are trained using the TA/TP Modules and maintain documentation.</a:t>
            </a:r>
          </a:p>
          <a:p>
            <a:pPr lvl="1"/>
            <a:r>
              <a:rPr lang="en-US"/>
              <a:t>Note:  Module training certificates </a:t>
            </a:r>
            <a:r>
              <a:rPr lang="en-US" b="1"/>
              <a:t>required</a:t>
            </a:r>
            <a:r>
              <a:rPr lang="en-US"/>
              <a:t> for all TAs/TPs.</a:t>
            </a:r>
          </a:p>
          <a:p>
            <a:r>
              <a:rPr lang="en-US"/>
              <a:t>Identify students who need special accommodations and/or alternate assessments and make the appropriate testing arrangements for these students.</a:t>
            </a:r>
          </a:p>
          <a:p>
            <a:endParaRPr lang="en-US"/>
          </a:p>
        </p:txBody>
      </p:sp>
    </p:spTree>
    <p:custDataLst>
      <p:tags r:id="rId1"/>
    </p:custDataLst>
    <p:extLst>
      <p:ext uri="{BB962C8B-B14F-4D97-AF65-F5344CB8AC3E}">
        <p14:creationId xmlns:p14="http://schemas.microsoft.com/office/powerpoint/2010/main" val="1876594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F549D-7DDD-45AC-96EB-1256ADA1EBDE}"/>
              </a:ext>
            </a:extLst>
          </p:cNvPr>
          <p:cNvSpPr>
            <a:spLocks noGrp="1"/>
          </p:cNvSpPr>
          <p:nvPr>
            <p:ph type="title"/>
          </p:nvPr>
        </p:nvSpPr>
        <p:spPr/>
        <p:txBody>
          <a:bodyPr/>
          <a:lstStyle/>
          <a:p>
            <a:r>
              <a:rPr lang="en-US">
                <a:cs typeface="Calibri"/>
              </a:rPr>
              <a:t>BTC Instructions and Information</a:t>
            </a:r>
            <a:endParaRPr lang="en-US"/>
          </a:p>
        </p:txBody>
      </p:sp>
      <p:sp>
        <p:nvSpPr>
          <p:cNvPr id="2" name="Subtitle 1">
            <a:extLst>
              <a:ext uri="{FF2B5EF4-FFF2-40B4-BE49-F238E27FC236}">
                <a16:creationId xmlns:a16="http://schemas.microsoft.com/office/drawing/2014/main" id="{0E830CE3-BEB9-4282-A1DE-56E0227B8CC4}"/>
              </a:ext>
            </a:extLst>
          </p:cNvPr>
          <p:cNvSpPr>
            <a:spLocks noGrp="1"/>
          </p:cNvSpPr>
          <p:nvPr>
            <p:ph idx="1"/>
          </p:nvPr>
        </p:nvSpPr>
        <p:spPr/>
        <p:txBody>
          <a:bodyPr vert="horz" lIns="91440" tIns="45720" rIns="91440" bIns="45720" rtlCol="0" anchor="t">
            <a:normAutofit/>
          </a:bodyPr>
          <a:lstStyle/>
          <a:p>
            <a:pPr marL="0" indent="0">
              <a:buNone/>
            </a:pPr>
            <a:r>
              <a:rPr lang="en-US"/>
              <a:t>General Responsibilities:</a:t>
            </a:r>
          </a:p>
          <a:p>
            <a:r>
              <a:rPr lang="en-US"/>
              <a:t>Inventory all paper test materials upon receipt from the DTC.</a:t>
            </a:r>
          </a:p>
          <a:p>
            <a:r>
              <a:rPr lang="en-US"/>
              <a:t>Distribute or provide access to the PSTGs and </a:t>
            </a:r>
            <a:r>
              <a:rPr lang="en-US" i="1"/>
              <a:t>Test Administration Manuals.</a:t>
            </a:r>
            <a:endParaRPr lang="en-US"/>
          </a:p>
          <a:p>
            <a:r>
              <a:rPr lang="en-US"/>
              <a:t>Check testing materials out to TAs the day of testing using the Security Checklist.</a:t>
            </a:r>
          </a:p>
          <a:p>
            <a:r>
              <a:rPr lang="en-US"/>
              <a:t>Verify the presence of a TP in every testing session before testing begins. Ensure that there is a TP present the entire testing session.</a:t>
            </a:r>
          </a:p>
          <a:p>
            <a:endParaRPr lang="en-US"/>
          </a:p>
          <a:p>
            <a:pPr marL="0" indent="0">
              <a:buNone/>
            </a:pPr>
            <a:endParaRPr lang="en-US"/>
          </a:p>
        </p:txBody>
      </p:sp>
    </p:spTree>
    <p:custDataLst>
      <p:tags r:id="rId1"/>
    </p:custDataLst>
    <p:extLst>
      <p:ext uri="{BB962C8B-B14F-4D97-AF65-F5344CB8AC3E}">
        <p14:creationId xmlns:p14="http://schemas.microsoft.com/office/powerpoint/2010/main" val="1903477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F549D-7DDD-45AC-96EB-1256ADA1EBDE}"/>
              </a:ext>
            </a:extLst>
          </p:cNvPr>
          <p:cNvSpPr>
            <a:spLocks noGrp="1"/>
          </p:cNvSpPr>
          <p:nvPr>
            <p:ph type="title"/>
          </p:nvPr>
        </p:nvSpPr>
        <p:spPr/>
        <p:txBody>
          <a:bodyPr/>
          <a:lstStyle/>
          <a:p>
            <a:r>
              <a:rPr lang="en-US">
                <a:cs typeface="Calibri"/>
              </a:rPr>
              <a:t>BTC Instructions and Information</a:t>
            </a:r>
            <a:endParaRPr lang="en-US"/>
          </a:p>
        </p:txBody>
      </p:sp>
      <p:sp>
        <p:nvSpPr>
          <p:cNvPr id="2" name="Subtitle 1">
            <a:extLst>
              <a:ext uri="{FF2B5EF4-FFF2-40B4-BE49-F238E27FC236}">
                <a16:creationId xmlns:a16="http://schemas.microsoft.com/office/drawing/2014/main" id="{0E830CE3-BEB9-4282-A1DE-56E0227B8CC4}"/>
              </a:ext>
            </a:extLst>
          </p:cNvPr>
          <p:cNvSpPr>
            <a:spLocks noGrp="1"/>
          </p:cNvSpPr>
          <p:nvPr>
            <p:ph idx="1"/>
          </p:nvPr>
        </p:nvSpPr>
        <p:spPr/>
        <p:txBody>
          <a:bodyPr vert="horz" lIns="91440" tIns="45720" rIns="91440" bIns="45720" rtlCol="0" anchor="t">
            <a:normAutofit/>
          </a:bodyPr>
          <a:lstStyle/>
          <a:p>
            <a:pPr marL="0" indent="0">
              <a:buNone/>
            </a:pPr>
            <a:r>
              <a:rPr lang="en-US" dirty="0"/>
              <a:t>General Responsibilities:</a:t>
            </a:r>
          </a:p>
          <a:p>
            <a:r>
              <a:rPr lang="en-US" dirty="0"/>
              <a:t>Collect all test materials from the TAs upon completion of testing each day.</a:t>
            </a:r>
          </a:p>
          <a:p>
            <a:r>
              <a:rPr lang="en-US" dirty="0"/>
              <a:t>Ensure all Test Security Forms and Classroom Security Checklists are signed.  (Print or save copies for your records.)</a:t>
            </a:r>
          </a:p>
          <a:p>
            <a:r>
              <a:rPr lang="en-US" dirty="0"/>
              <a:t>All materials must be accounted for and returned to the DTC.</a:t>
            </a:r>
          </a:p>
          <a:p>
            <a:r>
              <a:rPr lang="en-US" dirty="0"/>
              <a:t>Complete Schedule of Testing (under ”Other Forms”)</a:t>
            </a:r>
          </a:p>
          <a:p>
            <a:pPr marL="457200" lvl="1" indent="0">
              <a:buNone/>
            </a:pPr>
            <a:r>
              <a:rPr lang="en-US" dirty="0">
                <a:hlinkClick r:id="rId4"/>
              </a:rPr>
              <a:t>fficial Schedule Template </a:t>
            </a:r>
            <a:endParaRPr lang="en-US" dirty="0"/>
          </a:p>
          <a:p>
            <a:pPr marL="0" indent="0">
              <a:buNone/>
            </a:pPr>
            <a:r>
              <a:rPr lang="en-US" dirty="0"/>
              <a:t> </a:t>
            </a:r>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FE3F73A2-6207-4E3A-9CAA-AD50CAF04813}"/>
              </a:ext>
            </a:extLst>
          </p:cNvPr>
          <p:cNvPicPr>
            <a:picLocks noChangeAspect="1"/>
          </p:cNvPicPr>
          <p:nvPr/>
        </p:nvPicPr>
        <p:blipFill>
          <a:blip r:embed="rId5"/>
          <a:stretch>
            <a:fillRect/>
          </a:stretch>
        </p:blipFill>
        <p:spPr>
          <a:xfrm>
            <a:off x="9561294" y="4630548"/>
            <a:ext cx="1188203" cy="1126537"/>
          </a:xfrm>
          <a:prstGeom prst="rect">
            <a:avLst/>
          </a:prstGeom>
        </p:spPr>
      </p:pic>
    </p:spTree>
    <p:custDataLst>
      <p:tags r:id="rId1"/>
    </p:custDataLst>
    <p:extLst>
      <p:ext uri="{BB962C8B-B14F-4D97-AF65-F5344CB8AC3E}">
        <p14:creationId xmlns:p14="http://schemas.microsoft.com/office/powerpoint/2010/main" val="4035102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BTC Instructions and Information</a:t>
            </a:r>
            <a:endParaRPr lang="en-US"/>
          </a:p>
        </p:txBody>
      </p:sp>
      <p:sp>
        <p:nvSpPr>
          <p:cNvPr id="3" name="Content Placeholder 2"/>
          <p:cNvSpPr>
            <a:spLocks noGrp="1"/>
          </p:cNvSpPr>
          <p:nvPr>
            <p:ph idx="1"/>
          </p:nvPr>
        </p:nvSpPr>
        <p:spPr/>
        <p:txBody>
          <a:bodyPr/>
          <a:lstStyle/>
          <a:p>
            <a:r>
              <a:rPr lang="en-US"/>
              <a:t>The BTC needs to be available at all times when testing is occurring within the building.</a:t>
            </a:r>
          </a:p>
          <a:p>
            <a:pPr lvl="1"/>
            <a:r>
              <a:rPr lang="en-US"/>
              <a:t>The BTC must not act as a TA or TP when more than one test session is in progress within the building.</a:t>
            </a:r>
          </a:p>
        </p:txBody>
      </p:sp>
    </p:spTree>
    <p:custDataLst>
      <p:tags r:id="rId1"/>
    </p:custDataLst>
    <p:extLst>
      <p:ext uri="{BB962C8B-B14F-4D97-AF65-F5344CB8AC3E}">
        <p14:creationId xmlns:p14="http://schemas.microsoft.com/office/powerpoint/2010/main" val="1079365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5E57-4734-4EE7-A6CB-8B317F01108A}"/>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AB07C7E0-4CED-476C-88EF-AD6C79D6A64F}"/>
              </a:ext>
            </a:extLst>
          </p:cNvPr>
          <p:cNvSpPr>
            <a:spLocks noGrp="1"/>
          </p:cNvSpPr>
          <p:nvPr>
            <p:ph type="subTitle" idx="1"/>
          </p:nvPr>
        </p:nvSpPr>
        <p:spPr/>
        <p:txBody>
          <a:bodyPr vert="horz" lIns="91440" tIns="45720" rIns="91440" bIns="45720" rtlCol="0" anchor="t">
            <a:normAutofit/>
          </a:bodyPr>
          <a:lstStyle/>
          <a:p>
            <a:pPr algn="ctr"/>
            <a:r>
              <a:rPr lang="en-US"/>
              <a:t>Test Administrator (TA) and Test Proctor (TP) Training Records</a:t>
            </a:r>
          </a:p>
          <a:p>
            <a:pPr algn="ctr"/>
            <a:endParaRPr lang="en-US"/>
          </a:p>
          <a:p>
            <a:endParaRPr lang="en-US"/>
          </a:p>
        </p:txBody>
      </p:sp>
    </p:spTree>
    <p:custDataLst>
      <p:tags r:id="rId1"/>
    </p:custDataLst>
    <p:extLst>
      <p:ext uri="{BB962C8B-B14F-4D97-AF65-F5344CB8AC3E}">
        <p14:creationId xmlns:p14="http://schemas.microsoft.com/office/powerpoint/2010/main" val="2116955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A57A-E3F2-4673-B666-12003916AF3D}"/>
              </a:ext>
            </a:extLst>
          </p:cNvPr>
          <p:cNvSpPr>
            <a:spLocks noGrp="1"/>
          </p:cNvSpPr>
          <p:nvPr>
            <p:ph type="title"/>
          </p:nvPr>
        </p:nvSpPr>
        <p:spPr/>
        <p:txBody>
          <a:bodyPr/>
          <a:lstStyle/>
          <a:p>
            <a:r>
              <a:rPr lang="en-US">
                <a:cs typeface="Calibri"/>
              </a:rPr>
              <a:t>TA and TP Training Records</a:t>
            </a:r>
            <a:endParaRPr lang="en-US"/>
          </a:p>
        </p:txBody>
      </p:sp>
      <p:sp>
        <p:nvSpPr>
          <p:cNvPr id="3" name="Content Placeholder 2">
            <a:extLst>
              <a:ext uri="{FF2B5EF4-FFF2-40B4-BE49-F238E27FC236}">
                <a16:creationId xmlns:a16="http://schemas.microsoft.com/office/drawing/2014/main" id="{297264A2-FFE8-47E5-BDEA-683AB11A4B46}"/>
              </a:ext>
            </a:extLst>
          </p:cNvPr>
          <p:cNvSpPr>
            <a:spLocks noGrp="1"/>
          </p:cNvSpPr>
          <p:nvPr>
            <p:ph idx="1"/>
          </p:nvPr>
        </p:nvSpPr>
        <p:spPr>
          <a:xfrm>
            <a:off x="638629" y="1567543"/>
            <a:ext cx="10715171" cy="4609420"/>
          </a:xfrm>
        </p:spPr>
        <p:txBody>
          <a:bodyPr vert="horz" lIns="91440" tIns="45720" rIns="91440" bIns="45720" rtlCol="0" anchor="t">
            <a:normAutofit fontScale="55000" lnSpcReduction="20000"/>
          </a:bodyPr>
          <a:lstStyle/>
          <a:p>
            <a:pPr lvl="1"/>
            <a:r>
              <a:rPr lang="en-US" sz="4500">
                <a:latin typeface="Arial"/>
                <a:cs typeface="Arial"/>
              </a:rPr>
              <a:t>The BTC </a:t>
            </a:r>
            <a:r>
              <a:rPr lang="en-US" sz="4500" b="1">
                <a:latin typeface="Arial"/>
                <a:cs typeface="Arial"/>
              </a:rPr>
              <a:t>must</a:t>
            </a:r>
            <a:r>
              <a:rPr lang="en-US" sz="4500">
                <a:latin typeface="Arial"/>
                <a:cs typeface="Arial"/>
              </a:rPr>
              <a:t> ensure TAs and TPs are trained using the TA/TP Training Modules provided on Cognia’s Help and Support Site.</a:t>
            </a:r>
          </a:p>
          <a:p>
            <a:pPr marL="457200" lvl="1" indent="0">
              <a:buNone/>
            </a:pPr>
            <a:endParaRPr lang="en-US" sz="4500"/>
          </a:p>
          <a:p>
            <a:pPr lvl="1"/>
            <a:r>
              <a:rPr lang="en-US" sz="4500"/>
              <a:t>The BTC must keep the training module certificate for each TA and TP.</a:t>
            </a:r>
          </a:p>
          <a:p>
            <a:pPr lvl="1"/>
            <a:endParaRPr lang="en-US" sz="4500"/>
          </a:p>
          <a:p>
            <a:pPr lvl="2"/>
            <a:r>
              <a:rPr lang="en-US" sz="4500">
                <a:latin typeface="Arial"/>
                <a:cs typeface="Arial"/>
              </a:rPr>
              <a:t>TAs and TPs must earn an 80% on the quiz to receive their certification of training.</a:t>
            </a:r>
          </a:p>
          <a:p>
            <a:pPr lvl="2"/>
            <a:endParaRPr lang="en-US" sz="4500"/>
          </a:p>
          <a:p>
            <a:pPr lvl="2"/>
            <a:r>
              <a:rPr lang="en-US" sz="4500"/>
              <a:t>Note:  The training module certificate must be saved or printed before closing, as no record of the training is kept beyond this certificate.</a:t>
            </a:r>
          </a:p>
          <a:p>
            <a:pPr marL="914400" lvl="2" indent="0">
              <a:buNone/>
            </a:pPr>
            <a:endParaRPr lang="en-US" sz="4500"/>
          </a:p>
          <a:p>
            <a:pPr lvl="1"/>
            <a:r>
              <a:rPr lang="en-US" sz="4500"/>
              <a:t>The BTC may provide additional training for TAs and TPs.</a:t>
            </a:r>
          </a:p>
          <a:p>
            <a:pPr marL="914400" lvl="2" indent="0">
              <a:buNone/>
            </a:pPr>
            <a:endParaRPr lang="en-US"/>
          </a:p>
        </p:txBody>
      </p:sp>
    </p:spTree>
    <p:custDataLst>
      <p:tags r:id="rId1"/>
    </p:custDataLst>
    <p:extLst>
      <p:ext uri="{BB962C8B-B14F-4D97-AF65-F5344CB8AC3E}">
        <p14:creationId xmlns:p14="http://schemas.microsoft.com/office/powerpoint/2010/main" val="359418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5C96-342F-458E-A773-2AF691BEDD91}"/>
              </a:ext>
            </a:extLst>
          </p:cNvPr>
          <p:cNvSpPr>
            <a:spLocks noGrp="1"/>
          </p:cNvSpPr>
          <p:nvPr>
            <p:ph type="title"/>
          </p:nvPr>
        </p:nvSpPr>
        <p:spPr/>
        <p:txBody>
          <a:bodyPr>
            <a:normAutofit/>
          </a:bodyPr>
          <a:lstStyle/>
          <a:p>
            <a:r>
              <a:rPr lang="en-US">
                <a:latin typeface="Georgia"/>
                <a:cs typeface="Calibri"/>
              </a:rPr>
              <a:t>Printing TA and TP Training Records</a:t>
            </a:r>
          </a:p>
        </p:txBody>
      </p:sp>
      <p:sp>
        <p:nvSpPr>
          <p:cNvPr id="3" name="Content Placeholder 2">
            <a:extLst>
              <a:ext uri="{FF2B5EF4-FFF2-40B4-BE49-F238E27FC236}">
                <a16:creationId xmlns:a16="http://schemas.microsoft.com/office/drawing/2014/main" id="{81FD9A0D-271C-48BD-B599-5724D7CF742E}"/>
              </a:ext>
            </a:extLst>
          </p:cNvPr>
          <p:cNvSpPr>
            <a:spLocks noGrp="1"/>
          </p:cNvSpPr>
          <p:nvPr>
            <p:ph idx="1"/>
          </p:nvPr>
        </p:nvSpPr>
        <p:spPr>
          <a:xfrm>
            <a:off x="838200" y="1796596"/>
            <a:ext cx="10515600" cy="4351338"/>
          </a:xfrm>
        </p:spPr>
        <p:txBody>
          <a:bodyPr vert="horz" lIns="91440" tIns="45720" rIns="91440" bIns="45720" rtlCol="0" anchor="t">
            <a:normAutofit fontScale="92500"/>
          </a:bodyPr>
          <a:lstStyle/>
          <a:p>
            <a:r>
              <a:rPr lang="en-US"/>
              <a:t>Press Ctrl P or select Print in the menu bar in the upper right-hand corner</a:t>
            </a:r>
          </a:p>
          <a:p>
            <a:endParaRPr lang="en-US"/>
          </a:p>
          <a:p>
            <a:endParaRPr lang="en-US"/>
          </a:p>
          <a:p>
            <a:endParaRPr lang="en-US"/>
          </a:p>
          <a:p>
            <a:pPr marL="0" indent="0">
              <a:buNone/>
            </a:pPr>
            <a:r>
              <a:rPr lang="en-US"/>
              <a:t> 	 </a:t>
            </a:r>
            <a:r>
              <a:rPr lang="en-US" sz="2800"/>
              <a:t>Firefox          	Internet Explorer/           Google Chrome</a:t>
            </a:r>
          </a:p>
          <a:p>
            <a:pPr marL="0" indent="0">
              <a:buNone/>
            </a:pPr>
            <a:r>
              <a:rPr lang="en-US" sz="2800"/>
              <a:t>                       		 Microsoft Edge </a:t>
            </a:r>
            <a:r>
              <a:rPr lang="en-US"/>
              <a:t> </a:t>
            </a:r>
          </a:p>
          <a:p>
            <a:r>
              <a:rPr lang="en-US"/>
              <a:t>For Firefox, select Print in the upper left-hand corner</a:t>
            </a:r>
          </a:p>
          <a:p>
            <a:r>
              <a:rPr lang="en-US"/>
              <a:t>Select the printer, and press OK (Firefox) or Print (for IE or Chrome)</a:t>
            </a:r>
          </a:p>
          <a:p>
            <a:endParaRPr lang="en-US"/>
          </a:p>
        </p:txBody>
      </p:sp>
      <p:pic>
        <p:nvPicPr>
          <p:cNvPr id="8" name="Picture 8">
            <a:extLst>
              <a:ext uri="{FF2B5EF4-FFF2-40B4-BE49-F238E27FC236}">
                <a16:creationId xmlns:a16="http://schemas.microsoft.com/office/drawing/2014/main" id="{D41CE5FE-CF2D-4ACB-AF41-BF8A740C7454}"/>
              </a:ext>
            </a:extLst>
          </p:cNvPr>
          <p:cNvPicPr>
            <a:picLocks noChangeAspect="1"/>
          </p:cNvPicPr>
          <p:nvPr/>
        </p:nvPicPr>
        <p:blipFill>
          <a:blip r:embed="rId3"/>
          <a:stretch>
            <a:fillRect/>
          </a:stretch>
        </p:blipFill>
        <p:spPr>
          <a:xfrm>
            <a:off x="2272168" y="3493181"/>
            <a:ext cx="419100" cy="419100"/>
          </a:xfrm>
          <a:prstGeom prst="rect">
            <a:avLst/>
          </a:prstGeom>
        </p:spPr>
      </p:pic>
      <p:pic>
        <p:nvPicPr>
          <p:cNvPr id="10" name="Picture 10">
            <a:extLst>
              <a:ext uri="{FF2B5EF4-FFF2-40B4-BE49-F238E27FC236}">
                <a16:creationId xmlns:a16="http://schemas.microsoft.com/office/drawing/2014/main" id="{8FF132D5-FB44-4011-AA5D-08DB73D39C4A}"/>
              </a:ext>
            </a:extLst>
          </p:cNvPr>
          <p:cNvPicPr>
            <a:picLocks noChangeAspect="1"/>
          </p:cNvPicPr>
          <p:nvPr/>
        </p:nvPicPr>
        <p:blipFill>
          <a:blip r:embed="rId4"/>
          <a:stretch>
            <a:fillRect/>
          </a:stretch>
        </p:blipFill>
        <p:spPr>
          <a:xfrm>
            <a:off x="5176839" y="3545569"/>
            <a:ext cx="323850" cy="314325"/>
          </a:xfrm>
          <a:prstGeom prst="rect">
            <a:avLst/>
          </a:prstGeom>
        </p:spPr>
      </p:pic>
      <p:pic>
        <p:nvPicPr>
          <p:cNvPr id="12" name="Picture 12">
            <a:extLst>
              <a:ext uri="{FF2B5EF4-FFF2-40B4-BE49-F238E27FC236}">
                <a16:creationId xmlns:a16="http://schemas.microsoft.com/office/drawing/2014/main" id="{B99E0627-A0FA-430F-94F2-9874EB79CEA0}"/>
              </a:ext>
            </a:extLst>
          </p:cNvPr>
          <p:cNvPicPr>
            <a:picLocks noChangeAspect="1"/>
          </p:cNvPicPr>
          <p:nvPr/>
        </p:nvPicPr>
        <p:blipFill>
          <a:blip r:embed="rId5"/>
          <a:stretch>
            <a:fillRect/>
          </a:stretch>
        </p:blipFill>
        <p:spPr>
          <a:xfrm>
            <a:off x="8482013" y="3420608"/>
            <a:ext cx="409575" cy="342900"/>
          </a:xfrm>
          <a:prstGeom prst="rect">
            <a:avLst/>
          </a:prstGeom>
        </p:spPr>
      </p:pic>
      <p:pic>
        <p:nvPicPr>
          <p:cNvPr id="14" name="Picture 14">
            <a:extLst>
              <a:ext uri="{FF2B5EF4-FFF2-40B4-BE49-F238E27FC236}">
                <a16:creationId xmlns:a16="http://schemas.microsoft.com/office/drawing/2014/main" id="{7BC42079-C1A6-400A-8CB9-0FD369B71EB0}"/>
              </a:ext>
            </a:extLst>
          </p:cNvPr>
          <p:cNvPicPr>
            <a:picLocks noChangeAspect="1"/>
          </p:cNvPicPr>
          <p:nvPr/>
        </p:nvPicPr>
        <p:blipFill>
          <a:blip r:embed="rId6"/>
          <a:stretch>
            <a:fillRect/>
          </a:stretch>
        </p:blipFill>
        <p:spPr>
          <a:xfrm>
            <a:off x="1947864" y="2547939"/>
            <a:ext cx="1704975" cy="809625"/>
          </a:xfrm>
          <a:prstGeom prst="rect">
            <a:avLst/>
          </a:prstGeom>
        </p:spPr>
      </p:pic>
      <p:pic>
        <p:nvPicPr>
          <p:cNvPr id="16" name="Picture 16" descr="A picture containing object&#10;&#10;Description generated with high confidence">
            <a:extLst>
              <a:ext uri="{FF2B5EF4-FFF2-40B4-BE49-F238E27FC236}">
                <a16:creationId xmlns:a16="http://schemas.microsoft.com/office/drawing/2014/main" id="{850224B3-6C95-4FE4-8E40-A15BAB7C912B}"/>
              </a:ext>
            </a:extLst>
          </p:cNvPr>
          <p:cNvPicPr>
            <a:picLocks noChangeAspect="1"/>
          </p:cNvPicPr>
          <p:nvPr/>
        </p:nvPicPr>
        <p:blipFill>
          <a:blip r:embed="rId7"/>
          <a:stretch>
            <a:fillRect/>
          </a:stretch>
        </p:blipFill>
        <p:spPr>
          <a:xfrm>
            <a:off x="4676775" y="2543175"/>
            <a:ext cx="1752600" cy="819150"/>
          </a:xfrm>
          <a:prstGeom prst="rect">
            <a:avLst/>
          </a:prstGeom>
        </p:spPr>
      </p:pic>
      <p:pic>
        <p:nvPicPr>
          <p:cNvPr id="18" name="Picture 18" descr="A picture containing object&#10;&#10;Description generated with very high confidence">
            <a:extLst>
              <a:ext uri="{FF2B5EF4-FFF2-40B4-BE49-F238E27FC236}">
                <a16:creationId xmlns:a16="http://schemas.microsoft.com/office/drawing/2014/main" id="{370CCBF3-E156-4C33-B09A-691CC2E75CEA}"/>
              </a:ext>
            </a:extLst>
          </p:cNvPr>
          <p:cNvPicPr>
            <a:picLocks noChangeAspect="1"/>
          </p:cNvPicPr>
          <p:nvPr/>
        </p:nvPicPr>
        <p:blipFill>
          <a:blip r:embed="rId8"/>
          <a:stretch>
            <a:fillRect/>
          </a:stretch>
        </p:blipFill>
        <p:spPr>
          <a:xfrm>
            <a:off x="8043864" y="2533650"/>
            <a:ext cx="1285875" cy="781050"/>
          </a:xfrm>
          <a:prstGeom prst="rect">
            <a:avLst/>
          </a:prstGeom>
        </p:spPr>
      </p:pic>
    </p:spTree>
    <p:custDataLst>
      <p:tags r:id="rId1"/>
    </p:custDataLst>
    <p:extLst>
      <p:ext uri="{BB962C8B-B14F-4D97-AF65-F5344CB8AC3E}">
        <p14:creationId xmlns:p14="http://schemas.microsoft.com/office/powerpoint/2010/main" val="4934031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7200"/>
              <a:t>2</a:t>
            </a:r>
          </a:p>
        </p:txBody>
      </p:sp>
      <p:sp>
        <p:nvSpPr>
          <p:cNvPr id="7" name="Content Placeholder 6"/>
          <p:cNvSpPr>
            <a:spLocks noGrp="1"/>
          </p:cNvSpPr>
          <p:nvPr>
            <p:ph idx="1"/>
          </p:nvPr>
        </p:nvSpPr>
        <p:spPr/>
        <p:txBody>
          <a:bodyPr/>
          <a:lstStyle/>
          <a:p>
            <a:endParaRPr lang="en-US"/>
          </a:p>
          <a:p>
            <a:endParaRPr lang="en-US"/>
          </a:p>
          <a:p>
            <a:endParaRPr lang="en-US"/>
          </a:p>
          <a:p>
            <a:pPr marL="0" indent="0">
              <a:buNone/>
            </a:pPr>
            <a:r>
              <a:rPr lang="en-US" sz="6600"/>
              <a:t>OSTP Overview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9" y="245509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53705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a:extLst>
              <a:ext uri="{FF2B5EF4-FFF2-40B4-BE49-F238E27FC236}">
                <a16:creationId xmlns:a16="http://schemas.microsoft.com/office/drawing/2014/main" id="{7BC42079-C1A6-400A-8CB9-0FD369B71EB0}"/>
              </a:ext>
            </a:extLst>
          </p:cNvPr>
          <p:cNvPicPr>
            <a:picLocks noChangeAspect="1"/>
          </p:cNvPicPr>
          <p:nvPr/>
        </p:nvPicPr>
        <p:blipFill>
          <a:blip r:embed="rId3"/>
          <a:stretch>
            <a:fillRect/>
          </a:stretch>
        </p:blipFill>
        <p:spPr>
          <a:xfrm>
            <a:off x="2326063" y="3447212"/>
            <a:ext cx="1578909" cy="767603"/>
          </a:xfrm>
          <a:prstGeom prst="rect">
            <a:avLst/>
          </a:prstGeom>
        </p:spPr>
      </p:pic>
      <p:sp>
        <p:nvSpPr>
          <p:cNvPr id="2" name="Title 1">
            <a:extLst>
              <a:ext uri="{FF2B5EF4-FFF2-40B4-BE49-F238E27FC236}">
                <a16:creationId xmlns:a16="http://schemas.microsoft.com/office/drawing/2014/main" id="{65B95C96-342F-458E-A773-2AF691BEDD91}"/>
              </a:ext>
            </a:extLst>
          </p:cNvPr>
          <p:cNvSpPr>
            <a:spLocks noGrp="1"/>
          </p:cNvSpPr>
          <p:nvPr>
            <p:ph type="title"/>
          </p:nvPr>
        </p:nvSpPr>
        <p:spPr/>
        <p:txBody>
          <a:bodyPr>
            <a:normAutofit/>
          </a:bodyPr>
          <a:lstStyle/>
          <a:p>
            <a:r>
              <a:rPr lang="en-US">
                <a:latin typeface="Georgia"/>
                <a:cs typeface="Calibri"/>
              </a:rPr>
              <a:t>Saving TA and TP Training Records </a:t>
            </a:r>
            <a:endParaRPr lang="en-US">
              <a:cs typeface="Calibri"/>
            </a:endParaRPr>
          </a:p>
        </p:txBody>
      </p:sp>
      <p:sp>
        <p:nvSpPr>
          <p:cNvPr id="3" name="Content Placeholder 2">
            <a:extLst>
              <a:ext uri="{FF2B5EF4-FFF2-40B4-BE49-F238E27FC236}">
                <a16:creationId xmlns:a16="http://schemas.microsoft.com/office/drawing/2014/main" id="{81FD9A0D-271C-48BD-B599-5724D7CF742E}"/>
              </a:ext>
            </a:extLst>
          </p:cNvPr>
          <p:cNvSpPr>
            <a:spLocks noGrp="1"/>
          </p:cNvSpPr>
          <p:nvPr>
            <p:ph idx="1"/>
          </p:nvPr>
        </p:nvSpPr>
        <p:spPr>
          <a:xfrm>
            <a:off x="246743" y="1524000"/>
            <a:ext cx="11582400" cy="5021943"/>
          </a:xfrm>
        </p:spPr>
        <p:txBody>
          <a:bodyPr vert="horz" lIns="91440" tIns="45720" rIns="91440" bIns="45720" rtlCol="0" anchor="t">
            <a:normAutofit fontScale="62500" lnSpcReduction="20000"/>
          </a:bodyPr>
          <a:lstStyle/>
          <a:p>
            <a:r>
              <a:rPr lang="en-US" sz="3800"/>
              <a:t>Documents will not automatically be saved or stored on a server.  Once the browser window is closed, training records cannot be retrieved, unless manually saved</a:t>
            </a:r>
          </a:p>
          <a:p>
            <a:endParaRPr lang="en-US" sz="3800"/>
          </a:p>
          <a:p>
            <a:r>
              <a:rPr lang="en-US" sz="3800"/>
              <a:t>Press Ctrl P or select Print in the menu bar in the upper right-hand corner</a:t>
            </a:r>
          </a:p>
          <a:p>
            <a:endParaRPr lang="en-US" sz="3800"/>
          </a:p>
          <a:p>
            <a:endParaRPr lang="en-US" sz="3800"/>
          </a:p>
          <a:p>
            <a:pPr marL="0" indent="0">
              <a:buNone/>
            </a:pPr>
            <a:r>
              <a:rPr lang="en-US" sz="3800"/>
              <a:t>  </a:t>
            </a:r>
          </a:p>
          <a:p>
            <a:pPr marL="0" indent="0">
              <a:lnSpc>
                <a:spcPct val="120000"/>
              </a:lnSpc>
              <a:spcBef>
                <a:spcPts val="0"/>
              </a:spcBef>
              <a:buNone/>
            </a:pPr>
            <a:r>
              <a:rPr lang="en-US" sz="3800"/>
              <a:t>          		 Firefox                            Internet Explorer                  Google Chrome</a:t>
            </a:r>
          </a:p>
          <a:p>
            <a:pPr marL="0" indent="0">
              <a:lnSpc>
                <a:spcPct val="120000"/>
              </a:lnSpc>
              <a:spcBef>
                <a:spcPts val="0"/>
              </a:spcBef>
              <a:buNone/>
            </a:pPr>
            <a:r>
              <a:rPr lang="en-US" sz="3800"/>
              <a:t>                                             </a:t>
            </a:r>
          </a:p>
          <a:p>
            <a:r>
              <a:rPr lang="en-US" sz="3800"/>
              <a:t>For Firefox, select Print in the upper left-hand corner</a:t>
            </a:r>
          </a:p>
          <a:p>
            <a:r>
              <a:rPr lang="en-US" sz="3800"/>
              <a:t>Select “Adobe PDF” in the printer drop-down, and press OK (Firefox) or Print (for IE or Chrome)</a:t>
            </a:r>
          </a:p>
          <a:p>
            <a:r>
              <a:rPr lang="en-US" sz="3800"/>
              <a:t>Save the PDF to your computer/drive</a:t>
            </a:r>
          </a:p>
          <a:p>
            <a:endParaRPr lang="en-US"/>
          </a:p>
        </p:txBody>
      </p:sp>
      <p:pic>
        <p:nvPicPr>
          <p:cNvPr id="8" name="Picture 8">
            <a:extLst>
              <a:ext uri="{FF2B5EF4-FFF2-40B4-BE49-F238E27FC236}">
                <a16:creationId xmlns:a16="http://schemas.microsoft.com/office/drawing/2014/main" id="{D41CE5FE-CF2D-4ACB-AF41-BF8A740C7454}"/>
              </a:ext>
            </a:extLst>
          </p:cNvPr>
          <p:cNvPicPr>
            <a:picLocks noChangeAspect="1"/>
          </p:cNvPicPr>
          <p:nvPr/>
        </p:nvPicPr>
        <p:blipFill>
          <a:blip r:embed="rId4"/>
          <a:stretch>
            <a:fillRect/>
          </a:stretch>
        </p:blipFill>
        <p:spPr>
          <a:xfrm>
            <a:off x="1765612" y="4196325"/>
            <a:ext cx="343461" cy="343461"/>
          </a:xfrm>
          <a:prstGeom prst="rect">
            <a:avLst/>
          </a:prstGeom>
        </p:spPr>
      </p:pic>
      <p:pic>
        <p:nvPicPr>
          <p:cNvPr id="10" name="Picture 10">
            <a:extLst>
              <a:ext uri="{FF2B5EF4-FFF2-40B4-BE49-F238E27FC236}">
                <a16:creationId xmlns:a16="http://schemas.microsoft.com/office/drawing/2014/main" id="{8FF132D5-FB44-4011-AA5D-08DB73D39C4A}"/>
              </a:ext>
            </a:extLst>
          </p:cNvPr>
          <p:cNvPicPr>
            <a:picLocks noChangeAspect="1"/>
          </p:cNvPicPr>
          <p:nvPr/>
        </p:nvPicPr>
        <p:blipFill>
          <a:blip r:embed="rId5"/>
          <a:stretch>
            <a:fillRect/>
          </a:stretch>
        </p:blipFill>
        <p:spPr>
          <a:xfrm>
            <a:off x="4920798" y="4317909"/>
            <a:ext cx="256615" cy="221877"/>
          </a:xfrm>
          <a:prstGeom prst="rect">
            <a:avLst/>
          </a:prstGeom>
        </p:spPr>
      </p:pic>
      <p:pic>
        <p:nvPicPr>
          <p:cNvPr id="12" name="Picture 12">
            <a:extLst>
              <a:ext uri="{FF2B5EF4-FFF2-40B4-BE49-F238E27FC236}">
                <a16:creationId xmlns:a16="http://schemas.microsoft.com/office/drawing/2014/main" id="{B99E0627-A0FA-430F-94F2-9874EB79CEA0}"/>
              </a:ext>
            </a:extLst>
          </p:cNvPr>
          <p:cNvPicPr>
            <a:picLocks noChangeAspect="1"/>
          </p:cNvPicPr>
          <p:nvPr/>
        </p:nvPicPr>
        <p:blipFill>
          <a:blip r:embed="rId6"/>
          <a:stretch>
            <a:fillRect/>
          </a:stretch>
        </p:blipFill>
        <p:spPr>
          <a:xfrm>
            <a:off x="8819043" y="4295216"/>
            <a:ext cx="342340" cy="267261"/>
          </a:xfrm>
          <a:prstGeom prst="rect">
            <a:avLst/>
          </a:prstGeom>
        </p:spPr>
      </p:pic>
      <p:pic>
        <p:nvPicPr>
          <p:cNvPr id="16" name="Picture 16" descr="A picture containing object&#10;&#10;Description generated with high confidence">
            <a:extLst>
              <a:ext uri="{FF2B5EF4-FFF2-40B4-BE49-F238E27FC236}">
                <a16:creationId xmlns:a16="http://schemas.microsoft.com/office/drawing/2014/main" id="{850224B3-6C95-4FE4-8E40-A15BAB7C912B}"/>
              </a:ext>
            </a:extLst>
          </p:cNvPr>
          <p:cNvPicPr>
            <a:picLocks noChangeAspect="1"/>
          </p:cNvPicPr>
          <p:nvPr/>
        </p:nvPicPr>
        <p:blipFill>
          <a:blip r:embed="rId7"/>
          <a:stretch>
            <a:fillRect/>
          </a:stretch>
        </p:blipFill>
        <p:spPr>
          <a:xfrm>
            <a:off x="4895291" y="3467662"/>
            <a:ext cx="1592917" cy="743511"/>
          </a:xfrm>
          <a:prstGeom prst="rect">
            <a:avLst/>
          </a:prstGeom>
        </p:spPr>
      </p:pic>
      <p:pic>
        <p:nvPicPr>
          <p:cNvPr id="18" name="Picture 18" descr="A picture containing object&#10;&#10;Description generated with very high confidence">
            <a:extLst>
              <a:ext uri="{FF2B5EF4-FFF2-40B4-BE49-F238E27FC236}">
                <a16:creationId xmlns:a16="http://schemas.microsoft.com/office/drawing/2014/main" id="{370CCBF3-E156-4C33-B09A-691CC2E75CEA}"/>
              </a:ext>
            </a:extLst>
          </p:cNvPr>
          <p:cNvPicPr>
            <a:picLocks noChangeAspect="1"/>
          </p:cNvPicPr>
          <p:nvPr/>
        </p:nvPicPr>
        <p:blipFill>
          <a:blip r:embed="rId8"/>
          <a:stretch>
            <a:fillRect/>
          </a:stretch>
        </p:blipFill>
        <p:spPr>
          <a:xfrm>
            <a:off x="9309569" y="3404499"/>
            <a:ext cx="1193427" cy="713816"/>
          </a:xfrm>
          <a:prstGeom prst="rect">
            <a:avLst/>
          </a:prstGeom>
        </p:spPr>
      </p:pic>
    </p:spTree>
    <p:custDataLst>
      <p:tags r:id="rId1"/>
    </p:custDataLst>
    <p:extLst>
      <p:ext uri="{BB962C8B-B14F-4D97-AF65-F5344CB8AC3E}">
        <p14:creationId xmlns:p14="http://schemas.microsoft.com/office/powerpoint/2010/main" val="604668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287856" y="4039778"/>
            <a:ext cx="7553567" cy="2669132"/>
          </a:xfrm>
          <a:prstGeom prst="rect">
            <a:avLst/>
          </a:prstGeom>
        </p:spPr>
      </p:pic>
      <p:sp>
        <p:nvSpPr>
          <p:cNvPr id="2" name="Title 1">
            <a:extLst>
              <a:ext uri="{FF2B5EF4-FFF2-40B4-BE49-F238E27FC236}">
                <a16:creationId xmlns:a16="http://schemas.microsoft.com/office/drawing/2014/main" id="{82312E12-9FEA-4442-B265-DF754B835767}"/>
              </a:ext>
            </a:extLst>
          </p:cNvPr>
          <p:cNvSpPr>
            <a:spLocks noGrp="1"/>
          </p:cNvSpPr>
          <p:nvPr>
            <p:ph type="title"/>
          </p:nvPr>
        </p:nvSpPr>
        <p:spPr/>
        <p:txBody>
          <a:bodyPr/>
          <a:lstStyle/>
          <a:p>
            <a:r>
              <a:rPr lang="en-US">
                <a:cs typeface="Calibri"/>
              </a:rPr>
              <a:t>TA and TP Training Records</a:t>
            </a:r>
            <a:endParaRPr lang="en-US"/>
          </a:p>
        </p:txBody>
      </p:sp>
      <p:sp>
        <p:nvSpPr>
          <p:cNvPr id="3" name="Content Placeholder 2">
            <a:extLst>
              <a:ext uri="{FF2B5EF4-FFF2-40B4-BE49-F238E27FC236}">
                <a16:creationId xmlns:a16="http://schemas.microsoft.com/office/drawing/2014/main" id="{8CE9F71B-E36A-4CA3-B6C1-B4955EB8570D}"/>
              </a:ext>
            </a:extLst>
          </p:cNvPr>
          <p:cNvSpPr>
            <a:spLocks noGrp="1"/>
          </p:cNvSpPr>
          <p:nvPr>
            <p:ph idx="1"/>
          </p:nvPr>
        </p:nvSpPr>
        <p:spPr/>
        <p:txBody>
          <a:bodyPr vert="horz" lIns="91440" tIns="45720" rIns="91440" bIns="45720" rtlCol="0" anchor="t">
            <a:normAutofit/>
          </a:bodyPr>
          <a:lstStyle/>
          <a:p>
            <a:r>
              <a:rPr lang="en-US"/>
              <a:t>The names of Test Administrators and Test Proctors used on the training documentation </a:t>
            </a:r>
            <a:r>
              <a:rPr lang="en-US" b="1"/>
              <a:t>must match</a:t>
            </a:r>
            <a:r>
              <a:rPr lang="en-US"/>
              <a:t> the name used for signing the TA/TP Security Forms and must be printed on the training certificate.  </a:t>
            </a:r>
          </a:p>
          <a:p>
            <a:r>
              <a:rPr lang="en-US"/>
              <a:t>Certificates with handwritten or altered names will not be accepted.</a:t>
            </a:r>
          </a:p>
        </p:txBody>
      </p:sp>
    </p:spTree>
    <p:custDataLst>
      <p:tags r:id="rId1"/>
    </p:custDataLst>
    <p:extLst>
      <p:ext uri="{BB962C8B-B14F-4D97-AF65-F5344CB8AC3E}">
        <p14:creationId xmlns:p14="http://schemas.microsoft.com/office/powerpoint/2010/main" val="1394879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5E57-4734-4EE7-A6CB-8B317F01108A}"/>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AB07C7E0-4CED-476C-88EF-AD6C79D6A64F}"/>
              </a:ext>
            </a:extLst>
          </p:cNvPr>
          <p:cNvSpPr>
            <a:spLocks noGrp="1"/>
          </p:cNvSpPr>
          <p:nvPr>
            <p:ph type="subTitle" idx="1"/>
          </p:nvPr>
        </p:nvSpPr>
        <p:spPr/>
        <p:txBody>
          <a:bodyPr vert="horz" lIns="91440" tIns="45720" rIns="91440" bIns="45720" rtlCol="0" anchor="t">
            <a:normAutofit/>
          </a:bodyPr>
          <a:lstStyle/>
          <a:p>
            <a:pPr algn="ctr"/>
            <a:r>
              <a:rPr lang="en-US"/>
              <a:t>Test Administrator (TA) Instructions and Information</a:t>
            </a:r>
          </a:p>
          <a:p>
            <a:pPr algn="ctr"/>
            <a:endParaRPr lang="en-US"/>
          </a:p>
          <a:p>
            <a:endParaRPr lang="en-US"/>
          </a:p>
        </p:txBody>
      </p:sp>
    </p:spTree>
    <p:custDataLst>
      <p:tags r:id="rId1"/>
    </p:custDataLst>
    <p:extLst>
      <p:ext uri="{BB962C8B-B14F-4D97-AF65-F5344CB8AC3E}">
        <p14:creationId xmlns:p14="http://schemas.microsoft.com/office/powerpoint/2010/main" val="1922216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FB6C4-E930-43BB-B737-8FAD75826213}"/>
              </a:ext>
            </a:extLst>
          </p:cNvPr>
          <p:cNvSpPr>
            <a:spLocks noGrp="1"/>
          </p:cNvSpPr>
          <p:nvPr>
            <p:ph type="title"/>
          </p:nvPr>
        </p:nvSpPr>
        <p:spPr/>
        <p:txBody>
          <a:bodyPr/>
          <a:lstStyle/>
          <a:p>
            <a:r>
              <a:rPr lang="en-US">
                <a:cs typeface="Calibri"/>
              </a:rPr>
              <a:t>TA Instructions and Information</a:t>
            </a:r>
            <a:r>
              <a:rPr lang="en-US" b="1">
                <a:cs typeface="Calibri"/>
              </a:rPr>
              <a:t> </a:t>
            </a:r>
            <a:endParaRPr lang="en-US"/>
          </a:p>
        </p:txBody>
      </p:sp>
      <p:sp>
        <p:nvSpPr>
          <p:cNvPr id="2" name="Subtitle 1">
            <a:extLst>
              <a:ext uri="{FF2B5EF4-FFF2-40B4-BE49-F238E27FC236}">
                <a16:creationId xmlns:a16="http://schemas.microsoft.com/office/drawing/2014/main" id="{8B0B1F92-7E90-493D-857C-F7ECF2372174}"/>
              </a:ext>
            </a:extLst>
          </p:cNvPr>
          <p:cNvSpPr>
            <a:spLocks noGrp="1"/>
          </p:cNvSpPr>
          <p:nvPr>
            <p:ph idx="1"/>
          </p:nvPr>
        </p:nvSpPr>
        <p:spPr/>
        <p:txBody>
          <a:bodyPr vert="horz" lIns="91440" tIns="45720" rIns="91440" bIns="45720" rtlCol="0" anchor="t">
            <a:normAutofit/>
          </a:bodyPr>
          <a:lstStyle/>
          <a:p>
            <a:pPr marL="0" indent="0">
              <a:buNone/>
            </a:pPr>
            <a:r>
              <a:rPr lang="en-US"/>
              <a:t>General Responsibilities:</a:t>
            </a:r>
          </a:p>
          <a:p>
            <a:r>
              <a:rPr lang="en-US"/>
              <a:t>TAs must be a certified employee of the district.</a:t>
            </a:r>
          </a:p>
          <a:p>
            <a:r>
              <a:rPr lang="en-US"/>
              <a:t>TAs must be trained via the SDE-provided TA training module.</a:t>
            </a:r>
          </a:p>
          <a:p>
            <a:r>
              <a:rPr lang="en-US"/>
              <a:t>Review the </a:t>
            </a:r>
            <a:r>
              <a:rPr lang="en-US" i="1"/>
              <a:t>Test Administration Manual (TAM) </a:t>
            </a:r>
            <a:r>
              <a:rPr lang="en-US"/>
              <a:t>for directions several days prior to testing.</a:t>
            </a:r>
          </a:p>
          <a:p>
            <a:r>
              <a:rPr lang="en-US"/>
              <a:t>Ensure all visual aids are removed or covered during testing.</a:t>
            </a:r>
          </a:p>
          <a:p>
            <a:r>
              <a:rPr lang="en-US"/>
              <a:t>Confirm arrangements for students who require special accommodations or alternate tests.</a:t>
            </a:r>
          </a:p>
        </p:txBody>
      </p:sp>
    </p:spTree>
    <p:custDataLst>
      <p:tags r:id="rId1"/>
    </p:custDataLst>
    <p:extLst>
      <p:ext uri="{BB962C8B-B14F-4D97-AF65-F5344CB8AC3E}">
        <p14:creationId xmlns:p14="http://schemas.microsoft.com/office/powerpoint/2010/main" val="1544965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FB6C4-E930-43BB-B737-8FAD75826213}"/>
              </a:ext>
            </a:extLst>
          </p:cNvPr>
          <p:cNvSpPr>
            <a:spLocks noGrp="1"/>
          </p:cNvSpPr>
          <p:nvPr>
            <p:ph type="title"/>
          </p:nvPr>
        </p:nvSpPr>
        <p:spPr/>
        <p:txBody>
          <a:bodyPr/>
          <a:lstStyle/>
          <a:p>
            <a:r>
              <a:rPr lang="en-US">
                <a:cs typeface="Calibri"/>
              </a:rPr>
              <a:t>TA Instructions and Information</a:t>
            </a:r>
            <a:r>
              <a:rPr lang="en-US" b="1">
                <a:cs typeface="Calibri"/>
              </a:rPr>
              <a:t> </a:t>
            </a:r>
            <a:endParaRPr lang="en-US"/>
          </a:p>
        </p:txBody>
      </p:sp>
      <p:sp>
        <p:nvSpPr>
          <p:cNvPr id="2" name="Subtitle 1">
            <a:extLst>
              <a:ext uri="{FF2B5EF4-FFF2-40B4-BE49-F238E27FC236}">
                <a16:creationId xmlns:a16="http://schemas.microsoft.com/office/drawing/2014/main" id="{8B0B1F92-7E90-493D-857C-F7ECF2372174}"/>
              </a:ext>
            </a:extLst>
          </p:cNvPr>
          <p:cNvSpPr>
            <a:spLocks noGrp="1"/>
          </p:cNvSpPr>
          <p:nvPr>
            <p:ph idx="1"/>
          </p:nvPr>
        </p:nvSpPr>
        <p:spPr/>
        <p:txBody>
          <a:bodyPr vert="horz" lIns="91440" tIns="45720" rIns="91440" bIns="45720" rtlCol="0" anchor="t">
            <a:normAutofit fontScale="92500"/>
          </a:bodyPr>
          <a:lstStyle/>
          <a:p>
            <a:pPr marL="0" indent="0">
              <a:buNone/>
            </a:pPr>
            <a:r>
              <a:rPr lang="en-US"/>
              <a:t>General Responsibilities:</a:t>
            </a:r>
          </a:p>
          <a:p>
            <a:r>
              <a:rPr lang="en-US">
                <a:latin typeface="Arial"/>
                <a:cs typeface="Arial"/>
              </a:rPr>
              <a:t>Follow the scripts in the </a:t>
            </a:r>
            <a:r>
              <a:rPr lang="en-US" i="1">
                <a:latin typeface="Arial"/>
                <a:cs typeface="Arial"/>
              </a:rPr>
              <a:t>TAM</a:t>
            </a:r>
            <a:r>
              <a:rPr lang="en-US">
                <a:latin typeface="Arial"/>
                <a:cs typeface="Arial"/>
              </a:rPr>
              <a:t>s exactly or play the </a:t>
            </a:r>
            <a:r>
              <a:rPr lang="en-US" i="1">
                <a:latin typeface="Arial"/>
                <a:cs typeface="Arial"/>
              </a:rPr>
              <a:t>TAM</a:t>
            </a:r>
            <a:r>
              <a:rPr lang="en-US">
                <a:latin typeface="Arial"/>
                <a:cs typeface="Arial"/>
              </a:rPr>
              <a:t> recorded script that will be available on the Cognia Help and Support Site.</a:t>
            </a:r>
          </a:p>
          <a:p>
            <a:r>
              <a:rPr lang="en-US"/>
              <a:t>Make sure students use No. 2 pencils, scratch paper/unmarked grid paper, appropriate calculator, and if your district chooses: Reference Sheets for grades 6-8 math, Writer’s Checklist for grade 5 &amp; 8 ELA, or Periodic Table for CCRA Science Content.</a:t>
            </a:r>
          </a:p>
          <a:p>
            <a:r>
              <a:rPr lang="en-US"/>
              <a:t>Administer tests with a TP present the entire testing session.</a:t>
            </a:r>
          </a:p>
          <a:p>
            <a:r>
              <a:rPr lang="en-US">
                <a:latin typeface="Arial"/>
                <a:cs typeface="Arial"/>
              </a:rPr>
              <a:t>Ensure that the TA and TP are not related to each other nor to any student in the testing session.</a:t>
            </a:r>
          </a:p>
          <a:p>
            <a:endParaRPr lang="en-US"/>
          </a:p>
        </p:txBody>
      </p:sp>
    </p:spTree>
    <p:custDataLst>
      <p:tags r:id="rId1"/>
    </p:custDataLst>
    <p:extLst>
      <p:ext uri="{BB962C8B-B14F-4D97-AF65-F5344CB8AC3E}">
        <p14:creationId xmlns:p14="http://schemas.microsoft.com/office/powerpoint/2010/main" val="2631510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FB6C4-E930-43BB-B737-8FAD75826213}"/>
              </a:ext>
            </a:extLst>
          </p:cNvPr>
          <p:cNvSpPr>
            <a:spLocks noGrp="1"/>
          </p:cNvSpPr>
          <p:nvPr>
            <p:ph type="title"/>
          </p:nvPr>
        </p:nvSpPr>
        <p:spPr/>
        <p:txBody>
          <a:bodyPr/>
          <a:lstStyle/>
          <a:p>
            <a:r>
              <a:rPr lang="en-US">
                <a:cs typeface="Calibri"/>
              </a:rPr>
              <a:t>TA Instructions and Information</a:t>
            </a:r>
            <a:r>
              <a:rPr lang="en-US" b="1">
                <a:cs typeface="Calibri"/>
              </a:rPr>
              <a:t> </a:t>
            </a:r>
            <a:endParaRPr lang="en-US"/>
          </a:p>
        </p:txBody>
      </p:sp>
      <p:sp>
        <p:nvSpPr>
          <p:cNvPr id="2" name="Subtitle 1">
            <a:extLst>
              <a:ext uri="{FF2B5EF4-FFF2-40B4-BE49-F238E27FC236}">
                <a16:creationId xmlns:a16="http://schemas.microsoft.com/office/drawing/2014/main" id="{8B0B1F92-7E90-493D-857C-F7ECF2372174}"/>
              </a:ext>
            </a:extLst>
          </p:cNvPr>
          <p:cNvSpPr>
            <a:spLocks noGrp="1"/>
          </p:cNvSpPr>
          <p:nvPr>
            <p:ph idx="1"/>
          </p:nvPr>
        </p:nvSpPr>
        <p:spPr/>
        <p:txBody>
          <a:bodyPr vert="horz" lIns="91440" tIns="45720" rIns="91440" bIns="45720" rtlCol="0" anchor="t">
            <a:normAutofit/>
          </a:bodyPr>
          <a:lstStyle/>
          <a:p>
            <a:pPr marL="0" indent="0">
              <a:buNone/>
            </a:pPr>
            <a:r>
              <a:rPr lang="en-US"/>
              <a:t>General Responsibilities:</a:t>
            </a:r>
          </a:p>
          <a:p>
            <a:r>
              <a:rPr lang="en-US"/>
              <a:t>Keep a log of unusual student behavior or circumstances.</a:t>
            </a:r>
          </a:p>
          <a:p>
            <a:r>
              <a:rPr lang="en-US"/>
              <a:t>Report any testing irregularities directly to the BTC.</a:t>
            </a:r>
          </a:p>
          <a:p>
            <a:r>
              <a:rPr lang="en-US"/>
              <a:t>Keep records of students who missed the test on the original test date.</a:t>
            </a:r>
          </a:p>
          <a:p>
            <a:r>
              <a:rPr lang="en-US"/>
              <a:t>Keep a record of who proctored tests with you and the dates.</a:t>
            </a:r>
          </a:p>
          <a:p>
            <a:r>
              <a:rPr lang="en-US"/>
              <a:t>Administer make-up tests within the testing window, if needed.</a:t>
            </a:r>
          </a:p>
          <a:p>
            <a:r>
              <a:rPr lang="en-US">
                <a:latin typeface="Arial"/>
                <a:cs typeface="Arial"/>
              </a:rPr>
              <a:t>TA must sign the Test Security Form via DocuSign and enter the TP names of all TPs serving with them.</a:t>
            </a:r>
          </a:p>
          <a:p>
            <a:endParaRPr lang="en-US"/>
          </a:p>
        </p:txBody>
      </p:sp>
    </p:spTree>
    <p:custDataLst>
      <p:tags r:id="rId1"/>
    </p:custDataLst>
    <p:extLst>
      <p:ext uri="{BB962C8B-B14F-4D97-AF65-F5344CB8AC3E}">
        <p14:creationId xmlns:p14="http://schemas.microsoft.com/office/powerpoint/2010/main" val="1604538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5E57-4734-4EE7-A6CB-8B317F01108A}"/>
              </a:ext>
            </a:extLst>
          </p:cNvPr>
          <p:cNvSpPr>
            <a:spLocks noGrp="1"/>
          </p:cNvSpPr>
          <p:nvPr>
            <p:ph type="ctrTitle"/>
          </p:nvPr>
        </p:nvSpPr>
        <p:spPr/>
        <p:txBody>
          <a:bodyPr/>
          <a:lstStyle/>
          <a:p>
            <a:pPr algn="ctr"/>
            <a:r>
              <a:rPr lang="en-US">
                <a:cs typeface="Calibri"/>
              </a:rPr>
              <a:t>OSTP</a:t>
            </a:r>
          </a:p>
        </p:txBody>
      </p:sp>
      <p:sp>
        <p:nvSpPr>
          <p:cNvPr id="3" name="Content Placeholder 2">
            <a:extLst>
              <a:ext uri="{FF2B5EF4-FFF2-40B4-BE49-F238E27FC236}">
                <a16:creationId xmlns:a16="http://schemas.microsoft.com/office/drawing/2014/main" id="{AB07C7E0-4CED-476C-88EF-AD6C79D6A64F}"/>
              </a:ext>
            </a:extLst>
          </p:cNvPr>
          <p:cNvSpPr>
            <a:spLocks noGrp="1"/>
          </p:cNvSpPr>
          <p:nvPr>
            <p:ph type="subTitle" idx="1"/>
          </p:nvPr>
        </p:nvSpPr>
        <p:spPr/>
        <p:txBody>
          <a:bodyPr vert="horz" lIns="91440" tIns="45720" rIns="91440" bIns="45720" rtlCol="0" anchor="t">
            <a:normAutofit/>
          </a:bodyPr>
          <a:lstStyle/>
          <a:p>
            <a:pPr algn="ctr"/>
            <a:r>
              <a:rPr lang="en-US"/>
              <a:t>Test Proctor (TP) Instructions and Information</a:t>
            </a:r>
          </a:p>
          <a:p>
            <a:pPr algn="ctr"/>
            <a:endParaRPr lang="en-US"/>
          </a:p>
          <a:p>
            <a:endParaRPr lang="en-US"/>
          </a:p>
        </p:txBody>
      </p:sp>
    </p:spTree>
    <p:custDataLst>
      <p:tags r:id="rId1"/>
    </p:custDataLst>
    <p:extLst>
      <p:ext uri="{BB962C8B-B14F-4D97-AF65-F5344CB8AC3E}">
        <p14:creationId xmlns:p14="http://schemas.microsoft.com/office/powerpoint/2010/main" val="3339242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FB6C4-E930-43BB-B737-8FAD75826213}"/>
              </a:ext>
            </a:extLst>
          </p:cNvPr>
          <p:cNvSpPr>
            <a:spLocks noGrp="1"/>
          </p:cNvSpPr>
          <p:nvPr>
            <p:ph type="title"/>
          </p:nvPr>
        </p:nvSpPr>
        <p:spPr/>
        <p:txBody>
          <a:bodyPr/>
          <a:lstStyle/>
          <a:p>
            <a:r>
              <a:rPr lang="en-US">
                <a:cs typeface="Calibri"/>
              </a:rPr>
              <a:t>TP Instructions and Information</a:t>
            </a:r>
            <a:r>
              <a:rPr lang="en-US" b="1">
                <a:cs typeface="Calibri"/>
              </a:rPr>
              <a:t> </a:t>
            </a:r>
            <a:endParaRPr lang="en-US"/>
          </a:p>
        </p:txBody>
      </p:sp>
      <p:sp>
        <p:nvSpPr>
          <p:cNvPr id="2" name="Subtitle 1">
            <a:extLst>
              <a:ext uri="{FF2B5EF4-FFF2-40B4-BE49-F238E27FC236}">
                <a16:creationId xmlns:a16="http://schemas.microsoft.com/office/drawing/2014/main" id="{8B0B1F92-7E90-493D-857C-F7ECF2372174}"/>
              </a:ext>
            </a:extLst>
          </p:cNvPr>
          <p:cNvSpPr>
            <a:spLocks noGrp="1"/>
          </p:cNvSpPr>
          <p:nvPr>
            <p:ph idx="1"/>
          </p:nvPr>
        </p:nvSpPr>
        <p:spPr>
          <a:xfrm>
            <a:off x="838200" y="1596119"/>
            <a:ext cx="10515600" cy="4351338"/>
          </a:xfrm>
        </p:spPr>
        <p:txBody>
          <a:bodyPr vert="horz" lIns="91440" tIns="45720" rIns="91440" bIns="45720" rtlCol="0" anchor="t">
            <a:normAutofit fontScale="92500" lnSpcReduction="20000"/>
          </a:bodyPr>
          <a:lstStyle/>
          <a:p>
            <a:pPr marL="0" indent="0">
              <a:buNone/>
            </a:pPr>
            <a:r>
              <a:rPr lang="en-US"/>
              <a:t>General Responsibilities:</a:t>
            </a:r>
          </a:p>
          <a:p>
            <a:r>
              <a:rPr lang="en-US"/>
              <a:t>Must be at least 18 years old, approved by the building principal, and cannot be related to the TA or any student in the testing session.</a:t>
            </a:r>
          </a:p>
          <a:p>
            <a:r>
              <a:rPr lang="en-US"/>
              <a:t>TPs must be training via the SDE-provided TP training module.</a:t>
            </a:r>
          </a:p>
          <a:p>
            <a:r>
              <a:rPr lang="en-US"/>
              <a:t>May NOT administer tests.</a:t>
            </a:r>
          </a:p>
          <a:p>
            <a:r>
              <a:rPr lang="en-US"/>
              <a:t>May assist the TA with certain duties (e.g., inventory test materials).</a:t>
            </a:r>
          </a:p>
          <a:p>
            <a:r>
              <a:rPr lang="en-US"/>
              <a:t>Maintain the security of all test materials.</a:t>
            </a:r>
          </a:p>
          <a:p>
            <a:endParaRPr lang="en-US"/>
          </a:p>
          <a:p>
            <a:pPr marL="0" indent="0">
              <a:buNone/>
            </a:pPr>
            <a:r>
              <a:rPr lang="en-US"/>
              <a:t> 	</a:t>
            </a:r>
            <a:r>
              <a:rPr lang="en-US" b="1"/>
              <a:t>The TA training module meets TP training requirements, so I	it is unnecessary for TAs to complete both modules, even if t	they serve as TPs.</a:t>
            </a:r>
          </a:p>
        </p:txBody>
      </p:sp>
      <p:pic>
        <p:nvPicPr>
          <p:cNvPr id="4" name="Picture 3">
            <a:extLst>
              <a:ext uri="{FF2B5EF4-FFF2-40B4-BE49-F238E27FC236}">
                <a16:creationId xmlns:a16="http://schemas.microsoft.com/office/drawing/2014/main" id="{FE3F73A2-6207-4E3A-9CAA-AD50CAF04813}"/>
              </a:ext>
            </a:extLst>
          </p:cNvPr>
          <p:cNvPicPr>
            <a:picLocks noChangeAspect="1"/>
          </p:cNvPicPr>
          <p:nvPr/>
        </p:nvPicPr>
        <p:blipFill>
          <a:blip r:embed="rId4"/>
          <a:stretch>
            <a:fillRect/>
          </a:stretch>
        </p:blipFill>
        <p:spPr>
          <a:xfrm>
            <a:off x="532109" y="4481115"/>
            <a:ext cx="1188203" cy="1126537"/>
          </a:xfrm>
          <a:prstGeom prst="rect">
            <a:avLst/>
          </a:prstGeom>
        </p:spPr>
      </p:pic>
    </p:spTree>
    <p:custDataLst>
      <p:tags r:id="rId1"/>
    </p:custDataLst>
    <p:extLst>
      <p:ext uri="{BB962C8B-B14F-4D97-AF65-F5344CB8AC3E}">
        <p14:creationId xmlns:p14="http://schemas.microsoft.com/office/powerpoint/2010/main" val="2876625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F73A2-6207-4E3A-9CAA-AD50CAF04813}"/>
              </a:ext>
            </a:extLst>
          </p:cNvPr>
          <p:cNvPicPr>
            <a:picLocks noChangeAspect="1"/>
          </p:cNvPicPr>
          <p:nvPr/>
        </p:nvPicPr>
        <p:blipFill>
          <a:blip r:embed="rId4"/>
          <a:stretch>
            <a:fillRect/>
          </a:stretch>
        </p:blipFill>
        <p:spPr>
          <a:xfrm>
            <a:off x="0" y="4279637"/>
            <a:ext cx="1188203" cy="1126537"/>
          </a:xfrm>
          <a:prstGeom prst="rect">
            <a:avLst/>
          </a:prstGeom>
        </p:spPr>
      </p:pic>
      <p:sp>
        <p:nvSpPr>
          <p:cNvPr id="3" name="Title 2">
            <a:extLst>
              <a:ext uri="{FF2B5EF4-FFF2-40B4-BE49-F238E27FC236}">
                <a16:creationId xmlns:a16="http://schemas.microsoft.com/office/drawing/2014/main" id="{AF7FB6C4-E930-43BB-B737-8FAD75826213}"/>
              </a:ext>
            </a:extLst>
          </p:cNvPr>
          <p:cNvSpPr>
            <a:spLocks noGrp="1"/>
          </p:cNvSpPr>
          <p:nvPr>
            <p:ph type="title"/>
          </p:nvPr>
        </p:nvSpPr>
        <p:spPr/>
        <p:txBody>
          <a:bodyPr/>
          <a:lstStyle/>
          <a:p>
            <a:r>
              <a:rPr lang="en-US">
                <a:cs typeface="Calibri"/>
              </a:rPr>
              <a:t>TP Instructions and Information</a:t>
            </a:r>
            <a:r>
              <a:rPr lang="en-US" b="1">
                <a:cs typeface="Calibri"/>
              </a:rPr>
              <a:t> </a:t>
            </a:r>
            <a:endParaRPr lang="en-US"/>
          </a:p>
        </p:txBody>
      </p:sp>
      <p:sp>
        <p:nvSpPr>
          <p:cNvPr id="2" name="Subtitle 1">
            <a:extLst>
              <a:ext uri="{FF2B5EF4-FFF2-40B4-BE49-F238E27FC236}">
                <a16:creationId xmlns:a16="http://schemas.microsoft.com/office/drawing/2014/main" id="{8B0B1F92-7E90-493D-857C-F7ECF2372174}"/>
              </a:ext>
            </a:extLst>
          </p:cNvPr>
          <p:cNvSpPr>
            <a:spLocks noGrp="1"/>
          </p:cNvSpPr>
          <p:nvPr>
            <p:ph idx="1"/>
          </p:nvPr>
        </p:nvSpPr>
        <p:spPr/>
        <p:txBody>
          <a:bodyPr vert="horz" lIns="91440" tIns="45720" rIns="91440" bIns="45720" rtlCol="0" anchor="t">
            <a:normAutofit/>
          </a:bodyPr>
          <a:lstStyle/>
          <a:p>
            <a:pPr marL="0" indent="0">
              <a:buNone/>
            </a:pPr>
            <a:r>
              <a:rPr lang="en-US" dirty="0"/>
              <a:t>General Responsibilities:</a:t>
            </a:r>
          </a:p>
          <a:p>
            <a:r>
              <a:rPr lang="en-US" dirty="0"/>
              <a:t>A proctor must be present for the ENTIRE testing session.</a:t>
            </a:r>
          </a:p>
          <a:p>
            <a:r>
              <a:rPr lang="en-US" dirty="0"/>
              <a:t>A TP that monitors a read-aloud session must be an employee of the school district.</a:t>
            </a:r>
          </a:p>
          <a:p>
            <a:r>
              <a:rPr lang="en-US" dirty="0"/>
              <a:t>Monitor the TA’s transcribing of tests and checking of answer documents or test books for stray marks.</a:t>
            </a:r>
          </a:p>
          <a:p>
            <a:r>
              <a:rPr lang="en-US" altLang="en-US" dirty="0"/>
              <a:t>Complete Test Proctor Observation Log, sign, and return to the Building Test Coordinator.  </a:t>
            </a:r>
          </a:p>
          <a:p>
            <a:pPr lvl="1"/>
            <a:r>
              <a:rPr lang="en-US" altLang="en-US" dirty="0">
                <a:hlinkClick r:id="rId5"/>
              </a:rPr>
              <a:t>Test Proctor Observation Log Form</a:t>
            </a:r>
            <a:r>
              <a:rPr lang="en-US" altLang="en-US" dirty="0"/>
              <a:t> (under “Other Forms”)</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49636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77F3-9614-45AE-A138-A71A9F7C6F0A}"/>
              </a:ext>
            </a:extLst>
          </p:cNvPr>
          <p:cNvSpPr>
            <a:spLocks noGrp="1"/>
          </p:cNvSpPr>
          <p:nvPr>
            <p:ph type="ctrTitle"/>
          </p:nvPr>
        </p:nvSpPr>
        <p:spPr/>
        <p:txBody>
          <a:bodyPr/>
          <a:lstStyle/>
          <a:p>
            <a:r>
              <a:rPr lang="en-US">
                <a:cs typeface="Calibri"/>
              </a:rPr>
              <a:t>OSTP</a:t>
            </a:r>
            <a:endParaRPr lang="en-US"/>
          </a:p>
        </p:txBody>
      </p:sp>
      <p:sp>
        <p:nvSpPr>
          <p:cNvPr id="3" name="Content Placeholder 2">
            <a:extLst>
              <a:ext uri="{FF2B5EF4-FFF2-40B4-BE49-F238E27FC236}">
                <a16:creationId xmlns:a16="http://schemas.microsoft.com/office/drawing/2014/main" id="{D966B4B0-F68F-451C-A913-9EFFB87825FB}"/>
              </a:ext>
            </a:extLst>
          </p:cNvPr>
          <p:cNvSpPr>
            <a:spLocks noGrp="1"/>
          </p:cNvSpPr>
          <p:nvPr>
            <p:ph type="subTitle" idx="1"/>
          </p:nvPr>
        </p:nvSpPr>
        <p:spPr/>
        <p:txBody>
          <a:bodyPr vert="horz" lIns="91440" tIns="45720" rIns="91440" bIns="45720" rtlCol="0" anchor="t">
            <a:normAutofit/>
          </a:bodyPr>
          <a:lstStyle/>
          <a:p>
            <a:r>
              <a:rPr lang="en-US"/>
              <a:t>English Language Arts, Mathematics, Science, and U.S. History</a:t>
            </a:r>
          </a:p>
          <a:p>
            <a:endParaRPr lang="en-US"/>
          </a:p>
        </p:txBody>
      </p:sp>
    </p:spTree>
    <p:custDataLst>
      <p:tags r:id="rId1"/>
    </p:custDataLst>
    <p:extLst>
      <p:ext uri="{BB962C8B-B14F-4D97-AF65-F5344CB8AC3E}">
        <p14:creationId xmlns:p14="http://schemas.microsoft.com/office/powerpoint/2010/main" val="1902266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1A5A1-8925-40E3-AF92-BB71B72651AB}"/>
              </a:ext>
            </a:extLst>
          </p:cNvPr>
          <p:cNvSpPr>
            <a:spLocks noGrp="1"/>
          </p:cNvSpPr>
          <p:nvPr>
            <p:ph type="ctrTitle"/>
          </p:nvPr>
        </p:nvSpPr>
        <p:spPr/>
        <p:txBody>
          <a:bodyPr/>
          <a:lstStyle/>
          <a:p>
            <a:pPr algn="ctr"/>
            <a:r>
              <a:rPr lang="en-US">
                <a:cs typeface="Calibri"/>
              </a:rPr>
              <a:t>OSTP Testing Overview</a:t>
            </a:r>
          </a:p>
        </p:txBody>
      </p:sp>
      <p:sp>
        <p:nvSpPr>
          <p:cNvPr id="2" name="Subtitle 1">
            <a:extLst>
              <a:ext uri="{FF2B5EF4-FFF2-40B4-BE49-F238E27FC236}">
                <a16:creationId xmlns:a16="http://schemas.microsoft.com/office/drawing/2014/main" id="{E882388F-B0B7-4B17-9F6B-A4D6932AEEC2}"/>
              </a:ext>
            </a:extLst>
          </p:cNvPr>
          <p:cNvSpPr>
            <a:spLocks noGrp="1"/>
          </p:cNvSpPr>
          <p:nvPr>
            <p:ph type="subTitle" idx="1"/>
          </p:nvPr>
        </p:nvSpPr>
        <p:spPr/>
        <p:txBody>
          <a:bodyPr vert="horz" lIns="91440" tIns="45720" rIns="91440" bIns="45720" rtlCol="0" anchor="t">
            <a:normAutofit/>
          </a:bodyPr>
          <a:lstStyle/>
          <a:p>
            <a:pPr algn="ctr"/>
            <a:r>
              <a:rPr lang="en-US"/>
              <a:t>Grades 3 – 8 &amp; 11</a:t>
            </a:r>
          </a:p>
        </p:txBody>
      </p:sp>
    </p:spTree>
    <p:custDataLst>
      <p:tags r:id="rId1"/>
    </p:custDataLst>
    <p:extLst>
      <p:ext uri="{BB962C8B-B14F-4D97-AF65-F5344CB8AC3E}">
        <p14:creationId xmlns:p14="http://schemas.microsoft.com/office/powerpoint/2010/main" val="1089626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4024-1ADF-416B-AC18-24DC8EACDADC}"/>
              </a:ext>
            </a:extLst>
          </p:cNvPr>
          <p:cNvSpPr>
            <a:spLocks noGrp="1"/>
          </p:cNvSpPr>
          <p:nvPr>
            <p:ph type="title"/>
          </p:nvPr>
        </p:nvSpPr>
        <p:spPr>
          <a:xfrm>
            <a:off x="2152650" y="365126"/>
            <a:ext cx="7886700" cy="1325563"/>
          </a:xfrm>
        </p:spPr>
        <p:txBody>
          <a:bodyPr>
            <a:normAutofit/>
          </a:bodyPr>
          <a:lstStyle/>
          <a:p>
            <a:r>
              <a:rPr lang="en-US">
                <a:cs typeface="Calibri"/>
              </a:rPr>
              <a:t>2019-20 Testing Window</a:t>
            </a:r>
            <a:endParaRPr lang="en-US"/>
          </a:p>
        </p:txBody>
      </p:sp>
      <p:pic>
        <p:nvPicPr>
          <p:cNvPr id="3" name="Picture 4">
            <a:extLst>
              <a:ext uri="{FF2B5EF4-FFF2-40B4-BE49-F238E27FC236}">
                <a16:creationId xmlns:a16="http://schemas.microsoft.com/office/drawing/2014/main" id="{F598C06C-A7A9-49E6-B136-763328E5E663}"/>
              </a:ext>
            </a:extLst>
          </p:cNvPr>
          <p:cNvPicPr>
            <a:picLocks noChangeAspect="1"/>
          </p:cNvPicPr>
          <p:nvPr/>
        </p:nvPicPr>
        <p:blipFill>
          <a:blip r:embed="rId4"/>
          <a:stretch>
            <a:fillRect/>
          </a:stretch>
        </p:blipFill>
        <p:spPr>
          <a:xfrm>
            <a:off x="9261231" y="182440"/>
            <a:ext cx="1143000" cy="1085850"/>
          </a:xfrm>
          <a:prstGeom prst="rect">
            <a:avLst/>
          </a:prstGeom>
        </p:spPr>
      </p:pic>
      <p:pic>
        <p:nvPicPr>
          <p:cNvPr id="5" name="Picture 4"/>
          <p:cNvPicPr>
            <a:picLocks noChangeAspect="1"/>
          </p:cNvPicPr>
          <p:nvPr/>
        </p:nvPicPr>
        <p:blipFill>
          <a:blip r:embed="rId5"/>
          <a:stretch>
            <a:fillRect/>
          </a:stretch>
        </p:blipFill>
        <p:spPr>
          <a:xfrm>
            <a:off x="1628775" y="1526280"/>
            <a:ext cx="8934450" cy="4914900"/>
          </a:xfrm>
          <a:prstGeom prst="rect">
            <a:avLst/>
          </a:prstGeom>
        </p:spPr>
      </p:pic>
    </p:spTree>
    <p:custDataLst>
      <p:tags r:id="rId1"/>
    </p:custDataLst>
    <p:extLst>
      <p:ext uri="{BB962C8B-B14F-4D97-AF65-F5344CB8AC3E}">
        <p14:creationId xmlns:p14="http://schemas.microsoft.com/office/powerpoint/2010/main" val="62842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B607-2A4D-4819-B27C-9A0FE5CD0B16}"/>
              </a:ext>
            </a:extLst>
          </p:cNvPr>
          <p:cNvSpPr>
            <a:spLocks noGrp="1"/>
          </p:cNvSpPr>
          <p:nvPr>
            <p:ph type="title"/>
          </p:nvPr>
        </p:nvSpPr>
        <p:spPr/>
        <p:txBody>
          <a:bodyPr/>
          <a:lstStyle/>
          <a:p>
            <a:r>
              <a:rPr lang="en-US">
                <a:cs typeface="Calibri"/>
              </a:rPr>
              <a:t>Testing Schedules</a:t>
            </a:r>
            <a:endParaRPr lang="en-US"/>
          </a:p>
        </p:txBody>
      </p:sp>
      <p:sp>
        <p:nvSpPr>
          <p:cNvPr id="3" name="Content Placeholder 2">
            <a:extLst>
              <a:ext uri="{FF2B5EF4-FFF2-40B4-BE49-F238E27FC236}">
                <a16:creationId xmlns:a16="http://schemas.microsoft.com/office/drawing/2014/main" id="{5C05E82F-0149-42BC-9932-454092437C23}"/>
              </a:ext>
            </a:extLst>
          </p:cNvPr>
          <p:cNvSpPr>
            <a:spLocks noGrp="1"/>
          </p:cNvSpPr>
          <p:nvPr>
            <p:ph idx="1"/>
          </p:nvPr>
        </p:nvSpPr>
        <p:spPr/>
        <p:txBody>
          <a:bodyPr vert="horz" lIns="91440" tIns="45720" rIns="91440" bIns="45720" rtlCol="0" anchor="t">
            <a:normAutofit/>
          </a:bodyPr>
          <a:lstStyle/>
          <a:p>
            <a:r>
              <a:rPr lang="en-US"/>
              <a:t>Estimated testing times for each test include distributing books, filling in student demographic information, and reading directions aloud to students/playing recorded script. These can be found in the TPM.</a:t>
            </a:r>
          </a:p>
          <a:p>
            <a:r>
              <a:rPr lang="en-US"/>
              <a:t>The tests are not timed. Students should be given additional time if needed as an immediate extension of the current session. A TA and TP are required for the duration of testing.  </a:t>
            </a:r>
          </a:p>
          <a:p>
            <a:pPr lvl="1"/>
            <a:r>
              <a:rPr lang="en-US"/>
              <a:t>Additional time </a:t>
            </a:r>
            <a:r>
              <a:rPr lang="en-US" b="1"/>
              <a:t>must</a:t>
            </a:r>
            <a:r>
              <a:rPr lang="en-US"/>
              <a:t> be an immediate extension of the testing session </a:t>
            </a:r>
            <a:r>
              <a:rPr lang="en-US" b="1" u="sng"/>
              <a:t>not</a:t>
            </a:r>
            <a:r>
              <a:rPr lang="en-US"/>
              <a:t> to exceed double the amount of recommended time per section/session. </a:t>
            </a:r>
          </a:p>
          <a:p>
            <a:endParaRPr lang="en-US"/>
          </a:p>
        </p:txBody>
      </p:sp>
    </p:spTree>
    <p:custDataLst>
      <p:tags r:id="rId1"/>
    </p:custDataLst>
    <p:extLst>
      <p:ext uri="{BB962C8B-B14F-4D97-AF65-F5344CB8AC3E}">
        <p14:creationId xmlns:p14="http://schemas.microsoft.com/office/powerpoint/2010/main" val="1349692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B607-2A4D-4819-B27C-9A0FE5CD0B16}"/>
              </a:ext>
            </a:extLst>
          </p:cNvPr>
          <p:cNvSpPr>
            <a:spLocks noGrp="1"/>
          </p:cNvSpPr>
          <p:nvPr>
            <p:ph type="title"/>
          </p:nvPr>
        </p:nvSpPr>
        <p:spPr/>
        <p:txBody>
          <a:bodyPr/>
          <a:lstStyle/>
          <a:p>
            <a:r>
              <a:rPr lang="en-US">
                <a:cs typeface="Calibri"/>
              </a:rPr>
              <a:t>Testing Schedules</a:t>
            </a:r>
            <a:endParaRPr lang="en-US"/>
          </a:p>
        </p:txBody>
      </p:sp>
      <p:sp>
        <p:nvSpPr>
          <p:cNvPr id="3" name="Content Placeholder 2">
            <a:extLst>
              <a:ext uri="{FF2B5EF4-FFF2-40B4-BE49-F238E27FC236}">
                <a16:creationId xmlns:a16="http://schemas.microsoft.com/office/drawing/2014/main" id="{5C05E82F-0149-42BC-9932-454092437C23}"/>
              </a:ext>
            </a:extLst>
          </p:cNvPr>
          <p:cNvSpPr>
            <a:spLocks noGrp="1"/>
          </p:cNvSpPr>
          <p:nvPr>
            <p:ph idx="1"/>
          </p:nvPr>
        </p:nvSpPr>
        <p:spPr/>
        <p:txBody>
          <a:bodyPr vert="horz" lIns="91440" tIns="45720" rIns="91440" bIns="45720" rtlCol="0" anchor="t">
            <a:normAutofit/>
          </a:bodyPr>
          <a:lstStyle/>
          <a:p>
            <a:r>
              <a:rPr lang="en-US"/>
              <a:t>Ideally, each content assessment should be administered on a separate day.</a:t>
            </a:r>
          </a:p>
          <a:p>
            <a:r>
              <a:rPr lang="en-US"/>
              <a:t>If more than one content assessment is administered on the same day, students should be given a rest break between sessions. </a:t>
            </a:r>
          </a:p>
          <a:p>
            <a:r>
              <a:rPr lang="en-US"/>
              <a:t>Under no circumstances should a test be started unless there is enough time to complete it.</a:t>
            </a:r>
          </a:p>
          <a:p>
            <a:endParaRPr lang="en-US"/>
          </a:p>
        </p:txBody>
      </p:sp>
    </p:spTree>
    <p:custDataLst>
      <p:tags r:id="rId1"/>
    </p:custDataLst>
    <p:extLst>
      <p:ext uri="{BB962C8B-B14F-4D97-AF65-F5344CB8AC3E}">
        <p14:creationId xmlns:p14="http://schemas.microsoft.com/office/powerpoint/2010/main" val="18127562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B607-2A4D-4819-B27C-9A0FE5CD0B16}"/>
              </a:ext>
            </a:extLst>
          </p:cNvPr>
          <p:cNvSpPr>
            <a:spLocks noGrp="1"/>
          </p:cNvSpPr>
          <p:nvPr>
            <p:ph type="title"/>
          </p:nvPr>
        </p:nvSpPr>
        <p:spPr/>
        <p:txBody>
          <a:bodyPr/>
          <a:lstStyle/>
          <a:p>
            <a:r>
              <a:rPr lang="en-US">
                <a:cs typeface="Calibri"/>
              </a:rPr>
              <a:t>Testing Schedules</a:t>
            </a:r>
            <a:endParaRPr lang="en-US"/>
          </a:p>
        </p:txBody>
      </p:sp>
      <p:sp>
        <p:nvSpPr>
          <p:cNvPr id="3" name="Content Placeholder 2">
            <a:extLst>
              <a:ext uri="{FF2B5EF4-FFF2-40B4-BE49-F238E27FC236}">
                <a16:creationId xmlns:a16="http://schemas.microsoft.com/office/drawing/2014/main" id="{5C05E82F-0149-42BC-9932-454092437C23}"/>
              </a:ext>
            </a:extLst>
          </p:cNvPr>
          <p:cNvSpPr>
            <a:spLocks noGrp="1"/>
          </p:cNvSpPr>
          <p:nvPr>
            <p:ph idx="1"/>
          </p:nvPr>
        </p:nvSpPr>
        <p:spPr>
          <a:xfrm>
            <a:off x="418454" y="1414222"/>
            <a:ext cx="11282766" cy="3033792"/>
          </a:xfrm>
        </p:spPr>
        <p:txBody>
          <a:bodyPr vert="horz" lIns="91440" tIns="45720" rIns="91440" bIns="45720" rtlCol="0" anchor="t">
            <a:normAutofit/>
          </a:bodyPr>
          <a:lstStyle/>
          <a:p>
            <a:r>
              <a:rPr lang="en-US">
                <a:latin typeface="Arial"/>
                <a:cs typeface="Arial"/>
              </a:rPr>
              <a:t>Students may only be given breaks between sections/sessions.</a:t>
            </a:r>
          </a:p>
          <a:p>
            <a:r>
              <a:rPr lang="en-US">
                <a:latin typeface="Arial"/>
                <a:cs typeface="Arial"/>
              </a:rPr>
              <a:t>Sections must be given in sequential order on consecutive instructional days.</a:t>
            </a:r>
          </a:p>
          <a:p>
            <a:r>
              <a:rPr lang="en-US">
                <a:latin typeface="Arial"/>
                <a:cs typeface="Arial"/>
              </a:rPr>
              <a:t>Grades 5 &amp; 8 ELA Section 3 (writing prompt) may be administered BEFORE Section 1 or AFTER Section 2.</a:t>
            </a:r>
          </a:p>
          <a:p>
            <a:pPr lvl="1"/>
            <a:r>
              <a:rPr lang="en-US" sz="2800">
                <a:latin typeface="Arial"/>
                <a:cs typeface="Arial"/>
              </a:rPr>
              <a:t>Ex Grade 5 ELA: </a:t>
            </a:r>
          </a:p>
          <a:p>
            <a:endParaRPr lang="en-US"/>
          </a:p>
          <a:p>
            <a:endParaRPr lang="en-US"/>
          </a:p>
        </p:txBody>
      </p:sp>
      <p:pic>
        <p:nvPicPr>
          <p:cNvPr id="5" name="Picture 4"/>
          <p:cNvPicPr>
            <a:picLocks noChangeAspect="1"/>
          </p:cNvPicPr>
          <p:nvPr/>
        </p:nvPicPr>
        <p:blipFill>
          <a:blip r:embed="rId4"/>
          <a:stretch>
            <a:fillRect/>
          </a:stretch>
        </p:blipFill>
        <p:spPr>
          <a:xfrm>
            <a:off x="2634713" y="4231038"/>
            <a:ext cx="7222210" cy="2495226"/>
          </a:xfrm>
          <a:prstGeom prst="rect">
            <a:avLst/>
          </a:prstGeom>
        </p:spPr>
      </p:pic>
    </p:spTree>
    <p:custDataLst>
      <p:tags r:id="rId1"/>
    </p:custDataLst>
    <p:extLst>
      <p:ext uri="{BB962C8B-B14F-4D97-AF65-F5344CB8AC3E}">
        <p14:creationId xmlns:p14="http://schemas.microsoft.com/office/powerpoint/2010/main" val="1273519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B607-2A4D-4819-B27C-9A0FE5CD0B16}"/>
              </a:ext>
            </a:extLst>
          </p:cNvPr>
          <p:cNvSpPr>
            <a:spLocks noGrp="1"/>
          </p:cNvSpPr>
          <p:nvPr>
            <p:ph type="title"/>
          </p:nvPr>
        </p:nvSpPr>
        <p:spPr/>
        <p:txBody>
          <a:bodyPr/>
          <a:lstStyle/>
          <a:p>
            <a:r>
              <a:rPr lang="en-US">
                <a:cs typeface="Calibri"/>
              </a:rPr>
              <a:t>Testing Schedules</a:t>
            </a:r>
            <a:endParaRPr lang="en-US"/>
          </a:p>
        </p:txBody>
      </p:sp>
      <p:sp>
        <p:nvSpPr>
          <p:cNvPr id="3" name="Content Placeholder 2">
            <a:extLst>
              <a:ext uri="{FF2B5EF4-FFF2-40B4-BE49-F238E27FC236}">
                <a16:creationId xmlns:a16="http://schemas.microsoft.com/office/drawing/2014/main" id="{5C05E82F-0149-42BC-9932-454092437C23}"/>
              </a:ext>
            </a:extLst>
          </p:cNvPr>
          <p:cNvSpPr>
            <a:spLocks noGrp="1"/>
          </p:cNvSpPr>
          <p:nvPr>
            <p:ph idx="1"/>
          </p:nvPr>
        </p:nvSpPr>
        <p:spPr/>
        <p:txBody>
          <a:bodyPr vert="horz" lIns="91440" tIns="45720" rIns="91440" bIns="45720" rtlCol="0" anchor="t">
            <a:normAutofit/>
          </a:bodyPr>
          <a:lstStyle/>
          <a:p>
            <a:r>
              <a:rPr lang="en-US"/>
              <a:t>It is highly recommended, but not required, that all ELA assessments take priority in scheduling.  </a:t>
            </a:r>
          </a:p>
          <a:p>
            <a:endParaRPr lang="en-US"/>
          </a:p>
          <a:p>
            <a:pPr lvl="1"/>
            <a:r>
              <a:rPr lang="en-US"/>
              <a:t>In order  to receive early RSA reporting, Grade 3 ELA tests must be completed no later than </a:t>
            </a:r>
            <a:r>
              <a:rPr lang="en-US" b="1"/>
              <a:t>Friday, April 24, 2020</a:t>
            </a:r>
            <a:r>
              <a:rPr lang="en-US"/>
              <a:t>.</a:t>
            </a:r>
          </a:p>
          <a:p>
            <a:pPr lvl="1"/>
            <a:endParaRPr lang="en-US"/>
          </a:p>
          <a:p>
            <a:pPr lvl="1"/>
            <a:r>
              <a:rPr lang="en-US">
                <a:latin typeface="Arial"/>
                <a:cs typeface="Arial"/>
              </a:rPr>
              <a:t>In order to receive preliminary score reports, Grades 4 - 8 online ELA tests must be completed no later than </a:t>
            </a:r>
            <a:r>
              <a:rPr lang="en-US" b="1">
                <a:latin typeface="Arial"/>
                <a:cs typeface="Arial"/>
              </a:rPr>
              <a:t>Friday, May 08, 2020</a:t>
            </a:r>
            <a:r>
              <a:rPr lang="en-US">
                <a:latin typeface="Arial"/>
                <a:cs typeface="Arial"/>
              </a:rPr>
              <a:t>.  </a:t>
            </a:r>
          </a:p>
          <a:p>
            <a:pPr lvl="1"/>
            <a:endParaRPr lang="en-US"/>
          </a:p>
          <a:p>
            <a:pPr lvl="1"/>
            <a:r>
              <a:rPr lang="en-US"/>
              <a:t>Otherwise, these students’ scores will not be available until Final Reporting.</a:t>
            </a:r>
          </a:p>
          <a:p>
            <a:endParaRPr lang="en-US"/>
          </a:p>
          <a:p>
            <a:endParaRPr lang="en-US"/>
          </a:p>
        </p:txBody>
      </p:sp>
    </p:spTree>
    <p:custDataLst>
      <p:tags r:id="rId1"/>
    </p:custDataLst>
    <p:extLst>
      <p:ext uri="{BB962C8B-B14F-4D97-AF65-F5344CB8AC3E}">
        <p14:creationId xmlns:p14="http://schemas.microsoft.com/office/powerpoint/2010/main" val="2428303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B710-B2CF-4CE5-97B4-C50268A48220}"/>
              </a:ext>
            </a:extLst>
          </p:cNvPr>
          <p:cNvSpPr>
            <a:spLocks noGrp="1"/>
          </p:cNvSpPr>
          <p:nvPr>
            <p:ph type="title"/>
          </p:nvPr>
        </p:nvSpPr>
        <p:spPr/>
        <p:txBody>
          <a:bodyPr>
            <a:normAutofit fontScale="90000"/>
          </a:bodyPr>
          <a:lstStyle/>
          <a:p>
            <a:r>
              <a:rPr lang="en-US">
                <a:cs typeface="Calibri"/>
              </a:rPr>
              <a:t>Test Results – Grades 3-8 and CCRA Science</a:t>
            </a:r>
          </a:p>
        </p:txBody>
      </p:sp>
      <p:sp>
        <p:nvSpPr>
          <p:cNvPr id="3" name="Content Placeholder 2">
            <a:extLst>
              <a:ext uri="{FF2B5EF4-FFF2-40B4-BE49-F238E27FC236}">
                <a16:creationId xmlns:a16="http://schemas.microsoft.com/office/drawing/2014/main" id="{218B0E0E-F92B-4BFF-A917-6AEE90A5579F}"/>
              </a:ext>
            </a:extLst>
          </p:cNvPr>
          <p:cNvSpPr>
            <a:spLocks noGrp="1"/>
          </p:cNvSpPr>
          <p:nvPr>
            <p:ph idx="1"/>
          </p:nvPr>
        </p:nvSpPr>
        <p:spPr/>
        <p:txBody>
          <a:bodyPr vert="horz" lIns="91440" tIns="45720" rIns="91440" bIns="45720" rtlCol="0" anchor="t">
            <a:normAutofit lnSpcReduction="10000"/>
          </a:bodyPr>
          <a:lstStyle/>
          <a:p>
            <a:r>
              <a:rPr lang="en-US"/>
              <a:t>Preliminary results: </a:t>
            </a:r>
          </a:p>
          <a:p>
            <a:pPr lvl="1"/>
            <a:r>
              <a:rPr lang="en-US"/>
              <a:t>Must take advantage of early testing window</a:t>
            </a:r>
          </a:p>
          <a:p>
            <a:pPr lvl="1"/>
            <a:r>
              <a:rPr lang="en-US"/>
              <a:t>Available in the OSTP Portal </a:t>
            </a:r>
            <a:r>
              <a:rPr lang="en-US" b="1"/>
              <a:t>6/05/2020</a:t>
            </a:r>
          </a:p>
          <a:p>
            <a:pPr lvl="1"/>
            <a:r>
              <a:rPr lang="en-US"/>
              <a:t>Available on the Parent Portal</a:t>
            </a:r>
            <a:r>
              <a:rPr lang="en-US" b="1"/>
              <a:t> 6/10/2020</a:t>
            </a:r>
          </a:p>
          <a:p>
            <a:pPr lvl="1"/>
            <a:r>
              <a:rPr lang="en-US">
                <a:latin typeface="Arial"/>
                <a:cs typeface="Arial"/>
              </a:rPr>
              <a:t>Preliminary Results will not be available for CCRA: U.S. History Content due to standard setting, which will be held in June. </a:t>
            </a:r>
            <a:endParaRPr lang="en-US"/>
          </a:p>
          <a:p>
            <a:r>
              <a:rPr lang="en-US">
                <a:latin typeface="Arial"/>
                <a:cs typeface="Arial"/>
              </a:rPr>
              <a:t>Final results: </a:t>
            </a:r>
          </a:p>
          <a:p>
            <a:pPr lvl="1"/>
            <a:r>
              <a:rPr lang="en-US"/>
              <a:t>Final reporting dates are based on correction window dates</a:t>
            </a:r>
          </a:p>
          <a:p>
            <a:pPr lvl="1"/>
            <a:r>
              <a:rPr lang="en-US"/>
              <a:t>Available in the OSTP Portal (tentative) </a:t>
            </a:r>
            <a:r>
              <a:rPr lang="en-US" b="1"/>
              <a:t>8/10/2020</a:t>
            </a:r>
          </a:p>
          <a:p>
            <a:pPr lvl="1"/>
            <a:r>
              <a:rPr lang="en-US"/>
              <a:t>Available on the Parent Portal (tentative) </a:t>
            </a:r>
            <a:r>
              <a:rPr lang="en-US" b="1"/>
              <a:t>8/10/2020</a:t>
            </a:r>
          </a:p>
          <a:p>
            <a:pPr marL="0" indent="0">
              <a:buNone/>
            </a:pPr>
            <a:r>
              <a:rPr lang="en-US"/>
              <a:t>Materials returned late or incorrectly will impact reporting dates.</a:t>
            </a:r>
          </a:p>
          <a:p>
            <a:endParaRPr lang="en-US"/>
          </a:p>
          <a:p>
            <a:endParaRPr lang="en-US"/>
          </a:p>
        </p:txBody>
      </p:sp>
    </p:spTree>
    <p:custDataLst>
      <p:tags r:id="rId1"/>
    </p:custDataLst>
    <p:extLst>
      <p:ext uri="{BB962C8B-B14F-4D97-AF65-F5344CB8AC3E}">
        <p14:creationId xmlns:p14="http://schemas.microsoft.com/office/powerpoint/2010/main" val="37483978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28C3-4505-42C8-B1F7-EE04EEF11E79}"/>
              </a:ext>
            </a:extLst>
          </p:cNvPr>
          <p:cNvSpPr>
            <a:spLocks noGrp="1"/>
          </p:cNvSpPr>
          <p:nvPr>
            <p:ph type="title"/>
          </p:nvPr>
        </p:nvSpPr>
        <p:spPr/>
        <p:txBody>
          <a:bodyPr/>
          <a:lstStyle/>
          <a:p>
            <a:r>
              <a:rPr lang="en-US">
                <a:cs typeface="Calibri"/>
              </a:rPr>
              <a:t>Online Testing</a:t>
            </a:r>
            <a:endParaRPr lang="en-US"/>
          </a:p>
        </p:txBody>
      </p:sp>
      <p:sp>
        <p:nvSpPr>
          <p:cNvPr id="3" name="Content Placeholder 2">
            <a:extLst>
              <a:ext uri="{FF2B5EF4-FFF2-40B4-BE49-F238E27FC236}">
                <a16:creationId xmlns:a16="http://schemas.microsoft.com/office/drawing/2014/main" id="{1B6F06AE-48BA-4D32-8ACE-CEC09EECF1B1}"/>
              </a:ext>
            </a:extLst>
          </p:cNvPr>
          <p:cNvSpPr>
            <a:spLocks noGrp="1"/>
          </p:cNvSpPr>
          <p:nvPr>
            <p:ph idx="1"/>
          </p:nvPr>
        </p:nvSpPr>
        <p:spPr/>
        <p:txBody>
          <a:bodyPr vert="horz" lIns="91440" tIns="45720" rIns="91440" bIns="45720" rtlCol="0" anchor="t">
            <a:normAutofit/>
          </a:bodyPr>
          <a:lstStyle/>
          <a:p>
            <a:r>
              <a:rPr lang="en-US"/>
              <a:t>Online practice tests are available for students to become familiar with the online tools and formatting of questions.</a:t>
            </a:r>
          </a:p>
          <a:p>
            <a:pPr lvl="1"/>
            <a:r>
              <a:rPr lang="en-US">
                <a:latin typeface="Arial"/>
                <a:cs typeface="Arial"/>
                <a:hlinkClick r:id="rId3"/>
              </a:rPr>
              <a:t>https://okpracticetest.measuredprogress.org</a:t>
            </a:r>
            <a:endParaRPr lang="en-US">
              <a:latin typeface="Arial"/>
              <a:cs typeface="Arial"/>
            </a:endParaRPr>
          </a:p>
          <a:p>
            <a:r>
              <a:rPr lang="en-US">
                <a:latin typeface="Arial"/>
                <a:cs typeface="Arial"/>
              </a:rPr>
              <a:t>Only a basic calculator will be available in the online sample sections for Grade 6-8 Math due to the allowability of mixed group test administration.</a:t>
            </a:r>
          </a:p>
          <a:p>
            <a:r>
              <a:rPr lang="en-US"/>
              <a:t>The operational portion of the Grade 6-8 online tests will provide:</a:t>
            </a:r>
          </a:p>
          <a:p>
            <a:pPr lvl="1"/>
            <a:r>
              <a:rPr lang="en-US"/>
              <a:t>Grades 6-7: Basic Calculator </a:t>
            </a:r>
          </a:p>
          <a:p>
            <a:pPr lvl="1"/>
            <a:r>
              <a:rPr lang="en-US"/>
              <a:t>Grade 8: Scientific Calculator</a:t>
            </a:r>
          </a:p>
          <a:p>
            <a:endParaRPr lang="en-US"/>
          </a:p>
        </p:txBody>
      </p:sp>
    </p:spTree>
    <p:custDataLst>
      <p:tags r:id="rId1"/>
    </p:custDataLst>
    <p:extLst>
      <p:ext uri="{BB962C8B-B14F-4D97-AF65-F5344CB8AC3E}">
        <p14:creationId xmlns:p14="http://schemas.microsoft.com/office/powerpoint/2010/main" val="525511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56D-7E72-4818-B5A3-61CC8E59CB83}"/>
              </a:ext>
            </a:extLst>
          </p:cNvPr>
          <p:cNvSpPr>
            <a:spLocks noGrp="1"/>
          </p:cNvSpPr>
          <p:nvPr>
            <p:ph type="title"/>
          </p:nvPr>
        </p:nvSpPr>
        <p:spPr/>
        <p:txBody>
          <a:bodyPr>
            <a:normAutofit fontScale="90000"/>
          </a:bodyPr>
          <a:lstStyle/>
          <a:p>
            <a:r>
              <a:rPr lang="en-US">
                <a:cs typeface="Calibri"/>
              </a:rPr>
              <a:t>Scratch Paper &amp; Unmarked Grid Paper</a:t>
            </a:r>
            <a:endParaRPr lang="en-US"/>
          </a:p>
        </p:txBody>
      </p:sp>
      <p:sp>
        <p:nvSpPr>
          <p:cNvPr id="3" name="Content Placeholder 2">
            <a:extLst>
              <a:ext uri="{FF2B5EF4-FFF2-40B4-BE49-F238E27FC236}">
                <a16:creationId xmlns:a16="http://schemas.microsoft.com/office/drawing/2014/main" id="{43984ABA-72B2-4654-87D5-3ACFE360AB4D}"/>
              </a:ext>
            </a:extLst>
          </p:cNvPr>
          <p:cNvSpPr>
            <a:spLocks noGrp="1"/>
          </p:cNvSpPr>
          <p:nvPr>
            <p:ph idx="1"/>
          </p:nvPr>
        </p:nvSpPr>
        <p:spPr/>
        <p:txBody>
          <a:bodyPr vert="horz" lIns="91440" tIns="45720" rIns="91440" bIns="45720" rtlCol="0" anchor="t">
            <a:normAutofit/>
          </a:bodyPr>
          <a:lstStyle/>
          <a:p>
            <a:r>
              <a:rPr lang="en-US"/>
              <a:t>Students are allowed scratch paper for all assessments.</a:t>
            </a:r>
          </a:p>
          <a:p>
            <a:pPr lvl="1"/>
            <a:r>
              <a:rPr lang="en-US"/>
              <a:t>Blank copy paper</a:t>
            </a:r>
          </a:p>
          <a:p>
            <a:pPr lvl="1"/>
            <a:r>
              <a:rPr lang="en-US"/>
              <a:t>Lined notebook paper</a:t>
            </a:r>
          </a:p>
          <a:p>
            <a:pPr lvl="1"/>
            <a:r>
              <a:rPr lang="en-US">
                <a:latin typeface="Arial"/>
                <a:cs typeface="Arial"/>
              </a:rPr>
              <a:t>Unmarked grid paper </a:t>
            </a:r>
            <a:endParaRPr lang="en-US"/>
          </a:p>
          <a:p>
            <a:r>
              <a:rPr lang="en-US"/>
              <a:t>Ensure students are writing their essays on the lined pages in the test booklet or in the online platform’s text box.</a:t>
            </a:r>
          </a:p>
          <a:p>
            <a:r>
              <a:rPr lang="en-US"/>
              <a:t>BTCs MUST collect all scratch paper and unmarked grid paper after testing.</a:t>
            </a:r>
          </a:p>
          <a:p>
            <a:r>
              <a:rPr lang="en-US">
                <a:latin typeface="Arial"/>
                <a:cs typeface="Arial"/>
              </a:rPr>
              <a:t>All scratch and unmarked grid paper is to be </a:t>
            </a:r>
            <a:r>
              <a:rPr lang="en-US" b="1">
                <a:latin typeface="Arial"/>
                <a:cs typeface="Arial"/>
              </a:rPr>
              <a:t>DESTROYED</a:t>
            </a:r>
            <a:r>
              <a:rPr lang="en-US">
                <a:latin typeface="Arial"/>
                <a:cs typeface="Arial"/>
              </a:rPr>
              <a:t> by the BTC immediately after testing.</a:t>
            </a:r>
          </a:p>
          <a:p>
            <a:endParaRPr lang="en-US"/>
          </a:p>
        </p:txBody>
      </p:sp>
    </p:spTree>
    <p:custDataLst>
      <p:tags r:id="rId1"/>
    </p:custDataLst>
    <p:extLst>
      <p:ext uri="{BB962C8B-B14F-4D97-AF65-F5344CB8AC3E}">
        <p14:creationId xmlns:p14="http://schemas.microsoft.com/office/powerpoint/2010/main" val="1278157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0AC6-129D-4578-AB34-83E8C0015B61}"/>
              </a:ext>
            </a:extLst>
          </p:cNvPr>
          <p:cNvSpPr>
            <a:spLocks noGrp="1"/>
          </p:cNvSpPr>
          <p:nvPr>
            <p:ph type="title"/>
          </p:nvPr>
        </p:nvSpPr>
        <p:spPr/>
        <p:txBody>
          <a:bodyPr/>
          <a:lstStyle/>
          <a:p>
            <a:r>
              <a:rPr lang="en-US">
                <a:cs typeface="Calibri"/>
              </a:rPr>
              <a:t>Reference Sheets</a:t>
            </a:r>
            <a:endParaRPr lang="en-US"/>
          </a:p>
        </p:txBody>
      </p:sp>
      <p:sp>
        <p:nvSpPr>
          <p:cNvPr id="3" name="Content Placeholder 2">
            <a:extLst>
              <a:ext uri="{FF2B5EF4-FFF2-40B4-BE49-F238E27FC236}">
                <a16:creationId xmlns:a16="http://schemas.microsoft.com/office/drawing/2014/main" id="{B08E7AF8-0806-46BC-B4A4-AA115CAF3002}"/>
              </a:ext>
            </a:extLst>
          </p:cNvPr>
          <p:cNvSpPr>
            <a:spLocks noGrp="1"/>
          </p:cNvSpPr>
          <p:nvPr>
            <p:ph idx="1"/>
          </p:nvPr>
        </p:nvSpPr>
        <p:spPr/>
        <p:txBody>
          <a:bodyPr vert="horz" lIns="91440" tIns="45720" rIns="91440" bIns="45720" rtlCol="0" anchor="t">
            <a:normAutofit/>
          </a:bodyPr>
          <a:lstStyle/>
          <a:p>
            <a:r>
              <a:rPr lang="en-US" dirty="0"/>
              <a:t>Reference Sheets will be provided in the tools section for online tests and paper copies for paper/pencil testers:</a:t>
            </a:r>
          </a:p>
          <a:p>
            <a:pPr lvl="1"/>
            <a:r>
              <a:rPr lang="en-US" dirty="0">
                <a:hlinkClick r:id="rId3"/>
              </a:rPr>
              <a:t>Formula sheet: Math grades 6 – 8 (available in English or Spanish)</a:t>
            </a:r>
          </a:p>
          <a:p>
            <a:pPr lvl="1"/>
            <a:endParaRPr lang="en-US" sz="900" dirty="0">
              <a:hlinkClick r:id="rId3"/>
            </a:endParaRPr>
          </a:p>
          <a:p>
            <a:pPr lvl="1"/>
            <a:r>
              <a:rPr lang="en-US" dirty="0">
                <a:hlinkClick r:id="rId3"/>
              </a:rPr>
              <a:t>Periodic Table: Science grade 11 (available in English or Spanish)</a:t>
            </a:r>
            <a:endParaRPr lang="en-US" dirty="0"/>
          </a:p>
          <a:p>
            <a:pPr lvl="1"/>
            <a:endParaRPr lang="en-US" sz="800" dirty="0"/>
          </a:p>
          <a:p>
            <a:pPr lvl="1"/>
            <a:r>
              <a:rPr lang="en-US" dirty="0">
                <a:latin typeface="Arial"/>
                <a:cs typeface="Arial"/>
                <a:hlinkClick r:id="rId4"/>
              </a:rPr>
              <a:t>Writer’s Checklist: ELA grades 5 and 8 writing section (CBT and PBT)</a:t>
            </a:r>
            <a:endParaRPr lang="en-US" dirty="0"/>
          </a:p>
          <a:p>
            <a:pPr marL="457200" lvl="1" indent="0">
              <a:buNone/>
            </a:pPr>
            <a:endParaRPr lang="en-US" sz="800" dirty="0"/>
          </a:p>
          <a:p>
            <a:r>
              <a:rPr lang="en-US" dirty="0">
                <a:latin typeface="Arial"/>
                <a:cs typeface="Arial"/>
              </a:rPr>
              <a:t>Your district may elect to provide paper copies of these documents to online testers. They can be printed from </a:t>
            </a:r>
            <a:r>
              <a:rPr lang="en-US" dirty="0" err="1">
                <a:latin typeface="Arial"/>
                <a:cs typeface="Arial"/>
              </a:rPr>
              <a:t>Cognia’s</a:t>
            </a:r>
            <a:r>
              <a:rPr lang="en-US" dirty="0">
                <a:latin typeface="Arial"/>
                <a:cs typeface="Arial"/>
              </a:rPr>
              <a:t> Help and Support Site and must be </a:t>
            </a:r>
            <a:r>
              <a:rPr lang="en-US" b="1" dirty="0">
                <a:latin typeface="Arial"/>
                <a:cs typeface="Arial"/>
              </a:rPr>
              <a:t>DESTROYED</a:t>
            </a:r>
            <a:r>
              <a:rPr lang="en-US" dirty="0">
                <a:latin typeface="Arial"/>
                <a:cs typeface="Arial"/>
              </a:rPr>
              <a:t> by the BTC immediately after testing.</a:t>
            </a:r>
          </a:p>
          <a:p>
            <a:endParaRPr lang="en-US" dirty="0"/>
          </a:p>
        </p:txBody>
      </p:sp>
    </p:spTree>
    <p:custDataLst>
      <p:tags r:id="rId1"/>
    </p:custDataLst>
    <p:extLst>
      <p:ext uri="{BB962C8B-B14F-4D97-AF65-F5344CB8AC3E}">
        <p14:creationId xmlns:p14="http://schemas.microsoft.com/office/powerpoint/2010/main" val="2519544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E458-C660-42CF-BB73-6740AACBC94F}"/>
              </a:ext>
            </a:extLst>
          </p:cNvPr>
          <p:cNvSpPr>
            <a:spLocks noGrp="1"/>
          </p:cNvSpPr>
          <p:nvPr>
            <p:ph type="ctrTitle"/>
          </p:nvPr>
        </p:nvSpPr>
        <p:spPr/>
        <p:txBody>
          <a:bodyPr/>
          <a:lstStyle/>
          <a:p>
            <a:r>
              <a:rPr lang="en-US">
                <a:cs typeface="Calibri"/>
              </a:rPr>
              <a:t>OSTP</a:t>
            </a:r>
            <a:endParaRPr lang="en-US"/>
          </a:p>
        </p:txBody>
      </p:sp>
      <p:sp>
        <p:nvSpPr>
          <p:cNvPr id="3" name="Content Placeholder 2">
            <a:extLst>
              <a:ext uri="{FF2B5EF4-FFF2-40B4-BE49-F238E27FC236}">
                <a16:creationId xmlns:a16="http://schemas.microsoft.com/office/drawing/2014/main" id="{FB3E4DAF-A083-4F74-9753-3C6D7EF7E5FA}"/>
              </a:ext>
            </a:extLst>
          </p:cNvPr>
          <p:cNvSpPr>
            <a:spLocks noGrp="1"/>
          </p:cNvSpPr>
          <p:nvPr>
            <p:ph type="subTitle" idx="1"/>
          </p:nvPr>
        </p:nvSpPr>
        <p:spPr/>
        <p:txBody>
          <a:bodyPr vert="horz" lIns="91440" tIns="45720" rIns="91440" bIns="45720" rtlCol="0" anchor="t">
            <a:normAutofit/>
          </a:bodyPr>
          <a:lstStyle/>
          <a:p>
            <a:r>
              <a:rPr lang="en-US"/>
              <a:t>English Language Arts Assessment</a:t>
            </a:r>
          </a:p>
        </p:txBody>
      </p:sp>
    </p:spTree>
    <p:custDataLst>
      <p:tags r:id="rId1"/>
    </p:custDataLst>
    <p:extLst>
      <p:ext uri="{BB962C8B-B14F-4D97-AF65-F5344CB8AC3E}">
        <p14:creationId xmlns:p14="http://schemas.microsoft.com/office/powerpoint/2010/main" val="276992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F46C7-12E3-4EFF-9705-CB5E6818E961}"/>
              </a:ext>
            </a:extLst>
          </p:cNvPr>
          <p:cNvSpPr>
            <a:spLocks noGrp="1"/>
          </p:cNvSpPr>
          <p:nvPr>
            <p:ph type="title"/>
          </p:nvPr>
        </p:nvSpPr>
        <p:spPr/>
        <p:txBody>
          <a:bodyPr/>
          <a:lstStyle/>
          <a:p>
            <a:r>
              <a:rPr lang="en-US">
                <a:cs typeface="Calibri"/>
              </a:rPr>
              <a:t>Testing Overview</a:t>
            </a:r>
            <a:endParaRPr lang="en-US"/>
          </a:p>
        </p:txBody>
      </p:sp>
      <p:sp>
        <p:nvSpPr>
          <p:cNvPr id="2" name="Subtitle 1">
            <a:extLst>
              <a:ext uri="{FF2B5EF4-FFF2-40B4-BE49-F238E27FC236}">
                <a16:creationId xmlns:a16="http://schemas.microsoft.com/office/drawing/2014/main" id="{25FF8FE4-AEB0-4701-8907-FD47A9E7C400}"/>
              </a:ext>
            </a:extLst>
          </p:cNvPr>
          <p:cNvSpPr>
            <a:spLocks noGrp="1"/>
          </p:cNvSpPr>
          <p:nvPr>
            <p:ph idx="1"/>
          </p:nvPr>
        </p:nvSpPr>
        <p:spPr/>
        <p:txBody>
          <a:bodyPr vert="horz" lIns="91440" tIns="45720" rIns="91440" bIns="45720" rtlCol="0" anchor="t">
            <a:normAutofit/>
          </a:bodyPr>
          <a:lstStyle/>
          <a:p>
            <a:r>
              <a:rPr lang="en-US"/>
              <a:t>English Language Arts, Mathematics, and Science assessments are required by the federal legislation Every Student Succeeds Act (ESSA) for accountability.</a:t>
            </a:r>
          </a:p>
          <a:p>
            <a:r>
              <a:rPr lang="en-US"/>
              <a:t>Oklahoma public schools must administer an OSTP general assessment with or without accommodations, or an Oklahoma Alternate Assessment Program (OAAP) test to all students enrolled in a tested grade level.</a:t>
            </a:r>
          </a:p>
        </p:txBody>
      </p:sp>
    </p:spTree>
    <p:custDataLst>
      <p:tags r:id="rId1"/>
    </p:custDataLst>
    <p:extLst>
      <p:ext uri="{BB962C8B-B14F-4D97-AF65-F5344CB8AC3E}">
        <p14:creationId xmlns:p14="http://schemas.microsoft.com/office/powerpoint/2010/main" val="577268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052B-D84A-44A8-82FE-59D0A0573036}"/>
              </a:ext>
            </a:extLst>
          </p:cNvPr>
          <p:cNvSpPr>
            <a:spLocks noGrp="1"/>
          </p:cNvSpPr>
          <p:nvPr>
            <p:ph type="title"/>
          </p:nvPr>
        </p:nvSpPr>
        <p:spPr/>
        <p:txBody>
          <a:bodyPr/>
          <a:lstStyle/>
          <a:p>
            <a:r>
              <a:rPr lang="en-US">
                <a:cs typeface="Calibri"/>
              </a:rPr>
              <a:t>Grades 5 and 8 ELA Assessments</a:t>
            </a:r>
            <a:endParaRPr lang="en-US"/>
          </a:p>
        </p:txBody>
      </p:sp>
      <p:sp>
        <p:nvSpPr>
          <p:cNvPr id="3" name="Content Placeholder 2">
            <a:extLst>
              <a:ext uri="{FF2B5EF4-FFF2-40B4-BE49-F238E27FC236}">
                <a16:creationId xmlns:a16="http://schemas.microsoft.com/office/drawing/2014/main" id="{32990128-0727-48A1-B50C-1A794AF76CEB}"/>
              </a:ext>
            </a:extLst>
          </p:cNvPr>
          <p:cNvSpPr>
            <a:spLocks noGrp="1"/>
          </p:cNvSpPr>
          <p:nvPr>
            <p:ph idx="1"/>
          </p:nvPr>
        </p:nvSpPr>
        <p:spPr>
          <a:xfrm>
            <a:off x="838200" y="1903117"/>
            <a:ext cx="10515600" cy="4351338"/>
          </a:xfrm>
        </p:spPr>
        <p:txBody>
          <a:bodyPr vert="horz" lIns="91440" tIns="45720" rIns="91440" bIns="45720" rtlCol="0" anchor="t">
            <a:normAutofit/>
          </a:bodyPr>
          <a:lstStyle/>
          <a:p>
            <a:r>
              <a:rPr lang="en-US" dirty="0"/>
              <a:t>Writing sections will be a paired passage-based prompt.</a:t>
            </a:r>
          </a:p>
          <a:p>
            <a:r>
              <a:rPr lang="en-US" dirty="0"/>
              <a:t>Paper Tests – Students will write on the five (5) lined pages in their test books.</a:t>
            </a:r>
          </a:p>
          <a:p>
            <a:pPr lvl="1"/>
            <a:r>
              <a:rPr lang="en-US" dirty="0"/>
              <a:t>Planning pages are included.  </a:t>
            </a:r>
          </a:p>
          <a:p>
            <a:r>
              <a:rPr lang="en-US" dirty="0"/>
              <a:t>Online Tests – Students will write their essays in the online platform.</a:t>
            </a:r>
          </a:p>
          <a:p>
            <a:pPr lvl="1"/>
            <a:r>
              <a:rPr lang="en-US" dirty="0"/>
              <a:t>Planning can be done on the scratch paper.</a:t>
            </a:r>
          </a:p>
          <a:p>
            <a:pPr lvl="1"/>
            <a:r>
              <a:rPr lang="en-US" dirty="0"/>
              <a:t>Remind BTCs that students should not hit "Turn In" until they are done.</a:t>
            </a:r>
          </a:p>
          <a:p>
            <a:endParaRPr lang="en-US" dirty="0"/>
          </a:p>
        </p:txBody>
      </p:sp>
    </p:spTree>
    <p:custDataLst>
      <p:tags r:id="rId1"/>
    </p:custDataLst>
    <p:extLst>
      <p:ext uri="{BB962C8B-B14F-4D97-AF65-F5344CB8AC3E}">
        <p14:creationId xmlns:p14="http://schemas.microsoft.com/office/powerpoint/2010/main" val="2427550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E458-C660-42CF-BB73-6740AACBC94F}"/>
              </a:ext>
            </a:extLst>
          </p:cNvPr>
          <p:cNvSpPr>
            <a:spLocks noGrp="1"/>
          </p:cNvSpPr>
          <p:nvPr>
            <p:ph type="ctrTitle"/>
          </p:nvPr>
        </p:nvSpPr>
        <p:spPr/>
        <p:txBody>
          <a:bodyPr/>
          <a:lstStyle/>
          <a:p>
            <a:r>
              <a:rPr lang="en-US">
                <a:cs typeface="Calibri"/>
              </a:rPr>
              <a:t>OSTP</a:t>
            </a:r>
            <a:endParaRPr lang="en-US"/>
          </a:p>
        </p:txBody>
      </p:sp>
      <p:sp>
        <p:nvSpPr>
          <p:cNvPr id="3" name="Content Placeholder 2">
            <a:extLst>
              <a:ext uri="{FF2B5EF4-FFF2-40B4-BE49-F238E27FC236}">
                <a16:creationId xmlns:a16="http://schemas.microsoft.com/office/drawing/2014/main" id="{FB3E4DAF-A083-4F74-9753-3C6D7EF7E5FA}"/>
              </a:ext>
            </a:extLst>
          </p:cNvPr>
          <p:cNvSpPr>
            <a:spLocks noGrp="1"/>
          </p:cNvSpPr>
          <p:nvPr>
            <p:ph type="subTitle" idx="1"/>
          </p:nvPr>
        </p:nvSpPr>
        <p:spPr/>
        <p:txBody>
          <a:bodyPr vert="horz" lIns="91440" tIns="45720" rIns="91440" bIns="45720" rtlCol="0" anchor="t">
            <a:normAutofit/>
          </a:bodyPr>
          <a:lstStyle/>
          <a:p>
            <a:r>
              <a:rPr lang="en-US"/>
              <a:t>Mathematics and Science</a:t>
            </a:r>
          </a:p>
        </p:txBody>
      </p:sp>
    </p:spTree>
    <p:custDataLst>
      <p:tags r:id="rId1"/>
    </p:custDataLst>
    <p:extLst>
      <p:ext uri="{BB962C8B-B14F-4D97-AF65-F5344CB8AC3E}">
        <p14:creationId xmlns:p14="http://schemas.microsoft.com/office/powerpoint/2010/main" val="2643661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5E39-55A2-43F1-9ED0-173E90CFA06F}"/>
              </a:ext>
            </a:extLst>
          </p:cNvPr>
          <p:cNvSpPr>
            <a:spLocks noGrp="1"/>
          </p:cNvSpPr>
          <p:nvPr>
            <p:ph type="title"/>
          </p:nvPr>
        </p:nvSpPr>
        <p:spPr/>
        <p:txBody>
          <a:bodyPr/>
          <a:lstStyle/>
          <a:p>
            <a:r>
              <a:rPr lang="en-US">
                <a:cs typeface="Calibri"/>
              </a:rPr>
              <a:t>Calculators</a:t>
            </a:r>
            <a:endParaRPr lang="en-US"/>
          </a:p>
        </p:txBody>
      </p:sp>
      <p:sp>
        <p:nvSpPr>
          <p:cNvPr id="3" name="Content Placeholder 2">
            <a:extLst>
              <a:ext uri="{FF2B5EF4-FFF2-40B4-BE49-F238E27FC236}">
                <a16:creationId xmlns:a16="http://schemas.microsoft.com/office/drawing/2014/main" id="{3CF391B9-BD18-4DED-95F5-1763E32DF8ED}"/>
              </a:ext>
            </a:extLst>
          </p:cNvPr>
          <p:cNvSpPr>
            <a:spLocks noGrp="1"/>
          </p:cNvSpPr>
          <p:nvPr>
            <p:ph idx="1"/>
          </p:nvPr>
        </p:nvSpPr>
        <p:spPr/>
        <p:txBody>
          <a:bodyPr vert="horz" lIns="91440" tIns="45720" rIns="91440" bIns="45720" rtlCol="0" anchor="t">
            <a:normAutofit/>
          </a:bodyPr>
          <a:lstStyle/>
          <a:p>
            <a:r>
              <a:rPr lang="en-US"/>
              <a:t>Grades 3-5 Math</a:t>
            </a:r>
          </a:p>
          <a:p>
            <a:pPr lvl="1"/>
            <a:r>
              <a:rPr lang="en-US">
                <a:latin typeface="Arial"/>
                <a:cs typeface="Arial"/>
              </a:rPr>
              <a:t>IEP or 504 Plan students with a documented accommodation may use a basic four-function calculator.</a:t>
            </a:r>
          </a:p>
          <a:p>
            <a:pPr lvl="1"/>
            <a:r>
              <a:rPr lang="en-US">
                <a:latin typeface="Arial"/>
                <a:cs typeface="Arial"/>
              </a:rPr>
              <a:t>Any student with this accommodation will need a handheld calculator for both PBT and CBT testing.  </a:t>
            </a:r>
          </a:p>
          <a:p>
            <a:r>
              <a:rPr lang="en-US"/>
              <a:t>Grades 6-7 Math</a:t>
            </a:r>
          </a:p>
          <a:p>
            <a:pPr lvl="1"/>
            <a:r>
              <a:rPr lang="en-US"/>
              <a:t>All students may use a handheld four-function calculator with square root and percentage, excluding the +/- key. </a:t>
            </a:r>
          </a:p>
          <a:p>
            <a:pPr lvl="1"/>
            <a:r>
              <a:rPr lang="en-US"/>
              <a:t>Online calculator will be provided:  TI-108 (disabled +/- key).</a:t>
            </a:r>
          </a:p>
          <a:p>
            <a:endParaRPr lang="en-US"/>
          </a:p>
        </p:txBody>
      </p:sp>
    </p:spTree>
    <p:custDataLst>
      <p:tags r:id="rId1"/>
    </p:custDataLst>
    <p:extLst>
      <p:ext uri="{BB962C8B-B14F-4D97-AF65-F5344CB8AC3E}">
        <p14:creationId xmlns:p14="http://schemas.microsoft.com/office/powerpoint/2010/main" val="424047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5E39-55A2-43F1-9ED0-173E90CFA06F}"/>
              </a:ext>
            </a:extLst>
          </p:cNvPr>
          <p:cNvSpPr>
            <a:spLocks noGrp="1"/>
          </p:cNvSpPr>
          <p:nvPr>
            <p:ph type="title"/>
          </p:nvPr>
        </p:nvSpPr>
        <p:spPr/>
        <p:txBody>
          <a:bodyPr/>
          <a:lstStyle/>
          <a:p>
            <a:r>
              <a:rPr lang="en-US">
                <a:cs typeface="Calibri"/>
              </a:rPr>
              <a:t>Calculators</a:t>
            </a:r>
            <a:endParaRPr lang="en-US"/>
          </a:p>
        </p:txBody>
      </p:sp>
      <p:sp>
        <p:nvSpPr>
          <p:cNvPr id="3" name="Content Placeholder 2">
            <a:extLst>
              <a:ext uri="{FF2B5EF4-FFF2-40B4-BE49-F238E27FC236}">
                <a16:creationId xmlns:a16="http://schemas.microsoft.com/office/drawing/2014/main" id="{3CF391B9-BD18-4DED-95F5-1763E32DF8ED}"/>
              </a:ext>
            </a:extLst>
          </p:cNvPr>
          <p:cNvSpPr>
            <a:spLocks noGrp="1"/>
          </p:cNvSpPr>
          <p:nvPr>
            <p:ph idx="1"/>
          </p:nvPr>
        </p:nvSpPr>
        <p:spPr/>
        <p:txBody>
          <a:bodyPr vert="horz" lIns="91440" tIns="45720" rIns="91440" bIns="45720" rtlCol="0" anchor="t">
            <a:normAutofit/>
          </a:bodyPr>
          <a:lstStyle/>
          <a:p>
            <a:r>
              <a:rPr lang="en-US"/>
              <a:t>Grade 8 Math &amp; Science</a:t>
            </a:r>
          </a:p>
          <a:p>
            <a:pPr lvl="1"/>
            <a:r>
              <a:rPr lang="en-US"/>
              <a:t>Handheld scientific calculator</a:t>
            </a:r>
          </a:p>
          <a:p>
            <a:pPr lvl="1"/>
            <a:r>
              <a:rPr lang="en-US"/>
              <a:t>Online calculator will be provided:  TI-30XS Multiview</a:t>
            </a:r>
          </a:p>
          <a:p>
            <a:r>
              <a:rPr lang="en-US"/>
              <a:t>Grade 11 Science</a:t>
            </a:r>
          </a:p>
          <a:p>
            <a:pPr lvl="1"/>
            <a:r>
              <a:rPr lang="en-US"/>
              <a:t>Handheld graphing or scientific calculator </a:t>
            </a:r>
          </a:p>
          <a:p>
            <a:pPr lvl="1"/>
            <a:r>
              <a:rPr lang="en-US"/>
              <a:t>Online calculator will be provided:  TI-84 Plus</a:t>
            </a:r>
          </a:p>
          <a:p>
            <a:r>
              <a:rPr lang="en-US"/>
              <a:t>Please review the published </a:t>
            </a:r>
            <a:r>
              <a:rPr lang="en-US">
                <a:hlinkClick r:id="rId3"/>
              </a:rPr>
              <a:t>Calculator Policy</a:t>
            </a:r>
            <a:r>
              <a:rPr lang="en-US"/>
              <a:t>.</a:t>
            </a:r>
          </a:p>
          <a:p>
            <a:endParaRPr lang="en-US"/>
          </a:p>
          <a:p>
            <a:endParaRPr lang="en-US"/>
          </a:p>
        </p:txBody>
      </p:sp>
    </p:spTree>
    <p:custDataLst>
      <p:tags r:id="rId1"/>
    </p:custDataLst>
    <p:extLst>
      <p:ext uri="{BB962C8B-B14F-4D97-AF65-F5344CB8AC3E}">
        <p14:creationId xmlns:p14="http://schemas.microsoft.com/office/powerpoint/2010/main" val="2126232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E458-C660-42CF-BB73-6740AACBC94F}"/>
              </a:ext>
            </a:extLst>
          </p:cNvPr>
          <p:cNvSpPr>
            <a:spLocks noGrp="1"/>
          </p:cNvSpPr>
          <p:nvPr>
            <p:ph type="ctrTitle"/>
          </p:nvPr>
        </p:nvSpPr>
        <p:spPr/>
        <p:txBody>
          <a:bodyPr/>
          <a:lstStyle/>
          <a:p>
            <a:r>
              <a:rPr lang="en-US">
                <a:cs typeface="Calibri"/>
              </a:rPr>
              <a:t>College &amp; Career Readiness Assessments (CCRA)</a:t>
            </a:r>
            <a:endParaRPr lang="en-US"/>
          </a:p>
        </p:txBody>
      </p:sp>
      <p:sp>
        <p:nvSpPr>
          <p:cNvPr id="3" name="Content Placeholder 2">
            <a:extLst>
              <a:ext uri="{FF2B5EF4-FFF2-40B4-BE49-F238E27FC236}">
                <a16:creationId xmlns:a16="http://schemas.microsoft.com/office/drawing/2014/main" id="{FB3E4DAF-A083-4F74-9753-3C6D7EF7E5FA}"/>
              </a:ext>
            </a:extLst>
          </p:cNvPr>
          <p:cNvSpPr>
            <a:spLocks noGrp="1"/>
          </p:cNvSpPr>
          <p:nvPr>
            <p:ph type="subTitle" idx="1"/>
          </p:nvPr>
        </p:nvSpPr>
        <p:spPr/>
        <p:txBody>
          <a:bodyPr vert="horz" lIns="91440" tIns="45720" rIns="91440" bIns="45720" rtlCol="0" anchor="t">
            <a:normAutofit/>
          </a:bodyPr>
          <a:lstStyle/>
          <a:p>
            <a:r>
              <a:rPr lang="en-US"/>
              <a:t>SAT/ACT and Science and U.S. History Content Tests</a:t>
            </a:r>
          </a:p>
          <a:p>
            <a:endParaRPr lang="en-US"/>
          </a:p>
        </p:txBody>
      </p:sp>
    </p:spTree>
    <p:custDataLst>
      <p:tags r:id="rId1"/>
    </p:custDataLst>
    <p:extLst>
      <p:ext uri="{BB962C8B-B14F-4D97-AF65-F5344CB8AC3E}">
        <p14:creationId xmlns:p14="http://schemas.microsoft.com/office/powerpoint/2010/main" val="4222111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90C9-AAB6-498E-B3CB-D949E5853146}"/>
              </a:ext>
            </a:extLst>
          </p:cNvPr>
          <p:cNvSpPr>
            <a:spLocks noGrp="1"/>
          </p:cNvSpPr>
          <p:nvPr>
            <p:ph type="title"/>
          </p:nvPr>
        </p:nvSpPr>
        <p:spPr/>
        <p:txBody>
          <a:bodyPr/>
          <a:lstStyle/>
          <a:p>
            <a:r>
              <a:rPr lang="en-US">
                <a:cs typeface="Calibri"/>
              </a:rPr>
              <a:t>CCRA (Grade 11)</a:t>
            </a:r>
            <a:endParaRPr lang="en-US"/>
          </a:p>
        </p:txBody>
      </p:sp>
      <p:sp>
        <p:nvSpPr>
          <p:cNvPr id="3" name="Content Placeholder 2">
            <a:extLst>
              <a:ext uri="{FF2B5EF4-FFF2-40B4-BE49-F238E27FC236}">
                <a16:creationId xmlns:a16="http://schemas.microsoft.com/office/drawing/2014/main" id="{BE133C1F-2464-4F72-80B6-41FEEF3870A6}"/>
              </a:ext>
            </a:extLst>
          </p:cNvPr>
          <p:cNvSpPr>
            <a:spLocks noGrp="1"/>
          </p:cNvSpPr>
          <p:nvPr>
            <p:ph idx="1"/>
          </p:nvPr>
        </p:nvSpPr>
        <p:spPr/>
        <p:txBody>
          <a:bodyPr vert="horz" lIns="91440" tIns="45720" rIns="91440" bIns="45720" rtlCol="0" anchor="t">
            <a:normAutofit/>
          </a:bodyPr>
          <a:lstStyle/>
          <a:p>
            <a:r>
              <a:rPr lang="en-US"/>
              <a:t>Each district has selected to administer the SAT or ACT.</a:t>
            </a:r>
          </a:p>
          <a:p>
            <a:pPr lvl="1"/>
            <a:r>
              <a:rPr lang="en-US"/>
              <a:t>This assessment fulfills the federal requirement for assessing students in grades 9-12 for math and ELA, </a:t>
            </a:r>
            <a:r>
              <a:rPr lang="en-US" b="1"/>
              <a:t>including students with disabilities and English Learners.</a:t>
            </a:r>
            <a:endParaRPr lang="en-US"/>
          </a:p>
          <a:p>
            <a:pPr lvl="1"/>
            <a:r>
              <a:rPr lang="en-US"/>
              <a:t>This assessment will be used in accountability for math and ELA.</a:t>
            </a:r>
          </a:p>
          <a:p>
            <a:pPr lvl="1"/>
            <a:r>
              <a:rPr lang="en-US"/>
              <a:t>Students must also take the writing section.</a:t>
            </a:r>
          </a:p>
          <a:p>
            <a:r>
              <a:rPr lang="en-US"/>
              <a:t>Grade 11 Science Content Test will fulfill the federal requirement for assessing students in science in grades 10-12. </a:t>
            </a:r>
          </a:p>
          <a:p>
            <a:endParaRPr lang="en-US"/>
          </a:p>
        </p:txBody>
      </p:sp>
    </p:spTree>
    <p:custDataLst>
      <p:tags r:id="rId1"/>
    </p:custDataLst>
    <p:extLst>
      <p:ext uri="{BB962C8B-B14F-4D97-AF65-F5344CB8AC3E}">
        <p14:creationId xmlns:p14="http://schemas.microsoft.com/office/powerpoint/2010/main" val="785483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8DC3-22E1-4EAC-BCAB-231D86A26774}"/>
              </a:ext>
            </a:extLst>
          </p:cNvPr>
          <p:cNvSpPr>
            <a:spLocks noGrp="1"/>
          </p:cNvSpPr>
          <p:nvPr>
            <p:ph type="title"/>
          </p:nvPr>
        </p:nvSpPr>
        <p:spPr/>
        <p:txBody>
          <a:bodyPr/>
          <a:lstStyle/>
          <a:p>
            <a:r>
              <a:rPr lang="en-US">
                <a:cs typeface="Calibri"/>
              </a:rPr>
              <a:t>CCRA: U.S. History Content</a:t>
            </a:r>
            <a:endParaRPr lang="en-US"/>
          </a:p>
        </p:txBody>
      </p:sp>
      <p:sp>
        <p:nvSpPr>
          <p:cNvPr id="3" name="Content Placeholder 2">
            <a:extLst>
              <a:ext uri="{FF2B5EF4-FFF2-40B4-BE49-F238E27FC236}">
                <a16:creationId xmlns:a16="http://schemas.microsoft.com/office/drawing/2014/main" id="{0B206AD3-ADF7-407C-83A7-DEF2E26FC51A}"/>
              </a:ext>
            </a:extLst>
          </p:cNvPr>
          <p:cNvSpPr>
            <a:spLocks noGrp="1"/>
          </p:cNvSpPr>
          <p:nvPr>
            <p:ph idx="1"/>
          </p:nvPr>
        </p:nvSpPr>
        <p:spPr/>
        <p:txBody>
          <a:bodyPr vert="horz" lIns="91440" tIns="45720" rIns="91440" bIns="45720" rtlCol="0" anchor="t">
            <a:normAutofit/>
          </a:bodyPr>
          <a:lstStyle/>
          <a:p>
            <a:r>
              <a:rPr lang="en-US"/>
              <a:t>Required by Oklahoma HB 3311</a:t>
            </a:r>
          </a:p>
          <a:p>
            <a:pPr lvl="1"/>
            <a:r>
              <a:rPr lang="en-US"/>
              <a:t>Students MUST be assessed in U.S. History once in grades  9 - 12.  </a:t>
            </a:r>
          </a:p>
          <a:p>
            <a:r>
              <a:rPr lang="en-US"/>
              <a:t>All grade 11 students will participate</a:t>
            </a:r>
          </a:p>
          <a:p>
            <a:r>
              <a:rPr lang="en-US"/>
              <a:t>Any 12</a:t>
            </a:r>
            <a:r>
              <a:rPr lang="en-US" baseline="30000"/>
              <a:t>th</a:t>
            </a:r>
            <a:r>
              <a:rPr lang="en-US"/>
              <a:t> grade students who have not been assessed may be manually added to the testing portal and assigned a test. </a:t>
            </a:r>
          </a:p>
        </p:txBody>
      </p:sp>
    </p:spTree>
    <p:custDataLst>
      <p:tags r:id="rId1"/>
    </p:custDataLst>
    <p:extLst>
      <p:ext uri="{BB962C8B-B14F-4D97-AF65-F5344CB8AC3E}">
        <p14:creationId xmlns:p14="http://schemas.microsoft.com/office/powerpoint/2010/main" val="2087846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0BCF-0142-4923-918D-B308015C895B}"/>
              </a:ext>
            </a:extLst>
          </p:cNvPr>
          <p:cNvSpPr>
            <a:spLocks noGrp="1"/>
          </p:cNvSpPr>
          <p:nvPr>
            <p:ph type="ctrTitle"/>
          </p:nvPr>
        </p:nvSpPr>
        <p:spPr/>
        <p:txBody>
          <a:bodyPr/>
          <a:lstStyle/>
          <a:p>
            <a:r>
              <a:rPr lang="en-US" b="1">
                <a:cs typeface="Calibri"/>
              </a:rPr>
              <a:t>OSTP</a:t>
            </a:r>
          </a:p>
        </p:txBody>
      </p:sp>
      <p:sp>
        <p:nvSpPr>
          <p:cNvPr id="4" name="Subtitle 3">
            <a:extLst>
              <a:ext uri="{FF2B5EF4-FFF2-40B4-BE49-F238E27FC236}">
                <a16:creationId xmlns:a16="http://schemas.microsoft.com/office/drawing/2014/main" id="{BE3AB496-F5A4-4A09-A878-EA1E049EF712}"/>
              </a:ext>
            </a:extLst>
          </p:cNvPr>
          <p:cNvSpPr>
            <a:spLocks noGrp="1"/>
          </p:cNvSpPr>
          <p:nvPr>
            <p:ph type="subTitle" idx="1"/>
          </p:nvPr>
        </p:nvSpPr>
        <p:spPr/>
        <p:txBody>
          <a:bodyPr vert="horz" lIns="91440" tIns="45720" rIns="91440" bIns="45720" rtlCol="0" anchor="t">
            <a:normAutofit/>
          </a:bodyPr>
          <a:lstStyle/>
          <a:p>
            <a:r>
              <a:rPr lang="en-US"/>
              <a:t>Reading Sufficiency Act</a:t>
            </a:r>
          </a:p>
        </p:txBody>
      </p:sp>
    </p:spTree>
    <p:custDataLst>
      <p:tags r:id="rId1"/>
    </p:custDataLst>
    <p:extLst>
      <p:ext uri="{BB962C8B-B14F-4D97-AF65-F5344CB8AC3E}">
        <p14:creationId xmlns:p14="http://schemas.microsoft.com/office/powerpoint/2010/main" val="1478199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FA-7A9B-4C84-832B-582B769D695E}"/>
              </a:ext>
            </a:extLst>
          </p:cNvPr>
          <p:cNvSpPr>
            <a:spLocks noGrp="1"/>
          </p:cNvSpPr>
          <p:nvPr>
            <p:ph type="title"/>
          </p:nvPr>
        </p:nvSpPr>
        <p:spPr/>
        <p:txBody>
          <a:bodyPr/>
          <a:lstStyle/>
          <a:p>
            <a:r>
              <a:rPr lang="en-US">
                <a:cs typeface="Calibri"/>
              </a:rPr>
              <a:t>Reading Sufficiency Act</a:t>
            </a:r>
            <a:endParaRPr lang="en-US"/>
          </a:p>
        </p:txBody>
      </p:sp>
      <p:sp>
        <p:nvSpPr>
          <p:cNvPr id="3" name="Content Placeholder 2">
            <a:extLst>
              <a:ext uri="{FF2B5EF4-FFF2-40B4-BE49-F238E27FC236}">
                <a16:creationId xmlns:a16="http://schemas.microsoft.com/office/drawing/2014/main" id="{D4E95867-6FA5-41C1-A67D-443B833789CF}"/>
              </a:ext>
            </a:extLst>
          </p:cNvPr>
          <p:cNvSpPr>
            <a:spLocks noGrp="1"/>
          </p:cNvSpPr>
          <p:nvPr>
            <p:ph idx="1"/>
          </p:nvPr>
        </p:nvSpPr>
        <p:spPr/>
        <p:txBody>
          <a:bodyPr vert="horz" lIns="91440" tIns="45720" rIns="91440" bIns="45720" rtlCol="0" anchor="t">
            <a:normAutofit/>
          </a:bodyPr>
          <a:lstStyle/>
          <a:p>
            <a:r>
              <a:rPr lang="en-US" sz="3600">
                <a:hlinkClick r:id="rId3"/>
              </a:rPr>
              <a:t>http://sde.ok.gov/sde/reading-sufficiency</a:t>
            </a:r>
            <a:endParaRPr lang="en-US" sz="3600"/>
          </a:p>
          <a:p>
            <a:endParaRPr lang="en-US" sz="3600"/>
          </a:p>
          <a:p>
            <a:r>
              <a:rPr lang="en-US" sz="3600"/>
              <a:t>Melissa Ahlgrim, Director of RSA</a:t>
            </a:r>
          </a:p>
          <a:p>
            <a:pPr lvl="1"/>
            <a:endParaRPr lang="en-US" sz="3600"/>
          </a:p>
          <a:p>
            <a:pPr lvl="1"/>
            <a:r>
              <a:rPr lang="en-US" sz="3600"/>
              <a:t>Melissa.Ahlgrim@sde.ok.gov</a:t>
            </a:r>
          </a:p>
          <a:p>
            <a:pPr lvl="1"/>
            <a:r>
              <a:rPr lang="en-US" sz="3600"/>
              <a:t>405-522-1591</a:t>
            </a:r>
          </a:p>
          <a:p>
            <a:endParaRPr lang="en-US"/>
          </a:p>
        </p:txBody>
      </p:sp>
    </p:spTree>
    <p:custDataLst>
      <p:tags r:id="rId1"/>
    </p:custDataLst>
    <p:extLst>
      <p:ext uri="{BB962C8B-B14F-4D97-AF65-F5344CB8AC3E}">
        <p14:creationId xmlns:p14="http://schemas.microsoft.com/office/powerpoint/2010/main" val="2993293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4C88-49E1-4DE6-ACDE-FD6BAD435517}"/>
              </a:ext>
            </a:extLst>
          </p:cNvPr>
          <p:cNvSpPr>
            <a:spLocks noGrp="1"/>
          </p:cNvSpPr>
          <p:nvPr>
            <p:ph type="title"/>
          </p:nvPr>
        </p:nvSpPr>
        <p:spPr/>
        <p:txBody>
          <a:bodyPr/>
          <a:lstStyle/>
          <a:p>
            <a:r>
              <a:rPr lang="en-US">
                <a:cs typeface="Calibri"/>
              </a:rPr>
              <a:t>Requirements for Driver’s License</a:t>
            </a:r>
            <a:endParaRPr lang="en-US"/>
          </a:p>
        </p:txBody>
      </p:sp>
      <p:sp>
        <p:nvSpPr>
          <p:cNvPr id="3" name="Content Placeholder 2">
            <a:extLst>
              <a:ext uri="{FF2B5EF4-FFF2-40B4-BE49-F238E27FC236}">
                <a16:creationId xmlns:a16="http://schemas.microsoft.com/office/drawing/2014/main" id="{78E3E499-7E6B-4F9C-82E1-4A136CE14CE9}"/>
              </a:ext>
            </a:extLst>
          </p:cNvPr>
          <p:cNvSpPr>
            <a:spLocks noGrp="1"/>
          </p:cNvSpPr>
          <p:nvPr>
            <p:ph idx="1"/>
          </p:nvPr>
        </p:nvSpPr>
        <p:spPr/>
        <p:txBody>
          <a:bodyPr vert="horz" lIns="91440" tIns="45720" rIns="91440" bIns="45720" rtlCol="0" anchor="t">
            <a:normAutofit/>
          </a:bodyPr>
          <a:lstStyle/>
          <a:p>
            <a:pPr marL="0" indent="0" algn="ctr">
              <a:buNone/>
            </a:pPr>
            <a:r>
              <a:rPr lang="en-US" b="1"/>
              <a:t>Scoring BASIC on the 8</a:t>
            </a:r>
            <a:r>
              <a:rPr lang="en-US" b="1" baseline="30000"/>
              <a:t>th</a:t>
            </a:r>
            <a:r>
              <a:rPr lang="en-US" b="1"/>
              <a:t> grade OSTP ELA assessment (2017 and beyond) is considered satisfactory for the driver’s licensing.</a:t>
            </a:r>
            <a:endParaRPr lang="en-US"/>
          </a:p>
          <a:p>
            <a:endParaRPr lang="en-US"/>
          </a:p>
          <a:p>
            <a:r>
              <a:rPr lang="en-US">
                <a:latin typeface="Arial"/>
                <a:cs typeface="Arial"/>
              </a:rPr>
              <a:t>Public schools must provide an </a:t>
            </a:r>
            <a:r>
              <a:rPr lang="en-US">
                <a:latin typeface="Arial"/>
                <a:cs typeface="Arial"/>
                <a:hlinkClick r:id="rId3"/>
              </a:rPr>
              <a:t>approved alternative reading proficiency </a:t>
            </a:r>
            <a:r>
              <a:rPr lang="en-US">
                <a:latin typeface="Arial"/>
                <a:cs typeface="Arial"/>
              </a:rPr>
              <a:t>test at least four times per year to students who have not met satisfactory reading proficiency who attend the public schools in the respective districts as well as </a:t>
            </a:r>
            <a:r>
              <a:rPr lang="en-US" b="1">
                <a:latin typeface="Arial"/>
                <a:cs typeface="Arial"/>
              </a:rPr>
              <a:t>nonpublic school </a:t>
            </a:r>
            <a:r>
              <a:rPr lang="en-US">
                <a:latin typeface="Arial"/>
                <a:cs typeface="Arial"/>
              </a:rPr>
              <a:t>students who reside in that district.</a:t>
            </a:r>
          </a:p>
          <a:p>
            <a:r>
              <a:rPr lang="en-US">
                <a:latin typeface="Arial"/>
                <a:cs typeface="Arial"/>
              </a:rPr>
              <a:t>For further guidance contact assessments@sde.ok.gov</a:t>
            </a:r>
          </a:p>
          <a:p>
            <a:endParaRPr lang="en-US"/>
          </a:p>
        </p:txBody>
      </p:sp>
    </p:spTree>
    <p:custDataLst>
      <p:tags r:id="rId1"/>
    </p:custDataLst>
    <p:extLst>
      <p:ext uri="{BB962C8B-B14F-4D97-AF65-F5344CB8AC3E}">
        <p14:creationId xmlns:p14="http://schemas.microsoft.com/office/powerpoint/2010/main" val="3217670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A328-09EF-4575-84C5-7B4E391920B8}"/>
              </a:ext>
            </a:extLst>
          </p:cNvPr>
          <p:cNvSpPr>
            <a:spLocks noGrp="1"/>
          </p:cNvSpPr>
          <p:nvPr>
            <p:ph type="title"/>
          </p:nvPr>
        </p:nvSpPr>
        <p:spPr/>
        <p:txBody>
          <a:bodyPr/>
          <a:lstStyle/>
          <a:p>
            <a:r>
              <a:rPr lang="en-US">
                <a:cs typeface="Calibri"/>
              </a:rPr>
              <a:t>Testing Overview</a:t>
            </a:r>
            <a:endParaRPr lang="en-US"/>
          </a:p>
        </p:txBody>
      </p:sp>
      <p:sp>
        <p:nvSpPr>
          <p:cNvPr id="3" name="Content Placeholder 2">
            <a:extLst>
              <a:ext uri="{FF2B5EF4-FFF2-40B4-BE49-F238E27FC236}">
                <a16:creationId xmlns:a16="http://schemas.microsoft.com/office/drawing/2014/main" id="{80E71E3E-5411-49FA-8D94-65867353F9CF}"/>
              </a:ext>
            </a:extLst>
          </p:cNvPr>
          <p:cNvSpPr>
            <a:spLocks noGrp="1"/>
          </p:cNvSpPr>
          <p:nvPr>
            <p:ph idx="1"/>
          </p:nvPr>
        </p:nvSpPr>
        <p:spPr/>
        <p:txBody>
          <a:bodyPr vert="horz" lIns="91440" tIns="45720" rIns="91440" bIns="45720" rtlCol="0" anchor="t">
            <a:normAutofit/>
          </a:bodyPr>
          <a:lstStyle/>
          <a:p>
            <a:r>
              <a:rPr lang="en-US" sz="3200"/>
              <a:t>In order to meet federal ESSA requirements, students must test:</a:t>
            </a:r>
          </a:p>
          <a:p>
            <a:pPr lvl="1"/>
            <a:r>
              <a:rPr lang="en-US" sz="2800"/>
              <a:t>English Language Arts and Mathematics</a:t>
            </a:r>
          </a:p>
          <a:p>
            <a:pPr lvl="2"/>
            <a:r>
              <a:rPr lang="en-US" sz="2400"/>
              <a:t>annually in Grades 3 – 8</a:t>
            </a:r>
          </a:p>
          <a:p>
            <a:pPr lvl="2"/>
            <a:r>
              <a:rPr lang="en-US" sz="2400"/>
              <a:t>once in Grades 9 – 12</a:t>
            </a:r>
          </a:p>
          <a:p>
            <a:pPr lvl="1"/>
            <a:r>
              <a:rPr lang="en-US" sz="2800"/>
              <a:t>Science </a:t>
            </a:r>
          </a:p>
          <a:p>
            <a:pPr lvl="2"/>
            <a:r>
              <a:rPr lang="en-US" sz="2400"/>
              <a:t>once in Grades 3 – 5 </a:t>
            </a:r>
          </a:p>
          <a:p>
            <a:pPr lvl="2"/>
            <a:r>
              <a:rPr lang="en-US" sz="2400"/>
              <a:t>once in Grades 6 – 9</a:t>
            </a:r>
          </a:p>
          <a:p>
            <a:pPr lvl="2"/>
            <a:r>
              <a:rPr lang="en-US" sz="2400"/>
              <a:t>once in Grades 10 – 12</a:t>
            </a:r>
            <a:r>
              <a:rPr lang="en-US"/>
              <a:t> </a:t>
            </a:r>
          </a:p>
          <a:p>
            <a:endParaRPr lang="en-US"/>
          </a:p>
        </p:txBody>
      </p:sp>
    </p:spTree>
    <p:custDataLst>
      <p:tags r:id="rId1"/>
    </p:custDataLst>
    <p:extLst>
      <p:ext uri="{BB962C8B-B14F-4D97-AF65-F5344CB8AC3E}">
        <p14:creationId xmlns:p14="http://schemas.microsoft.com/office/powerpoint/2010/main" val="278571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7200"/>
              <a:t>3</a:t>
            </a:r>
          </a:p>
        </p:txBody>
      </p:sp>
      <p:sp>
        <p:nvSpPr>
          <p:cNvPr id="7" name="Content Placeholder 6"/>
          <p:cNvSpPr>
            <a:spLocks noGrp="1"/>
          </p:cNvSpPr>
          <p:nvPr>
            <p:ph idx="1"/>
          </p:nvPr>
        </p:nvSpPr>
        <p:spPr/>
        <p:txBody>
          <a:bodyPr/>
          <a:lstStyle/>
          <a:p>
            <a:endParaRPr lang="en-US"/>
          </a:p>
          <a:p>
            <a:endParaRPr lang="en-US"/>
          </a:p>
          <a:p>
            <a:endParaRPr lang="en-US"/>
          </a:p>
          <a:p>
            <a:pPr marL="0" indent="0">
              <a:buNone/>
            </a:pPr>
            <a:r>
              <a:rPr lang="en-US" sz="6600"/>
              <a:t>OSTP </a:t>
            </a:r>
          </a:p>
          <a:p>
            <a:pPr marL="0" indent="0">
              <a:buNone/>
            </a:pPr>
            <a:r>
              <a:rPr lang="en-US" sz="5400"/>
              <a:t>Online System</a:t>
            </a:r>
          </a:p>
          <a:p>
            <a:pPr marL="0" indent="0">
              <a:buNone/>
            </a:pPr>
            <a:endParaRPr lang="en-US" sz="5400"/>
          </a:p>
        </p:txBody>
      </p:sp>
      <p:pic>
        <p:nvPicPr>
          <p:cNvPr id="3074" name="Picture 2" descr="Image result for onlin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82" y="238032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0484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200">
                <a:solidFill>
                  <a:srgbClr val="1A1A1A"/>
                </a:solidFill>
              </a:rPr>
              <a:t>OSTP Online System Components</a:t>
            </a:r>
          </a:p>
        </p:txBody>
      </p:sp>
      <p:pic>
        <p:nvPicPr>
          <p:cNvPr id="4" name="Picture 3" descr="A screenshot of a social media post&#10;&#10;Description generated with very high confidence">
            <a:extLst>
              <a:ext uri="{FF2B5EF4-FFF2-40B4-BE49-F238E27FC236}">
                <a16:creationId xmlns:a16="http://schemas.microsoft.com/office/drawing/2014/main" id="{632D9811-1E56-4777-9A61-4D9816A7C8BF}"/>
              </a:ext>
            </a:extLst>
          </p:cNvPr>
          <p:cNvPicPr>
            <a:picLocks noChangeAspect="1"/>
          </p:cNvPicPr>
          <p:nvPr/>
        </p:nvPicPr>
        <p:blipFill>
          <a:blip r:embed="rId4"/>
          <a:stretch>
            <a:fillRect/>
          </a:stretch>
        </p:blipFill>
        <p:spPr>
          <a:xfrm>
            <a:off x="1636563" y="1497055"/>
            <a:ext cx="4360126" cy="2830223"/>
          </a:xfrm>
          <a:prstGeom prst="rect">
            <a:avLst/>
          </a:prstGeom>
          <a:ln>
            <a:noFill/>
          </a:ln>
          <a:effectLst>
            <a:outerShdw blurRad="190500" algn="tl" rotWithShape="0">
              <a:srgbClr val="000000">
                <a:alpha val="70000"/>
              </a:srgbClr>
            </a:outerShdw>
          </a:effectLst>
        </p:spPr>
      </p:pic>
      <p:pic>
        <p:nvPicPr>
          <p:cNvPr id="5" name="Picture 4" descr="A screenshot of a cell phone&#10;&#10;Description generated with very high confidence">
            <a:extLst>
              <a:ext uri="{FF2B5EF4-FFF2-40B4-BE49-F238E27FC236}">
                <a16:creationId xmlns:a16="http://schemas.microsoft.com/office/drawing/2014/main" id="{4E2C2961-FCAF-4EFC-9FAC-A6267551E0F8}"/>
              </a:ext>
            </a:extLst>
          </p:cNvPr>
          <p:cNvPicPr>
            <a:picLocks noChangeAspect="1"/>
          </p:cNvPicPr>
          <p:nvPr/>
        </p:nvPicPr>
        <p:blipFill>
          <a:blip r:embed="rId5"/>
          <a:stretch>
            <a:fillRect/>
          </a:stretch>
        </p:blipFill>
        <p:spPr>
          <a:xfrm>
            <a:off x="6151539" y="1497055"/>
            <a:ext cx="4399375" cy="2830223"/>
          </a:xfrm>
          <a:prstGeom prst="rect">
            <a:avLst/>
          </a:prstGeom>
          <a:ln>
            <a:noFill/>
          </a:ln>
          <a:effectLst>
            <a:outerShdw blurRad="190500" algn="tl" rotWithShape="0">
              <a:srgbClr val="000000">
                <a:alpha val="70000"/>
              </a:srgbClr>
            </a:outerShdw>
          </a:effectLst>
        </p:spPr>
      </p:pic>
      <p:sp>
        <p:nvSpPr>
          <p:cNvPr id="6" name="Content Placeholder 2">
            <a:extLst>
              <a:ext uri="{FF2B5EF4-FFF2-40B4-BE49-F238E27FC236}">
                <a16:creationId xmlns:a16="http://schemas.microsoft.com/office/drawing/2014/main" id="{AA8F2AE4-C093-4321-94D2-252B2A54451B}"/>
              </a:ext>
            </a:extLst>
          </p:cNvPr>
          <p:cNvSpPr>
            <a:spLocks noGrp="1"/>
          </p:cNvSpPr>
          <p:nvPr/>
        </p:nvSpPr>
        <p:spPr>
          <a:xfrm>
            <a:off x="6246966" y="4638390"/>
            <a:ext cx="4208520" cy="236865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Clr>
                <a:srgbClr val="F0B310"/>
              </a:buClr>
              <a:buFont typeface="Wingdings" charset="2"/>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6D5F"/>
              </a:buClr>
              <a:buNone/>
            </a:pPr>
            <a:r>
              <a:rPr lang="en-US" sz="2400" b="1">
                <a:solidFill>
                  <a:schemeClr val="tx2"/>
                </a:solidFill>
              </a:rPr>
              <a:t>OSTP Kiosk</a:t>
            </a:r>
            <a:endParaRPr lang="en-US" sz="2400">
              <a:solidFill>
                <a:schemeClr val="tx2"/>
              </a:solidFill>
            </a:endParaRPr>
          </a:p>
          <a:p>
            <a:pPr>
              <a:buClr>
                <a:srgbClr val="FF6D5F"/>
              </a:buClr>
            </a:pPr>
            <a:r>
              <a:rPr lang="en-US" sz="2200">
                <a:solidFill>
                  <a:srgbClr val="1A1A1A"/>
                </a:solidFill>
              </a:rPr>
              <a:t>Student test delivery platform</a:t>
            </a:r>
          </a:p>
          <a:p>
            <a:pPr>
              <a:buClr>
                <a:srgbClr val="FF6D5F"/>
              </a:buClr>
            </a:pPr>
            <a:r>
              <a:rPr lang="en-US" sz="2200">
                <a:solidFill>
                  <a:srgbClr val="1A1A1A"/>
                </a:solidFill>
              </a:rPr>
              <a:t>Technology staff will install OSTP Kiosks or Apps on student testing devices</a:t>
            </a:r>
          </a:p>
        </p:txBody>
      </p:sp>
      <p:sp>
        <p:nvSpPr>
          <p:cNvPr id="8" name="Content Placeholder 2">
            <a:extLst>
              <a:ext uri="{FF2B5EF4-FFF2-40B4-BE49-F238E27FC236}">
                <a16:creationId xmlns:a16="http://schemas.microsoft.com/office/drawing/2014/main" id="{B37C68EC-D3B5-4A45-BAA3-68F8DAB6B382}"/>
              </a:ext>
            </a:extLst>
          </p:cNvPr>
          <p:cNvSpPr>
            <a:spLocks noGrp="1"/>
          </p:cNvSpPr>
          <p:nvPr/>
        </p:nvSpPr>
        <p:spPr>
          <a:xfrm>
            <a:off x="1794946" y="4638390"/>
            <a:ext cx="4043359" cy="20615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Clr>
                <a:srgbClr val="F0B310"/>
              </a:buClr>
              <a:buFont typeface="Wingdings" charset="2"/>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6D5F"/>
              </a:buClr>
              <a:buNone/>
            </a:pPr>
            <a:r>
              <a:rPr lang="en-US" sz="2400" b="1">
                <a:solidFill>
                  <a:schemeClr val="tx2"/>
                </a:solidFill>
              </a:rPr>
              <a:t>OSTP Portal</a:t>
            </a:r>
            <a:endParaRPr lang="en-US" sz="2400">
              <a:solidFill>
                <a:schemeClr val="tx2"/>
              </a:solidFill>
            </a:endParaRPr>
          </a:p>
          <a:p>
            <a:pPr>
              <a:lnSpc>
                <a:spcPct val="80000"/>
              </a:lnSpc>
              <a:buClr>
                <a:srgbClr val="FF6D5F"/>
              </a:buClr>
              <a:buFont typeface="Wingdings" panose="05000000000000000000" pitchFamily="2" charset="2"/>
              <a:buChar char="§"/>
            </a:pPr>
            <a:r>
              <a:rPr lang="en-US" sz="2200">
                <a:solidFill>
                  <a:srgbClr val="1A1A1A"/>
                </a:solidFill>
              </a:rPr>
              <a:t>Manage portal users </a:t>
            </a:r>
          </a:p>
          <a:p>
            <a:pPr>
              <a:lnSpc>
                <a:spcPct val="80000"/>
              </a:lnSpc>
              <a:buClr>
                <a:srgbClr val="FF6D5F"/>
              </a:buClr>
              <a:buFont typeface="Wingdings" panose="05000000000000000000" pitchFamily="2" charset="2"/>
              <a:buChar char="§"/>
            </a:pPr>
            <a:r>
              <a:rPr lang="en-US" sz="2200">
                <a:solidFill>
                  <a:srgbClr val="1A1A1A"/>
                </a:solidFill>
              </a:rPr>
              <a:t>Manage student data and online test sessions</a:t>
            </a:r>
          </a:p>
          <a:p>
            <a:pPr>
              <a:lnSpc>
                <a:spcPct val="80000"/>
              </a:lnSpc>
              <a:buClr>
                <a:srgbClr val="FF6D5F"/>
              </a:buClr>
              <a:buFont typeface="Wingdings" panose="05000000000000000000" pitchFamily="2" charset="2"/>
              <a:buChar char="§"/>
            </a:pPr>
            <a:r>
              <a:rPr lang="en-US" sz="2200">
                <a:solidFill>
                  <a:srgbClr val="1A1A1A"/>
                </a:solidFill>
              </a:rPr>
              <a:t>Available via a browser</a:t>
            </a:r>
            <a:endParaRPr lang="en-US" sz="2200">
              <a:solidFill>
                <a:srgbClr val="1A1A1A"/>
              </a:solidFill>
              <a:cs typeface="Calibri"/>
            </a:endParaRPr>
          </a:p>
        </p:txBody>
      </p:sp>
    </p:spTree>
    <p:custDataLst>
      <p:tags r:id="rId1"/>
    </p:custDataLst>
    <p:extLst>
      <p:ext uri="{BB962C8B-B14F-4D97-AF65-F5344CB8AC3E}">
        <p14:creationId xmlns:p14="http://schemas.microsoft.com/office/powerpoint/2010/main" val="4136383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76464" y="1330325"/>
            <a:ext cx="7862887" cy="4833992"/>
          </a:xfrm>
        </p:spPr>
        <p:txBody>
          <a:bodyPr>
            <a:normAutofit fontScale="92500" lnSpcReduction="10000"/>
          </a:bodyPr>
          <a:lstStyle/>
          <a:p>
            <a:pPr marL="457200" indent="-457200">
              <a:buFont typeface="Wingdings" panose="05000000000000000000" pitchFamily="2" charset="2"/>
              <a:buChar char="§"/>
            </a:pPr>
            <a:r>
              <a:rPr lang="en-US"/>
              <a:t>Available via a browser at </a:t>
            </a:r>
            <a:r>
              <a:rPr lang="en-US">
                <a:solidFill>
                  <a:srgbClr val="FF6D5F"/>
                </a:solidFill>
                <a:hlinkClick r:id="rId4">
                  <a:extLst>
                    <a:ext uri="{A12FA001-AC4F-418D-AE19-62706E023703}">
                      <ahyp:hlinkClr xmlns="" xmlns:ahyp="http://schemas.microsoft.com/office/drawing/2018/hyperlinkcolor" val="tx"/>
                    </a:ext>
                  </a:extLst>
                </a:hlinkClick>
              </a:rPr>
              <a:t>https://oklahoma.measuredprogress.org</a:t>
            </a:r>
            <a:endParaRPr lang="en-US">
              <a:solidFill>
                <a:srgbClr val="FF6D5F"/>
              </a:solidFill>
            </a:endParaRPr>
          </a:p>
          <a:p>
            <a:pPr marL="457200" indent="-457200">
              <a:buFont typeface="Wingdings" panose="05000000000000000000" pitchFamily="2" charset="2"/>
              <a:buChar char="§"/>
            </a:pPr>
            <a:r>
              <a:rPr lang="en-US"/>
              <a:t>Already have a user account? Continue to use it!</a:t>
            </a:r>
          </a:p>
          <a:p>
            <a:pPr marL="457200" indent="-457200">
              <a:buFont typeface="Wingdings" panose="05000000000000000000" pitchFamily="2" charset="2"/>
              <a:buChar char="§"/>
            </a:pPr>
            <a:r>
              <a:rPr lang="en-US"/>
              <a:t>Don’t have an account yet?</a:t>
            </a:r>
          </a:p>
          <a:p>
            <a:pPr marL="1200150" lvl="1" indent="-457200"/>
            <a:r>
              <a:rPr lang="en-US"/>
              <a:t>District Test Coordinators must create all other portal users within the OSTP Portal.</a:t>
            </a:r>
          </a:p>
          <a:p>
            <a:pPr marL="1200150" lvl="1" indent="-457200"/>
            <a:r>
              <a:rPr lang="en-US"/>
              <a:t>Users will receive automated email with username and temporary password from </a:t>
            </a:r>
            <a:r>
              <a:rPr lang="en-US" sz="1900" i="1">
                <a:solidFill>
                  <a:srgbClr val="FF6D5F"/>
                </a:solidFill>
                <a:hlinkClick r:id="rId5">
                  <a:extLst>
                    <a:ext uri="{A12FA001-AC4F-418D-AE19-62706E023703}">
                      <ahyp:hlinkClr xmlns="" xmlns:ahyp="http://schemas.microsoft.com/office/drawing/2018/hyperlinkcolor" val="tx"/>
                    </a:ext>
                  </a:extLst>
                </a:hlinkClick>
              </a:rPr>
              <a:t>OSTPProgramManagementTeam@cognia.org</a:t>
            </a:r>
            <a:r>
              <a:rPr lang="en-US" sz="1900" i="1">
                <a:solidFill>
                  <a:srgbClr val="FF6D5F"/>
                </a:solidFill>
              </a:rPr>
              <a:t>.</a:t>
            </a:r>
          </a:p>
          <a:p>
            <a:pPr marL="1600200" lvl="2" indent="-457200"/>
            <a:r>
              <a:rPr lang="en-US" sz="2200"/>
              <a:t>Add “Trusted” Email Sender</a:t>
            </a:r>
          </a:p>
          <a:p>
            <a:pPr marL="1600200" lvl="2" indent="-457200"/>
            <a:r>
              <a:rPr lang="en-US" sz="2200"/>
              <a:t>No email? Check Spam folder</a:t>
            </a:r>
          </a:p>
          <a:p>
            <a:pPr marL="1600200" lvl="2" indent="-457200"/>
            <a:r>
              <a:rPr lang="en-US" sz="2200"/>
              <a:t>Contact Technical Support if no email received.</a:t>
            </a:r>
          </a:p>
          <a:p>
            <a:pPr marL="2057400" lvl="3" indent="-457200">
              <a:buFont typeface="Wingdings" panose="05000000000000000000" pitchFamily="2" charset="2"/>
              <a:buChar char="§"/>
            </a:pPr>
            <a:r>
              <a:rPr lang="en-US"/>
              <a:t>(866) 629-0220</a:t>
            </a:r>
          </a:p>
          <a:p>
            <a:pPr marL="2057400" lvl="3" indent="-457200">
              <a:buFont typeface="Wingdings" panose="05000000000000000000" pitchFamily="2" charset="2"/>
              <a:buChar char="§"/>
            </a:pPr>
            <a:r>
              <a:rPr lang="en-US">
                <a:solidFill>
                  <a:srgbClr val="FF6D5F"/>
                </a:solidFill>
                <a:hlinkClick r:id="rId6">
                  <a:extLst>
                    <a:ext uri="{A12FA001-AC4F-418D-AE19-62706E023703}">
                      <ahyp:hlinkClr xmlns="" xmlns:ahyp="http://schemas.microsoft.com/office/drawing/2018/hyperlinkcolor" val="tx"/>
                    </a:ext>
                  </a:extLst>
                </a:hlinkClick>
              </a:rPr>
              <a:t>oktechsupport@cognia.org</a:t>
            </a:r>
            <a:endParaRPr lang="en-US" sz="1300">
              <a:solidFill>
                <a:srgbClr val="FF6D5F"/>
              </a:solidFill>
            </a:endParaRPr>
          </a:p>
        </p:txBody>
      </p:sp>
      <p:sp>
        <p:nvSpPr>
          <p:cNvPr id="3" name="Text Placeholder 2"/>
          <p:cNvSpPr>
            <a:spLocks noGrp="1"/>
          </p:cNvSpPr>
          <p:nvPr>
            <p:ph type="body" sz="quarter" idx="11"/>
          </p:nvPr>
        </p:nvSpPr>
        <p:spPr>
          <a:xfrm>
            <a:off x="2994454" y="290513"/>
            <a:ext cx="7044896" cy="707014"/>
          </a:xfrm>
        </p:spPr>
        <p:txBody>
          <a:bodyPr/>
          <a:lstStyle/>
          <a:p>
            <a:r>
              <a:rPr lang="en-US" sz="3200">
                <a:solidFill>
                  <a:srgbClr val="1A1A1A"/>
                </a:solidFill>
              </a:rPr>
              <a:t>OSTP Portal Access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392" y="220951"/>
            <a:ext cx="846138" cy="846138"/>
          </a:xfrm>
          <a:prstGeom prst="rect">
            <a:avLst/>
          </a:prstGeom>
        </p:spPr>
      </p:pic>
    </p:spTree>
    <p:custDataLst>
      <p:tags r:id="rId1"/>
    </p:custDataLst>
    <p:extLst>
      <p:ext uri="{BB962C8B-B14F-4D97-AF65-F5344CB8AC3E}">
        <p14:creationId xmlns:p14="http://schemas.microsoft.com/office/powerpoint/2010/main" val="1788848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362778F-6360-4C2F-B7CE-5E2CA11CF6C9}"/>
              </a:ext>
            </a:extLst>
          </p:cNvPr>
          <p:cNvSpPr>
            <a:spLocks noGrp="1"/>
          </p:cNvSpPr>
          <p:nvPr>
            <p:ph type="body" sz="quarter" idx="11"/>
          </p:nvPr>
        </p:nvSpPr>
        <p:spPr>
          <a:xfrm>
            <a:off x="2994454" y="290513"/>
            <a:ext cx="7044896" cy="707014"/>
          </a:xfrm>
        </p:spPr>
        <p:txBody>
          <a:bodyPr/>
          <a:lstStyle/>
          <a:p>
            <a:r>
              <a:rPr lang="en-US" sz="3200">
                <a:solidFill>
                  <a:srgbClr val="1A1A1A"/>
                </a:solidFill>
              </a:rPr>
              <a:t>OSTP Portal Landing Page</a:t>
            </a:r>
          </a:p>
        </p:txBody>
      </p:sp>
      <p:pic>
        <p:nvPicPr>
          <p:cNvPr id="9" name="Picture 8">
            <a:extLst>
              <a:ext uri="{FF2B5EF4-FFF2-40B4-BE49-F238E27FC236}">
                <a16:creationId xmlns:a16="http://schemas.microsoft.com/office/drawing/2014/main" id="{695B9400-5E5E-415B-9430-E2A816824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392" y="220951"/>
            <a:ext cx="846138" cy="846138"/>
          </a:xfrm>
          <a:prstGeom prst="rect">
            <a:avLst/>
          </a:prstGeom>
        </p:spPr>
      </p:pic>
      <p:pic>
        <p:nvPicPr>
          <p:cNvPr id="5" name="Picture 4">
            <a:extLst>
              <a:ext uri="{FF2B5EF4-FFF2-40B4-BE49-F238E27FC236}">
                <a16:creationId xmlns:a16="http://schemas.microsoft.com/office/drawing/2014/main" id="{2D3DD818-0CDC-4A80-AA73-8A283E538724}"/>
              </a:ext>
            </a:extLst>
          </p:cNvPr>
          <p:cNvPicPr>
            <a:picLocks noChangeAspect="1"/>
          </p:cNvPicPr>
          <p:nvPr/>
        </p:nvPicPr>
        <p:blipFill>
          <a:blip r:embed="rId5"/>
          <a:stretch>
            <a:fillRect/>
          </a:stretch>
        </p:blipFill>
        <p:spPr>
          <a:xfrm>
            <a:off x="1817057" y="1298715"/>
            <a:ext cx="8222293" cy="5341282"/>
          </a:xfrm>
          <a:prstGeom prst="rect">
            <a:avLst/>
          </a:prstGeom>
          <a:ln>
            <a:noFill/>
          </a:ln>
          <a:effectLst>
            <a:outerShdw blurRad="190500" algn="tl" rotWithShape="0">
              <a:srgbClr val="000000">
                <a:alpha val="70000"/>
              </a:srgbClr>
            </a:outerShdw>
          </a:effectLst>
        </p:spPr>
      </p:pic>
      <p:sp>
        <p:nvSpPr>
          <p:cNvPr id="3" name="Teardrop 2">
            <a:extLst>
              <a:ext uri="{FF2B5EF4-FFF2-40B4-BE49-F238E27FC236}">
                <a16:creationId xmlns:a16="http://schemas.microsoft.com/office/drawing/2014/main" id="{51DE221C-3FF9-4085-A1C9-34EF8D828C7B}"/>
              </a:ext>
            </a:extLst>
          </p:cNvPr>
          <p:cNvSpPr/>
          <p:nvPr/>
        </p:nvSpPr>
        <p:spPr>
          <a:xfrm rot="16200000">
            <a:off x="3704331" y="1597485"/>
            <a:ext cx="952500" cy="954156"/>
          </a:xfrm>
          <a:prstGeom prst="teardrop">
            <a:avLst>
              <a:gd name="adj" fmla="val 125044"/>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b="1">
              <a:solidFill>
                <a:schemeClr val="tx1"/>
              </a:solidFill>
            </a:endParaRPr>
          </a:p>
        </p:txBody>
      </p:sp>
      <p:sp>
        <p:nvSpPr>
          <p:cNvPr id="7" name="Teardrop 6">
            <a:extLst>
              <a:ext uri="{FF2B5EF4-FFF2-40B4-BE49-F238E27FC236}">
                <a16:creationId xmlns:a16="http://schemas.microsoft.com/office/drawing/2014/main" id="{8214776B-0BCB-4F5E-B47B-9A85834BA2B0}"/>
              </a:ext>
            </a:extLst>
          </p:cNvPr>
          <p:cNvSpPr/>
          <p:nvPr/>
        </p:nvSpPr>
        <p:spPr>
          <a:xfrm>
            <a:off x="1817056" y="3275848"/>
            <a:ext cx="952500" cy="954156"/>
          </a:xfrm>
          <a:prstGeom prst="teardrop">
            <a:avLst>
              <a:gd name="adj" fmla="val 125044"/>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a:solidFill>
                  <a:schemeClr val="tx1"/>
                </a:solidFill>
              </a:rPr>
              <a:t>2</a:t>
            </a:r>
            <a:endParaRPr lang="en-US" sz="3200" b="1">
              <a:solidFill>
                <a:schemeClr val="tx1"/>
              </a:solidFill>
            </a:endParaRPr>
          </a:p>
        </p:txBody>
      </p:sp>
      <p:sp>
        <p:nvSpPr>
          <p:cNvPr id="4" name="TextBox 3">
            <a:extLst>
              <a:ext uri="{FF2B5EF4-FFF2-40B4-BE49-F238E27FC236}">
                <a16:creationId xmlns:a16="http://schemas.microsoft.com/office/drawing/2014/main" id="{75EAFBB5-0029-4DB3-8786-5DB89B1AC607}"/>
              </a:ext>
            </a:extLst>
          </p:cNvPr>
          <p:cNvSpPr txBox="1"/>
          <p:nvPr/>
        </p:nvSpPr>
        <p:spPr>
          <a:xfrm>
            <a:off x="3889034" y="1751397"/>
            <a:ext cx="583095" cy="646331"/>
          </a:xfrm>
          <a:prstGeom prst="rect">
            <a:avLst/>
          </a:prstGeom>
          <a:noFill/>
        </p:spPr>
        <p:txBody>
          <a:bodyPr wrap="square" rtlCol="0">
            <a:spAutoFit/>
          </a:bodyPr>
          <a:lstStyle/>
          <a:p>
            <a:r>
              <a:rPr lang="en-US" sz="3600" b="1"/>
              <a:t> 1 </a:t>
            </a:r>
          </a:p>
        </p:txBody>
      </p:sp>
    </p:spTree>
    <p:custDataLst>
      <p:tags r:id="rId1"/>
    </p:custDataLst>
    <p:extLst>
      <p:ext uri="{BB962C8B-B14F-4D97-AF65-F5344CB8AC3E}">
        <p14:creationId xmlns:p14="http://schemas.microsoft.com/office/powerpoint/2010/main" val="3835239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57385" y="290513"/>
            <a:ext cx="5130813" cy="707014"/>
          </a:xfrm>
        </p:spPr>
        <p:txBody>
          <a:bodyPr/>
          <a:lstStyle/>
          <a:p>
            <a:r>
              <a:rPr lang="en-US" sz="3200">
                <a:solidFill>
                  <a:srgbClr val="1A1A1A"/>
                </a:solidFill>
              </a:rPr>
              <a:t>OSTP Portal User Roles</a:t>
            </a:r>
          </a:p>
        </p:txBody>
      </p:sp>
      <p:graphicFrame>
        <p:nvGraphicFramePr>
          <p:cNvPr id="4" name="Table 3"/>
          <p:cNvGraphicFramePr>
            <a:graphicFrameLocks noGrp="1"/>
          </p:cNvGraphicFramePr>
          <p:nvPr/>
        </p:nvGraphicFramePr>
        <p:xfrm>
          <a:off x="2012392" y="1249686"/>
          <a:ext cx="8451361" cy="5233035"/>
        </p:xfrm>
        <a:graphic>
          <a:graphicData uri="http://schemas.openxmlformats.org/drawingml/2006/table">
            <a:tbl>
              <a:tblPr firstRow="1" bandRow="1">
                <a:tableStyleId>{5C22544A-7EE6-4342-B048-85BDC9FD1C3A}</a:tableStyleId>
              </a:tblPr>
              <a:tblGrid>
                <a:gridCol w="2404443">
                  <a:extLst>
                    <a:ext uri="{9D8B030D-6E8A-4147-A177-3AD203B41FA5}">
                      <a16:colId xmlns:a16="http://schemas.microsoft.com/office/drawing/2014/main" val="20000"/>
                    </a:ext>
                  </a:extLst>
                </a:gridCol>
                <a:gridCol w="6046918">
                  <a:extLst>
                    <a:ext uri="{9D8B030D-6E8A-4147-A177-3AD203B41FA5}">
                      <a16:colId xmlns:a16="http://schemas.microsoft.com/office/drawing/2014/main" val="20001"/>
                    </a:ext>
                  </a:extLst>
                </a:gridCol>
              </a:tblGrid>
              <a:tr h="386715">
                <a:tc>
                  <a:txBody>
                    <a:bodyPr/>
                    <a:lstStyle/>
                    <a:p>
                      <a:r>
                        <a:rPr lang="en-US"/>
                        <a:t>Role</a:t>
                      </a:r>
                    </a:p>
                  </a:txBody>
                  <a:tcPr>
                    <a:solidFill>
                      <a:srgbClr val="FF6D5F"/>
                    </a:solidFill>
                  </a:tcPr>
                </a:tc>
                <a:tc>
                  <a:txBody>
                    <a:bodyPr/>
                    <a:lstStyle/>
                    <a:p>
                      <a:r>
                        <a:rPr lang="en-US"/>
                        <a:t>Responsibilities</a:t>
                      </a:r>
                    </a:p>
                  </a:txBody>
                  <a:tcPr>
                    <a:solidFill>
                      <a:srgbClr val="FF6D5F"/>
                    </a:solidFill>
                  </a:tcPr>
                </a:tc>
                <a:extLst>
                  <a:ext uri="{0D108BD9-81ED-4DB2-BD59-A6C34878D82A}">
                    <a16:rowId xmlns:a16="http://schemas.microsoft.com/office/drawing/2014/main" val="10000"/>
                  </a:ext>
                </a:extLst>
              </a:tr>
              <a:tr h="2622345">
                <a:tc>
                  <a:txBody>
                    <a:bodyPr/>
                    <a:lstStyle/>
                    <a:p>
                      <a:r>
                        <a:rPr lang="en-US"/>
                        <a:t>District Test Coordinator (DTC)</a:t>
                      </a:r>
                    </a:p>
                  </a:txBody>
                  <a:tcPr>
                    <a:solidFill>
                      <a:schemeClr val="bg1">
                        <a:lumMod val="85000"/>
                      </a:schemeClr>
                    </a:solidFill>
                  </a:tcPr>
                </a:tc>
                <a:tc>
                  <a:txBody>
                    <a:bodyPr/>
                    <a:lstStyle/>
                    <a:p>
                      <a:pPr marL="285750" indent="-285750">
                        <a:buFont typeface="Arial" panose="020B0604020202020204" pitchFamily="34" charset="0"/>
                        <a:buChar char="•"/>
                      </a:pPr>
                      <a:r>
                        <a:rPr lang="en-US" sz="1800"/>
                        <a:t>Manage portal users</a:t>
                      </a:r>
                    </a:p>
                    <a:p>
                      <a:pPr marL="285750" indent="-285750">
                        <a:buFont typeface="Arial" panose="020B0604020202020204" pitchFamily="34" charset="0"/>
                        <a:buChar char="•"/>
                      </a:pPr>
                      <a:r>
                        <a:rPr lang="en-US" sz="1800"/>
                        <a:t>Enrollment transfer requests &amp; approvals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Edit</a:t>
                      </a:r>
                      <a:r>
                        <a:rPr lang="en-US" sz="1800" baseline="0"/>
                        <a:t> student data</a:t>
                      </a:r>
                      <a:endParaRPr lang="en-US" sz="1800"/>
                    </a:p>
                    <a:p>
                      <a:pPr marL="285750" indent="-285750">
                        <a:buFont typeface="Arial" panose="020B0604020202020204" pitchFamily="34" charset="0"/>
                        <a:buChar char="•"/>
                      </a:pPr>
                      <a:r>
                        <a:rPr lang="en-US" sz="1800"/>
                        <a:t>Create classes</a:t>
                      </a:r>
                    </a:p>
                    <a:p>
                      <a:pPr marL="285750" indent="-285750">
                        <a:buFont typeface="Arial" panose="020B0604020202020204" pitchFamily="34" charset="0"/>
                        <a:buChar char="•"/>
                      </a:pPr>
                      <a:r>
                        <a:rPr lang="en-US" sz="1800"/>
                        <a:t>Schedule tests</a:t>
                      </a:r>
                    </a:p>
                    <a:p>
                      <a:pPr marL="285750" indent="-285750">
                        <a:buFont typeface="Arial" panose="020B0604020202020204" pitchFamily="34" charset="0"/>
                        <a:buChar char="•"/>
                      </a:pPr>
                      <a:r>
                        <a:rPr lang="en-US" sz="1800"/>
                        <a:t>Manage &amp;</a:t>
                      </a:r>
                      <a:r>
                        <a:rPr lang="en-US" sz="1800" baseline="0"/>
                        <a:t> monitor student testing</a:t>
                      </a:r>
                      <a:endParaRPr lang="en-US" sz="1800"/>
                    </a:p>
                    <a:p>
                      <a:pPr marL="285750" indent="-285750">
                        <a:buFont typeface="Arial" panose="020B0604020202020204" pitchFamily="34" charset="0"/>
                        <a:buChar char="•"/>
                      </a:pPr>
                      <a:r>
                        <a:rPr lang="en-US" sz="1800"/>
                        <a:t>Track shipments and order additional materials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View Dashboard</a:t>
                      </a:r>
                    </a:p>
                    <a:p>
                      <a:pPr marL="285750" indent="-285750">
                        <a:buFont typeface="Arial" panose="020B0604020202020204" pitchFamily="34" charset="0"/>
                        <a:buChar char="•"/>
                      </a:pPr>
                      <a:r>
                        <a:rPr lang="en-US" sz="1800"/>
                        <a:t>Create &amp; review online reports</a:t>
                      </a:r>
                    </a:p>
                    <a:p>
                      <a:pPr marL="285750" indent="-285750">
                        <a:buFont typeface="Arial" panose="020B0604020202020204" pitchFamily="34" charset="0"/>
                        <a:buChar char="•"/>
                      </a:pPr>
                      <a:r>
                        <a:rPr lang="en-US" sz="1800" b="0"/>
                        <a:t>Access Proctor Passwords from Administration home page</a:t>
                      </a:r>
                    </a:p>
                  </a:txBody>
                  <a:tcPr>
                    <a:solidFill>
                      <a:schemeClr val="bg1">
                        <a:lumMod val="85000"/>
                      </a:schemeClr>
                    </a:solidFill>
                  </a:tcPr>
                </a:tc>
                <a:extLst>
                  <a:ext uri="{0D108BD9-81ED-4DB2-BD59-A6C34878D82A}">
                    <a16:rowId xmlns:a16="http://schemas.microsoft.com/office/drawing/2014/main" val="10001"/>
                  </a:ext>
                </a:extLst>
              </a:tr>
              <a:tr h="1787220">
                <a:tc>
                  <a:txBody>
                    <a:bodyPr/>
                    <a:lstStyle/>
                    <a:p>
                      <a:r>
                        <a:rPr lang="en-US"/>
                        <a:t>Building Test Coordinator (BTC)</a:t>
                      </a:r>
                    </a:p>
                  </a:txBody>
                  <a:tcPr>
                    <a:solidFill>
                      <a:schemeClr val="bg1">
                        <a:lumMod val="75000"/>
                      </a:schemeClr>
                    </a:solidFill>
                  </a:tcPr>
                </a:tc>
                <a:tc>
                  <a:txBody>
                    <a:bodyPr/>
                    <a:lstStyle/>
                    <a:p>
                      <a:pPr marL="285750" indent="-285750">
                        <a:buFont typeface="Arial" panose="020B0604020202020204" pitchFamily="34" charset="0"/>
                        <a:buChar char="•"/>
                      </a:pPr>
                      <a:r>
                        <a:rPr lang="en-US" sz="1800" dirty="0"/>
                        <a:t>Manage portal users</a:t>
                      </a:r>
                    </a:p>
                    <a:p>
                      <a:pPr marL="285750" indent="-285750">
                        <a:buFont typeface="Arial" panose="020B0604020202020204" pitchFamily="34" charset="0"/>
                        <a:buChar char="•"/>
                      </a:pPr>
                      <a:r>
                        <a:rPr lang="en-US" sz="1800" dirty="0"/>
                        <a:t>Edit</a:t>
                      </a:r>
                      <a:r>
                        <a:rPr lang="en-US" sz="1800" baseline="0" dirty="0"/>
                        <a:t> student data</a:t>
                      </a:r>
                    </a:p>
                    <a:p>
                      <a:pPr marL="285750" indent="-285750">
                        <a:buFont typeface="Arial" panose="020B0604020202020204" pitchFamily="34" charset="0"/>
                        <a:buChar char="•"/>
                      </a:pPr>
                      <a:r>
                        <a:rPr lang="en-US" sz="1800" baseline="0" dirty="0"/>
                        <a:t>Create classes</a:t>
                      </a:r>
                    </a:p>
                    <a:p>
                      <a:pPr marL="285750" indent="-285750">
                        <a:buFont typeface="Arial" panose="020B0604020202020204" pitchFamily="34" charset="0"/>
                        <a:buChar char="•"/>
                      </a:pPr>
                      <a:r>
                        <a:rPr lang="en-US" sz="1800" baseline="0" dirty="0"/>
                        <a:t>Schedule tests</a:t>
                      </a:r>
                    </a:p>
                    <a:p>
                      <a:pPr marL="285750" indent="-285750">
                        <a:buFont typeface="Arial" panose="020B0604020202020204" pitchFamily="34" charset="0"/>
                        <a:buChar char="•"/>
                      </a:pPr>
                      <a:r>
                        <a:rPr lang="en-US" sz="1800" baseline="0" dirty="0"/>
                        <a:t>Manage &amp; monitor student testing</a:t>
                      </a:r>
                    </a:p>
                    <a:p>
                      <a:pPr marL="285750" indent="-285750">
                        <a:buFont typeface="Arial" panose="020B0604020202020204" pitchFamily="34" charset="0"/>
                        <a:buChar char="•"/>
                      </a:pPr>
                      <a:r>
                        <a:rPr lang="en-US" sz="1800" baseline="0" dirty="0"/>
                        <a:t>View Dashboard</a:t>
                      </a:r>
                    </a:p>
                    <a:p>
                      <a:pPr marL="285750" indent="-285750">
                        <a:buFont typeface="Arial" panose="020B0604020202020204" pitchFamily="34" charset="0"/>
                        <a:buChar char="•"/>
                      </a:pPr>
                      <a:r>
                        <a:rPr lang="en-US" sz="1800" baseline="0" dirty="0"/>
                        <a:t>Create &amp; review online reports</a:t>
                      </a:r>
                    </a:p>
                  </a:txBody>
                  <a:tcPr>
                    <a:solidFill>
                      <a:schemeClr val="bg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392" y="220951"/>
            <a:ext cx="846138" cy="846138"/>
          </a:xfrm>
          <a:prstGeom prst="rect">
            <a:avLst/>
          </a:prstGeom>
        </p:spPr>
      </p:pic>
      <p:pic>
        <p:nvPicPr>
          <p:cNvPr id="8" name="Picture 7">
            <a:extLst>
              <a:ext uri="{FF2B5EF4-FFF2-40B4-BE49-F238E27FC236}">
                <a16:creationId xmlns:a16="http://schemas.microsoft.com/office/drawing/2014/main" id="{858A020B-391B-458F-8018-289A6D2C3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3824">
            <a:off x="8720703" y="1682045"/>
            <a:ext cx="749905" cy="562429"/>
          </a:xfrm>
          <a:prstGeom prst="rect">
            <a:avLst/>
          </a:prstGeom>
        </p:spPr>
      </p:pic>
    </p:spTree>
    <p:custDataLst>
      <p:tags r:id="rId1"/>
    </p:custDataLst>
    <p:extLst>
      <p:ext uri="{BB962C8B-B14F-4D97-AF65-F5344CB8AC3E}">
        <p14:creationId xmlns:p14="http://schemas.microsoft.com/office/powerpoint/2010/main" val="1640213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32309" y="291652"/>
            <a:ext cx="6327381" cy="707014"/>
          </a:xfrm>
        </p:spPr>
        <p:txBody>
          <a:bodyPr/>
          <a:lstStyle/>
          <a:p>
            <a:r>
              <a:rPr lang="en-US" sz="3200">
                <a:solidFill>
                  <a:srgbClr val="1A1A1A"/>
                </a:solidFill>
              </a:rPr>
              <a:t>OSTP Portal User Roles</a:t>
            </a:r>
          </a:p>
        </p:txBody>
      </p:sp>
      <p:graphicFrame>
        <p:nvGraphicFramePr>
          <p:cNvPr id="4" name="Table 3"/>
          <p:cNvGraphicFramePr>
            <a:graphicFrameLocks noGrp="1"/>
          </p:cNvGraphicFramePr>
          <p:nvPr/>
        </p:nvGraphicFramePr>
        <p:xfrm>
          <a:off x="2012392" y="1258307"/>
          <a:ext cx="8460787" cy="5265041"/>
        </p:xfrm>
        <a:graphic>
          <a:graphicData uri="http://schemas.openxmlformats.org/drawingml/2006/table">
            <a:tbl>
              <a:tblPr firstRow="1" bandRow="1">
                <a:tableStyleId>{5C22544A-7EE6-4342-B048-85BDC9FD1C3A}</a:tableStyleId>
              </a:tblPr>
              <a:tblGrid>
                <a:gridCol w="2464954">
                  <a:extLst>
                    <a:ext uri="{9D8B030D-6E8A-4147-A177-3AD203B41FA5}">
                      <a16:colId xmlns:a16="http://schemas.microsoft.com/office/drawing/2014/main" val="20000"/>
                    </a:ext>
                  </a:extLst>
                </a:gridCol>
                <a:gridCol w="5995833">
                  <a:extLst>
                    <a:ext uri="{9D8B030D-6E8A-4147-A177-3AD203B41FA5}">
                      <a16:colId xmlns:a16="http://schemas.microsoft.com/office/drawing/2014/main" val="20001"/>
                    </a:ext>
                  </a:extLst>
                </a:gridCol>
              </a:tblGrid>
              <a:tr h="390833">
                <a:tc>
                  <a:txBody>
                    <a:bodyPr/>
                    <a:lstStyle/>
                    <a:p>
                      <a:r>
                        <a:rPr lang="en-US"/>
                        <a:t>Role</a:t>
                      </a:r>
                    </a:p>
                  </a:txBody>
                  <a:tcPr>
                    <a:solidFill>
                      <a:srgbClr val="FF6D5F"/>
                    </a:solidFill>
                  </a:tcPr>
                </a:tc>
                <a:tc>
                  <a:txBody>
                    <a:bodyPr/>
                    <a:lstStyle/>
                    <a:p>
                      <a:r>
                        <a:rPr lang="en-US"/>
                        <a:t>Responsibilities</a:t>
                      </a:r>
                    </a:p>
                  </a:txBody>
                  <a:tcPr>
                    <a:solidFill>
                      <a:srgbClr val="FF6D5F"/>
                    </a:solidFill>
                  </a:tcPr>
                </a:tc>
                <a:extLst>
                  <a:ext uri="{0D108BD9-81ED-4DB2-BD59-A6C34878D82A}">
                    <a16:rowId xmlns:a16="http://schemas.microsoft.com/office/drawing/2014/main" val="10000"/>
                  </a:ext>
                </a:extLst>
              </a:tr>
              <a:tr h="873109">
                <a:tc>
                  <a:txBody>
                    <a:bodyPr/>
                    <a:lstStyle/>
                    <a:p>
                      <a:r>
                        <a:rPr lang="en-US"/>
                        <a:t>Assessment Technology Coordinator (ATC)</a:t>
                      </a:r>
                    </a:p>
                  </a:txBody>
                  <a:tcPr>
                    <a:solidFill>
                      <a:schemeClr val="bg1">
                        <a:lumMod val="85000"/>
                      </a:schemeClr>
                    </a:solidFill>
                  </a:tcPr>
                </a:tc>
                <a:tc>
                  <a:txBody>
                    <a:bodyPr/>
                    <a:lstStyle/>
                    <a:p>
                      <a:pPr marL="285750" indent="-285750">
                        <a:buFont typeface="Arial" panose="020B0604020202020204" pitchFamily="34" charset="0"/>
                        <a:buChar char="•"/>
                      </a:pPr>
                      <a:r>
                        <a:rPr lang="en-US" sz="1800" baseline="0"/>
                        <a:t>Download and install Kiosk</a:t>
                      </a:r>
                    </a:p>
                    <a:p>
                      <a:pPr marL="285750" indent="-285750">
                        <a:buFont typeface="Arial" panose="020B0604020202020204" pitchFamily="34" charset="0"/>
                        <a:buChar char="•"/>
                      </a:pPr>
                      <a:r>
                        <a:rPr lang="en-US" sz="1800" baseline="0"/>
                        <a:t>Perform Site Readiness Testing</a:t>
                      </a:r>
                    </a:p>
                    <a:p>
                      <a:pPr marL="285750" indent="-285750">
                        <a:buFont typeface="Arial" panose="020B0604020202020204" pitchFamily="34" charset="0"/>
                        <a:buChar char="•"/>
                      </a:pPr>
                      <a:r>
                        <a:rPr lang="en-US" sz="1800" baseline="0"/>
                        <a:t>Certify Site Ready for Testing</a:t>
                      </a:r>
                    </a:p>
                  </a:txBody>
                  <a:tcPr>
                    <a:solidFill>
                      <a:schemeClr val="bg1">
                        <a:lumMod val="85000"/>
                      </a:schemeClr>
                    </a:solidFill>
                  </a:tcPr>
                </a:tc>
                <a:extLst>
                  <a:ext uri="{0D108BD9-81ED-4DB2-BD59-A6C34878D82A}">
                    <a16:rowId xmlns:a16="http://schemas.microsoft.com/office/drawing/2014/main" val="10001"/>
                  </a:ext>
                </a:extLst>
              </a:tr>
              <a:tr h="1639560">
                <a:tc>
                  <a:txBody>
                    <a:bodyPr/>
                    <a:lstStyle/>
                    <a:p>
                      <a:r>
                        <a:rPr lang="en-US"/>
                        <a:t>District Level User (DU)</a:t>
                      </a:r>
                    </a:p>
                  </a:txBody>
                  <a:tcPr>
                    <a:solidFill>
                      <a:schemeClr val="bg1">
                        <a:lumMod val="75000"/>
                      </a:schemeClr>
                    </a:solidFill>
                  </a:tcPr>
                </a:tc>
                <a:tc>
                  <a:txBody>
                    <a:bodyPr/>
                    <a:lstStyle/>
                    <a:p>
                      <a:pPr marL="285750" indent="-285750">
                        <a:buFont typeface="Arial" panose="020B0604020202020204" pitchFamily="34" charset="0"/>
                        <a:buChar char="•"/>
                      </a:pPr>
                      <a:r>
                        <a:rPr lang="en-US" sz="1800"/>
                        <a:t>Edit</a:t>
                      </a:r>
                      <a:r>
                        <a:rPr lang="en-US" sz="1800" baseline="0"/>
                        <a:t> student data</a:t>
                      </a:r>
                    </a:p>
                    <a:p>
                      <a:pPr marL="285750" indent="-285750">
                        <a:buFont typeface="Arial" panose="020B0604020202020204" pitchFamily="34" charset="0"/>
                        <a:buChar char="•"/>
                      </a:pPr>
                      <a:r>
                        <a:rPr lang="en-US" sz="1800" baseline="0"/>
                        <a:t>Create classes</a:t>
                      </a:r>
                    </a:p>
                    <a:p>
                      <a:pPr marL="285750" indent="-285750">
                        <a:buFont typeface="Arial" panose="020B0604020202020204" pitchFamily="34" charset="0"/>
                        <a:buChar char="•"/>
                      </a:pPr>
                      <a:r>
                        <a:rPr lang="en-US" sz="1800" baseline="0"/>
                        <a:t>Schedule tests</a:t>
                      </a:r>
                    </a:p>
                    <a:p>
                      <a:pPr marL="285750" indent="-285750">
                        <a:buFont typeface="Arial" panose="020B0604020202020204" pitchFamily="34" charset="0"/>
                        <a:buChar char="•"/>
                      </a:pPr>
                      <a:r>
                        <a:rPr lang="en-US" sz="1800" baseline="0"/>
                        <a:t>Manage &amp; monitor student testing</a:t>
                      </a:r>
                    </a:p>
                    <a:p>
                      <a:pPr marL="285750" indent="-285750">
                        <a:buFont typeface="Arial" panose="020B0604020202020204" pitchFamily="34" charset="0"/>
                        <a:buChar char="•"/>
                      </a:pPr>
                      <a:r>
                        <a:rPr lang="en-US" sz="1800" baseline="0"/>
                        <a:t>View Dashboard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a:t>View online reports</a:t>
                      </a:r>
                    </a:p>
                  </a:txBody>
                  <a:tcPr>
                    <a:solidFill>
                      <a:schemeClr val="bg1">
                        <a:lumMod val="75000"/>
                      </a:schemeClr>
                    </a:solidFill>
                  </a:tcPr>
                </a:tc>
                <a:extLst>
                  <a:ext uri="{0D108BD9-81ED-4DB2-BD59-A6C34878D82A}">
                    <a16:rowId xmlns:a16="http://schemas.microsoft.com/office/drawing/2014/main" val="10002"/>
                  </a:ext>
                </a:extLst>
              </a:tr>
              <a:tr h="10185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Building Level User (BU)</a:t>
                      </a:r>
                    </a:p>
                    <a:p>
                      <a:endParaRPr lang="en-US"/>
                    </a:p>
                  </a:txBody>
                  <a:tcPr>
                    <a:solidFill>
                      <a:schemeClr val="bg1">
                        <a:lumMod val="85000"/>
                      </a:schemeClr>
                    </a:solidFill>
                  </a:tcPr>
                </a:tc>
                <a:tc>
                  <a:txBody>
                    <a:bodyPr/>
                    <a:lstStyle/>
                    <a:p>
                      <a:pPr marL="285750" indent="-285750">
                        <a:buFont typeface="Arial" panose="020B0604020202020204" pitchFamily="34" charset="0"/>
                        <a:buChar char="•"/>
                      </a:pPr>
                      <a:r>
                        <a:rPr lang="en-US" sz="1800"/>
                        <a:t>Verify</a:t>
                      </a:r>
                      <a:r>
                        <a:rPr lang="en-US" sz="1800" baseline="0"/>
                        <a:t> student data</a:t>
                      </a:r>
                    </a:p>
                    <a:p>
                      <a:pPr marL="285750" indent="-285750">
                        <a:buFont typeface="Arial" panose="020B0604020202020204" pitchFamily="34" charset="0"/>
                        <a:buChar char="•"/>
                      </a:pPr>
                      <a:r>
                        <a:rPr lang="en-US" sz="1800" baseline="0"/>
                        <a:t>Create classes</a:t>
                      </a:r>
                    </a:p>
                    <a:p>
                      <a:pPr marL="285750" indent="-285750">
                        <a:buFont typeface="Arial" panose="020B0604020202020204" pitchFamily="34" charset="0"/>
                        <a:buChar char="•"/>
                      </a:pPr>
                      <a:r>
                        <a:rPr lang="en-US" sz="1800" baseline="0"/>
                        <a:t>Schedule tests</a:t>
                      </a:r>
                    </a:p>
                    <a:p>
                      <a:pPr marL="285750" indent="-285750">
                        <a:buFont typeface="Arial" panose="020B0604020202020204" pitchFamily="34" charset="0"/>
                        <a:buChar char="•"/>
                      </a:pPr>
                      <a:r>
                        <a:rPr lang="en-US" sz="1800" baseline="0"/>
                        <a:t>View Dashboard</a:t>
                      </a:r>
                    </a:p>
                    <a:p>
                      <a:pPr marL="285750" indent="-285750">
                        <a:buFont typeface="Arial" panose="020B0604020202020204" pitchFamily="34" charset="0"/>
                        <a:buChar char="•"/>
                      </a:pPr>
                      <a:r>
                        <a:rPr lang="en-US" sz="1800" baseline="0"/>
                        <a:t>View online reports</a:t>
                      </a:r>
                    </a:p>
                  </a:txBody>
                  <a:tcPr>
                    <a:solidFill>
                      <a:schemeClr val="bg1">
                        <a:lumMod val="85000"/>
                      </a:schemeClr>
                    </a:solidFill>
                  </a:tcPr>
                </a:tc>
                <a:extLst>
                  <a:ext uri="{0D108BD9-81ED-4DB2-BD59-A6C34878D82A}">
                    <a16:rowId xmlns:a16="http://schemas.microsoft.com/office/drawing/2014/main" val="10003"/>
                  </a:ext>
                </a:extLst>
              </a:tr>
              <a:tr h="759408">
                <a:tc>
                  <a:txBody>
                    <a:bodyPr/>
                    <a:lstStyle/>
                    <a:p>
                      <a:r>
                        <a:rPr lang="en-US"/>
                        <a:t>Reports Access Only </a:t>
                      </a:r>
                    </a:p>
                    <a:p>
                      <a:r>
                        <a:rPr lang="en-US"/>
                        <a:t>(District or Building)</a:t>
                      </a:r>
                    </a:p>
                  </a:txBody>
                  <a:tcPr>
                    <a:solidFill>
                      <a:schemeClr val="bg1">
                        <a:lumMod val="75000"/>
                      </a:schemeClr>
                    </a:solidFill>
                  </a:tcPr>
                </a:tc>
                <a:tc>
                  <a:txBody>
                    <a:bodyPr/>
                    <a:lstStyle/>
                    <a:p>
                      <a:pPr marL="285750" indent="-285750">
                        <a:buFont typeface="Arial" panose="020B0604020202020204" pitchFamily="34" charset="0"/>
                        <a:buChar char="•"/>
                      </a:pPr>
                      <a:r>
                        <a:rPr lang="en-US" sz="1800"/>
                        <a:t>View online</a:t>
                      </a:r>
                      <a:r>
                        <a:rPr lang="en-US" sz="1800" baseline="0"/>
                        <a:t> r</a:t>
                      </a:r>
                      <a:r>
                        <a:rPr lang="en-US" sz="1800"/>
                        <a:t>eports</a:t>
                      </a:r>
                    </a:p>
                  </a:txBody>
                  <a:tcPr>
                    <a:solidFill>
                      <a:schemeClr val="bg1">
                        <a:lumMod val="75000"/>
                      </a:schemeClr>
                    </a:solid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392" y="220951"/>
            <a:ext cx="846138" cy="846138"/>
          </a:xfrm>
          <a:prstGeom prst="rect">
            <a:avLst/>
          </a:prstGeom>
        </p:spPr>
      </p:pic>
    </p:spTree>
    <p:custDataLst>
      <p:tags r:id="rId1"/>
    </p:custDataLst>
    <p:extLst>
      <p:ext uri="{BB962C8B-B14F-4D97-AF65-F5344CB8AC3E}">
        <p14:creationId xmlns:p14="http://schemas.microsoft.com/office/powerpoint/2010/main" val="15627280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4454" y="290513"/>
            <a:ext cx="7044896" cy="707014"/>
          </a:xfrm>
        </p:spPr>
        <p:txBody>
          <a:bodyPr/>
          <a:lstStyle/>
          <a:p>
            <a:r>
              <a:rPr lang="en-US" sz="3200"/>
              <a:t>Administration - Students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sp>
        <p:nvSpPr>
          <p:cNvPr id="5" name="Text Placeholder 4"/>
          <p:cNvSpPr>
            <a:spLocks noGrp="1"/>
          </p:cNvSpPr>
          <p:nvPr>
            <p:ph type="body" sz="quarter" idx="10"/>
          </p:nvPr>
        </p:nvSpPr>
        <p:spPr>
          <a:xfrm>
            <a:off x="1511301" y="1358605"/>
            <a:ext cx="9169398" cy="4857750"/>
          </a:xfrm>
        </p:spPr>
        <p:txBody>
          <a:bodyPr vert="horz" lIns="0" tIns="45720" rIns="0" bIns="45720" rtlCol="0" anchor="t">
            <a:normAutofit/>
          </a:bodyPr>
          <a:lstStyle/>
          <a:p>
            <a:r>
              <a:rPr lang="en-US"/>
              <a:t>Student Information, Accommodations, and Enrollment</a:t>
            </a:r>
            <a:br>
              <a:rPr lang="en-US"/>
            </a:br>
            <a:endParaRPr lang="en-US"/>
          </a:p>
          <a:p>
            <a:pPr lvl="1"/>
            <a:r>
              <a:rPr lang="en-US" sz="2400"/>
              <a:t>Available on February 17, 2020</a:t>
            </a:r>
          </a:p>
          <a:p>
            <a:pPr lvl="1"/>
            <a:r>
              <a:rPr lang="en-US" sz="2400"/>
              <a:t>Review Student Information &amp; Enrollment Data</a:t>
            </a:r>
          </a:p>
          <a:p>
            <a:pPr lvl="1"/>
            <a:r>
              <a:rPr lang="en-US" sz="2400">
                <a:latin typeface="Arial"/>
                <a:cs typeface="Arial"/>
              </a:rPr>
              <a:t>Assign Accommodations</a:t>
            </a:r>
          </a:p>
          <a:p>
            <a:pPr lvl="2"/>
            <a:r>
              <a:rPr lang="en-US" sz="2400">
                <a:latin typeface="Arial"/>
                <a:cs typeface="Arial"/>
              </a:rPr>
              <a:t>DTCs and STCs are responsible for assigning all embedded and non-embedded student accommodations.</a:t>
            </a:r>
          </a:p>
          <a:p>
            <a:pPr lvl="1"/>
            <a:r>
              <a:rPr lang="en-US" sz="2400"/>
              <a:t>Accommodations Upload &amp; Export</a:t>
            </a:r>
          </a:p>
          <a:p>
            <a:pPr marL="914400" lvl="2" indent="0">
              <a:buNone/>
            </a:pPr>
            <a:endParaRPr lang="en-US" sz="2200"/>
          </a:p>
        </p:txBody>
      </p:sp>
      <p:sp>
        <p:nvSpPr>
          <p:cNvPr id="7" name="Rectangle 6">
            <a:extLst>
              <a:ext uri="{FF2B5EF4-FFF2-40B4-BE49-F238E27FC236}">
                <a16:creationId xmlns:a16="http://schemas.microsoft.com/office/drawing/2014/main" id="{779ED783-2947-4F98-A90C-0A89CC49D0C5}"/>
              </a:ext>
            </a:extLst>
          </p:cNvPr>
          <p:cNvSpPr/>
          <p:nvPr/>
        </p:nvSpPr>
        <p:spPr>
          <a:xfrm>
            <a:off x="3302523" y="5129368"/>
            <a:ext cx="7337777" cy="1200329"/>
          </a:xfrm>
          <a:prstGeom prst="rect">
            <a:avLst/>
          </a:prstGeom>
        </p:spPr>
        <p:txBody>
          <a:bodyPr wrap="square" anchor="t">
            <a:spAutoFit/>
          </a:bodyPr>
          <a:lstStyle/>
          <a:p>
            <a:pPr lvl="0">
              <a:defRPr/>
            </a:pPr>
            <a:r>
              <a:rPr lang="en-US" sz="2400">
                <a:solidFill>
                  <a:srgbClr val="1A1A1A"/>
                </a:solidFill>
                <a:latin typeface="Calibri"/>
                <a:cs typeface="Calibri"/>
              </a:rPr>
              <a:t>The accommodations </a:t>
            </a:r>
            <a:r>
              <a:rPr lang="en-US" sz="2400" i="1">
                <a:solidFill>
                  <a:srgbClr val="1A1A1A"/>
                </a:solidFill>
                <a:latin typeface="Calibri"/>
                <a:cs typeface="Calibri"/>
              </a:rPr>
              <a:t>export</a:t>
            </a:r>
            <a:r>
              <a:rPr lang="en-US" sz="2400">
                <a:solidFill>
                  <a:srgbClr val="1A1A1A"/>
                </a:solidFill>
                <a:latin typeface="Calibri"/>
                <a:cs typeface="Calibri"/>
              </a:rPr>
              <a:t> will no longer be blacked out during peak </a:t>
            </a:r>
            <a:r>
              <a:rPr lang="en-US" sz="2400" u="sng">
                <a:solidFill>
                  <a:srgbClr val="1A1A1A"/>
                </a:solidFill>
                <a:latin typeface="Calibri"/>
                <a:cs typeface="Calibri"/>
              </a:rPr>
              <a:t>operational </a:t>
            </a:r>
            <a:r>
              <a:rPr lang="en-US" sz="2400">
                <a:solidFill>
                  <a:srgbClr val="1A1A1A"/>
                </a:solidFill>
                <a:latin typeface="Calibri"/>
                <a:cs typeface="Calibri"/>
              </a:rPr>
              <a:t>testing hours and will be available throughout the operational administration.</a:t>
            </a:r>
          </a:p>
        </p:txBody>
      </p:sp>
      <p:pic>
        <p:nvPicPr>
          <p:cNvPr id="8" name="Picture 7">
            <a:extLst>
              <a:ext uri="{FF2B5EF4-FFF2-40B4-BE49-F238E27FC236}">
                <a16:creationId xmlns:a16="http://schemas.microsoft.com/office/drawing/2014/main" id="{FFF6E24E-C208-4E2E-8527-973D05CA2058}"/>
              </a:ext>
            </a:extLst>
          </p:cNvPr>
          <p:cNvPicPr>
            <a:picLocks noChangeAspect="1"/>
          </p:cNvPicPr>
          <p:nvPr/>
        </p:nvPicPr>
        <p:blipFill>
          <a:blip r:embed="rId5"/>
          <a:stretch>
            <a:fillRect/>
          </a:stretch>
        </p:blipFill>
        <p:spPr>
          <a:xfrm rot="20816871">
            <a:off x="2474206" y="4282636"/>
            <a:ext cx="1456248" cy="1346343"/>
          </a:xfrm>
          <a:prstGeom prst="rect">
            <a:avLst/>
          </a:prstGeom>
        </p:spPr>
      </p:pic>
    </p:spTree>
    <p:custDataLst>
      <p:tags r:id="rId1"/>
    </p:custDataLst>
    <p:extLst>
      <p:ext uri="{BB962C8B-B14F-4D97-AF65-F5344CB8AC3E}">
        <p14:creationId xmlns:p14="http://schemas.microsoft.com/office/powerpoint/2010/main" val="24641033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4454" y="290513"/>
            <a:ext cx="7044896" cy="707014"/>
          </a:xfrm>
        </p:spPr>
        <p:txBody>
          <a:bodyPr/>
          <a:lstStyle/>
          <a:p>
            <a:r>
              <a:rPr lang="en-US" sz="3200"/>
              <a:t>Administration – Classes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sp>
        <p:nvSpPr>
          <p:cNvPr id="5" name="Text Placeholder 4"/>
          <p:cNvSpPr>
            <a:spLocks noGrp="1"/>
          </p:cNvSpPr>
          <p:nvPr>
            <p:ph type="body" sz="quarter" idx="10"/>
          </p:nvPr>
        </p:nvSpPr>
        <p:spPr>
          <a:xfrm>
            <a:off x="2007417" y="1330325"/>
            <a:ext cx="8031934" cy="4857750"/>
          </a:xfrm>
        </p:spPr>
        <p:txBody>
          <a:bodyPr/>
          <a:lstStyle/>
          <a:p>
            <a:r>
              <a:rPr lang="en-US"/>
              <a:t>Class Creation</a:t>
            </a:r>
          </a:p>
          <a:p>
            <a:pPr lvl="1"/>
            <a:r>
              <a:rPr lang="en-US"/>
              <a:t>Pre-created classes </a:t>
            </a:r>
          </a:p>
          <a:p>
            <a:pPr lvl="1"/>
            <a:r>
              <a:rPr lang="en-US"/>
              <a:t>Optional manual class creation</a:t>
            </a:r>
          </a:p>
          <a:p>
            <a:pPr lvl="1"/>
            <a:r>
              <a:rPr lang="en-US"/>
              <a:t>Class bulk upload</a:t>
            </a:r>
          </a:p>
          <a:p>
            <a:pPr marL="457200" lvl="1" indent="0">
              <a:buNone/>
            </a:pPr>
            <a:endParaRPr lang="en-US"/>
          </a:p>
          <a:p>
            <a:pPr marL="457200" lvl="1" indent="0">
              <a:buNone/>
            </a:pPr>
            <a:endParaRPr lang="en-US"/>
          </a:p>
        </p:txBody>
      </p:sp>
    </p:spTree>
    <p:custDataLst>
      <p:tags r:id="rId1"/>
    </p:custDataLst>
    <p:extLst>
      <p:ext uri="{BB962C8B-B14F-4D97-AF65-F5344CB8AC3E}">
        <p14:creationId xmlns:p14="http://schemas.microsoft.com/office/powerpoint/2010/main" val="22603240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94454" y="290513"/>
            <a:ext cx="7044896" cy="707014"/>
          </a:xfrm>
        </p:spPr>
        <p:txBody>
          <a:bodyPr/>
          <a:lstStyle/>
          <a:p>
            <a:r>
              <a:rPr lang="en-US" sz="3200"/>
              <a:t>Administration – Test Sessions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sp>
        <p:nvSpPr>
          <p:cNvPr id="5" name="Text Placeholder 4"/>
          <p:cNvSpPr>
            <a:spLocks noGrp="1"/>
          </p:cNvSpPr>
          <p:nvPr>
            <p:ph type="body" sz="quarter" idx="10"/>
          </p:nvPr>
        </p:nvSpPr>
        <p:spPr>
          <a:xfrm>
            <a:off x="2007417" y="1330325"/>
            <a:ext cx="8031934" cy="4857750"/>
          </a:xfrm>
        </p:spPr>
        <p:txBody>
          <a:bodyPr vert="horz" lIns="0" tIns="45720" rIns="0" bIns="45720" rtlCol="0" anchor="t">
            <a:normAutofit/>
          </a:bodyPr>
          <a:lstStyle/>
          <a:p>
            <a:r>
              <a:rPr lang="en-US"/>
              <a:t>Scheduling Tests</a:t>
            </a:r>
          </a:p>
          <a:p>
            <a:pPr lvl="1"/>
            <a:r>
              <a:rPr lang="en-US"/>
              <a:t>Schedule classes to tests</a:t>
            </a:r>
          </a:p>
          <a:p>
            <a:pPr lvl="1"/>
            <a:r>
              <a:rPr lang="en-US"/>
              <a:t>Print student test logins with students' usernames and passwords</a:t>
            </a:r>
          </a:p>
          <a:p>
            <a:pPr lvl="1"/>
            <a:r>
              <a:rPr lang="en-US"/>
              <a:t>Manage &amp; monitor test sessions</a:t>
            </a:r>
          </a:p>
          <a:p>
            <a:pPr lvl="2"/>
            <a:r>
              <a:rPr lang="en-US"/>
              <a:t>Test Status Export</a:t>
            </a:r>
          </a:p>
          <a:p>
            <a:endParaRPr lang="en-US"/>
          </a:p>
        </p:txBody>
      </p:sp>
      <p:sp>
        <p:nvSpPr>
          <p:cNvPr id="8" name="Rectangle: Rounded Corners 7">
            <a:extLst>
              <a:ext uri="{FF2B5EF4-FFF2-40B4-BE49-F238E27FC236}">
                <a16:creationId xmlns:a16="http://schemas.microsoft.com/office/drawing/2014/main" id="{0388F958-856D-4258-95ED-15FD9DFBFC1D}"/>
              </a:ext>
            </a:extLst>
          </p:cNvPr>
          <p:cNvSpPr/>
          <p:nvPr/>
        </p:nvSpPr>
        <p:spPr>
          <a:xfrm>
            <a:off x="2298989" y="4424859"/>
            <a:ext cx="7594021" cy="1572739"/>
          </a:xfrm>
          <a:prstGeom prst="roundRect">
            <a:avLst>
              <a:gd name="adj" fmla="val 12751"/>
            </a:avLst>
          </a:prstGeom>
          <a:solidFill>
            <a:schemeClr val="bg1">
              <a:lumMod val="95000"/>
            </a:schemeClr>
          </a:solidFill>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marL="342900" indent="-342900">
              <a:spcBef>
                <a:spcPct val="20000"/>
              </a:spcBef>
              <a:buClr>
                <a:srgbClr val="FF6D5F"/>
              </a:buClr>
              <a:buFont typeface="Wingdings" panose="05000000000000000000" pitchFamily="2" charset="2"/>
              <a:buChar char="§"/>
            </a:pPr>
            <a:r>
              <a:rPr lang="en-US" sz="2400">
                <a:latin typeface="Arial"/>
                <a:cs typeface="Arial"/>
              </a:rPr>
              <a:t>Generate an export of students not scheduled to a specific test at a school.</a:t>
            </a:r>
          </a:p>
          <a:p>
            <a:pPr marL="342900" indent="-342900">
              <a:spcBef>
                <a:spcPct val="20000"/>
              </a:spcBef>
              <a:buClr>
                <a:srgbClr val="FF6D5F"/>
              </a:buClr>
              <a:buFont typeface="Wingdings" panose="05000000000000000000" pitchFamily="2" charset="2"/>
              <a:buChar char="§"/>
            </a:pPr>
            <a:r>
              <a:rPr lang="en-US" sz="2400">
                <a:latin typeface="Arial"/>
                <a:cs typeface="Arial"/>
              </a:rPr>
              <a:t>Date/Time Created column added to Test Session Details.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27296">
            <a:off x="1476364" y="3928963"/>
            <a:ext cx="1322390" cy="991793"/>
          </a:xfrm>
          <a:prstGeom prst="rect">
            <a:avLst/>
          </a:prstGeom>
        </p:spPr>
      </p:pic>
    </p:spTree>
    <p:custDataLst>
      <p:tags r:id="rId1"/>
    </p:custDataLst>
    <p:extLst>
      <p:ext uri="{BB962C8B-B14F-4D97-AF65-F5344CB8AC3E}">
        <p14:creationId xmlns:p14="http://schemas.microsoft.com/office/powerpoint/2010/main" val="30807674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98863" y="1339752"/>
            <a:ext cx="9087440" cy="3166260"/>
          </a:xfrm>
        </p:spPr>
        <p:txBody>
          <a:bodyPr/>
          <a:lstStyle/>
          <a:p>
            <a:r>
              <a:rPr lang="en-US"/>
              <a:t>Scheduling Spanish Tests:</a:t>
            </a:r>
          </a:p>
          <a:p>
            <a:pPr marL="514350" indent="-514350">
              <a:buFont typeface="Arial" charset="0"/>
              <a:buChar char="•"/>
            </a:pPr>
            <a:r>
              <a:rPr lang="en-US"/>
              <a:t>All students to be scheduled for a Spanish test need to be placed into a separate class.</a:t>
            </a:r>
          </a:p>
          <a:p>
            <a:pPr marL="514350" indent="-514350">
              <a:buFont typeface="Arial" charset="0"/>
              <a:buChar char="•"/>
            </a:pPr>
            <a:r>
              <a:rPr lang="en-US"/>
              <a:t>The new class must be scheduled to take the Spanish version test.</a:t>
            </a:r>
          </a:p>
          <a:p>
            <a:pPr marL="1200150" lvl="1" indent="-514350">
              <a:buFont typeface="Arial" charset="0"/>
              <a:buChar char="•"/>
            </a:pPr>
            <a:r>
              <a:rPr lang="en-US"/>
              <a:t>Select the test with SPANISH in the test name.</a:t>
            </a:r>
          </a:p>
          <a:p>
            <a:endParaRPr lang="en-US"/>
          </a:p>
        </p:txBody>
      </p:sp>
      <p:sp>
        <p:nvSpPr>
          <p:cNvPr id="3" name="Text Placeholder 2"/>
          <p:cNvSpPr>
            <a:spLocks noGrp="1"/>
          </p:cNvSpPr>
          <p:nvPr>
            <p:ph type="body" sz="quarter" idx="11"/>
          </p:nvPr>
        </p:nvSpPr>
        <p:spPr>
          <a:xfrm>
            <a:off x="2984500" y="290513"/>
            <a:ext cx="7867650" cy="707014"/>
          </a:xfrm>
        </p:spPr>
        <p:txBody>
          <a:bodyPr/>
          <a:lstStyle/>
          <a:p>
            <a:r>
              <a:rPr lang="en-US" sz="3200"/>
              <a:t>Note About Spanish Test Scheduling...</a:t>
            </a:r>
          </a:p>
        </p:txBody>
      </p:sp>
      <p:pic>
        <p:nvPicPr>
          <p:cNvPr id="4" name="Picture 3">
            <a:extLst>
              <a:ext uri="{FF2B5EF4-FFF2-40B4-BE49-F238E27FC236}">
                <a16:creationId xmlns:a16="http://schemas.microsoft.com/office/drawing/2014/main" id="{5E7B7C91-EC16-44DE-99C0-0A08DF414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416" y="206107"/>
            <a:ext cx="875826" cy="875826"/>
          </a:xfrm>
          <a:prstGeom prst="rect">
            <a:avLst/>
          </a:prstGeom>
        </p:spPr>
      </p:pic>
    </p:spTree>
    <p:custDataLst>
      <p:tags r:id="rId1"/>
    </p:custDataLst>
    <p:extLst>
      <p:ext uri="{BB962C8B-B14F-4D97-AF65-F5344CB8AC3E}">
        <p14:creationId xmlns:p14="http://schemas.microsoft.com/office/powerpoint/2010/main" val="2716824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c18e4c22-7ee6-4937-849b-28a68f082ef5"/>
  <p:tag name="ARTICULATE_SLIDE_COUNT" val="2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1A1A1A"/>
      </a:dk1>
      <a:lt1>
        <a:srgbClr val="FFFFFF"/>
      </a:lt1>
      <a:dk2>
        <a:srgbClr val="FF554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FEFF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ning Meeting 8.2019" id="{DDFCE51F-BB52-467E-B72E-CEF93334DC26}" vid="{9EBA7C32-938F-496F-B7AA-381B1A74FB0E}"/>
    </a:ext>
  </a:extLst>
</a:theme>
</file>

<file path=ppt/theme/theme2.xml><?xml version="1.0" encoding="utf-8"?>
<a:theme xmlns:a="http://schemas.openxmlformats.org/drawingml/2006/main" name="Title Slide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df0c0c0-a3c2-42ee-9943-97ba74d1c701">TY52H5F4ZZNV-946611058-219</_dlc_DocId>
    <_dlc_DocIdUrl xmlns="adf0c0c0-a3c2-42ee-9943-97ba74d1c701">
      <Url>https://measuredprogress.sharepoint.com/sites/bp/OK/1557OSTP-3-8SpringFY20/_layouts/15/DocIdRedir.aspx?ID=TY52H5F4ZZNV-946611058-219</Url>
      <Description>TY52H5F4ZZNV-946611058-219</Description>
    </_dlc_DocIdUrl>
    <Client_x0020_Item xmlns="adf0c0c0-a3c2-42ee-9943-97ba74d1c701">Yes</Client_x0020_Item>
    <Partner_x0020_Item xmlns="adf0c0c0-a3c2-42ee-9943-97ba74d1c701">Yes</Partner_x0020_Item>
    <Doc_x0020_Type xmlns="adf0c0c0-a3c2-42ee-9943-97ba74d1c701">Meeting Agenda</Doc_x0020_Type>
    <Functional_x0020_Area xmlns="adf0c0c0-a3c2-42ee-9943-97ba74d1c701" xsi:nil="true"/>
    <SharedWithUsers xmlns="adf0c0c0-a3c2-42ee-9943-97ba74d1c701">
      <UserInfo>
        <DisplayName>Craig Walker EXTERNAL</DisplayName>
        <AccountId>554</AccountId>
        <AccountType/>
      </UserInfo>
      <UserInfo>
        <DisplayName>Christina McCreary EXTERNAL</DisplayName>
        <AccountId>559</AccountId>
        <AccountType/>
      </UserInfo>
      <UserInfo>
        <DisplayName>Sarah Dunn EXTERNAL</DisplayName>
        <AccountId>1981</AccountId>
        <AccountType/>
      </UserInfo>
      <UserInfo>
        <DisplayName>Sarah Owens EXTERNAL</DisplayName>
        <AccountId>556</AccountId>
        <AccountType/>
      </UserInfo>
      <UserInfo>
        <DisplayName>Spencer Erickson EXTERNAL</DisplayName>
        <AccountId>2118</AccountId>
        <AccountType/>
      </UserInfo>
      <UserInfo>
        <DisplayName>Kaelee Harper EXTERNAL</DisplayName>
        <AccountId>567</AccountId>
        <AccountType/>
      </UserInfo>
      <UserInfo>
        <DisplayName>Jessica Brite EXTERNAL</DisplayName>
        <AccountId>566</AccountId>
        <AccountType/>
      </UserInfo>
      <UserInfo>
        <DisplayName>Robin Petrowicz</DisplayName>
        <AccountId>164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MP Document" ma:contentTypeID="0x010100225351434EF04B40859EEA79F8E08DE800713149CAAA22844390449D1606DA1C43" ma:contentTypeVersion="46" ma:contentTypeDescription="" ma:contentTypeScope="" ma:versionID="51ac0a35d0214d608461678c3a2eafd4">
  <xsd:schema xmlns:xsd="http://www.w3.org/2001/XMLSchema" xmlns:xs="http://www.w3.org/2001/XMLSchema" xmlns:p="http://schemas.microsoft.com/office/2006/metadata/properties" xmlns:ns2="adf0c0c0-a3c2-42ee-9943-97ba74d1c701" xmlns:ns3="FED06E82-295A-477D-A9FA-71C7E4B85C26" xmlns:ns4="fed06e82-295a-477d-a9fa-71c7e4b85c26" targetNamespace="http://schemas.microsoft.com/office/2006/metadata/properties" ma:root="true" ma:fieldsID="03d3aa5113e08f6f057ac71e52414437" ns2:_="" ns3:_="" ns4:_="">
    <xsd:import namespace="adf0c0c0-a3c2-42ee-9943-97ba74d1c701"/>
    <xsd:import namespace="FED06E82-295A-477D-A9FA-71C7E4B85C26"/>
    <xsd:import namespace="fed06e82-295a-477d-a9fa-71c7e4b85c26"/>
    <xsd:element name="properties">
      <xsd:complexType>
        <xsd:sequence>
          <xsd:element name="documentManagement">
            <xsd:complexType>
              <xsd:all>
                <xsd:element ref="ns2:Functional_x0020_Area" minOccurs="0"/>
                <xsd:element ref="ns2:Doc_x0020_Type" minOccurs="0"/>
                <xsd:element ref="ns2:Client_x0020_Item" minOccurs="0"/>
                <xsd:element ref="ns2:Partner_x0020_Item" minOccurs="0"/>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0c0c0-a3c2-42ee-9943-97ba74d1c701" elementFormDefault="qualified">
    <xsd:import namespace="http://schemas.microsoft.com/office/2006/documentManagement/types"/>
    <xsd:import namespace="http://schemas.microsoft.com/office/infopath/2007/PartnerControls"/>
    <xsd:element name="Functional_x0020_Area" ma:index="2" nillable="true" ma:displayName="Functional Area" ma:format="Dropdown" ma:internalName="Functional_x0020_Area">
      <xsd:simpleType>
        <xsd:restriction base="dms:Choice">
          <xsd:enumeration value="Business Development"/>
          <xsd:enumeration value="Business Solutions &amp; Implementation"/>
          <xsd:enumeration value="Client"/>
          <xsd:enumeration value="Client Services"/>
          <xsd:enumeration value="Content Design &amp; Development"/>
          <xsd:enumeration value="Contracts, Procurement, Purchasing"/>
          <xsd:enumeration value="Customer Care Center"/>
          <xsd:enumeration value="Data Analysis"/>
          <xsd:enumeration value="Data Processing"/>
          <xsd:enumeration value="Distribution Operations Services"/>
          <xsd:enumeration value="Enterprise Architecture"/>
          <xsd:enumeration value="Enterprise &amp; Product Content Development"/>
          <xsd:enumeration value="Facilities"/>
          <xsd:enumeration value="Field"/>
          <xsd:enumeration value="Finance"/>
          <xsd:enumeration value="Human Resources"/>
          <xsd:enumeration value="Infrastructure"/>
          <xsd:enumeration value="Item Database Support"/>
          <xsd:enumeration value="Marketing"/>
          <xsd:enumeration value="Measurement Services Operations"/>
          <xsd:enumeration value="Partner"/>
          <xsd:enumeration value="Psychometrics"/>
          <xsd:enumeration value="Publishing Production"/>
          <xsd:enumeration value="Product Development"/>
          <xsd:enumeration value="Proposal"/>
          <xsd:enumeration value="Reporting"/>
          <xsd:enumeration value="Scoring Content"/>
          <xsd:enumeration value="Scoring Services"/>
          <xsd:enumeration value="Software Engineering &amp; Development"/>
          <xsd:enumeration value="Sub-contractor"/>
          <xsd:enumeration value="SURF Report"/>
          <xsd:enumeration value="Vendor"/>
        </xsd:restriction>
      </xsd:simpleType>
    </xsd:element>
    <xsd:element name="Doc_x0020_Type" ma:index="3" nillable="true" ma:displayName="Doc Type" ma:format="Dropdown" ma:internalName="Doc_x0020_Type" ma:readOnly="false">
      <xsd:simpleType>
        <xsd:restriction base="dms:Choice">
          <xsd:enumeration value="Ancillaries"/>
          <xsd:enumeration value="Budget"/>
          <xsd:enumeration value="CCC Reports"/>
          <xsd:enumeration value="Change Order"/>
          <xsd:enumeration value="Charter"/>
          <xsd:enumeration value="Client Document"/>
          <xsd:enumeration value="Client Work Plan (CWP)"/>
          <xsd:enumeration value="Communication Plan"/>
          <xsd:enumeration value="Contract"/>
          <xsd:enumeration value="Committees – BSRC"/>
          <xsd:enumeration value="Committees – RFRC"/>
          <xsd:enumeration value="Committees – VDR"/>
          <xsd:enumeration value="Committees - IRC"/>
          <xsd:enumeration value="Cross-Functional Team Meetings"/>
          <xsd:enumeration value="Data Management"/>
          <xsd:enumeration value="District Invoicing"/>
          <xsd:enumeration value="eMetric Meetings"/>
          <xsd:enumeration value="IT Requirements"/>
          <xsd:enumeration value="Item Review"/>
          <xsd:enumeration value="Manuals"/>
          <xsd:enumeration value="Management Plans"/>
          <xsd:enumeration value="Meeting Minutes"/>
          <xsd:enumeration value="Meeting Agenda"/>
          <xsd:enumeration value="Online Training Documents"/>
          <xsd:enumeration value="Online Surveys"/>
          <xsd:enumeration value="Org &amp; Enrollment Information"/>
          <xsd:enumeration value="Other"/>
          <xsd:enumeration value="Operational"/>
          <xsd:enumeration value="PADDI Meetings"/>
          <xsd:enumeration value="Process Map"/>
          <xsd:enumeration value="Project Schedule"/>
          <xsd:enumeration value="Program Activities Checklist"/>
          <xsd:enumeration value="Project Charge Codes"/>
          <xsd:enumeration value="Program Weekly Planning Meetings with PED"/>
          <xsd:enumeration value="Proposal"/>
          <xsd:enumeration value="PED Invoicing"/>
          <xsd:enumeration value="PST"/>
          <xsd:enumeration value="Psychometrics"/>
          <xsd:enumeration value="RACI"/>
          <xsd:enumeration value="Report"/>
          <xsd:enumeration value="Resource"/>
          <xsd:enumeration value="Requirements"/>
          <xsd:enumeration value="Scope of Work"/>
          <xsd:enumeration value="SLA"/>
          <xsd:enumeration value="Specifications"/>
          <xsd:enumeration value="Status Report"/>
          <xsd:enumeration value="Stress Test"/>
          <xsd:enumeration value="SURF Report"/>
          <xsd:enumeration value="SBA Weekly Planning Meetings with PED"/>
          <xsd:enumeration value="Template"/>
          <xsd:enumeration value="Test Construction"/>
          <xsd:enumeration value="Test Designs"/>
          <xsd:enumeration value="Test Production"/>
          <xsd:enumeration value="Technical Report"/>
          <xsd:enumeration value="TPS Meetings"/>
          <xsd:enumeration value="Work Flow Information"/>
          <xsd:enumeration value="Lessons Learned"/>
          <xsd:enumeration value="NM TAC"/>
        </xsd:restriction>
      </xsd:simpleType>
    </xsd:element>
    <xsd:element name="Client_x0020_Item" ma:index="4" nillable="true" ma:displayName="Client Item" ma:default="No" ma:description="Items flagged will show up on Client pages." ma:format="Dropdown" ma:internalName="Client_x0020_Item" ma:readOnly="false">
      <xsd:simpleType>
        <xsd:restriction base="dms:Choice">
          <xsd:enumeration value="Yes"/>
          <xsd:enumeration value="No"/>
        </xsd:restriction>
      </xsd:simpleType>
    </xsd:element>
    <xsd:element name="Partner_x0020_Item" ma:index="5" nillable="true" ma:displayName="Partner Item" ma:default="No" ma:description="Items flagged will show up on Partner pages" ma:format="Dropdown" ma:internalName="Partner_x0020_Item" ma:readOnly="false">
      <xsd:simpleType>
        <xsd:restriction base="dms:Choice">
          <xsd:enumeration value="Yes"/>
          <xsd:enumeration value="No"/>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06E82-295A-477D-A9FA-71C7E4B85C26"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d06e82-295a-477d-a9fa-71c7e4b85c26" elementFormDefault="qualified">
    <xsd:import namespace="http://schemas.microsoft.com/office/2006/documentManagement/types"/>
    <xsd:import namespace="http://schemas.microsoft.com/office/infopath/2007/PartnerControls"/>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C3039-C87A-4112-B858-EDB8AB660483}">
  <ds:schemaRefs>
    <ds:schemaRef ds:uri="fed06e82-295a-477d-a9fa-71c7e4b85c26"/>
    <ds:schemaRef ds:uri="http://purl.org/dc/terms/"/>
    <ds:schemaRef ds:uri="adf0c0c0-a3c2-42ee-9943-97ba74d1c701"/>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FED06E82-295A-477D-A9FA-71C7E4B85C26"/>
    <ds:schemaRef ds:uri="http://www.w3.org/XML/1998/namespace"/>
    <ds:schemaRef ds:uri="http://purl.org/dc/dcmitype/"/>
  </ds:schemaRefs>
</ds:datastoreItem>
</file>

<file path=customXml/itemProps2.xml><?xml version="1.0" encoding="utf-8"?>
<ds:datastoreItem xmlns:ds="http://schemas.openxmlformats.org/officeDocument/2006/customXml" ds:itemID="{95003F25-A6BD-45E3-8688-BB67926954D9}">
  <ds:schemaRefs>
    <ds:schemaRef ds:uri="http://schemas.microsoft.com/sharepoint/v3/contenttype/forms"/>
  </ds:schemaRefs>
</ds:datastoreItem>
</file>

<file path=customXml/itemProps3.xml><?xml version="1.0" encoding="utf-8"?>
<ds:datastoreItem xmlns:ds="http://schemas.openxmlformats.org/officeDocument/2006/customXml" ds:itemID="{A90E5775-E533-4FAD-A51C-DB70AFFBD843}">
  <ds:schemaRefs>
    <ds:schemaRef ds:uri="http://schemas.microsoft.com/sharepoint/events"/>
  </ds:schemaRefs>
</ds:datastoreItem>
</file>

<file path=customXml/itemProps4.xml><?xml version="1.0" encoding="utf-8"?>
<ds:datastoreItem xmlns:ds="http://schemas.openxmlformats.org/officeDocument/2006/customXml" ds:itemID="{11AAD983-A0AC-4B78-BBDD-431C461B7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0c0c0-a3c2-42ee-9943-97ba74d1c701"/>
    <ds:schemaRef ds:uri="FED06E82-295A-477D-A9FA-71C7E4B85C26"/>
    <ds:schemaRef ds:uri="fed06e82-295a-477d-a9fa-71c7e4b85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Planning Meeting 8.2019</Template>
  <TotalTime>64</TotalTime>
  <Words>9324</Words>
  <Application>Microsoft Office PowerPoint</Application>
  <PresentationFormat>Widescreen</PresentationFormat>
  <Paragraphs>1169</Paragraphs>
  <Slides>137</Slides>
  <Notes>60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137</vt:i4>
      </vt:variant>
    </vt:vector>
  </HeadingPairs>
  <TitlesOfParts>
    <vt:vector size="150" baseType="lpstr">
      <vt:lpstr>Arial</vt:lpstr>
      <vt:lpstr>Arial Black</vt:lpstr>
      <vt:lpstr>Arial,Sans-Serif</vt:lpstr>
      <vt:lpstr>Calibri</vt:lpstr>
      <vt:lpstr>Calibri Light</vt:lpstr>
      <vt:lpstr>Georgia</vt:lpstr>
      <vt:lpstr>Georgia Pro Black</vt:lpstr>
      <vt:lpstr>Roboto</vt:lpstr>
      <vt:lpstr>Roboto Slab Regular</vt:lpstr>
      <vt:lpstr>Rockwell</vt:lpstr>
      <vt:lpstr>Wingdings</vt:lpstr>
      <vt:lpstr>Office Theme</vt:lpstr>
      <vt:lpstr>Title Slides</vt:lpstr>
      <vt:lpstr>2020 OSTP/CCRA  Building Test Coordinator Training</vt:lpstr>
      <vt:lpstr>PowerPoint Presentation</vt:lpstr>
      <vt:lpstr>1</vt:lpstr>
      <vt:lpstr>Important Dates</vt:lpstr>
      <vt:lpstr>Testing Window 2019-2020</vt:lpstr>
      <vt:lpstr>2</vt:lpstr>
      <vt:lpstr>OSTP Testing Overview</vt:lpstr>
      <vt:lpstr>Testing Overview</vt:lpstr>
      <vt:lpstr>Testing Overview</vt:lpstr>
      <vt:lpstr>Testing Contractors</vt:lpstr>
      <vt:lpstr>Demographic Information &amp; Demographic Overlay Report</vt:lpstr>
      <vt:lpstr>Demographic Overlay File &amp; Report</vt:lpstr>
      <vt:lpstr>Demographic Overlay File &amp; Report</vt:lpstr>
      <vt:lpstr>Demographic Information</vt:lpstr>
      <vt:lpstr>OSTP</vt:lpstr>
      <vt:lpstr>Testing All Students</vt:lpstr>
      <vt:lpstr>Participation in Grade 3-8 Tests</vt:lpstr>
      <vt:lpstr>Participation in CCRA</vt:lpstr>
      <vt:lpstr>Absent Students</vt:lpstr>
      <vt:lpstr>Suspended Students</vt:lpstr>
      <vt:lpstr>Students Who Receive Instruction Away from Sites of Official Enrollment</vt:lpstr>
      <vt:lpstr>Students Who Receive Instruction Away from Sites of Official Enrollment</vt:lpstr>
      <vt:lpstr>Students Who Receive Instruction Away from Sites of Official Enrollment</vt:lpstr>
      <vt:lpstr>Distance Learners</vt:lpstr>
      <vt:lpstr>OSTP</vt:lpstr>
      <vt:lpstr>IEP/504 Accommodations</vt:lpstr>
      <vt:lpstr>IEP/504 Accommodation Updates</vt:lpstr>
      <vt:lpstr>Emergency Accommodations</vt:lpstr>
      <vt:lpstr>OSTP</vt:lpstr>
      <vt:lpstr>EL Testing Accommodations</vt:lpstr>
      <vt:lpstr>EL Accommodation Updates</vt:lpstr>
      <vt:lpstr>Spanish Translation</vt:lpstr>
      <vt:lpstr>Important Scheduling Info</vt:lpstr>
      <vt:lpstr>OSTP</vt:lpstr>
      <vt:lpstr>Test Irregularity Vs. Test Invalidations</vt:lpstr>
      <vt:lpstr>Testing Irregularities</vt:lpstr>
      <vt:lpstr>Testing Irregularities</vt:lpstr>
      <vt:lpstr>Test Invalidation</vt:lpstr>
      <vt:lpstr>Breach Tests</vt:lpstr>
      <vt:lpstr>OSTP</vt:lpstr>
      <vt:lpstr>Test Security</vt:lpstr>
      <vt:lpstr>Test Security</vt:lpstr>
      <vt:lpstr>Test Security</vt:lpstr>
      <vt:lpstr>Test Security</vt:lpstr>
      <vt:lpstr>Test Security</vt:lpstr>
      <vt:lpstr>Test Security</vt:lpstr>
      <vt:lpstr>Staffing Standard OSTP 3-8 and Science and U.S. History Content Assessments</vt:lpstr>
      <vt:lpstr>Grades 3-8 and CCRA Science &amp; U.S. History Content Assessments</vt:lpstr>
      <vt:lpstr>SAT and ACT Assessments</vt:lpstr>
      <vt:lpstr>Data Forensics</vt:lpstr>
      <vt:lpstr>OSTP</vt:lpstr>
      <vt:lpstr>OSTP</vt:lpstr>
      <vt:lpstr>BTC Instructions and Information</vt:lpstr>
      <vt:lpstr>BTC Instructions and Information</vt:lpstr>
      <vt:lpstr>BTC Instructions and Information</vt:lpstr>
      <vt:lpstr>BTC Instructions and Information</vt:lpstr>
      <vt:lpstr>OSTP</vt:lpstr>
      <vt:lpstr>TA and TP Training Records</vt:lpstr>
      <vt:lpstr>Printing TA and TP Training Records</vt:lpstr>
      <vt:lpstr>Saving TA and TP Training Records </vt:lpstr>
      <vt:lpstr>TA and TP Training Records</vt:lpstr>
      <vt:lpstr>OSTP</vt:lpstr>
      <vt:lpstr>TA Instructions and Information </vt:lpstr>
      <vt:lpstr>TA Instructions and Information </vt:lpstr>
      <vt:lpstr>TA Instructions and Information </vt:lpstr>
      <vt:lpstr>OSTP</vt:lpstr>
      <vt:lpstr>TP Instructions and Information </vt:lpstr>
      <vt:lpstr>TP Instructions and Information </vt:lpstr>
      <vt:lpstr>OSTP</vt:lpstr>
      <vt:lpstr>2019-20 Testing Window</vt:lpstr>
      <vt:lpstr>Testing Schedules</vt:lpstr>
      <vt:lpstr>Testing Schedules</vt:lpstr>
      <vt:lpstr>Testing Schedules</vt:lpstr>
      <vt:lpstr>Testing Schedules</vt:lpstr>
      <vt:lpstr>Test Results – Grades 3-8 and CCRA Science</vt:lpstr>
      <vt:lpstr>Online Testing</vt:lpstr>
      <vt:lpstr>Scratch Paper &amp; Unmarked Grid Paper</vt:lpstr>
      <vt:lpstr>Reference Sheets</vt:lpstr>
      <vt:lpstr>OSTP</vt:lpstr>
      <vt:lpstr>Grades 5 and 8 ELA Assessments</vt:lpstr>
      <vt:lpstr>OSTP</vt:lpstr>
      <vt:lpstr>Calculators</vt:lpstr>
      <vt:lpstr>Calculators</vt:lpstr>
      <vt:lpstr>College &amp; Career Readiness Assessments (CCRA)</vt:lpstr>
      <vt:lpstr>CCRA (Grade 11)</vt:lpstr>
      <vt:lpstr>CCRA: U.S. History Content</vt:lpstr>
      <vt:lpstr>OSTP</vt:lpstr>
      <vt:lpstr>Reading Sufficiency Act</vt:lpstr>
      <vt:lpstr>Requirements for Driver’s License</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vt:lpstr>
      <vt:lpstr>PowerPoint Presentation</vt:lpstr>
      <vt:lpstr>PowerPoint Presentation</vt:lpstr>
      <vt:lpstr>Manuals</vt:lpstr>
      <vt:lpstr>Student Labels and Rosters</vt:lpstr>
      <vt:lpstr>Student Labels and Rosters</vt:lpstr>
      <vt:lpstr>Void Bubble</vt:lpstr>
      <vt:lpstr>Return Shipping Grades 3-8</vt:lpstr>
      <vt:lpstr>Return Shipping CCRA</vt:lpstr>
      <vt:lpstr>PowerPoint Presentation</vt:lpstr>
      <vt:lpstr>Security Checklists</vt:lpstr>
      <vt:lpstr>Security Forms </vt:lpstr>
      <vt:lpstr>DocuSign</vt:lpstr>
      <vt:lpstr> DocuSign Improvements for 2020 </vt:lpstr>
      <vt:lpstr> DocuSign Reminders for 2020 </vt:lpstr>
      <vt:lpstr>Building Test Security Form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Planning Meeting</dc:title>
  <dc:creator>Elizabeth Garcia</dc:creator>
  <cp:lastModifiedBy>Samantha Sheppard</cp:lastModifiedBy>
  <cp:revision>14</cp:revision>
  <dcterms:created xsi:type="dcterms:W3CDTF">2019-11-12T17:50:35Z</dcterms:created>
  <dcterms:modified xsi:type="dcterms:W3CDTF">2020-03-04T15:29:06Z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0x010100225351434EF04B40859EEA79F8E08DE800713149CAAA22844390449D1606DA1C43</vt:lpwstr>
  </property>
  <property fmtid="{D5CDD505-2E9C-101B-9397-08002B2CF9AE}" pid="3" name="_dlc_DocIdItemGuid">
    <vt:lpwstr>a02211d6-9109-4ff7-bae0-0c68a2ab02bb</vt:lpwstr>
  </property>
  <property fmtid="{D5CDD505-2E9C-101B-9397-08002B2CF9AE}" pid="4" name="ArticulateGUID">
    <vt:lpwstr>6704D1AE-B497-45B9-B995-E52725DBC13A</vt:lpwstr>
  </property>
  <property fmtid="{D5CDD505-2E9C-101B-9397-08002B2CF9AE}" pid="5" name="ArticulatePath">
    <vt:lpwstr>Draft Jan 2020 Planning Meeting Slides</vt:lpwstr>
  </property>
</Properties>
</file>