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61" r:id="rId5"/>
    <p:sldId id="360" r:id="rId6"/>
    <p:sldId id="363" r:id="rId7"/>
    <p:sldId id="362" r:id="rId8"/>
    <p:sldId id="365" r:id="rId9"/>
    <p:sldId id="361" r:id="rId10"/>
    <p:sldId id="366" r:id="rId11"/>
    <p:sldId id="364" r:id="rId12"/>
    <p:sldId id="268" r:id="rId13"/>
  </p:sldIdLst>
  <p:sldSz cx="12192000" cy="6858000"/>
  <p:notesSz cx="9601200" cy="7315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D8E6"/>
    <a:srgbClr val="464646"/>
    <a:srgbClr val="787878"/>
    <a:srgbClr val="004E9A"/>
    <a:srgbClr val="187BC0"/>
    <a:srgbClr val="A96728"/>
    <a:srgbClr val="DE9027"/>
    <a:srgbClr val="914115"/>
    <a:srgbClr val="D15420"/>
    <a:srgbClr val="3268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934" autoAdjust="0"/>
    <p:restoredTop sz="90373" autoAdjust="0"/>
  </p:normalViewPr>
  <p:slideViewPr>
    <p:cSldViewPr snapToGrid="0" snapToObjects="1">
      <p:cViewPr varScale="1">
        <p:scale>
          <a:sx n="148" d="100"/>
          <a:sy n="148" d="100"/>
        </p:scale>
        <p:origin x="124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56" d="100"/>
          <a:sy n="56" d="100"/>
        </p:scale>
        <p:origin x="2856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438180" y="0"/>
            <a:ext cx="4160937" cy="3664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64B566-5340-4E7F-A920-74666EA0F4FC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438180" y="6948715"/>
            <a:ext cx="4160937" cy="36648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85D5C8-4576-4188-86E8-513A3FDE42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9489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438458" y="0"/>
            <a:ext cx="4160520" cy="36703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B6A3698B-7DD6-C74D-BB93-757F14B7B698}" type="datetimeFigureOut">
              <a:rPr lang="en-US" smtClean="0"/>
              <a:t>8/12/2021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06675" y="914400"/>
            <a:ext cx="4387850" cy="2468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60120" y="3520440"/>
            <a:ext cx="7680960" cy="288036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438458" y="6948171"/>
            <a:ext cx="4160520" cy="367029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11936F9-C00C-D84D-AB08-223138E554E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2977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36F9-C00C-D84D-AB08-223138E554E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943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Ownership wizard  </a:t>
            </a:r>
            <a:r>
              <a:rPr lang="en-US" i="1" dirty="0" smtClean="0"/>
              <a:t>should</a:t>
            </a:r>
            <a:r>
              <a:rPr lang="en-US" dirty="0" smtClean="0"/>
              <a:t> be fixed now.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36F9-C00C-D84D-AB08-223138E554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065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36F9-C00C-D84D-AB08-223138E554E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20738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36F9-C00C-D84D-AB08-223138E554E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91308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Press that it’s important for information to be verified</a:t>
            </a:r>
            <a:r>
              <a:rPr lang="en-US" baseline="0" dirty="0" smtClean="0"/>
              <a:t> before the file is sent to DHS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36F9-C00C-D84D-AB08-223138E554E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40066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https://content.govdelivery.com/attachments/OKSDE/2021/02/23/file_attachments/1702563/SIS-Wave-EDPlan%20Integration%20Guidance%20v1.pdf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36F9-C00C-D84D-AB08-223138E554E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5679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11936F9-C00C-D84D-AB08-223138E554E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35595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sv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359EE-294F-5142-B179-A780F91CEA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71061" y="1122363"/>
            <a:ext cx="5615404" cy="2387600"/>
          </a:xfrm>
        </p:spPr>
        <p:txBody>
          <a:bodyPr anchor="b">
            <a:normAutofit/>
          </a:bodyPr>
          <a:lstStyle>
            <a:lvl1pPr algn="l">
              <a:defRPr sz="48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1A0FF55-98F7-B84C-8122-C80CA3CB70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1061" y="3602038"/>
            <a:ext cx="5615404" cy="1030288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accent6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7" name="Picture 6" descr="A close up of Oklahoma logo">
            <a:extLst>
              <a:ext uri="{FF2B5EF4-FFF2-40B4-BE49-F238E27FC236}">
                <a16:creationId xmlns:a16="http://schemas.microsoft.com/office/drawing/2014/main" id="{6E62C43A-E14D-3743-8E01-DD920738F73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14013" r="15473"/>
          <a:stretch/>
        </p:blipFill>
        <p:spPr>
          <a:xfrm>
            <a:off x="5986465" y="-1"/>
            <a:ext cx="6205535" cy="6312796"/>
          </a:xfrm>
          <a:prstGeom prst="rect">
            <a:avLst/>
          </a:prstGeom>
        </p:spPr>
      </p:pic>
      <p:pic>
        <p:nvPicPr>
          <p:cNvPr id="9" name="Graphic 8" descr="Oklahoma Education Logo">
            <a:extLst>
              <a:ext uri="{FF2B5EF4-FFF2-40B4-BE49-F238E27FC236}">
                <a16:creationId xmlns:a16="http://schemas.microsoft.com/office/drawing/2014/main" id="{20708623-E9FD-E347-AF22-4E9CEE4F253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71061" y="5335408"/>
            <a:ext cx="3048000" cy="977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03957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AAE73-E9A5-6144-8995-5F50699A2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9" y="365125"/>
            <a:ext cx="11603603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1C73F-2FB0-A047-9EC7-4381D77F69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199" y="1825625"/>
            <a:ext cx="11603603" cy="4351338"/>
          </a:xfrm>
        </p:spPr>
        <p:txBody>
          <a:bodyPr/>
          <a:lstStyle>
            <a:lvl1pPr>
              <a:lnSpc>
                <a:spcPct val="100000"/>
              </a:lnSpc>
              <a:spcBef>
                <a:spcPts val="1200"/>
              </a:spcBef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474ACF32-9165-4B72-B309-AD8AA47D1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 dirty="0"/>
              <a:t>Weekly Wave</a:t>
            </a: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EAB5E8BA-76CD-4F0F-96BA-FFCD273BF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Graphic 11" descr="Oklahoma Education Logo">
            <a:extLst>
              <a:ext uri="{FF2B5EF4-FFF2-40B4-BE49-F238E27FC236}">
                <a16:creationId xmlns:a16="http://schemas.microsoft.com/office/drawing/2014/main" id="{7AFBE82D-605B-43E7-8FCD-D2EF978195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A72ED25-FE48-43E6-BA16-3FF915DD87B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99767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Oklahoma Logo">
            <a:extLst>
              <a:ext uri="{FF2B5EF4-FFF2-40B4-BE49-F238E27FC236}">
                <a16:creationId xmlns:a16="http://schemas.microsoft.com/office/drawing/2014/main" id="{CEA05FFF-2F84-014B-8BE0-C236ECFB66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l="580" t="386" r="-1" b="33489"/>
          <a:stretch/>
        </p:blipFill>
        <p:spPr>
          <a:xfrm>
            <a:off x="0" y="0"/>
            <a:ext cx="12192000" cy="45660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E126BDF-470C-BA49-87CB-7C8359D2AB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7667" y="1709738"/>
            <a:ext cx="5478566" cy="2739495"/>
          </a:xfrm>
        </p:spPr>
        <p:txBody>
          <a:bodyPr anchor="b">
            <a:normAutofit/>
          </a:bodyPr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2C327D-A6C4-CE4D-A980-1C1A927AA7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67667" y="4677833"/>
            <a:ext cx="11456666" cy="1411817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6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B694CC-F55E-DB4E-AA6B-2DD94C0EE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 dirty="0"/>
              <a:t>Weekly Wave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C9E302-7B52-EF4E-9107-29877E732A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Graphic 6" descr="Oklahoma Education Logo">
            <a:extLst>
              <a:ext uri="{FF2B5EF4-FFF2-40B4-BE49-F238E27FC236}">
                <a16:creationId xmlns:a16="http://schemas.microsoft.com/office/drawing/2014/main" id="{1E499C7F-02C9-2640-A936-77FC4412B34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0BB45A8-54DE-6949-83FD-DFC1AB478E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35021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5EDBF6-B3C0-4448-B3B0-4AED9AE27A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9" y="365125"/>
            <a:ext cx="11526741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A71B8-5394-8D46-9268-DB3868854A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94199" y="1825625"/>
            <a:ext cx="5648739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8440E6-D004-684C-863D-9F5E002A39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25625"/>
            <a:ext cx="5648739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91CC62E5-43FF-4869-81F5-A3EEE1FC4B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 dirty="0"/>
              <a:t>Weekly Wave</a:t>
            </a:r>
          </a:p>
        </p:txBody>
      </p: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70221BA5-BC7B-47AF-B0E5-B079C94B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3" name="Graphic 12" descr="Oklahoma Education Logo">
            <a:extLst>
              <a:ext uri="{FF2B5EF4-FFF2-40B4-BE49-F238E27FC236}">
                <a16:creationId xmlns:a16="http://schemas.microsoft.com/office/drawing/2014/main" id="{05517D33-0635-4607-92A5-4BCFC847FA5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A70DBB6B-C13B-465A-91CC-ED4D153A4BF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0289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FE9697-1940-6442-9D76-0F21BB6966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9" y="365125"/>
            <a:ext cx="11526742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321A28-5F0C-8241-A6C2-115CC37ED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4200" y="1703465"/>
            <a:ext cx="564873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A645B84-0291-5246-9B48-FBDDD0AAE8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703465"/>
            <a:ext cx="5648739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0A5A0CBC-B355-4D7F-A07D-5852004161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 dirty="0"/>
              <a:t>Weekly Wave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E64CA248-2EA2-41C9-8849-DE36B4060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5" name="Graphic 14" descr="Oklahoma Education Logo">
            <a:extLst>
              <a:ext uri="{FF2B5EF4-FFF2-40B4-BE49-F238E27FC236}">
                <a16:creationId xmlns:a16="http://schemas.microsoft.com/office/drawing/2014/main" id="{3484C467-A985-4790-93AD-D2A7E4B95F9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B732DEEC-78F4-4E06-85F2-4B693D8A84F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8A0D76EF-4B4A-4E21-ABCC-93E0076A3B0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294199" y="2527377"/>
            <a:ext cx="5648739" cy="36495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3">
            <a:extLst>
              <a:ext uri="{FF2B5EF4-FFF2-40B4-BE49-F238E27FC236}">
                <a16:creationId xmlns:a16="http://schemas.microsoft.com/office/drawing/2014/main" id="{BF99EAC2-23F7-42BC-8347-879256553D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2527377"/>
            <a:ext cx="5648739" cy="36495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70616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CC9C-B94E-B94A-8771-767CE87AF9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198" y="365125"/>
            <a:ext cx="115707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D15CA6CD-B9CA-429B-B07F-2541A4661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13829" y="6363318"/>
            <a:ext cx="5966098" cy="365125"/>
          </a:xfrm>
        </p:spPr>
        <p:txBody>
          <a:bodyPr/>
          <a:lstStyle/>
          <a:p>
            <a:r>
              <a:rPr lang="en-US" dirty="0"/>
              <a:t>Weekly Wave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CBE7D3E4-4F5B-4762-8237-ABFCA6BFE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6363318"/>
            <a:ext cx="516468" cy="365125"/>
          </a:xfrm>
        </p:spPr>
        <p:txBody>
          <a:bodyPr/>
          <a:lstStyle>
            <a:lvl1pPr algn="r">
              <a:defRPr/>
            </a:lvl1pPr>
          </a:lstStyle>
          <a:p>
            <a:fld id="{D5CA4161-6EC3-4748-B7F3-82EA64CE3DD4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1" name="Graphic 10" descr="Oklahoma Education Logo">
            <a:extLst>
              <a:ext uri="{FF2B5EF4-FFF2-40B4-BE49-F238E27FC236}">
                <a16:creationId xmlns:a16="http://schemas.microsoft.com/office/drawing/2014/main" id="{BB09BD23-FEF0-4355-8A5C-D7B77BA9365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0471868" y="6246549"/>
            <a:ext cx="1502796" cy="481894"/>
          </a:xfrm>
          <a:prstGeom prst="rect">
            <a:avLst/>
          </a:prstGeom>
        </p:spPr>
      </p:pic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A2ACC9EA-191F-467A-BFF3-3AC0F1985D1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 userDrawn="1"/>
        </p:nvCxnSpPr>
        <p:spPr>
          <a:xfrm>
            <a:off x="513829" y="6412530"/>
            <a:ext cx="0" cy="26670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9205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DC2813-3CD3-5449-A15E-A10B423787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061" y="365125"/>
            <a:ext cx="1098273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06C0279-A432-554A-B4BA-32BB7BF5EC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061" y="1825625"/>
            <a:ext cx="10982739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8A69AA-344F-0A44-ADCB-6C46AF2BC5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0896" y="6356350"/>
            <a:ext cx="59660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</a:defRPr>
            </a:lvl1pPr>
          </a:lstStyle>
          <a:p>
            <a:r>
              <a:rPr lang="en-US" dirty="0"/>
              <a:t>Weekly Wave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EFAAAC-834A-4843-BEE0-B1F96C2B52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29309" y="6356350"/>
            <a:ext cx="6215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6"/>
                </a:solidFill>
              </a:defRPr>
            </a:lvl1pPr>
          </a:lstStyle>
          <a:p>
            <a:pPr algn="r"/>
            <a:fld id="{D5CA4161-6EC3-4748-B7F3-82EA64CE3DD4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772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servicedesk@omes.ok.gov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de.ok.gov/student-information-documents-and-guides" TargetMode="External"/><Relationship Id="rId2" Type="http://schemas.openxmlformats.org/officeDocument/2006/relationships/hyperlink" Target="mailto:StudentDataInfo@sde.ok.go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5">
            <a:extLst>
              <a:ext uri="{FF2B5EF4-FFF2-40B4-BE49-F238E27FC236}">
                <a16:creationId xmlns:a16="http://schemas.microsoft.com/office/drawing/2014/main" id="{640797B4-4414-534A-A4A6-659B35516D4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Weekly Wave</a:t>
            </a:r>
          </a:p>
        </p:txBody>
      </p:sp>
      <p:sp>
        <p:nvSpPr>
          <p:cNvPr id="17" name="Subtitle 16">
            <a:extLst>
              <a:ext uri="{FF2B5EF4-FFF2-40B4-BE49-F238E27FC236}">
                <a16:creationId xmlns:a16="http://schemas.microsoft.com/office/drawing/2014/main" id="{9A7AD821-C802-3048-AE06-8443FBE6776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Data &amp; Information Systems</a:t>
            </a:r>
          </a:p>
        </p:txBody>
      </p:sp>
    </p:spTree>
    <p:extLst>
      <p:ext uri="{BB962C8B-B14F-4D97-AF65-F5344CB8AC3E}">
        <p14:creationId xmlns:p14="http://schemas.microsoft.com/office/powerpoint/2010/main" val="18072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Wave Rollover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still have a few districts not sending SY22 data</a:t>
            </a:r>
          </a:p>
          <a:p>
            <a:pPr lvl="1"/>
            <a:r>
              <a:rPr lang="en-US" dirty="0" smtClean="0"/>
              <a:t>Contacts to superintendents will go out next week</a:t>
            </a:r>
          </a:p>
          <a:p>
            <a:endParaRPr lang="en-US" dirty="0" smtClean="0"/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Weekly Wave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56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9EFE6-D0CA-5C46-A6E8-B16096AAC2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Known Issues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7A030C-2615-3743-824B-D06266148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OMES is assisting in reviewing the </a:t>
            </a:r>
            <a:r>
              <a:rPr lang="en-US" b="1" dirty="0" smtClean="0"/>
              <a:t>authentication error</a:t>
            </a:r>
            <a:r>
              <a:rPr lang="en-US" dirty="0" smtClean="0"/>
              <a:t> causing </a:t>
            </a:r>
            <a:r>
              <a:rPr lang="en-US" dirty="0" smtClean="0"/>
              <a:t>some SSO applications </a:t>
            </a:r>
            <a:r>
              <a:rPr lang="en-US" dirty="0" smtClean="0"/>
              <a:t>to be </a:t>
            </a:r>
            <a:r>
              <a:rPr lang="en-US" dirty="0" smtClean="0"/>
              <a:t>inaccessible</a:t>
            </a:r>
          </a:p>
          <a:p>
            <a:pPr lvl="1"/>
            <a:r>
              <a:rPr lang="en-US" dirty="0" smtClean="0"/>
              <a:t>Ownership Wizard</a:t>
            </a:r>
          </a:p>
          <a:p>
            <a:pPr lvl="1"/>
            <a:r>
              <a:rPr lang="en-US" dirty="0" smtClean="0"/>
              <a:t>STN System</a:t>
            </a:r>
            <a:endParaRPr lang="en-US" dirty="0" smtClean="0"/>
          </a:p>
          <a:p>
            <a:r>
              <a:rPr lang="en-US" dirty="0" smtClean="0"/>
              <a:t>The Ownership Wizard in the Wave is still available to use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FF2DCA-EF76-B64C-B3D8-97765F0EB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Weekly Wave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91C567-675D-6149-8804-28A1E7120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4362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Update: Direct Certification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DHS </a:t>
            </a:r>
            <a:r>
              <a:rPr lang="en-US" b="1" dirty="0" smtClean="0"/>
              <a:t>has</a:t>
            </a:r>
            <a:r>
              <a:rPr lang="en-US" dirty="0" smtClean="0"/>
              <a:t> sent the most recent eligibility file </a:t>
            </a:r>
          </a:p>
          <a:p>
            <a:r>
              <a:rPr lang="en-US" dirty="0" smtClean="0"/>
              <a:t>The note </a:t>
            </a:r>
            <a:r>
              <a:rPr lang="en-US" b="1" dirty="0" smtClean="0"/>
              <a:t>has</a:t>
            </a:r>
            <a:r>
              <a:rPr lang="en-US" dirty="0" smtClean="0"/>
              <a:t> been updated on the Wave homepage</a:t>
            </a: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Weekly Wave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654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Update: Pandemic </a:t>
            </a:r>
            <a:r>
              <a:rPr lang="en-US" dirty="0"/>
              <a:t>EBT (PEBT) </a:t>
            </a:r>
            <a:r>
              <a:rPr lang="en-US" dirty="0" smtClean="0"/>
              <a:t>SY 22</a:t>
            </a:r>
            <a:r>
              <a:rPr lang="en-US" b="0" dirty="0" smtClean="0"/>
              <a:t>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99" y="1592826"/>
            <a:ext cx="11603603" cy="4584137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/>
              <a:t>Found on SSO </a:t>
            </a:r>
          </a:p>
          <a:p>
            <a:pPr fontAlgn="base"/>
            <a:r>
              <a:rPr lang="en-US" dirty="0" smtClean="0"/>
              <a:t>The report will be updated for SY 22 this month</a:t>
            </a:r>
          </a:p>
          <a:p>
            <a:pPr lvl="1" fontAlgn="base"/>
            <a:r>
              <a:rPr lang="en-US" dirty="0" smtClean="0"/>
              <a:t>Estimated opening date: August 30, 2021</a:t>
            </a:r>
          </a:p>
          <a:p>
            <a:pPr fontAlgn="base"/>
            <a:r>
              <a:rPr lang="en-US" b="1" dirty="0" smtClean="0"/>
              <a:t>What are you doing with this report?</a:t>
            </a:r>
            <a:endParaRPr lang="en-US" dirty="0" smtClean="0"/>
          </a:p>
          <a:p>
            <a:pPr lvl="1" fontAlgn="base"/>
            <a:r>
              <a:rPr lang="en-US" dirty="0" smtClean="0"/>
              <a:t>Confirming information related to PEBT Eligibility for July 2021 and August 2021</a:t>
            </a:r>
          </a:p>
          <a:p>
            <a:pPr lvl="1" fontAlgn="base"/>
            <a:r>
              <a:rPr lang="en-US" dirty="0" smtClean="0"/>
              <a:t>Guides are available on the SDE website -&gt; Student Information -&gt; Documents &amp; Guides</a:t>
            </a:r>
          </a:p>
          <a:p>
            <a:pPr marL="457200" lvl="1" indent="0" fontAlgn="base">
              <a:buNone/>
            </a:pPr>
            <a:endParaRPr lang="en-US" dirty="0" smtClean="0"/>
          </a:p>
          <a:p>
            <a:pPr marL="457200" lvl="1" indent="0" fontAlgn="base">
              <a:buNone/>
            </a:pPr>
            <a:endParaRPr lang="en-US" dirty="0" smtClean="0"/>
          </a:p>
          <a:p>
            <a:pPr marL="457200" lvl="1" indent="0" fontAlgn="base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Weekly Wave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6878" y="1690688"/>
            <a:ext cx="1514686" cy="5430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96878" y="5569308"/>
            <a:ext cx="5391902" cy="1076475"/>
          </a:xfrm>
          <a:prstGeom prst="rect">
            <a:avLst/>
          </a:prstGeom>
        </p:spPr>
      </p:pic>
      <p:sp>
        <p:nvSpPr>
          <p:cNvPr id="8" name="Right Arrow 7"/>
          <p:cNvSpPr/>
          <p:nvPr/>
        </p:nvSpPr>
        <p:spPr>
          <a:xfrm>
            <a:off x="2947719" y="6274825"/>
            <a:ext cx="550478" cy="1863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Arrow 8"/>
          <p:cNvSpPr/>
          <p:nvPr/>
        </p:nvSpPr>
        <p:spPr>
          <a:xfrm>
            <a:off x="2947719" y="6465087"/>
            <a:ext cx="550478" cy="1863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46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Update: Pandemic </a:t>
            </a:r>
            <a:r>
              <a:rPr lang="en-US" dirty="0"/>
              <a:t>EBT (PEBT) </a:t>
            </a:r>
            <a:r>
              <a:rPr lang="en-US" dirty="0" smtClean="0"/>
              <a:t>SY 22</a:t>
            </a:r>
            <a:r>
              <a:rPr lang="en-US" b="0" dirty="0" smtClean="0"/>
              <a:t>​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99" y="1592826"/>
            <a:ext cx="11603603" cy="4584137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/>
              <a:t>Updates to DHS from OSDE will go out monthly on the </a:t>
            </a:r>
            <a:r>
              <a:rPr lang="en-US" dirty="0" smtClean="0"/>
              <a:t>15</a:t>
            </a:r>
            <a:r>
              <a:rPr lang="en-US" baseline="30000" dirty="0" smtClean="0"/>
              <a:t>th</a:t>
            </a:r>
          </a:p>
          <a:p>
            <a:pPr marL="0" indent="0" fontAlgn="base">
              <a:buNone/>
            </a:pPr>
            <a:endParaRPr lang="en-US" dirty="0" smtClean="0"/>
          </a:p>
          <a:p>
            <a:pPr marL="457200" lvl="1" indent="0" fontAlgn="base">
              <a:buNone/>
            </a:pPr>
            <a:endParaRPr lang="en-US" dirty="0" smtClean="0"/>
          </a:p>
          <a:p>
            <a:pPr marL="457200" lvl="1" indent="0" fontAlgn="base">
              <a:buNone/>
            </a:pPr>
            <a:endParaRPr lang="en-US" dirty="0" smtClean="0"/>
          </a:p>
          <a:p>
            <a:pPr marL="457200" lvl="1" indent="0" fontAlgn="base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Weekly Wave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0871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Update: EdPlan Sync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4199" y="1592826"/>
            <a:ext cx="11603603" cy="4584137"/>
          </a:xfrm>
        </p:spPr>
        <p:txBody>
          <a:bodyPr>
            <a:normAutofit/>
          </a:bodyPr>
          <a:lstStyle/>
          <a:p>
            <a:pPr fontAlgn="base"/>
            <a:r>
              <a:rPr lang="en-US" dirty="0" smtClean="0"/>
              <a:t>Data will begin syncing this week</a:t>
            </a:r>
          </a:p>
          <a:p>
            <a:pPr fontAlgn="base"/>
            <a:r>
              <a:rPr lang="en-US" dirty="0" smtClean="0"/>
              <a:t>School, District, Enrollment, Contact, and Demographic information will be exchanged and updated in real time</a:t>
            </a:r>
            <a:endParaRPr lang="en-US" dirty="0"/>
          </a:p>
          <a:p>
            <a:pPr fontAlgn="base"/>
            <a:endParaRPr lang="en-US" dirty="0" smtClean="0"/>
          </a:p>
          <a:p>
            <a:pPr marL="457200" lvl="1" indent="0" fontAlgn="base">
              <a:buNone/>
            </a:pPr>
            <a:endParaRPr lang="en-US" dirty="0" smtClean="0"/>
          </a:p>
          <a:p>
            <a:pPr marL="457200" lvl="1" indent="0" fontAlgn="base">
              <a:buNone/>
            </a:pPr>
            <a:endParaRPr lang="en-US" dirty="0" smtClean="0"/>
          </a:p>
          <a:p>
            <a:pPr marL="457200" lvl="1" indent="0" fontAlgn="base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Weekly Wave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4824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Wave Accounts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While OMES is working on the methods to automate this…</a:t>
            </a:r>
          </a:p>
          <a:p>
            <a:pPr lvl="1"/>
            <a:r>
              <a:rPr lang="en-US" dirty="0" smtClean="0"/>
              <a:t>If you have a new SSO user getting access to the Wave</a:t>
            </a:r>
          </a:p>
          <a:p>
            <a:pPr marL="457200" lvl="1" indent="0">
              <a:buNone/>
            </a:pPr>
            <a:r>
              <a:rPr lang="en-US" b="1" dirty="0" smtClean="0"/>
              <a:t>OR</a:t>
            </a:r>
          </a:p>
          <a:p>
            <a:pPr lvl="1"/>
            <a:r>
              <a:rPr lang="en-US" dirty="0" smtClean="0"/>
              <a:t>You do not have an @affiliates.ok.gov email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You </a:t>
            </a:r>
            <a:r>
              <a:rPr lang="en-US" b="1" dirty="0" smtClean="0"/>
              <a:t>must</a:t>
            </a:r>
            <a:r>
              <a:rPr lang="en-US" dirty="0" smtClean="0"/>
              <a:t> contact OMES: </a:t>
            </a:r>
            <a:r>
              <a:rPr lang="en-US" dirty="0" smtClean="0">
                <a:hlinkClick r:id="rId3"/>
              </a:rPr>
              <a:t>servicedesk@omes.ok.gov</a:t>
            </a:r>
            <a:r>
              <a:rPr lang="en-US" dirty="0" smtClean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Weekly Wave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13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StudentDataInfo@sde.ok.gov</a:t>
            </a:r>
            <a:r>
              <a:rPr lang="en-US" dirty="0"/>
              <a:t> </a:t>
            </a:r>
          </a:p>
          <a:p>
            <a:r>
              <a:rPr lang="en-US" dirty="0">
                <a:hlinkClick r:id="rId3"/>
              </a:rPr>
              <a:t>https://sde.ok.gov/student-information-documents-and-guides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Weekly Wave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A4161-6EC3-4748-B7F3-82EA64CE3DD4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106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klahoma Education">
      <a:dk1>
        <a:srgbClr val="187BC0"/>
      </a:dk1>
      <a:lt1>
        <a:srgbClr val="FFFFFF"/>
      </a:lt1>
      <a:dk2>
        <a:srgbClr val="000000"/>
      </a:dk2>
      <a:lt2>
        <a:srgbClr val="E7E6E6"/>
      </a:lt2>
      <a:accent1>
        <a:srgbClr val="187BC0"/>
      </a:accent1>
      <a:accent2>
        <a:srgbClr val="326820"/>
      </a:accent2>
      <a:accent3>
        <a:srgbClr val="D15420"/>
      </a:accent3>
      <a:accent4>
        <a:srgbClr val="DE9027"/>
      </a:accent4>
      <a:accent5>
        <a:srgbClr val="004E9A"/>
      </a:accent5>
      <a:accent6>
        <a:srgbClr val="787878"/>
      </a:accent6>
      <a:hlink>
        <a:srgbClr val="0066A6"/>
      </a:hlink>
      <a:folHlink>
        <a:srgbClr val="1CA6D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67793C5D781249BB855306DDFE4854" ma:contentTypeVersion="19" ma:contentTypeDescription="Create a new document." ma:contentTypeScope="" ma:versionID="878a97bf6701c146e3db983971ada407">
  <xsd:schema xmlns:xsd="http://www.w3.org/2001/XMLSchema" xmlns:xs="http://www.w3.org/2001/XMLSchema" xmlns:p="http://schemas.microsoft.com/office/2006/metadata/properties" xmlns:ns1="http://schemas.microsoft.com/sharepoint/v3" xmlns:ns2="ca6ca0ad-ace6-4544-8ebb-9730054ae2bc" xmlns:ns3="2b426abd-aa43-48b1-af4c-b30b4f31ac28" targetNamespace="http://schemas.microsoft.com/office/2006/metadata/properties" ma:root="true" ma:fieldsID="636237376940b2db89c33fe8d1834651" ns1:_="" ns2:_="" ns3:_="">
    <xsd:import namespace="http://schemas.microsoft.com/sharepoint/v3"/>
    <xsd:import namespace="ca6ca0ad-ace6-4544-8ebb-9730054ae2bc"/>
    <xsd:import namespace="2b426abd-aa43-48b1-af4c-b30b4f31ac2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1:_ip_UnifiedCompliancePolicyProperties" minOccurs="0"/>
                <xsd:element ref="ns1:_ip_UnifiedCompliancePolicyUIAction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ParentID" minOccurs="0"/>
                <xsd:element ref="ns2:PowerApp" minOccurs="0"/>
                <xsd:element ref="ns2:SharepointItem" minOccurs="0"/>
                <xsd:element ref="ns2:AssignedTo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1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6ca0ad-ace6-4544-8ebb-9730054ae2b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ParentID" ma:index="22" nillable="true" ma:displayName="ParentID" ma:format="Dropdown" ma:internalName="ParentID">
      <xsd:simpleType>
        <xsd:restriction base="dms:Text">
          <xsd:maxLength value="255"/>
        </xsd:restriction>
      </xsd:simpleType>
    </xsd:element>
    <xsd:element name="PowerApp" ma:index="23" nillable="true" ma:displayName="PowerApp" ma:format="Hyperlink" ma:internalName="PowerApp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SharepointItem" ma:index="24" nillable="true" ma:displayName="Sharepoint Item" ma:format="Hyperlink" ma:internalName="SharepointItem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ssignedTo" ma:index="25" nillable="true" ma:displayName="AssignedTo" ma:format="Dropdown" ma:internalName="AssignedTo">
      <xsd:simpleType>
        <xsd:restriction base="dms:Text">
          <xsd:maxLength value="255"/>
        </xsd:restriction>
      </xsd:simpleType>
    </xsd:element>
    <xsd:element name="MediaLengthInSeconds" ma:index="2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426abd-aa43-48b1-af4c-b30b4f31ac2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PowerApp xmlns="ca6ca0ad-ace6-4544-8ebb-9730054ae2bc">
      <Url xsi:nil="true"/>
      <Description xsi:nil="true"/>
    </PowerApp>
    <AssignedTo xmlns="ca6ca0ad-ace6-4544-8ebb-9730054ae2bc" xsi:nil="true"/>
    <SharepointItem xmlns="ca6ca0ad-ace6-4544-8ebb-9730054ae2bc">
      <Url xsi:nil="true"/>
      <Description xsi:nil="true"/>
    </SharepointItem>
    <ParentID xmlns="ca6ca0ad-ace6-4544-8ebb-9730054ae2bc" xsi:nil="true"/>
    <SharedWithUsers xmlns="2b426abd-aa43-48b1-af4c-b30b4f31ac28">
      <UserInfo>
        <DisplayName>Erik Friend</DisplayName>
        <AccountId>6</AccountId>
        <AccountType/>
      </UserInfo>
    </SharedWithUsers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ADAEA46-A0F7-4C05-B2E7-56F39E28C3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a6ca0ad-ace6-4544-8ebb-9730054ae2bc"/>
    <ds:schemaRef ds:uri="2b426abd-aa43-48b1-af4c-b30b4f31ac2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90434B-CBE5-4AE1-BB9A-78471F5B267E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purl.org/dc/terms/"/>
    <ds:schemaRef ds:uri="ca6ca0ad-ace6-4544-8ebb-9730054ae2bc"/>
    <ds:schemaRef ds:uri="2b426abd-aa43-48b1-af4c-b30b4f31ac28"/>
    <ds:schemaRef ds:uri="http://schemas.microsoft.com/sharepoint/v3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CA3F46C-AC89-4C25-BF43-A48BFC5C96F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19969</TotalTime>
  <Words>299</Words>
  <Application>Microsoft Office PowerPoint</Application>
  <PresentationFormat>Widescreen</PresentationFormat>
  <Paragraphs>77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Weekly Wave</vt:lpstr>
      <vt:lpstr>Wave Rollover</vt:lpstr>
      <vt:lpstr>Known Issues</vt:lpstr>
      <vt:lpstr>Update: Direct Certification</vt:lpstr>
      <vt:lpstr>Update: Pandemic EBT (PEBT) SY 22​</vt:lpstr>
      <vt:lpstr>Update: Pandemic EBT (PEBT) SY 22​</vt:lpstr>
      <vt:lpstr>Update: EdPlan Sync</vt:lpstr>
      <vt:lpstr>New Wave Accounts</vt:lpstr>
      <vt:lpstr>Questions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Cory Ingram</dc:creator>
  <cp:lastModifiedBy>Morning Star Cornell</cp:lastModifiedBy>
  <cp:revision>642</cp:revision>
  <dcterms:created xsi:type="dcterms:W3CDTF">2020-03-05T01:01:19Z</dcterms:created>
  <dcterms:modified xsi:type="dcterms:W3CDTF">2021-08-12T14:47:05Z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0x0101006167793C5D781249BB855306DDFE4854</vt:lpwstr>
  </property>
</Properties>
</file>