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1" r:id="rId5"/>
    <p:sldId id="360" r:id="rId6"/>
    <p:sldId id="368" r:id="rId7"/>
    <p:sldId id="369" r:id="rId8"/>
    <p:sldId id="371" r:id="rId9"/>
    <p:sldId id="372" r:id="rId10"/>
    <p:sldId id="366" r:id="rId11"/>
    <p:sldId id="373" r:id="rId12"/>
    <p:sldId id="367" r:id="rId13"/>
    <p:sldId id="364" r:id="rId14"/>
    <p:sldId id="268" r:id="rId15"/>
  </p:sldIdLst>
  <p:sldSz cx="12192000" cy="6858000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D8E6"/>
    <a:srgbClr val="464646"/>
    <a:srgbClr val="787878"/>
    <a:srgbClr val="004E9A"/>
    <a:srgbClr val="187BC0"/>
    <a:srgbClr val="A96728"/>
    <a:srgbClr val="DE9027"/>
    <a:srgbClr val="914115"/>
    <a:srgbClr val="D15420"/>
    <a:srgbClr val="326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0373" autoAdjust="0"/>
  </p:normalViewPr>
  <p:slideViewPr>
    <p:cSldViewPr snapToGrid="0" snapToObjects="1">
      <p:cViewPr varScale="1">
        <p:scale>
          <a:sx n="66" d="100"/>
          <a:sy n="66" d="100"/>
        </p:scale>
        <p:origin x="11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28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4B566-5340-4E7F-A920-74666EA0F4FC}" type="datetimeFigureOut">
              <a:rPr lang="en-US" smtClean="0"/>
              <a:t>9/2/2021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5D5C8-4576-4188-86E8-513A3FDE42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489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6A3698B-7DD6-C74D-BB93-757F14B7B698}" type="datetimeFigureOut">
              <a:rPr lang="en-US" smtClean="0"/>
              <a:t>9/2/2021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6675" y="914400"/>
            <a:ext cx="43878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40"/>
            <a:ext cx="7680960" cy="288036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11936F9-C00C-D84D-AB08-223138E554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7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94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47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758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667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https://content.govdelivery.com/attachments/OKSDE/2021/02/23/file_attachments/1702563/SIS-Wave-EDPlan%20Integration%20Guidance%20v1.pdf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737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https://content.govdelivery.com/attachments/OKSDE/2021/02/23/file_attachments/1702563/SIS-Wave-EDPlan%20Integration%20Guidance%20v1.pdf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567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453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800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559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59EE-294F-5142-B179-A780F91CE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061" y="1122363"/>
            <a:ext cx="561540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A0FF55-98F7-B84C-8122-C80CA3CB7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061" y="3602038"/>
            <a:ext cx="5615404" cy="103028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 descr="A close up of Oklahoma logo">
            <a:extLst>
              <a:ext uri="{FF2B5EF4-FFF2-40B4-BE49-F238E27FC236}">
                <a16:creationId xmlns:a16="http://schemas.microsoft.com/office/drawing/2014/main" id="{6E62C43A-E14D-3743-8E01-DD920738F7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4013" r="15473"/>
          <a:stretch/>
        </p:blipFill>
        <p:spPr>
          <a:xfrm>
            <a:off x="5986465" y="-1"/>
            <a:ext cx="6205535" cy="6312796"/>
          </a:xfrm>
          <a:prstGeom prst="rect">
            <a:avLst/>
          </a:prstGeom>
        </p:spPr>
      </p:pic>
      <p:pic>
        <p:nvPicPr>
          <p:cNvPr id="9" name="Graphic 8" descr="Oklahoma Education Logo">
            <a:extLst>
              <a:ext uri="{FF2B5EF4-FFF2-40B4-BE49-F238E27FC236}">
                <a16:creationId xmlns:a16="http://schemas.microsoft.com/office/drawing/2014/main" id="{20708623-E9FD-E347-AF22-4E9CEE4F25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061" y="5335408"/>
            <a:ext cx="3048000" cy="97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039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AAE73-E9A5-6144-8995-5F50699A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60360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1C73F-2FB0-A047-9EC7-4381D77F6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199" y="1825625"/>
            <a:ext cx="11603603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74ACF32-9165-4B72-B309-AD8AA47D1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B5E8BA-76CD-4F0F-96BA-FFCD273B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Graphic 11" descr="Oklahoma Education Logo">
            <a:extLst>
              <a:ext uri="{FF2B5EF4-FFF2-40B4-BE49-F238E27FC236}">
                <a16:creationId xmlns:a16="http://schemas.microsoft.com/office/drawing/2014/main" id="{7AFBE82D-605B-43E7-8FCD-D2EF978195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72ED25-FE48-43E6-BA16-3FF915DD87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97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klahoma Logo">
            <a:extLst>
              <a:ext uri="{FF2B5EF4-FFF2-40B4-BE49-F238E27FC236}">
                <a16:creationId xmlns:a16="http://schemas.microsoft.com/office/drawing/2014/main" id="{CEA05FFF-2F84-014B-8BE0-C236ECFB66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0" t="386" r="-1" b="33489"/>
          <a:stretch/>
        </p:blipFill>
        <p:spPr>
          <a:xfrm>
            <a:off x="0" y="0"/>
            <a:ext cx="12192000" cy="45660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126BDF-470C-BA49-87CB-7C8359D2A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667" y="1709738"/>
            <a:ext cx="5478566" cy="2739495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C327D-A6C4-CE4D-A980-1C1A927AA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7667" y="4677833"/>
            <a:ext cx="11456666" cy="141181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694CC-F55E-DB4E-AA6B-2DD94C0EE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9E302-7B52-EF4E-9107-29877E732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Graphic 6" descr="Oklahoma Education Logo">
            <a:extLst>
              <a:ext uri="{FF2B5EF4-FFF2-40B4-BE49-F238E27FC236}">
                <a16:creationId xmlns:a16="http://schemas.microsoft.com/office/drawing/2014/main" id="{1E499C7F-02C9-2640-A936-77FC4412B3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BB45A8-54DE-6949-83FD-DFC1AB478E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50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EDBF6-B3C0-4448-B3B0-4AED9AE27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526741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A71B8-5394-8D46-9268-DB3868854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4199" y="1825625"/>
            <a:ext cx="5648739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440E6-D004-684C-863D-9F5E002A3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648739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1CC62E5-43FF-4869-81F5-A3EEE1FC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0221BA5-BC7B-47AF-B0E5-B079C94B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Graphic 12" descr="Oklahoma Education Logo">
            <a:extLst>
              <a:ext uri="{FF2B5EF4-FFF2-40B4-BE49-F238E27FC236}">
                <a16:creationId xmlns:a16="http://schemas.microsoft.com/office/drawing/2014/main" id="{05517D33-0635-4607-92A5-4BCFC847FA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70DBB6B-C13B-465A-91CC-ED4D153A4B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28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E9697-1940-6442-9D76-0F21BB696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526742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21A28-5F0C-8241-A6C2-115CC37ED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4200" y="1703465"/>
            <a:ext cx="56487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645B84-0291-5246-9B48-FBDDD0AAE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703465"/>
            <a:ext cx="564873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0A5A0CBC-B355-4D7F-A07D-58520041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64CA248-2EA2-41C9-8849-DE36B4060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Graphic 14" descr="Oklahoma Education Logo">
            <a:extLst>
              <a:ext uri="{FF2B5EF4-FFF2-40B4-BE49-F238E27FC236}">
                <a16:creationId xmlns:a16="http://schemas.microsoft.com/office/drawing/2014/main" id="{3484C467-A985-4790-93AD-D2A7E4B95F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32DEEC-78F4-4E06-85F2-4B693D8A84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A0D76EF-4B4A-4E21-ABCC-93E0076A3B0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294199" y="2527377"/>
            <a:ext cx="5648739" cy="36495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BF99EAC2-23F7-42BC-8347-879256553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527377"/>
            <a:ext cx="5648739" cy="36495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061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CC9C-B94E-B94A-8771-767CE87AF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8" y="365125"/>
            <a:ext cx="11570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15CA6CD-B9CA-429B-B07F-2541A4661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BE7D3E4-4F5B-4762-8237-ABFCA6BFE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 descr="Oklahoma Education Logo">
            <a:extLst>
              <a:ext uri="{FF2B5EF4-FFF2-40B4-BE49-F238E27FC236}">
                <a16:creationId xmlns:a16="http://schemas.microsoft.com/office/drawing/2014/main" id="{BB09BD23-FEF0-4355-8A5C-D7B77BA936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ACC9EA-191F-467A-BFF3-3AC0F1985D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20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DC2813-3CD3-5449-A15E-A10B42378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365125"/>
            <a:ext cx="109827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C0279-A432-554A-B4BA-32BB7BF5E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061" y="1825625"/>
            <a:ext cx="109827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A69AA-344F-0A44-ADCB-6C46AF2BC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0896" y="6356350"/>
            <a:ext cx="59660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Weekly Wave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FAAAC-834A-4843-BEE0-B1F96C2B5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309" y="6356350"/>
            <a:ext cx="6215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pPr algn="r"/>
            <a:fld id="{D5CA4161-6EC3-4748-B7F3-82EA64CE3DD4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2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ervicedesk@omes.ok.go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de.ok.gov/student-information-documents-and-guides" TargetMode="External"/><Relationship Id="rId2" Type="http://schemas.openxmlformats.org/officeDocument/2006/relationships/hyperlink" Target="mailto:StudentDataInfo@sde.ok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640797B4-4414-534A-A4A6-659B35516D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17" name="Subtitle 16">
            <a:extLst>
              <a:ext uri="{FF2B5EF4-FFF2-40B4-BE49-F238E27FC236}">
                <a16:creationId xmlns:a16="http://schemas.microsoft.com/office/drawing/2014/main" id="{9A7AD821-C802-3048-AE06-8443FBE677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&amp; Information Systems</a:t>
            </a:r>
          </a:p>
        </p:txBody>
      </p:sp>
    </p:spTree>
    <p:extLst>
      <p:ext uri="{BB962C8B-B14F-4D97-AF65-F5344CB8AC3E}">
        <p14:creationId xmlns:p14="http://schemas.microsoft.com/office/powerpoint/2010/main" val="18072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Wave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 OMES is working on the methods to automate this…</a:t>
            </a:r>
          </a:p>
          <a:p>
            <a:pPr lvl="1"/>
            <a:r>
              <a:rPr lang="en-US" dirty="0" smtClean="0"/>
              <a:t>If you have a new SSO user getting access to the Wave</a:t>
            </a:r>
          </a:p>
          <a:p>
            <a:pPr marL="457200" lvl="1" indent="0">
              <a:buNone/>
            </a:pPr>
            <a:r>
              <a:rPr lang="en-US" b="1" dirty="0" smtClean="0"/>
              <a:t>OR</a:t>
            </a:r>
          </a:p>
          <a:p>
            <a:pPr lvl="1"/>
            <a:r>
              <a:rPr lang="en-US" dirty="0" smtClean="0"/>
              <a:t>You do not have an @affiliates.ok.gov email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You </a:t>
            </a:r>
            <a:r>
              <a:rPr lang="en-US" b="1" dirty="0" smtClean="0"/>
              <a:t>must</a:t>
            </a:r>
            <a:r>
              <a:rPr lang="en-US" dirty="0" smtClean="0"/>
              <a:t> contact OMES: </a:t>
            </a:r>
            <a:r>
              <a:rPr lang="en-US" dirty="0" smtClean="0">
                <a:hlinkClick r:id="rId3"/>
              </a:rPr>
              <a:t>servicedesk@omes.ok.gov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3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StudentDataInfo@sde.ok.gov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https://sde.ok.gov/student-information-documents-and-guides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6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 Rollover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sending a specific object</a:t>
            </a:r>
          </a:p>
          <a:p>
            <a:pPr marL="0" indent="0">
              <a:buNone/>
            </a:pPr>
            <a:r>
              <a:rPr lang="en-US" dirty="0" smtClean="0"/>
              <a:t>OR</a:t>
            </a:r>
          </a:p>
          <a:p>
            <a:r>
              <a:rPr lang="en-US" dirty="0" smtClean="0"/>
              <a:t>Not communicating with the Wave</a:t>
            </a:r>
          </a:p>
          <a:p>
            <a:r>
              <a:rPr lang="en-US" dirty="0" smtClean="0"/>
              <a:t>DIS </a:t>
            </a:r>
            <a:r>
              <a:rPr lang="en-US" b="1" dirty="0" smtClean="0"/>
              <a:t>has contacted SIS </a:t>
            </a:r>
            <a:r>
              <a:rPr lang="en-US" b="1" dirty="0" smtClean="0"/>
              <a:t>vendors and superintendents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6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XSD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What: </a:t>
            </a:r>
            <a:r>
              <a:rPr lang="en-US" dirty="0" smtClean="0"/>
              <a:t>When sent data doesn’t meet minimum validation requirements</a:t>
            </a:r>
          </a:p>
          <a:p>
            <a:r>
              <a:rPr lang="en-US" dirty="0" smtClean="0"/>
              <a:t>Bad data will not enter the state’s system for reporting</a:t>
            </a:r>
          </a:p>
          <a:p>
            <a:r>
              <a:rPr lang="en-US" b="1" dirty="0" smtClean="0"/>
              <a:t>How to correct: </a:t>
            </a:r>
            <a:r>
              <a:rPr lang="en-US" dirty="0" smtClean="0"/>
              <a:t>Reach out to your SIS vendor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4199" y="4135191"/>
            <a:ext cx="1160360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Where to find: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2579" y="4268620"/>
            <a:ext cx="3714850" cy="239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77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XSD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Who can access this?</a:t>
            </a:r>
            <a:r>
              <a:rPr lang="en-US" dirty="0" smtClean="0"/>
              <a:t>: District level users</a:t>
            </a:r>
            <a:endParaRPr lang="en-US" b="1" dirty="0" smtClean="0"/>
          </a:p>
          <a:p>
            <a:r>
              <a:rPr lang="en-US" b="1" dirty="0" smtClean="0"/>
              <a:t>How do you know if you have these errors?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7417" y="3357399"/>
            <a:ext cx="3775908" cy="281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54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XSD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can you send to your vendor or correct?</a:t>
            </a:r>
          </a:p>
          <a:p>
            <a:pPr lvl="1"/>
            <a:r>
              <a:rPr lang="en-US" dirty="0" smtClean="0"/>
              <a:t>The error description</a:t>
            </a:r>
          </a:p>
          <a:p>
            <a:pPr lvl="1"/>
            <a:r>
              <a:rPr lang="en-US" dirty="0" smtClean="0"/>
              <a:t>Object that failed</a:t>
            </a:r>
          </a:p>
          <a:p>
            <a:pPr lvl="1"/>
            <a:r>
              <a:rPr lang="en-US" dirty="0" smtClean="0"/>
              <a:t>XML</a:t>
            </a:r>
          </a:p>
          <a:p>
            <a:pPr lvl="1"/>
            <a:r>
              <a:rPr lang="en-US" dirty="0" smtClean="0"/>
              <a:t>Date of error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6878" y="3595991"/>
            <a:ext cx="2420781" cy="13017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5427" y="2968663"/>
            <a:ext cx="2760293" cy="19290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15720" y="2715922"/>
            <a:ext cx="2693856" cy="21816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4125" y="4539947"/>
            <a:ext cx="10269823" cy="1637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04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Issues: </a:t>
            </a:r>
            <a:r>
              <a:rPr lang="en-US" dirty="0" smtClean="0"/>
              <a:t>District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99" y="1592826"/>
            <a:ext cx="11603603" cy="4584137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Clickable link now be visible to check your districts status</a:t>
            </a:r>
          </a:p>
          <a:p>
            <a:pPr fontAlgn="base"/>
            <a:r>
              <a:rPr lang="en-US" dirty="0" smtClean="0"/>
              <a:t>Will save an excel spreadsheet to your computer</a:t>
            </a:r>
            <a:endParaRPr lang="en-US" dirty="0" smtClean="0"/>
          </a:p>
          <a:p>
            <a:pPr marL="0" indent="0" fontAlgn="base">
              <a:buNone/>
            </a:pPr>
            <a:endParaRPr lang="en-US" dirty="0" smtClean="0"/>
          </a:p>
          <a:p>
            <a:pPr marL="457200" lvl="1" indent="0" fontAlgn="base">
              <a:buNone/>
            </a:pPr>
            <a:endParaRPr lang="en-US" dirty="0" smtClean="0"/>
          </a:p>
          <a:p>
            <a:pPr marL="457200" lvl="1" indent="0" fontAlgn="base">
              <a:buNone/>
            </a:pPr>
            <a:endParaRPr lang="en-US" dirty="0" smtClean="0"/>
          </a:p>
          <a:p>
            <a:pPr marL="457200" lvl="1" indent="0" fontAlgn="base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2638" y="3429045"/>
            <a:ext cx="5192673" cy="293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42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</a:t>
            </a:r>
            <a:r>
              <a:rPr lang="en-US" dirty="0" smtClean="0"/>
              <a:t>Issues: EdPlan 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99" y="1592826"/>
            <a:ext cx="11603603" cy="4584137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PCG, OSDE, and OMES are </a:t>
            </a:r>
            <a:r>
              <a:rPr lang="en-US" dirty="0" smtClean="0"/>
              <a:t>still working </a:t>
            </a:r>
            <a:r>
              <a:rPr lang="en-US" dirty="0" smtClean="0"/>
              <a:t>on a resolution on issues with data syncing in real time</a:t>
            </a:r>
          </a:p>
          <a:p>
            <a:pPr fontAlgn="base"/>
            <a:r>
              <a:rPr lang="en-US" dirty="0" smtClean="0"/>
              <a:t>Currently using daily uploads</a:t>
            </a:r>
          </a:p>
          <a:p>
            <a:pPr lvl="1" fontAlgn="base"/>
            <a:r>
              <a:rPr lang="en-US" dirty="0" smtClean="0"/>
              <a:t>Data might </a:t>
            </a:r>
            <a:r>
              <a:rPr lang="en-US" dirty="0" smtClean="0"/>
              <a:t>take 24-72 hours to become visible</a:t>
            </a:r>
          </a:p>
          <a:p>
            <a:pPr marL="0" indent="0" fontAlgn="base">
              <a:buNone/>
            </a:pPr>
            <a:endParaRPr lang="en-US" dirty="0" smtClean="0"/>
          </a:p>
          <a:p>
            <a:pPr marL="457200" lvl="1" indent="0" fontAlgn="base">
              <a:buNone/>
            </a:pPr>
            <a:endParaRPr lang="en-US" dirty="0" smtClean="0"/>
          </a:p>
          <a:p>
            <a:pPr marL="457200" lvl="1" indent="0" fontAlgn="base">
              <a:buNone/>
            </a:pPr>
            <a:endParaRPr lang="en-US" dirty="0" smtClean="0"/>
          </a:p>
          <a:p>
            <a:pPr marL="457200" lvl="1" indent="0" fontAlgn="base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82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 State Certification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99" y="1592826"/>
            <a:ext cx="11603603" cy="458413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b="1" dirty="0" smtClean="0"/>
              <a:t>OPEN NOW:</a:t>
            </a:r>
          </a:p>
          <a:p>
            <a:pPr fontAlgn="base"/>
            <a:r>
              <a:rPr lang="en-US" dirty="0" smtClean="0"/>
              <a:t>3rd </a:t>
            </a:r>
            <a:r>
              <a:rPr lang="en-US" dirty="0"/>
              <a:t>Grade Promotion &amp; Retention (July-October</a:t>
            </a:r>
            <a:r>
              <a:rPr lang="en-US" dirty="0" smtClean="0"/>
              <a:t>)</a:t>
            </a:r>
          </a:p>
          <a:p>
            <a:pPr lvl="1" fontAlgn="base"/>
            <a:r>
              <a:rPr lang="en-US" dirty="0" smtClean="0"/>
              <a:t>Closes 10/31/2021 @ 11:59PM</a:t>
            </a:r>
          </a:p>
          <a:p>
            <a:pPr marL="0" indent="0" fontAlgn="base">
              <a:buNone/>
            </a:pPr>
            <a:r>
              <a:rPr lang="en-US" b="1" dirty="0" smtClean="0"/>
              <a:t>OPENING SOON</a:t>
            </a:r>
            <a:r>
              <a:rPr lang="en-US" dirty="0" smtClean="0"/>
              <a:t>:</a:t>
            </a:r>
          </a:p>
          <a:p>
            <a:pPr fontAlgn="base"/>
            <a:r>
              <a:rPr lang="en-US" dirty="0" smtClean="0"/>
              <a:t>First Quarter Statistical Report (FQSR)</a:t>
            </a:r>
          </a:p>
          <a:p>
            <a:pPr lvl="1" fontAlgn="base"/>
            <a:r>
              <a:rPr lang="en-US" dirty="0" smtClean="0"/>
              <a:t>Opens 9/7/2021</a:t>
            </a:r>
          </a:p>
          <a:p>
            <a:pPr fontAlgn="base"/>
            <a:r>
              <a:rPr lang="en-US" dirty="0" smtClean="0"/>
              <a:t>October </a:t>
            </a:r>
            <a:r>
              <a:rPr lang="en-US" dirty="0"/>
              <a:t>1 Consolidated </a:t>
            </a:r>
            <a:r>
              <a:rPr lang="en-US" dirty="0" smtClean="0"/>
              <a:t>Report</a:t>
            </a:r>
          </a:p>
          <a:p>
            <a:pPr lvl="1" fontAlgn="base"/>
            <a:r>
              <a:rPr lang="en-US" i="1" smtClean="0"/>
              <a:t>Tentative Opening:</a:t>
            </a:r>
            <a:r>
              <a:rPr lang="en-US" smtClean="0"/>
              <a:t> 9/13/2021</a:t>
            </a:r>
            <a:endParaRPr lang="en-US" i="1" dirty="0" smtClean="0"/>
          </a:p>
          <a:p>
            <a:pPr fontAlgn="base"/>
            <a:endParaRPr lang="en-US" dirty="0" smtClean="0"/>
          </a:p>
          <a:p>
            <a:pPr marL="457200" lvl="1" indent="0" fontAlgn="base">
              <a:buNone/>
            </a:pPr>
            <a:endParaRPr lang="en-US" dirty="0" smtClean="0"/>
          </a:p>
          <a:p>
            <a:pPr marL="457200" lvl="1" indent="0" fontAlgn="base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Contact 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24-48 hours turn around time to respond while we look into your specific issue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59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klahoma Education">
      <a:dk1>
        <a:srgbClr val="187BC0"/>
      </a:dk1>
      <a:lt1>
        <a:srgbClr val="FFFFFF"/>
      </a:lt1>
      <a:dk2>
        <a:srgbClr val="000000"/>
      </a:dk2>
      <a:lt2>
        <a:srgbClr val="E7E6E6"/>
      </a:lt2>
      <a:accent1>
        <a:srgbClr val="187BC0"/>
      </a:accent1>
      <a:accent2>
        <a:srgbClr val="326820"/>
      </a:accent2>
      <a:accent3>
        <a:srgbClr val="D15420"/>
      </a:accent3>
      <a:accent4>
        <a:srgbClr val="DE9027"/>
      </a:accent4>
      <a:accent5>
        <a:srgbClr val="004E9A"/>
      </a:accent5>
      <a:accent6>
        <a:srgbClr val="787878"/>
      </a:accent6>
      <a:hlink>
        <a:srgbClr val="0066A6"/>
      </a:hlink>
      <a:folHlink>
        <a:srgbClr val="1CA6D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PowerApp xmlns="ca6ca0ad-ace6-4544-8ebb-9730054ae2bc">
      <Url xsi:nil="true"/>
      <Description xsi:nil="true"/>
    </PowerApp>
    <AssignedTo xmlns="ca6ca0ad-ace6-4544-8ebb-9730054ae2bc" xsi:nil="true"/>
    <SharepointItem xmlns="ca6ca0ad-ace6-4544-8ebb-9730054ae2bc">
      <Url xsi:nil="true"/>
      <Description xsi:nil="true"/>
    </SharepointItem>
    <ParentID xmlns="ca6ca0ad-ace6-4544-8ebb-9730054ae2bc" xsi:nil="true"/>
    <SharedWithUsers xmlns="2b426abd-aa43-48b1-af4c-b30b4f31ac28">
      <UserInfo>
        <DisplayName>Erik Friend</DisplayName>
        <AccountId>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67793C5D781249BB855306DDFE4854" ma:contentTypeVersion="19" ma:contentTypeDescription="Create a new document." ma:contentTypeScope="" ma:versionID="878a97bf6701c146e3db983971ada407">
  <xsd:schema xmlns:xsd="http://www.w3.org/2001/XMLSchema" xmlns:xs="http://www.w3.org/2001/XMLSchema" xmlns:p="http://schemas.microsoft.com/office/2006/metadata/properties" xmlns:ns1="http://schemas.microsoft.com/sharepoint/v3" xmlns:ns2="ca6ca0ad-ace6-4544-8ebb-9730054ae2bc" xmlns:ns3="2b426abd-aa43-48b1-af4c-b30b4f31ac28" targetNamespace="http://schemas.microsoft.com/office/2006/metadata/properties" ma:root="true" ma:fieldsID="636237376940b2db89c33fe8d1834651" ns1:_="" ns2:_="" ns3:_="">
    <xsd:import namespace="http://schemas.microsoft.com/sharepoint/v3"/>
    <xsd:import namespace="ca6ca0ad-ace6-4544-8ebb-9730054ae2bc"/>
    <xsd:import namespace="2b426abd-aa43-48b1-af4c-b30b4f31ac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ParentID" minOccurs="0"/>
                <xsd:element ref="ns2:PowerApp" minOccurs="0"/>
                <xsd:element ref="ns2:SharepointItem" minOccurs="0"/>
                <xsd:element ref="ns2:AssignedTo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6ca0ad-ace6-4544-8ebb-9730054ae2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ParentID" ma:index="22" nillable="true" ma:displayName="ParentID" ma:format="Dropdown" ma:internalName="ParentID">
      <xsd:simpleType>
        <xsd:restriction base="dms:Text">
          <xsd:maxLength value="255"/>
        </xsd:restriction>
      </xsd:simpleType>
    </xsd:element>
    <xsd:element name="PowerApp" ma:index="23" nillable="true" ma:displayName="PowerApp" ma:format="Hyperlink" ma:internalName="PowerApp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SharepointItem" ma:index="24" nillable="true" ma:displayName="Sharepoint Item" ma:format="Hyperlink" ma:internalName="SharepointItem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ssignedTo" ma:index="25" nillable="true" ma:displayName="AssignedTo" ma:format="Dropdown" ma:internalName="AssignedTo">
      <xsd:simpleType>
        <xsd:restriction base="dms:Text">
          <xsd:maxLength value="255"/>
        </xsd:restriction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426abd-aa43-48b1-af4c-b30b4f31ac2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A3F46C-AC89-4C25-BF43-A48BFC5C96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90434B-CBE5-4AE1-BB9A-78471F5B267E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sharepoint/v3"/>
    <ds:schemaRef ds:uri="ca6ca0ad-ace6-4544-8ebb-9730054ae2bc"/>
    <ds:schemaRef ds:uri="2b426abd-aa43-48b1-af4c-b30b4f31ac28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ADAEA46-A0F7-4C05-B2E7-56F39E28C3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6ca0ad-ace6-4544-8ebb-9730054ae2bc"/>
    <ds:schemaRef ds:uri="2b426abd-aa43-48b1-af4c-b30b4f31ac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22626</TotalTime>
  <Words>312</Words>
  <Application>Microsoft Office PowerPoint</Application>
  <PresentationFormat>Widescreen</PresentationFormat>
  <Paragraphs>113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Weekly Wave</vt:lpstr>
      <vt:lpstr>Wave Rollover</vt:lpstr>
      <vt:lpstr>XSD Errors</vt:lpstr>
      <vt:lpstr>XSD Errors</vt:lpstr>
      <vt:lpstr>XSD Errors</vt:lpstr>
      <vt:lpstr>Corrected Issues: District Communication</vt:lpstr>
      <vt:lpstr>Corrected Issues: EdPlan Sync</vt:lpstr>
      <vt:lpstr>Wave State Certification Reports</vt:lpstr>
      <vt:lpstr>High Contact Volume</vt:lpstr>
      <vt:lpstr>New Wave Accounts</vt:lpstr>
      <vt:lpstr>Questions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 Ingram</dc:creator>
  <cp:lastModifiedBy>Lakisha Simon</cp:lastModifiedBy>
  <cp:revision>655</cp:revision>
  <dcterms:created xsi:type="dcterms:W3CDTF">2020-03-05T01:01:19Z</dcterms:created>
  <dcterms:modified xsi:type="dcterms:W3CDTF">2021-09-02T12:08:14Z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0x0101006167793C5D781249BB855306DDFE4854</vt:lpwstr>
  </property>
</Properties>
</file>