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61" r:id="rId5"/>
    <p:sldId id="409" r:id="rId6"/>
    <p:sldId id="410" r:id="rId7"/>
    <p:sldId id="399" r:id="rId8"/>
    <p:sldId id="396" r:id="rId9"/>
    <p:sldId id="411" r:id="rId10"/>
    <p:sldId id="408" r:id="rId11"/>
    <p:sldId id="406" r:id="rId12"/>
  </p:sldIdLst>
  <p:sldSz cx="12192000" cy="6858000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D8E6"/>
    <a:srgbClr val="464646"/>
    <a:srgbClr val="787878"/>
    <a:srgbClr val="004E9A"/>
    <a:srgbClr val="187BC0"/>
    <a:srgbClr val="A96728"/>
    <a:srgbClr val="DE9027"/>
    <a:srgbClr val="914115"/>
    <a:srgbClr val="D15420"/>
    <a:srgbClr val="3268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A6A3D5-DBD3-42BB-9C72-219A9C058236}" v="4" dt="2022-07-14T14:31:11.825"/>
    <p1510:client id="{91C7A0F0-460D-4459-BEE8-222F643D8070}" v="48" dt="2022-07-14T14:30:31.6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90373" autoAdjust="0"/>
  </p:normalViewPr>
  <p:slideViewPr>
    <p:cSldViewPr snapToGrid="0" snapToObjects="1">
      <p:cViewPr varScale="1">
        <p:scale>
          <a:sx n="103" d="100"/>
          <a:sy n="103" d="100"/>
        </p:scale>
        <p:origin x="126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k Friend" userId="4387750f-273b-41af-93b9-653d99f550af" providerId="ADAL" clId="{91C7A0F0-460D-4459-BEE8-222F643D8070}"/>
    <pc:docChg chg="modSld">
      <pc:chgData name="Erik Friend" userId="4387750f-273b-41af-93b9-653d99f550af" providerId="ADAL" clId="{91C7A0F0-460D-4459-BEE8-222F643D8070}" dt="2022-07-14T14:30:31.670" v="183" actId="20577"/>
      <pc:docMkLst>
        <pc:docMk/>
      </pc:docMkLst>
      <pc:sldChg chg="modSp mod">
        <pc:chgData name="Erik Friend" userId="4387750f-273b-41af-93b9-653d99f550af" providerId="ADAL" clId="{91C7A0F0-460D-4459-BEE8-222F643D8070}" dt="2022-07-14T14:30:31.670" v="183" actId="20577"/>
        <pc:sldMkLst>
          <pc:docMk/>
          <pc:sldMk cId="4014506799" sldId="411"/>
        </pc:sldMkLst>
        <pc:spChg chg="mod">
          <ac:chgData name="Erik Friend" userId="4387750f-273b-41af-93b9-653d99f550af" providerId="ADAL" clId="{91C7A0F0-460D-4459-BEE8-222F643D8070}" dt="2022-07-14T14:30:31.670" v="183" actId="20577"/>
          <ac:spMkLst>
            <pc:docMk/>
            <pc:sldMk cId="4014506799" sldId="411"/>
            <ac:spMk id="3" creationId="{2047FDE8-7707-4C3A-85D9-5AFBDE8D423D}"/>
          </ac:spMkLst>
        </pc:spChg>
      </pc:sldChg>
    </pc:docChg>
  </pc:docChgLst>
  <pc:docChgLst>
    <pc:chgData name="Nancy Flores" userId="3117e2f7-0a01-4835-ad09-607fdfe14483" providerId="ADAL" clId="{5FA6A3D5-DBD3-42BB-9C72-219A9C058236}"/>
    <pc:docChg chg="custSel modSld">
      <pc:chgData name="Nancy Flores" userId="3117e2f7-0a01-4835-ad09-607fdfe14483" providerId="ADAL" clId="{5FA6A3D5-DBD3-42BB-9C72-219A9C058236}" dt="2022-07-14T12:21:13.735" v="142" actId="20577"/>
      <pc:docMkLst>
        <pc:docMk/>
      </pc:docMkLst>
      <pc:sldChg chg="modSp mod">
        <pc:chgData name="Nancy Flores" userId="3117e2f7-0a01-4835-ad09-607fdfe14483" providerId="ADAL" clId="{5FA6A3D5-DBD3-42BB-9C72-219A9C058236}" dt="2022-07-14T12:21:13.735" v="142" actId="20577"/>
        <pc:sldMkLst>
          <pc:docMk/>
          <pc:sldMk cId="4014506799" sldId="411"/>
        </pc:sldMkLst>
        <pc:spChg chg="mod">
          <ac:chgData name="Nancy Flores" userId="3117e2f7-0a01-4835-ad09-607fdfe14483" providerId="ADAL" clId="{5FA6A3D5-DBD3-42BB-9C72-219A9C058236}" dt="2022-07-14T12:21:13.735" v="142" actId="20577"/>
          <ac:spMkLst>
            <pc:docMk/>
            <pc:sldMk cId="4014506799" sldId="411"/>
            <ac:spMk id="3" creationId="{2047FDE8-7707-4C3A-85D9-5AFBDE8D423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937" cy="3664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180" y="0"/>
            <a:ext cx="4160937" cy="3664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4B566-5340-4E7F-A920-74666EA0F4FC}" type="datetimeFigureOut">
              <a:rPr lang="en-US" smtClean="0"/>
              <a:t>7/14/2022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715"/>
            <a:ext cx="4160937" cy="3664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180" y="6948715"/>
            <a:ext cx="4160937" cy="3664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5D5C8-4576-4188-86E8-513A3FDE4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489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6A3698B-7DD6-C74D-BB93-757F14B7B698}" type="datetimeFigureOut">
              <a:rPr lang="en-US" smtClean="0"/>
              <a:t>7/14/2022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06675" y="914400"/>
            <a:ext cx="438785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520440"/>
            <a:ext cx="7680960" cy="288036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11936F9-C00C-D84D-AB08-223138E554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977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936F9-C00C-D84D-AB08-223138E554E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047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936F9-C00C-D84D-AB08-223138E554E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070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936F9-C00C-D84D-AB08-223138E554E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139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359EE-294F-5142-B179-A780F91CE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061" y="1122363"/>
            <a:ext cx="5615404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A0FF55-98F7-B84C-8122-C80CA3CB70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061" y="3602038"/>
            <a:ext cx="5615404" cy="103028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A close up of Oklahoma logo">
            <a:extLst>
              <a:ext uri="{FF2B5EF4-FFF2-40B4-BE49-F238E27FC236}">
                <a16:creationId xmlns:a16="http://schemas.microsoft.com/office/drawing/2014/main" id="{6E62C43A-E14D-3743-8E01-DD920738F7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013" r="15473"/>
          <a:stretch/>
        </p:blipFill>
        <p:spPr>
          <a:xfrm>
            <a:off x="5986465" y="-1"/>
            <a:ext cx="6205535" cy="6312796"/>
          </a:xfrm>
          <a:prstGeom prst="rect">
            <a:avLst/>
          </a:prstGeom>
        </p:spPr>
      </p:pic>
      <p:pic>
        <p:nvPicPr>
          <p:cNvPr id="9" name="Graphic 8" descr="Oklahoma Education Logo">
            <a:extLst>
              <a:ext uri="{FF2B5EF4-FFF2-40B4-BE49-F238E27FC236}">
                <a16:creationId xmlns:a16="http://schemas.microsoft.com/office/drawing/2014/main" id="{20708623-E9FD-E347-AF22-4E9CEE4F25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1061" y="5335408"/>
            <a:ext cx="3048000" cy="97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039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AAE73-E9A5-6144-8995-5F50699A2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199" y="365125"/>
            <a:ext cx="1160360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1C73F-2FB0-A047-9EC7-4381D77F6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199" y="1825625"/>
            <a:ext cx="11603603" cy="4351338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74ACF32-9165-4B72-B309-AD8AA47D1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3829" y="6363318"/>
            <a:ext cx="5966098" cy="365125"/>
          </a:xfrm>
        </p:spPr>
        <p:txBody>
          <a:bodyPr/>
          <a:lstStyle/>
          <a:p>
            <a:r>
              <a:rPr lang="en-US" dirty="0"/>
              <a:t>Weekly Wave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AB5E8BA-76CD-4F0F-96BA-FFCD273BF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3318"/>
            <a:ext cx="516468" cy="365125"/>
          </a:xfrm>
        </p:spPr>
        <p:txBody>
          <a:bodyPr/>
          <a:lstStyle>
            <a:lvl1pPr algn="r">
              <a:defRPr/>
            </a:lvl1pPr>
          </a:lstStyle>
          <a:p>
            <a:fld id="{D5CA4161-6EC3-4748-B7F3-82EA64CE3DD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Graphic 11" descr="Oklahoma Education Logo">
            <a:extLst>
              <a:ext uri="{FF2B5EF4-FFF2-40B4-BE49-F238E27FC236}">
                <a16:creationId xmlns:a16="http://schemas.microsoft.com/office/drawing/2014/main" id="{7AFBE82D-605B-43E7-8FCD-D2EF978195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71868" y="6246549"/>
            <a:ext cx="1502796" cy="48189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A72ED25-FE48-43E6-BA16-3FF915DD8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13829" y="6412530"/>
            <a:ext cx="0" cy="2667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976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klahoma Logo">
            <a:extLst>
              <a:ext uri="{FF2B5EF4-FFF2-40B4-BE49-F238E27FC236}">
                <a16:creationId xmlns:a16="http://schemas.microsoft.com/office/drawing/2014/main" id="{CEA05FFF-2F84-014B-8BE0-C236ECFB66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80" t="386" r="-1" b="33489"/>
          <a:stretch/>
        </p:blipFill>
        <p:spPr>
          <a:xfrm>
            <a:off x="0" y="0"/>
            <a:ext cx="12192000" cy="45660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126BDF-470C-BA49-87CB-7C8359D2A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67" y="1709738"/>
            <a:ext cx="5478566" cy="2739495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C327D-A6C4-CE4D-A980-1C1A927AA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7667" y="4677833"/>
            <a:ext cx="11456666" cy="141181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694CC-F55E-DB4E-AA6B-2DD94C0EE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3829" y="6363318"/>
            <a:ext cx="5966098" cy="365125"/>
          </a:xfrm>
        </p:spPr>
        <p:txBody>
          <a:bodyPr/>
          <a:lstStyle/>
          <a:p>
            <a:r>
              <a:rPr lang="en-US" dirty="0"/>
              <a:t>Weekly Wave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9E302-7B52-EF4E-9107-29877E732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3318"/>
            <a:ext cx="516468" cy="365125"/>
          </a:xfrm>
        </p:spPr>
        <p:txBody>
          <a:bodyPr/>
          <a:lstStyle>
            <a:lvl1pPr algn="r">
              <a:defRPr/>
            </a:lvl1pPr>
          </a:lstStyle>
          <a:p>
            <a:fld id="{D5CA4161-6EC3-4748-B7F3-82EA64CE3DD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Graphic 6" descr="Oklahoma Education Logo">
            <a:extLst>
              <a:ext uri="{FF2B5EF4-FFF2-40B4-BE49-F238E27FC236}">
                <a16:creationId xmlns:a16="http://schemas.microsoft.com/office/drawing/2014/main" id="{1E499C7F-02C9-2640-A936-77FC4412B3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71868" y="6246549"/>
            <a:ext cx="1502796" cy="48189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BB45A8-54DE-6949-83FD-DFC1AB47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13829" y="6412530"/>
            <a:ext cx="0" cy="2667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502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EDBF6-B3C0-4448-B3B0-4AED9AE27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199" y="365125"/>
            <a:ext cx="11526741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A71B8-5394-8D46-9268-DB3868854A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4199" y="1825625"/>
            <a:ext cx="5648739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440E6-D004-684C-863D-9F5E002A3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825625"/>
            <a:ext cx="5648739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1CC62E5-43FF-4869-81F5-A3EEE1FC4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3829" y="6363318"/>
            <a:ext cx="5966098" cy="365125"/>
          </a:xfrm>
        </p:spPr>
        <p:txBody>
          <a:bodyPr/>
          <a:lstStyle/>
          <a:p>
            <a:r>
              <a:rPr lang="en-US" dirty="0"/>
              <a:t>Weekly Wave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0221BA5-BC7B-47AF-B0E5-B079C94BE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3318"/>
            <a:ext cx="516468" cy="365125"/>
          </a:xfrm>
        </p:spPr>
        <p:txBody>
          <a:bodyPr/>
          <a:lstStyle>
            <a:lvl1pPr algn="r">
              <a:defRPr/>
            </a:lvl1pPr>
          </a:lstStyle>
          <a:p>
            <a:fld id="{D5CA4161-6EC3-4748-B7F3-82EA64CE3DD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Graphic 12" descr="Oklahoma Education Logo">
            <a:extLst>
              <a:ext uri="{FF2B5EF4-FFF2-40B4-BE49-F238E27FC236}">
                <a16:creationId xmlns:a16="http://schemas.microsoft.com/office/drawing/2014/main" id="{05517D33-0635-4607-92A5-4BCFC847FA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71868" y="6246549"/>
            <a:ext cx="1502796" cy="48189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70DBB6B-C13B-465A-91CC-ED4D153A4B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13829" y="6412530"/>
            <a:ext cx="0" cy="2667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289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E9697-1940-6442-9D76-0F21BB696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199" y="365125"/>
            <a:ext cx="11526742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21A28-5F0C-8241-A6C2-115CC37ED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4200" y="1703465"/>
            <a:ext cx="564873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645B84-0291-5246-9B48-FBDDD0AAE8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703465"/>
            <a:ext cx="564873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0A5A0CBC-B355-4D7F-A07D-585200416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3829" y="6363318"/>
            <a:ext cx="5966098" cy="365125"/>
          </a:xfrm>
        </p:spPr>
        <p:txBody>
          <a:bodyPr/>
          <a:lstStyle/>
          <a:p>
            <a:r>
              <a:rPr lang="en-US" dirty="0"/>
              <a:t>Weekly Wave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64CA248-2EA2-41C9-8849-DE36B4060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3318"/>
            <a:ext cx="516468" cy="365125"/>
          </a:xfrm>
        </p:spPr>
        <p:txBody>
          <a:bodyPr/>
          <a:lstStyle>
            <a:lvl1pPr algn="r">
              <a:defRPr/>
            </a:lvl1pPr>
          </a:lstStyle>
          <a:p>
            <a:fld id="{D5CA4161-6EC3-4748-B7F3-82EA64CE3DD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Graphic 14" descr="Oklahoma Education Logo">
            <a:extLst>
              <a:ext uri="{FF2B5EF4-FFF2-40B4-BE49-F238E27FC236}">
                <a16:creationId xmlns:a16="http://schemas.microsoft.com/office/drawing/2014/main" id="{3484C467-A985-4790-93AD-D2A7E4B95F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71868" y="6246549"/>
            <a:ext cx="1502796" cy="481894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732DEEC-78F4-4E06-85F2-4B693D8A8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13829" y="6412530"/>
            <a:ext cx="0" cy="2667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A0D76EF-4B4A-4E21-ABCC-93E0076A3B0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94199" y="2527377"/>
            <a:ext cx="5648739" cy="36495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BF99EAC2-23F7-42BC-8347-879256553D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527377"/>
            <a:ext cx="5648739" cy="36495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0616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BCC9C-B94E-B94A-8771-767CE87AF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198" y="365125"/>
            <a:ext cx="11570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15CA6CD-B9CA-429B-B07F-2541A4661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3829" y="6363318"/>
            <a:ext cx="5966098" cy="365125"/>
          </a:xfrm>
        </p:spPr>
        <p:txBody>
          <a:bodyPr/>
          <a:lstStyle/>
          <a:p>
            <a:r>
              <a:rPr lang="en-US" dirty="0"/>
              <a:t>Weekly Wave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BE7D3E4-4F5B-4762-8237-ABFCA6BFE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3318"/>
            <a:ext cx="516468" cy="365125"/>
          </a:xfrm>
        </p:spPr>
        <p:txBody>
          <a:bodyPr/>
          <a:lstStyle>
            <a:lvl1pPr algn="r">
              <a:defRPr/>
            </a:lvl1pPr>
          </a:lstStyle>
          <a:p>
            <a:fld id="{D5CA4161-6EC3-4748-B7F3-82EA64CE3DD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 descr="Oklahoma Education Logo">
            <a:extLst>
              <a:ext uri="{FF2B5EF4-FFF2-40B4-BE49-F238E27FC236}">
                <a16:creationId xmlns:a16="http://schemas.microsoft.com/office/drawing/2014/main" id="{BB09BD23-FEF0-4355-8A5C-D7B77BA936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71868" y="6246549"/>
            <a:ext cx="1502796" cy="48189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2ACC9EA-191F-467A-BFF3-3AC0F1985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13829" y="6412530"/>
            <a:ext cx="0" cy="2667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205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DC2813-3CD3-5449-A15E-A10B42378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61" y="365125"/>
            <a:ext cx="109827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6C0279-A432-554A-B4BA-32BB7BF5E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061" y="1825625"/>
            <a:ext cx="1098273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A69AA-344F-0A44-ADCB-6C46AF2BC5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896" y="6356350"/>
            <a:ext cx="59660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Weekly Wave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FAAAC-834A-4843-BEE0-B1F96C2B52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309" y="6356350"/>
            <a:ext cx="6215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pPr algn="r"/>
            <a:fld id="{D5CA4161-6EC3-4748-B7F3-82EA64CE3DD4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723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tudentdatainfo@sde.ok.go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.pptx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de.ok.gov/student-information-documents-and-guides" TargetMode="External"/><Relationship Id="rId2" Type="http://schemas.openxmlformats.org/officeDocument/2006/relationships/hyperlink" Target="mailto:StudentDataInfo@sde.ok.gov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640797B4-4414-534A-A4A6-659B35516D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Weekly Wave</a:t>
            </a:r>
          </a:p>
        </p:txBody>
      </p:sp>
      <p:sp>
        <p:nvSpPr>
          <p:cNvPr id="17" name="Subtitle 16">
            <a:extLst>
              <a:ext uri="{FF2B5EF4-FFF2-40B4-BE49-F238E27FC236}">
                <a16:creationId xmlns:a16="http://schemas.microsoft.com/office/drawing/2014/main" id="{9A7AD821-C802-3048-AE06-8443FBE677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Data &amp; Information Systems</a:t>
            </a:r>
          </a:p>
        </p:txBody>
      </p:sp>
    </p:spTree>
    <p:extLst>
      <p:ext uri="{BB962C8B-B14F-4D97-AF65-F5344CB8AC3E}">
        <p14:creationId xmlns:p14="http://schemas.microsoft.com/office/powerpoint/2010/main" val="180728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41ADC-F46D-4115-9098-2B7D3E618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77CAF32-FA1E-4E69-875B-55D57FCBFC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9162" y="1129005"/>
            <a:ext cx="6408952" cy="491302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3997D4-3C0B-4D88-AF4B-7A0BD09A8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Weekly Wave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E7A2D1-22E5-40EF-B8FC-DBA2E7365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4161-6EC3-4748-B7F3-82EA64CE3DD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DBD544C-19F5-4B94-8EAD-E0840926EF2B}"/>
              </a:ext>
            </a:extLst>
          </p:cNvPr>
          <p:cNvSpPr/>
          <p:nvPr/>
        </p:nvSpPr>
        <p:spPr>
          <a:xfrm>
            <a:off x="3496878" y="419933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3BCEC7-1E11-4EDE-92BD-938C242E6813}"/>
              </a:ext>
            </a:extLst>
          </p:cNvPr>
          <p:cNvSpPr txBox="1"/>
          <p:nvPr/>
        </p:nvSpPr>
        <p:spPr>
          <a:xfrm>
            <a:off x="643813" y="2040070"/>
            <a:ext cx="33870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Online tool is now up and working.  Parents will click on the Student Transfer Online Application link and complete the application. </a:t>
            </a:r>
          </a:p>
        </p:txBody>
      </p:sp>
    </p:spTree>
    <p:extLst>
      <p:ext uri="{BB962C8B-B14F-4D97-AF65-F5344CB8AC3E}">
        <p14:creationId xmlns:p14="http://schemas.microsoft.com/office/powerpoint/2010/main" val="1451407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0E98E-D1DA-4AC2-B7ED-971DDC123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35DB698-BD97-406B-95A8-5E3C3A622A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8065" y="1418252"/>
            <a:ext cx="6158204" cy="494506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752709-C7FA-414A-92B5-514B2C4E1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Weekly Wave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6DAFEE-60A2-4991-B0EF-841E80F77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4161-6EC3-4748-B7F3-82EA64CE3DD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6E6C0B-9C09-4817-9A59-252B84A7A399}"/>
              </a:ext>
            </a:extLst>
          </p:cNvPr>
          <p:cNvSpPr txBox="1"/>
          <p:nvPr/>
        </p:nvSpPr>
        <p:spPr>
          <a:xfrm>
            <a:off x="410547" y="1567543"/>
            <a:ext cx="35456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Parents will populate their student’s First Name, Middle Name, Last Name, DOB, Grade Level, Gender, and Ethnicity. The checkbox is for students </a:t>
            </a:r>
            <a:r>
              <a:rPr lang="en-US" sz="1800" dirty="0"/>
              <a:t>that have been enrolled in Homeschool/Private Schools or if the student is moving to Oklahoma from another state or country, or if the student has never attended a public school in the State of Oklahoma.</a:t>
            </a:r>
          </a:p>
          <a:p>
            <a:r>
              <a:rPr lang="en-US" dirty="0"/>
              <a:t>Checking this box will send for a new STN creation. If the student has an existing STN the parent will populate the STN fields.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6335D04-2BD7-4C42-BCC3-88FF4D260C25}"/>
              </a:ext>
            </a:extLst>
          </p:cNvPr>
          <p:cNvSpPr/>
          <p:nvPr/>
        </p:nvSpPr>
        <p:spPr>
          <a:xfrm>
            <a:off x="3956179" y="4217717"/>
            <a:ext cx="39188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82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6C302-325B-48BA-84DA-0B7472103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FA882-F6D6-47FD-858B-D0A47398A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Report capacity numbers between 15 days prior to any quarter and 15 days after the start of the quarter. Quarter dates are July 1</a:t>
            </a:r>
            <a:r>
              <a:rPr lang="en-US" sz="2400" baseline="30000" dirty="0"/>
              <a:t>st</a:t>
            </a:r>
            <a:r>
              <a:rPr lang="en-US" sz="2400" dirty="0"/>
              <a:t>, October 1</a:t>
            </a:r>
            <a:r>
              <a:rPr lang="en-US" sz="2400" baseline="30000" dirty="0"/>
              <a:t>st</a:t>
            </a:r>
            <a:r>
              <a:rPr lang="en-US" sz="2400" dirty="0"/>
              <a:t>, January 1</a:t>
            </a:r>
            <a:r>
              <a:rPr lang="en-US" sz="2400" baseline="30000" dirty="0"/>
              <a:t>st</a:t>
            </a:r>
            <a:r>
              <a:rPr lang="en-US" sz="2400" dirty="0"/>
              <a:t>, and April 1</a:t>
            </a:r>
            <a:r>
              <a:rPr lang="en-US" sz="2400" baseline="30000" dirty="0"/>
              <a:t>st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7290B-1BC3-4BDD-B7D0-B9871852D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Weekly Wave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D997EA-C04C-46B3-8748-B159D3BD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4161-6EC3-4748-B7F3-82EA64CE3DD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901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8C016-6DDB-4431-8149-D6E6A97F9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Rollover to 2022/2023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0738B-81E8-4184-AAD4-89779DFC1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Wave rollover has begun, and the Wave will be down until July 22nd.</a:t>
            </a:r>
          </a:p>
          <a:p>
            <a:r>
              <a:rPr lang="en-US" sz="2400" dirty="0"/>
              <a:t>Prior to doing a SIF agent rollover put your zone to sleep. If you are having issues putting your zone to sleep, you can reach out to your vendor or contact </a:t>
            </a:r>
            <a:r>
              <a:rPr lang="en-US" sz="2400" dirty="0">
                <a:hlinkClick r:id="rId3"/>
              </a:rPr>
              <a:t>studentdatainfo@sde.ok.gov</a:t>
            </a:r>
            <a:r>
              <a:rPr lang="en-US" sz="2400" dirty="0"/>
              <a:t> for assistance.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41F577-4BF5-4CA8-9FF0-DEC8FE457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Weekly Wave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7239C-6D02-46C3-8ED3-9C3F94DA6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4161-6EC3-4748-B7F3-82EA64CE3DD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299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30A34-7D6F-455E-9E90-4E4287A2E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7FDE8-7707-4C3A-85D9-5AFBDE8D4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training modules are almost </a:t>
            </a:r>
            <a:r>
              <a:rPr lang="en-US"/>
              <a:t>complete. That training will show</a:t>
            </a:r>
            <a:r>
              <a:rPr lang="en-US" dirty="0"/>
              <a:t> how to make changes in the Accounting Reporting application. </a:t>
            </a:r>
          </a:p>
          <a:p>
            <a:r>
              <a:rPr lang="en-US" dirty="0"/>
              <a:t>The Accountability Reporting DVR process will be available to make changes at the same time of the release of the </a:t>
            </a:r>
            <a:r>
              <a:rPr lang="en-US"/>
              <a:t>training modules.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267947-CFA4-4127-A6A4-3ED41C7B4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Weekly Wave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A1E198-B7F6-457D-A5DE-82AC262F4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4161-6EC3-4748-B7F3-82EA64CE3DD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506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BC271-F07C-4802-86B5-68D2DD669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 Consolidated Training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ECC7F7-DDCC-4687-A98B-75F955CD5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Weekly Wave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B22BE5-17CF-4993-813F-F83FDAAA0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4161-6EC3-4748-B7F3-82EA64CE3DD4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7" name="Content Placeholder 6">
            <a:hlinkClick r:id="" action="ppaction://ole?verb=0"/>
            <a:extLst>
              <a:ext uri="{FF2B5EF4-FFF2-40B4-BE49-F238E27FC236}">
                <a16:creationId xmlns:a16="http://schemas.microsoft.com/office/drawing/2014/main" id="{138B1914-18B2-4EA2-AAFC-5F1149EDDDDC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0098379"/>
              </p:ext>
            </p:extLst>
          </p:nvPr>
        </p:nvGraphicFramePr>
        <p:xfrm>
          <a:off x="1567543" y="1362269"/>
          <a:ext cx="9088016" cy="4814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3" imgW="4982008" imgH="2802630" progId="PowerPoint.Show.12">
                  <p:embed/>
                </p:oleObj>
              </mc:Choice>
              <mc:Fallback>
                <p:oleObj name="Presentation" r:id="rId3" imgW="4982008" imgH="2802630" progId="PowerPoint.Show.12">
                  <p:embed/>
                  <p:pic>
                    <p:nvPicPr>
                      <p:cNvPr id="7" name="Content Placeholder 6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138B1914-18B2-4EA2-AAFC-5F1149EDDD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67543" y="1362269"/>
                        <a:ext cx="9088016" cy="48146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087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AC41C-2558-4ECD-9C57-AED0FCB61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8F750-A5D5-4D23-A58F-3D9AD5195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hlinkClick r:id="rId2"/>
              </a:rPr>
              <a:t>StudentDataInfo@sde.ok.gov</a:t>
            </a:r>
            <a:r>
              <a:rPr lang="en-US" sz="2400" dirty="0"/>
              <a:t> </a:t>
            </a:r>
          </a:p>
          <a:p>
            <a:r>
              <a:rPr lang="en-US" sz="2400" dirty="0">
                <a:hlinkClick r:id="rId3"/>
              </a:rPr>
              <a:t>https://sde.ok.gov/student-information-documents-and-guides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3DEE27-5DCA-4D38-A112-BDBD04274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Weekly Wave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2C3C17-4FA3-4A5B-8DFE-BE2EE856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4161-6EC3-4748-B7F3-82EA64CE3DD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415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klahoma Education">
      <a:dk1>
        <a:srgbClr val="187BC0"/>
      </a:dk1>
      <a:lt1>
        <a:srgbClr val="FFFFFF"/>
      </a:lt1>
      <a:dk2>
        <a:srgbClr val="000000"/>
      </a:dk2>
      <a:lt2>
        <a:srgbClr val="E7E6E6"/>
      </a:lt2>
      <a:accent1>
        <a:srgbClr val="187BC0"/>
      </a:accent1>
      <a:accent2>
        <a:srgbClr val="326820"/>
      </a:accent2>
      <a:accent3>
        <a:srgbClr val="D15420"/>
      </a:accent3>
      <a:accent4>
        <a:srgbClr val="DE9027"/>
      </a:accent4>
      <a:accent5>
        <a:srgbClr val="004E9A"/>
      </a:accent5>
      <a:accent6>
        <a:srgbClr val="787878"/>
      </a:accent6>
      <a:hlink>
        <a:srgbClr val="0066A6"/>
      </a:hlink>
      <a:folHlink>
        <a:srgbClr val="1CA6D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SharedWithUsers xmlns="2b426abd-aa43-48b1-af4c-b30b4f31ac28">
      <UserInfo>
        <DisplayName>Erik Friend</DisplayName>
        <AccountId>6</AccountId>
        <AccountType/>
      </UserInfo>
    </SharedWithUsers>
    <PowerApp xmlns="ca6ca0ad-ace6-4544-8ebb-9730054ae2bc">
      <Url xsi:nil="true"/>
      <Description xsi:nil="true"/>
    </PowerApp>
    <AssignedTo xmlns="ca6ca0ad-ace6-4544-8ebb-9730054ae2bc" xsi:nil="true"/>
    <SharepointItem xmlns="ca6ca0ad-ace6-4544-8ebb-9730054ae2bc">
      <Url xsi:nil="true"/>
      <Description xsi:nil="true"/>
    </SharepointItem>
    <ParentID xmlns="ca6ca0ad-ace6-4544-8ebb-9730054ae2b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67793C5D781249BB855306DDFE4854" ma:contentTypeVersion="19" ma:contentTypeDescription="Create a new document." ma:contentTypeScope="" ma:versionID="878a97bf6701c146e3db983971ada407">
  <xsd:schema xmlns:xsd="http://www.w3.org/2001/XMLSchema" xmlns:xs="http://www.w3.org/2001/XMLSchema" xmlns:p="http://schemas.microsoft.com/office/2006/metadata/properties" xmlns:ns1="http://schemas.microsoft.com/sharepoint/v3" xmlns:ns2="ca6ca0ad-ace6-4544-8ebb-9730054ae2bc" xmlns:ns3="2b426abd-aa43-48b1-af4c-b30b4f31ac28" targetNamespace="http://schemas.microsoft.com/office/2006/metadata/properties" ma:root="true" ma:fieldsID="636237376940b2db89c33fe8d1834651" ns1:_="" ns2:_="" ns3:_="">
    <xsd:import namespace="http://schemas.microsoft.com/sharepoint/v3"/>
    <xsd:import namespace="ca6ca0ad-ace6-4544-8ebb-9730054ae2bc"/>
    <xsd:import namespace="2b426abd-aa43-48b1-af4c-b30b4f31ac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ParentID" minOccurs="0"/>
                <xsd:element ref="ns2:PowerApp" minOccurs="0"/>
                <xsd:element ref="ns2:SharepointItem" minOccurs="0"/>
                <xsd:element ref="ns2:AssignedTo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6ca0ad-ace6-4544-8ebb-9730054ae2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ParentID" ma:index="22" nillable="true" ma:displayName="ParentID" ma:format="Dropdown" ma:internalName="ParentID">
      <xsd:simpleType>
        <xsd:restriction base="dms:Text">
          <xsd:maxLength value="255"/>
        </xsd:restriction>
      </xsd:simpleType>
    </xsd:element>
    <xsd:element name="PowerApp" ma:index="23" nillable="true" ma:displayName="PowerApp" ma:format="Hyperlink" ma:internalName="PowerApp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SharepointItem" ma:index="24" nillable="true" ma:displayName="Sharepoint Item" ma:format="Hyperlink" ma:internalName="SharepointItem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ssignedTo" ma:index="25" nillable="true" ma:displayName="AssignedTo" ma:format="Dropdown" ma:internalName="AssignedTo">
      <xsd:simpleType>
        <xsd:restriction base="dms:Text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426abd-aa43-48b1-af4c-b30b4f31ac2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A3F46C-AC89-4C25-BF43-A48BFC5C96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90434B-CBE5-4AE1-BB9A-78471F5B267E}">
  <ds:schemaRefs>
    <ds:schemaRef ds:uri="2b426abd-aa43-48b1-af4c-b30b4f31ac28"/>
    <ds:schemaRef ds:uri="468e2704-3600-46cd-a3f1-eb3d7f1f739b"/>
    <ds:schemaRef ds:uri="9ad7f753-ebde-4838-851e-2ef2c8dc2d72"/>
    <ds:schemaRef ds:uri="ca6ca0ad-ace6-4544-8ebb-9730054ae2b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7349416-E137-4889-B17A-565BF1892DD8}">
  <ds:schemaRefs>
    <ds:schemaRef ds:uri="2b426abd-aa43-48b1-af4c-b30b4f31ac28"/>
    <ds:schemaRef ds:uri="ca6ca0ad-ace6-4544-8ebb-9730054ae2b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34767</TotalTime>
  <Words>314</Words>
  <Application>Microsoft Office PowerPoint</Application>
  <PresentationFormat>Widescreen</PresentationFormat>
  <Paragraphs>39</Paragraphs>
  <Slides>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Office Theme</vt:lpstr>
      <vt:lpstr>Presentation</vt:lpstr>
      <vt:lpstr>Weekly Wave</vt:lpstr>
      <vt:lpstr>Transfers</vt:lpstr>
      <vt:lpstr>Transfers</vt:lpstr>
      <vt:lpstr>Transfers</vt:lpstr>
      <vt:lpstr>Rollover to 2022/2023</vt:lpstr>
      <vt:lpstr>P-EBT</vt:lpstr>
      <vt:lpstr>Wave Consolidated Training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Cory Ingram</dc:creator>
  <cp:lastModifiedBy>Nancy Flores</cp:lastModifiedBy>
  <cp:revision>709</cp:revision>
  <dcterms:created xsi:type="dcterms:W3CDTF">2020-03-05T01:01:19Z</dcterms:created>
  <dcterms:modified xsi:type="dcterms:W3CDTF">2022-07-14T14:31:41Z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0x0101006167793C5D781249BB855306DDFE4854</vt:lpwstr>
  </property>
</Properties>
</file>