
<file path=[Content_Types].xml><?xml version="1.0" encoding="utf-8"?>
<Types xmlns="http://schemas.openxmlformats.org/package/2006/content-types">
  <Default Extension="emf" ContentType="image/x-emf"/>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1" r:id="rId5"/>
    <p:sldId id="415" r:id="rId6"/>
    <p:sldId id="409" r:id="rId7"/>
    <p:sldId id="410" r:id="rId8"/>
    <p:sldId id="417" r:id="rId9"/>
    <p:sldId id="418" r:id="rId10"/>
    <p:sldId id="419" r:id="rId11"/>
    <p:sldId id="411" r:id="rId12"/>
    <p:sldId id="416" r:id="rId13"/>
    <p:sldId id="414" r:id="rId14"/>
    <p:sldId id="408" r:id="rId15"/>
    <p:sldId id="412" r:id="rId16"/>
    <p:sldId id="406" r:id="rId17"/>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8E6"/>
    <a:srgbClr val="464646"/>
    <a:srgbClr val="787878"/>
    <a:srgbClr val="004E9A"/>
    <a:srgbClr val="187BC0"/>
    <a:srgbClr val="A96728"/>
    <a:srgbClr val="DE9027"/>
    <a:srgbClr val="914115"/>
    <a:srgbClr val="D15420"/>
    <a:srgbClr val="326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5036C-EAE4-46A4-8D7A-7076A58CA672}" v="65" dt="2022-07-28T14:01:27.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7064B566-5340-4E7F-A920-74666EA0F4FC}" type="datetimeFigureOut">
              <a:rPr lang="en-US" smtClean="0"/>
              <a:t>7/28/2022</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9585D5C8-4576-4188-86E8-513A3FDE42D4}" type="slidenum">
              <a:rPr lang="en-US" smtClean="0"/>
              <a:t>‹#›</a:t>
            </a:fld>
            <a:endParaRPr lang="en-US"/>
          </a:p>
        </p:txBody>
      </p:sp>
    </p:spTree>
    <p:extLst>
      <p:ext uri="{BB962C8B-B14F-4D97-AF65-F5344CB8AC3E}">
        <p14:creationId xmlns:p14="http://schemas.microsoft.com/office/powerpoint/2010/main" val="253948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B6A3698B-7DD6-C74D-BB93-757F14B7B698}" type="datetimeFigureOut">
              <a:rPr lang="en-US" smtClean="0"/>
              <a:t>7/28/2022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213104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3235139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Weekly Wave</a:t>
            </a:r>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Weekly Wave</a:t>
            </a:r>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Weekly Wave</a:t>
            </a:r>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Weekly Wave</a:t>
            </a:r>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Weekly Wave</a:t>
            </a:r>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Weekly Wave</a:t>
            </a:r>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PowerPoint_Presentation.pptx"/></Relationships>
</file>

<file path=ppt/slides/_rels/slide12.xml.rels><?xml version="1.0" encoding="UTF-8" standalone="yes"?>
<Relationships xmlns="http://schemas.openxmlformats.org/package/2006/relationships"><Relationship Id="rId2" Type="http://schemas.openxmlformats.org/officeDocument/2006/relationships/hyperlink" Target="mailto:servicedesk@omes.ok.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de.ok.gov/student-information-documents-and-guides" TargetMode="External"/><Relationship Id="rId2" Type="http://schemas.openxmlformats.org/officeDocument/2006/relationships/hyperlink" Target="mailto:StudentDataInfo@sde.ok.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cid:706f35c9-b86c-49e4-a60c-fcc3c2bbf75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cid:30856376-2f24-48e9-884b-8a97899e09a6"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cid:34febdf2-552a-4cc4-81db-5d32550c1d6a"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de.ok.gov/student-information-documents-and-guid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a:t>Weekly Wave</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a:t>Data &amp; Information Systems</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6CF-5016-42EF-A567-FAF03A7DF7B1}"/>
              </a:ext>
            </a:extLst>
          </p:cNvPr>
          <p:cNvSpPr>
            <a:spLocks noGrp="1"/>
          </p:cNvSpPr>
          <p:nvPr>
            <p:ph type="title"/>
          </p:nvPr>
        </p:nvSpPr>
        <p:spPr/>
        <p:txBody>
          <a:bodyPr>
            <a:normAutofit/>
          </a:bodyPr>
          <a:lstStyle/>
          <a:p>
            <a:r>
              <a:rPr lang="en-US" sz="4000" dirty="0"/>
              <a:t>Medium of Instruction</a:t>
            </a:r>
          </a:p>
        </p:txBody>
      </p:sp>
      <p:sp>
        <p:nvSpPr>
          <p:cNvPr id="3" name="Content Placeholder 2">
            <a:extLst>
              <a:ext uri="{FF2B5EF4-FFF2-40B4-BE49-F238E27FC236}">
                <a16:creationId xmlns:a16="http://schemas.microsoft.com/office/drawing/2014/main" id="{598395EE-C4BD-4591-9CF7-48AB23C1F159}"/>
              </a:ext>
            </a:extLst>
          </p:cNvPr>
          <p:cNvSpPr>
            <a:spLocks noGrp="1"/>
          </p:cNvSpPr>
          <p:nvPr>
            <p:ph idx="1"/>
          </p:nvPr>
        </p:nvSpPr>
        <p:spPr/>
        <p:txBody>
          <a:bodyPr>
            <a:normAutofit/>
          </a:bodyPr>
          <a:lstStyle/>
          <a:p>
            <a:r>
              <a:rPr lang="en-US" sz="2400" i="0" dirty="0">
                <a:solidFill>
                  <a:srgbClr val="292F33"/>
                </a:solidFill>
                <a:effectLst/>
              </a:rPr>
              <a:t>Medium of Instruction Type defines the media through which teachers provide instruction to students and how students and teachers communicate about instructional matters, for example, technology-based instruction in classroom correspondence, face-to-face instruction, virtual/online, distance learning center-based instruction, etc.</a:t>
            </a:r>
          </a:p>
          <a:p>
            <a:r>
              <a:rPr lang="en-US" sz="2400" dirty="0"/>
              <a:t>When setting up your sections if you are offering the class at school and virtual.  You should have two sections for that one class.</a:t>
            </a:r>
          </a:p>
        </p:txBody>
      </p:sp>
      <p:sp>
        <p:nvSpPr>
          <p:cNvPr id="4" name="Footer Placeholder 3">
            <a:extLst>
              <a:ext uri="{FF2B5EF4-FFF2-40B4-BE49-F238E27FC236}">
                <a16:creationId xmlns:a16="http://schemas.microsoft.com/office/drawing/2014/main" id="{FBFD0437-D3E4-4A4E-94DB-7BA4419B60D7}"/>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A9068028-01C9-4541-9B33-C5470C0CD359}"/>
              </a:ext>
            </a:extLst>
          </p:cNvPr>
          <p:cNvSpPr>
            <a:spLocks noGrp="1"/>
          </p:cNvSpPr>
          <p:nvPr>
            <p:ph type="sldNum" sz="quarter" idx="12"/>
          </p:nvPr>
        </p:nvSpPr>
        <p:spPr/>
        <p:txBody>
          <a:bodyPr/>
          <a:lstStyle/>
          <a:p>
            <a:fld id="{D5CA4161-6EC3-4748-B7F3-82EA64CE3DD4}" type="slidenum">
              <a:rPr lang="en-US" smtClean="0"/>
              <a:pPr/>
              <a:t>10</a:t>
            </a:fld>
            <a:endParaRPr lang="en-US"/>
          </a:p>
        </p:txBody>
      </p:sp>
    </p:spTree>
    <p:extLst>
      <p:ext uri="{BB962C8B-B14F-4D97-AF65-F5344CB8AC3E}">
        <p14:creationId xmlns:p14="http://schemas.microsoft.com/office/powerpoint/2010/main" val="307557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C271-F07C-4802-86B5-68D2DD669AF7}"/>
              </a:ext>
            </a:extLst>
          </p:cNvPr>
          <p:cNvSpPr>
            <a:spLocks noGrp="1"/>
          </p:cNvSpPr>
          <p:nvPr>
            <p:ph type="title"/>
          </p:nvPr>
        </p:nvSpPr>
        <p:spPr/>
        <p:txBody>
          <a:bodyPr/>
          <a:lstStyle/>
          <a:p>
            <a:r>
              <a:rPr lang="en-US"/>
              <a:t>Wave Consolidated Training</a:t>
            </a:r>
          </a:p>
        </p:txBody>
      </p:sp>
      <p:sp>
        <p:nvSpPr>
          <p:cNvPr id="4" name="Footer Placeholder 3">
            <a:extLst>
              <a:ext uri="{FF2B5EF4-FFF2-40B4-BE49-F238E27FC236}">
                <a16:creationId xmlns:a16="http://schemas.microsoft.com/office/drawing/2014/main" id="{EFECC7F7-DDCC-4687-A98B-75F955CD5797}"/>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02B22BE5-17CF-4993-813F-F83FDAAA00D6}"/>
              </a:ext>
            </a:extLst>
          </p:cNvPr>
          <p:cNvSpPr>
            <a:spLocks noGrp="1"/>
          </p:cNvSpPr>
          <p:nvPr>
            <p:ph type="sldNum" sz="quarter" idx="12"/>
          </p:nvPr>
        </p:nvSpPr>
        <p:spPr/>
        <p:txBody>
          <a:bodyPr/>
          <a:lstStyle/>
          <a:p>
            <a:fld id="{D5CA4161-6EC3-4748-B7F3-82EA64CE3DD4}" type="slidenum">
              <a:rPr lang="en-US" smtClean="0"/>
              <a:pPr/>
              <a:t>11</a:t>
            </a:fld>
            <a:endParaRPr lang="en-US"/>
          </a:p>
        </p:txBody>
      </p:sp>
      <p:graphicFrame>
        <p:nvGraphicFramePr>
          <p:cNvPr id="7" name="Content Placeholder 6">
            <a:hlinkClick r:id="" action="ppaction://ole?verb=0"/>
            <a:extLst>
              <a:ext uri="{FF2B5EF4-FFF2-40B4-BE49-F238E27FC236}">
                <a16:creationId xmlns:a16="http://schemas.microsoft.com/office/drawing/2014/main" id="{138B1914-18B2-4EA2-AAFC-5F1149EDDDDC}"/>
              </a:ext>
            </a:extLst>
          </p:cNvPr>
          <p:cNvGraphicFramePr>
            <a:graphicFrameLocks noGrp="1" noChangeAspect="1"/>
          </p:cNvGraphicFramePr>
          <p:nvPr>
            <p:ph idx="1"/>
            <p:extLst>
              <p:ext uri="{D42A27DB-BD31-4B8C-83A1-F6EECF244321}">
                <p14:modId xmlns:p14="http://schemas.microsoft.com/office/powerpoint/2010/main" val="1570098379"/>
              </p:ext>
            </p:extLst>
          </p:nvPr>
        </p:nvGraphicFramePr>
        <p:xfrm>
          <a:off x="1567543" y="1362269"/>
          <a:ext cx="9088016" cy="4814694"/>
        </p:xfrm>
        <a:graphic>
          <a:graphicData uri="http://schemas.openxmlformats.org/presentationml/2006/ole">
            <mc:AlternateContent xmlns:mc="http://schemas.openxmlformats.org/markup-compatibility/2006">
              <mc:Choice xmlns:v="urn:schemas-microsoft-com:vml" Requires="v">
                <p:oleObj spid="_x0000_s1026" name="Presentation" r:id="rId4" imgW="4982008" imgH="2802630" progId="PowerPoint.Show.12">
                  <p:embed/>
                </p:oleObj>
              </mc:Choice>
              <mc:Fallback>
                <p:oleObj name="Presentation" r:id="rId4" imgW="4982008" imgH="2802630" progId="PowerPoint.Show.12">
                  <p:embed/>
                  <p:pic>
                    <p:nvPicPr>
                      <p:cNvPr id="7" name="Content Placeholder 6">
                        <a:hlinkClick r:id="" action="ppaction://ole?verb=0"/>
                        <a:extLst>
                          <a:ext uri="{FF2B5EF4-FFF2-40B4-BE49-F238E27FC236}">
                            <a16:creationId xmlns:a16="http://schemas.microsoft.com/office/drawing/2014/main" id="{138B1914-18B2-4EA2-AAFC-5F1149EDDDDC}"/>
                          </a:ext>
                        </a:extLst>
                      </p:cNvPr>
                      <p:cNvPicPr/>
                      <p:nvPr/>
                    </p:nvPicPr>
                    <p:blipFill>
                      <a:blip r:embed="rId5"/>
                      <a:stretch>
                        <a:fillRect/>
                      </a:stretch>
                    </p:blipFill>
                    <p:spPr>
                      <a:xfrm>
                        <a:off x="1567543" y="1362269"/>
                        <a:ext cx="9088016" cy="4814694"/>
                      </a:xfrm>
                      <a:prstGeom prst="rect">
                        <a:avLst/>
                      </a:prstGeom>
                    </p:spPr>
                  </p:pic>
                </p:oleObj>
              </mc:Fallback>
            </mc:AlternateContent>
          </a:graphicData>
        </a:graphic>
      </p:graphicFrame>
    </p:spTree>
    <p:extLst>
      <p:ext uri="{BB962C8B-B14F-4D97-AF65-F5344CB8AC3E}">
        <p14:creationId xmlns:p14="http://schemas.microsoft.com/office/powerpoint/2010/main" val="11208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56B8-286D-4CC0-B742-C8DDED4A28DC}"/>
              </a:ext>
            </a:extLst>
          </p:cNvPr>
          <p:cNvSpPr>
            <a:spLocks noGrp="1"/>
          </p:cNvSpPr>
          <p:nvPr>
            <p:ph type="title"/>
          </p:nvPr>
        </p:nvSpPr>
        <p:spPr/>
        <p:txBody>
          <a:bodyPr/>
          <a:lstStyle/>
          <a:p>
            <a:r>
              <a:rPr lang="en-US" dirty="0"/>
              <a:t>New Wave Accounts</a:t>
            </a:r>
          </a:p>
        </p:txBody>
      </p:sp>
      <p:sp>
        <p:nvSpPr>
          <p:cNvPr id="3" name="Content Placeholder 2">
            <a:extLst>
              <a:ext uri="{FF2B5EF4-FFF2-40B4-BE49-F238E27FC236}">
                <a16:creationId xmlns:a16="http://schemas.microsoft.com/office/drawing/2014/main" id="{258BFAF4-BC0A-4075-9167-8D7317314107}"/>
              </a:ext>
            </a:extLst>
          </p:cNvPr>
          <p:cNvSpPr>
            <a:spLocks noGrp="1"/>
          </p:cNvSpPr>
          <p:nvPr>
            <p:ph idx="1"/>
          </p:nvPr>
        </p:nvSpPr>
        <p:spPr/>
        <p:txBody>
          <a:bodyPr>
            <a:normAutofit fontScale="55000" lnSpcReduction="20000"/>
          </a:bodyPr>
          <a:lstStyle/>
          <a:p>
            <a:r>
              <a:rPr lang="en-US" sz="5100" dirty="0"/>
              <a:t>If you are providing Wave access to a new employee. Your superintendent will need to provide the employee with Single Sign On access and then provide access to the Wave.  Once that has been completed the employee will need to contact OMES and request an affiliates log in</a:t>
            </a:r>
            <a:r>
              <a:rPr lang="en-US" sz="4500" dirty="0"/>
              <a:t>.</a:t>
            </a:r>
          </a:p>
          <a:p>
            <a:r>
              <a:rPr lang="en-US" sz="5100" dirty="0"/>
              <a:t>It may take up to 24 hours for all your access to </a:t>
            </a:r>
            <a:r>
              <a:rPr lang="en-US" sz="5100"/>
              <a:t>be provided.</a:t>
            </a:r>
            <a:endParaRPr lang="en-US" sz="5100" dirty="0"/>
          </a:p>
          <a:p>
            <a:r>
              <a:rPr lang="en-US" sz="5100" dirty="0"/>
              <a:t>If you have forgotten your credentials, please contact OMES.</a:t>
            </a:r>
          </a:p>
          <a:p>
            <a:pPr marL="0" indent="0">
              <a:buNone/>
            </a:pPr>
            <a:endParaRPr lang="en-US" sz="4500" dirty="0"/>
          </a:p>
          <a:p>
            <a:pPr marL="0" indent="0">
              <a:buNone/>
            </a:pPr>
            <a:endParaRPr lang="en-US" sz="4500" dirty="0"/>
          </a:p>
          <a:p>
            <a:pPr marL="0" indent="0">
              <a:buNone/>
            </a:pPr>
            <a:r>
              <a:rPr lang="en-US" sz="4500" dirty="0"/>
              <a:t>Please contact OMES: </a:t>
            </a:r>
            <a:r>
              <a:rPr lang="en-US" sz="4500" dirty="0">
                <a:hlinkClick r:id="rId2"/>
              </a:rPr>
              <a:t>servicedesk@omes.ok.gov</a:t>
            </a:r>
            <a:r>
              <a:rPr lang="en-US" sz="4500" dirty="0"/>
              <a:t> </a:t>
            </a:r>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26E7188C-EEB2-4540-AB58-26C0F06FA94E}"/>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9A1135A-95E2-4BF1-ADE0-6345B4BB2F74}"/>
              </a:ext>
            </a:extLst>
          </p:cNvPr>
          <p:cNvSpPr>
            <a:spLocks noGrp="1"/>
          </p:cNvSpPr>
          <p:nvPr>
            <p:ph type="sldNum" sz="quarter" idx="12"/>
          </p:nvPr>
        </p:nvSpPr>
        <p:spPr/>
        <p:txBody>
          <a:bodyPr/>
          <a:lstStyle/>
          <a:p>
            <a:fld id="{D5CA4161-6EC3-4748-B7F3-82EA64CE3DD4}" type="slidenum">
              <a:rPr lang="en-US" smtClean="0"/>
              <a:pPr/>
              <a:t>12</a:t>
            </a:fld>
            <a:endParaRPr lang="en-US"/>
          </a:p>
        </p:txBody>
      </p:sp>
    </p:spTree>
    <p:extLst>
      <p:ext uri="{BB962C8B-B14F-4D97-AF65-F5344CB8AC3E}">
        <p14:creationId xmlns:p14="http://schemas.microsoft.com/office/powerpoint/2010/main" val="399095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C41C-2558-4ECD-9C57-AED0FCB61984}"/>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D6F8F750-A5D5-4D23-A58F-3D9AD5195611}"/>
              </a:ext>
            </a:extLst>
          </p:cNvPr>
          <p:cNvSpPr>
            <a:spLocks noGrp="1"/>
          </p:cNvSpPr>
          <p:nvPr>
            <p:ph idx="1"/>
          </p:nvPr>
        </p:nvSpPr>
        <p:spPr/>
        <p:txBody>
          <a:bodyPr/>
          <a:lstStyle/>
          <a:p>
            <a:r>
              <a:rPr lang="en-US" sz="2400">
                <a:hlinkClick r:id="rId2"/>
              </a:rPr>
              <a:t>StudentDataInfo@sde.ok.gov</a:t>
            </a:r>
            <a:r>
              <a:rPr lang="en-US" sz="2400"/>
              <a:t> </a:t>
            </a:r>
          </a:p>
          <a:p>
            <a:r>
              <a:rPr lang="en-US" sz="2400">
                <a:hlinkClick r:id="rId3"/>
              </a:rPr>
              <a:t>https://sde.ok.gov/student-information-documents-and-guides</a:t>
            </a:r>
            <a:endParaRPr lang="en-US" sz="2400"/>
          </a:p>
          <a:p>
            <a:pPr marL="0" indent="0">
              <a:buNone/>
            </a:pPr>
            <a:endParaRPr lang="en-US"/>
          </a:p>
        </p:txBody>
      </p:sp>
      <p:sp>
        <p:nvSpPr>
          <p:cNvPr id="4" name="Footer Placeholder 3">
            <a:extLst>
              <a:ext uri="{FF2B5EF4-FFF2-40B4-BE49-F238E27FC236}">
                <a16:creationId xmlns:a16="http://schemas.microsoft.com/office/drawing/2014/main" id="{1B3DEE27-5DCA-4D38-A112-BDBD04274D52}"/>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B2C3C17-4FA3-4A5B-8DFE-BE2EE856EC00}"/>
              </a:ext>
            </a:extLst>
          </p:cNvPr>
          <p:cNvSpPr>
            <a:spLocks noGrp="1"/>
          </p:cNvSpPr>
          <p:nvPr>
            <p:ph type="sldNum" sz="quarter" idx="12"/>
          </p:nvPr>
        </p:nvSpPr>
        <p:spPr/>
        <p:txBody>
          <a:bodyPr/>
          <a:lstStyle/>
          <a:p>
            <a:fld id="{D5CA4161-6EC3-4748-B7F3-82EA64CE3DD4}" type="slidenum">
              <a:rPr lang="en-US" smtClean="0"/>
              <a:pPr/>
              <a:t>13</a:t>
            </a:fld>
            <a:endParaRPr lang="en-US"/>
          </a:p>
        </p:txBody>
      </p:sp>
    </p:spTree>
    <p:extLst>
      <p:ext uri="{BB962C8B-B14F-4D97-AF65-F5344CB8AC3E}">
        <p14:creationId xmlns:p14="http://schemas.microsoft.com/office/powerpoint/2010/main" val="201141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ADA6-430D-4132-8D47-D6EA7483922D}"/>
              </a:ext>
            </a:extLst>
          </p:cNvPr>
          <p:cNvSpPr>
            <a:spLocks noGrp="1"/>
          </p:cNvSpPr>
          <p:nvPr>
            <p:ph type="title"/>
          </p:nvPr>
        </p:nvSpPr>
        <p:spPr/>
        <p:txBody>
          <a:bodyPr/>
          <a:lstStyle/>
          <a:p>
            <a:r>
              <a:rPr lang="en-US" dirty="0"/>
              <a:t>Rollover 22/23</a:t>
            </a:r>
          </a:p>
        </p:txBody>
      </p:sp>
      <p:sp>
        <p:nvSpPr>
          <p:cNvPr id="3" name="Content Placeholder 2">
            <a:extLst>
              <a:ext uri="{FF2B5EF4-FFF2-40B4-BE49-F238E27FC236}">
                <a16:creationId xmlns:a16="http://schemas.microsoft.com/office/drawing/2014/main" id="{F55A0096-1162-4ED9-81AF-E47327E92C7B}"/>
              </a:ext>
            </a:extLst>
          </p:cNvPr>
          <p:cNvSpPr>
            <a:spLocks noGrp="1"/>
          </p:cNvSpPr>
          <p:nvPr>
            <p:ph idx="1"/>
          </p:nvPr>
        </p:nvSpPr>
        <p:spPr/>
        <p:txBody>
          <a:bodyPr/>
          <a:lstStyle/>
          <a:p>
            <a:r>
              <a:rPr lang="en-US" dirty="0"/>
              <a:t>The rollover is now complete, and your queues are now filling up for the STN and Ownership Wizards.</a:t>
            </a:r>
          </a:p>
          <a:p>
            <a:r>
              <a:rPr lang="en-US" dirty="0"/>
              <a:t>Please begin to work your STNs in the STN wizard.</a:t>
            </a:r>
          </a:p>
          <a:p>
            <a:r>
              <a:rPr lang="en-US" dirty="0"/>
              <a:t>If you are unsure how to resolve one in your queue you can assign it to the state, and we can assist in resolving it.</a:t>
            </a:r>
          </a:p>
          <a:p>
            <a:r>
              <a:rPr lang="en-US" dirty="0"/>
              <a:t>Please begin working your Ownership Wizard working with the district you are in conflict </a:t>
            </a:r>
            <a:r>
              <a:rPr lang="en-US"/>
              <a:t>with.</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F90620AA-C1C4-427E-BEFD-8AFEF5455D61}"/>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57A02B12-4C3F-489E-A587-4D31704C4C85}"/>
              </a:ext>
            </a:extLst>
          </p:cNvPr>
          <p:cNvSpPr>
            <a:spLocks noGrp="1"/>
          </p:cNvSpPr>
          <p:nvPr>
            <p:ph type="sldNum" sz="quarter" idx="12"/>
          </p:nvPr>
        </p:nvSpPr>
        <p:spPr/>
        <p:txBody>
          <a:bodyPr/>
          <a:lstStyle/>
          <a:p>
            <a:fld id="{D5CA4161-6EC3-4748-B7F3-82EA64CE3DD4}" type="slidenum">
              <a:rPr lang="en-US" smtClean="0"/>
              <a:pPr/>
              <a:t>2</a:t>
            </a:fld>
            <a:endParaRPr lang="en-US"/>
          </a:p>
        </p:txBody>
      </p:sp>
    </p:spTree>
    <p:extLst>
      <p:ext uri="{BB962C8B-B14F-4D97-AF65-F5344CB8AC3E}">
        <p14:creationId xmlns:p14="http://schemas.microsoft.com/office/powerpoint/2010/main" val="234027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1ADC-F46D-4115-9098-2B7D3E618FF3}"/>
              </a:ext>
            </a:extLst>
          </p:cNvPr>
          <p:cNvSpPr>
            <a:spLocks noGrp="1"/>
          </p:cNvSpPr>
          <p:nvPr>
            <p:ph type="title"/>
          </p:nvPr>
        </p:nvSpPr>
        <p:spPr/>
        <p:txBody>
          <a:bodyPr/>
          <a:lstStyle/>
          <a:p>
            <a:r>
              <a:rPr lang="en-US"/>
              <a:t>Transfers</a:t>
            </a:r>
          </a:p>
        </p:txBody>
      </p:sp>
      <p:pic>
        <p:nvPicPr>
          <p:cNvPr id="7" name="Content Placeholder 6">
            <a:extLst>
              <a:ext uri="{FF2B5EF4-FFF2-40B4-BE49-F238E27FC236}">
                <a16:creationId xmlns:a16="http://schemas.microsoft.com/office/drawing/2014/main" id="{777CAF32-FA1E-4E69-875B-55D57FCBFCA3}"/>
              </a:ext>
            </a:extLst>
          </p:cNvPr>
          <p:cNvPicPr>
            <a:picLocks noGrp="1" noChangeAspect="1"/>
          </p:cNvPicPr>
          <p:nvPr>
            <p:ph idx="1"/>
          </p:nvPr>
        </p:nvPicPr>
        <p:blipFill>
          <a:blip r:embed="rId2"/>
          <a:stretch>
            <a:fillRect/>
          </a:stretch>
        </p:blipFill>
        <p:spPr>
          <a:xfrm>
            <a:off x="4629162" y="1129005"/>
            <a:ext cx="6408952" cy="4913022"/>
          </a:xfrm>
        </p:spPr>
      </p:pic>
      <p:sp>
        <p:nvSpPr>
          <p:cNvPr id="4" name="Footer Placeholder 3">
            <a:extLst>
              <a:ext uri="{FF2B5EF4-FFF2-40B4-BE49-F238E27FC236}">
                <a16:creationId xmlns:a16="http://schemas.microsoft.com/office/drawing/2014/main" id="{663997D4-3C0B-4D88-AF4B-7A0BD09A8C22}"/>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2DE7A2D1-22E5-40EF-B8FC-DBA2E73655D0}"/>
              </a:ext>
            </a:extLst>
          </p:cNvPr>
          <p:cNvSpPr>
            <a:spLocks noGrp="1"/>
          </p:cNvSpPr>
          <p:nvPr>
            <p:ph type="sldNum" sz="quarter" idx="12"/>
          </p:nvPr>
        </p:nvSpPr>
        <p:spPr/>
        <p:txBody>
          <a:bodyPr/>
          <a:lstStyle/>
          <a:p>
            <a:fld id="{D5CA4161-6EC3-4748-B7F3-82EA64CE3DD4}" type="slidenum">
              <a:rPr lang="en-US" smtClean="0"/>
              <a:pPr/>
              <a:t>3</a:t>
            </a:fld>
            <a:endParaRPr lang="en-US"/>
          </a:p>
        </p:txBody>
      </p:sp>
      <p:sp>
        <p:nvSpPr>
          <p:cNvPr id="8" name="Arrow: Right 7">
            <a:extLst>
              <a:ext uri="{FF2B5EF4-FFF2-40B4-BE49-F238E27FC236}">
                <a16:creationId xmlns:a16="http://schemas.microsoft.com/office/drawing/2014/main" id="{EDBD544C-19F5-4B94-8EAD-E0840926EF2B}"/>
              </a:ext>
            </a:extLst>
          </p:cNvPr>
          <p:cNvSpPr/>
          <p:nvPr/>
        </p:nvSpPr>
        <p:spPr>
          <a:xfrm>
            <a:off x="3496878" y="41993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03BCEC7-1E11-4EDE-92BD-938C242E6813}"/>
              </a:ext>
            </a:extLst>
          </p:cNvPr>
          <p:cNvSpPr txBox="1"/>
          <p:nvPr/>
        </p:nvSpPr>
        <p:spPr>
          <a:xfrm>
            <a:off x="643813" y="2040070"/>
            <a:ext cx="3387012" cy="1477328"/>
          </a:xfrm>
          <a:prstGeom prst="rect">
            <a:avLst/>
          </a:prstGeom>
          <a:noFill/>
        </p:spPr>
        <p:txBody>
          <a:bodyPr wrap="square" rtlCol="0">
            <a:spAutoFit/>
          </a:bodyPr>
          <a:lstStyle/>
          <a:p>
            <a:r>
              <a:rPr lang="en-US"/>
              <a:t>The Online tool is now up and working.  Parents will click on the Student Transfer Online Application link and complete the application. </a:t>
            </a:r>
          </a:p>
        </p:txBody>
      </p:sp>
    </p:spTree>
    <p:extLst>
      <p:ext uri="{BB962C8B-B14F-4D97-AF65-F5344CB8AC3E}">
        <p14:creationId xmlns:p14="http://schemas.microsoft.com/office/powerpoint/2010/main" val="145140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E98E-D1DA-4AC2-B7ED-971DDC1236DC}"/>
              </a:ext>
            </a:extLst>
          </p:cNvPr>
          <p:cNvSpPr>
            <a:spLocks noGrp="1"/>
          </p:cNvSpPr>
          <p:nvPr>
            <p:ph type="title"/>
          </p:nvPr>
        </p:nvSpPr>
        <p:spPr/>
        <p:txBody>
          <a:bodyPr/>
          <a:lstStyle/>
          <a:p>
            <a:r>
              <a:rPr lang="en-US"/>
              <a:t>Transfers</a:t>
            </a:r>
          </a:p>
        </p:txBody>
      </p:sp>
      <p:pic>
        <p:nvPicPr>
          <p:cNvPr id="7" name="Content Placeholder 6">
            <a:extLst>
              <a:ext uri="{FF2B5EF4-FFF2-40B4-BE49-F238E27FC236}">
                <a16:creationId xmlns:a16="http://schemas.microsoft.com/office/drawing/2014/main" id="{635DB698-BD97-406B-95A8-5E3C3A622A4C}"/>
              </a:ext>
            </a:extLst>
          </p:cNvPr>
          <p:cNvPicPr>
            <a:picLocks noGrp="1" noChangeAspect="1"/>
          </p:cNvPicPr>
          <p:nvPr>
            <p:ph idx="1"/>
          </p:nvPr>
        </p:nvPicPr>
        <p:blipFill>
          <a:blip r:embed="rId2"/>
          <a:stretch>
            <a:fillRect/>
          </a:stretch>
        </p:blipFill>
        <p:spPr>
          <a:xfrm>
            <a:off x="4348065" y="1418252"/>
            <a:ext cx="6158204" cy="4945065"/>
          </a:xfrm>
        </p:spPr>
      </p:pic>
      <p:sp>
        <p:nvSpPr>
          <p:cNvPr id="4" name="Footer Placeholder 3">
            <a:extLst>
              <a:ext uri="{FF2B5EF4-FFF2-40B4-BE49-F238E27FC236}">
                <a16:creationId xmlns:a16="http://schemas.microsoft.com/office/drawing/2014/main" id="{20752709-C7FA-414A-92B5-514B2C4E132D}"/>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3F6DAFEE-60A2-4991-B0EF-841E80F7720C}"/>
              </a:ext>
            </a:extLst>
          </p:cNvPr>
          <p:cNvSpPr>
            <a:spLocks noGrp="1"/>
          </p:cNvSpPr>
          <p:nvPr>
            <p:ph type="sldNum" sz="quarter" idx="12"/>
          </p:nvPr>
        </p:nvSpPr>
        <p:spPr/>
        <p:txBody>
          <a:bodyPr/>
          <a:lstStyle/>
          <a:p>
            <a:fld id="{D5CA4161-6EC3-4748-B7F3-82EA64CE3DD4}" type="slidenum">
              <a:rPr lang="en-US" smtClean="0"/>
              <a:pPr/>
              <a:t>4</a:t>
            </a:fld>
            <a:endParaRPr lang="en-US"/>
          </a:p>
        </p:txBody>
      </p:sp>
      <p:sp>
        <p:nvSpPr>
          <p:cNvPr id="8" name="TextBox 7">
            <a:extLst>
              <a:ext uri="{FF2B5EF4-FFF2-40B4-BE49-F238E27FC236}">
                <a16:creationId xmlns:a16="http://schemas.microsoft.com/office/drawing/2014/main" id="{176E6C0B-9C09-4817-9A59-252B84A7A399}"/>
              </a:ext>
            </a:extLst>
          </p:cNvPr>
          <p:cNvSpPr txBox="1"/>
          <p:nvPr/>
        </p:nvSpPr>
        <p:spPr>
          <a:xfrm>
            <a:off x="410547" y="1567543"/>
            <a:ext cx="3545633" cy="4524315"/>
          </a:xfrm>
          <a:prstGeom prst="rect">
            <a:avLst/>
          </a:prstGeom>
          <a:noFill/>
        </p:spPr>
        <p:txBody>
          <a:bodyPr wrap="square" rtlCol="0">
            <a:spAutoFit/>
          </a:bodyPr>
          <a:lstStyle/>
          <a:p>
            <a:r>
              <a:rPr lang="en-US"/>
              <a:t>Parents will populate their student’s First Name, Middle Name, Last Name, DOB, Grade Level, Gender, and Ethnicity. The checkbox is for students </a:t>
            </a:r>
            <a:r>
              <a:rPr lang="en-US" sz="1800"/>
              <a:t>that have been enrolled in Homeschool/Private Schools or if the student is moving to Oklahoma from another state or country, or if the student has never attended a public school in the State of Oklahoma.</a:t>
            </a:r>
          </a:p>
          <a:p>
            <a:r>
              <a:rPr lang="en-US"/>
              <a:t>Checking this box will send for a new STN creation. If the student has an existing STN the parent will populate the STN fields.</a:t>
            </a:r>
          </a:p>
        </p:txBody>
      </p:sp>
      <p:sp>
        <p:nvSpPr>
          <p:cNvPr id="9" name="Arrow: Right 8">
            <a:extLst>
              <a:ext uri="{FF2B5EF4-FFF2-40B4-BE49-F238E27FC236}">
                <a16:creationId xmlns:a16="http://schemas.microsoft.com/office/drawing/2014/main" id="{56335D04-2BD7-4C42-BCC3-88FF4D260C25}"/>
              </a:ext>
            </a:extLst>
          </p:cNvPr>
          <p:cNvSpPr/>
          <p:nvPr/>
        </p:nvSpPr>
        <p:spPr>
          <a:xfrm>
            <a:off x="3956179" y="4217717"/>
            <a:ext cx="3918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98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0C65-26AC-49CD-9EF3-5A7A60D74FAE}"/>
              </a:ext>
            </a:extLst>
          </p:cNvPr>
          <p:cNvSpPr>
            <a:spLocks noGrp="1"/>
          </p:cNvSpPr>
          <p:nvPr>
            <p:ph type="title"/>
          </p:nvPr>
        </p:nvSpPr>
        <p:spPr/>
        <p:txBody>
          <a:bodyPr/>
          <a:lstStyle/>
          <a:p>
            <a:r>
              <a:rPr lang="en-US" dirty="0"/>
              <a:t>Transfers</a:t>
            </a:r>
          </a:p>
        </p:txBody>
      </p:sp>
      <p:sp>
        <p:nvSpPr>
          <p:cNvPr id="3" name="Content Placeholder 2">
            <a:extLst>
              <a:ext uri="{FF2B5EF4-FFF2-40B4-BE49-F238E27FC236}">
                <a16:creationId xmlns:a16="http://schemas.microsoft.com/office/drawing/2014/main" id="{64ECC460-B603-4575-B51B-0DBA34A1E6CD}"/>
              </a:ext>
            </a:extLst>
          </p:cNvPr>
          <p:cNvSpPr>
            <a:spLocks noGrp="1"/>
          </p:cNvSpPr>
          <p:nvPr>
            <p:ph idx="1"/>
          </p:nvPr>
        </p:nvSpPr>
        <p:spPr>
          <a:xfrm>
            <a:off x="294199" y="1363264"/>
            <a:ext cx="11603603" cy="4813699"/>
          </a:xfrm>
        </p:spPr>
        <p:txBody>
          <a:bodyPr/>
          <a:lstStyle/>
          <a:p>
            <a:r>
              <a:rPr lang="en-US" dirty="0"/>
              <a:t>You will be able to request an STN in the Transfer App</a:t>
            </a:r>
          </a:p>
          <a:p>
            <a:pPr lvl="1"/>
            <a:endParaRPr lang="en-US" dirty="0"/>
          </a:p>
          <a:p>
            <a:pPr lvl="1"/>
            <a:endParaRPr lang="en-US" dirty="0"/>
          </a:p>
        </p:txBody>
      </p:sp>
      <p:sp>
        <p:nvSpPr>
          <p:cNvPr id="4" name="Footer Placeholder 3">
            <a:extLst>
              <a:ext uri="{FF2B5EF4-FFF2-40B4-BE49-F238E27FC236}">
                <a16:creationId xmlns:a16="http://schemas.microsoft.com/office/drawing/2014/main" id="{D2F548B8-3969-459D-A143-218B9415FDF3}"/>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A3B49405-654F-4D8C-8FB6-BCD6146620CF}"/>
              </a:ext>
            </a:extLst>
          </p:cNvPr>
          <p:cNvSpPr>
            <a:spLocks noGrp="1"/>
          </p:cNvSpPr>
          <p:nvPr>
            <p:ph type="sldNum" sz="quarter" idx="12"/>
          </p:nvPr>
        </p:nvSpPr>
        <p:spPr/>
        <p:txBody>
          <a:bodyPr/>
          <a:lstStyle/>
          <a:p>
            <a:fld id="{D5CA4161-6EC3-4748-B7F3-82EA64CE3DD4}" type="slidenum">
              <a:rPr lang="en-US" smtClean="0"/>
              <a:pPr/>
              <a:t>5</a:t>
            </a:fld>
            <a:endParaRPr lang="en-US"/>
          </a:p>
        </p:txBody>
      </p:sp>
      <p:pic>
        <p:nvPicPr>
          <p:cNvPr id="1029" name="Picture 5">
            <a:extLst>
              <a:ext uri="{FF2B5EF4-FFF2-40B4-BE49-F238E27FC236}">
                <a16:creationId xmlns:a16="http://schemas.microsoft.com/office/drawing/2014/main" id="{5A5B573A-1C60-4703-9392-D7F6E4E896E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71599" y="2379305"/>
            <a:ext cx="9470571" cy="311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2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3B36-AC59-4022-B34A-6AECDB07B8C0}"/>
              </a:ext>
            </a:extLst>
          </p:cNvPr>
          <p:cNvSpPr>
            <a:spLocks noGrp="1"/>
          </p:cNvSpPr>
          <p:nvPr>
            <p:ph type="title"/>
          </p:nvPr>
        </p:nvSpPr>
        <p:spPr/>
        <p:txBody>
          <a:bodyPr/>
          <a:lstStyle/>
          <a:p>
            <a:r>
              <a:rPr lang="en-US" dirty="0"/>
              <a:t>Transfers</a:t>
            </a:r>
          </a:p>
        </p:txBody>
      </p:sp>
      <p:sp>
        <p:nvSpPr>
          <p:cNvPr id="3" name="Content Placeholder 2">
            <a:extLst>
              <a:ext uri="{FF2B5EF4-FFF2-40B4-BE49-F238E27FC236}">
                <a16:creationId xmlns:a16="http://schemas.microsoft.com/office/drawing/2014/main" id="{49647613-75D9-4CC9-AC92-5E86B4B0F6AD}"/>
              </a:ext>
            </a:extLst>
          </p:cNvPr>
          <p:cNvSpPr>
            <a:spLocks noGrp="1"/>
          </p:cNvSpPr>
          <p:nvPr>
            <p:ph idx="1"/>
          </p:nvPr>
        </p:nvSpPr>
        <p:spPr>
          <a:xfrm>
            <a:off x="387505" y="1592765"/>
            <a:ext cx="11603603" cy="4351338"/>
          </a:xfrm>
        </p:spPr>
        <p:txBody>
          <a:bodyPr/>
          <a:lstStyle/>
          <a:p>
            <a:r>
              <a:rPr lang="en-US" dirty="0"/>
              <a:t>You will be able to modify a student’s grade level.</a:t>
            </a:r>
          </a:p>
          <a:p>
            <a:endParaRPr lang="en-US" dirty="0"/>
          </a:p>
          <a:p>
            <a:endParaRPr lang="en-US" dirty="0"/>
          </a:p>
        </p:txBody>
      </p:sp>
      <p:sp>
        <p:nvSpPr>
          <p:cNvPr id="4" name="Footer Placeholder 3">
            <a:extLst>
              <a:ext uri="{FF2B5EF4-FFF2-40B4-BE49-F238E27FC236}">
                <a16:creationId xmlns:a16="http://schemas.microsoft.com/office/drawing/2014/main" id="{33DEE184-F520-4F74-814F-7CA9F1AAB43F}"/>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0119474A-EB1B-456F-B5FE-5E12C88E8FE7}"/>
              </a:ext>
            </a:extLst>
          </p:cNvPr>
          <p:cNvSpPr>
            <a:spLocks noGrp="1"/>
          </p:cNvSpPr>
          <p:nvPr>
            <p:ph type="sldNum" sz="quarter" idx="12"/>
          </p:nvPr>
        </p:nvSpPr>
        <p:spPr/>
        <p:txBody>
          <a:bodyPr/>
          <a:lstStyle/>
          <a:p>
            <a:fld id="{D5CA4161-6EC3-4748-B7F3-82EA64CE3DD4}" type="slidenum">
              <a:rPr lang="en-US" smtClean="0"/>
              <a:pPr/>
              <a:t>6</a:t>
            </a:fld>
            <a:endParaRPr lang="en-US"/>
          </a:p>
        </p:txBody>
      </p:sp>
      <p:pic>
        <p:nvPicPr>
          <p:cNvPr id="2059" name="Picture 11">
            <a:extLst>
              <a:ext uri="{FF2B5EF4-FFF2-40B4-BE49-F238E27FC236}">
                <a16:creationId xmlns:a16="http://schemas.microsoft.com/office/drawing/2014/main" id="{F050B164-BB0B-4DE8-8A10-CFDB4554458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7505" y="3679009"/>
            <a:ext cx="1530220" cy="6959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1FFF010-5DA9-415E-808A-2509270B366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32610" y="3394547"/>
            <a:ext cx="1436914" cy="15037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BAB2FED-D954-401A-B8D5-8E7C54BF8EEB}"/>
              </a:ext>
            </a:extLst>
          </p:cNvPr>
          <p:cNvSpPr>
            <a:spLocks noChangeArrowheads="1"/>
          </p:cNvSpPr>
          <p:nvPr/>
        </p:nvSpPr>
        <p:spPr bwMode="auto">
          <a:xfrm>
            <a:off x="513829" y="29391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Modify the grade level on a new or existing transfer: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430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1C9-3548-4F91-996C-EE22A81626F7}"/>
              </a:ext>
            </a:extLst>
          </p:cNvPr>
          <p:cNvSpPr>
            <a:spLocks noGrp="1"/>
          </p:cNvSpPr>
          <p:nvPr>
            <p:ph type="title"/>
          </p:nvPr>
        </p:nvSpPr>
        <p:spPr/>
        <p:txBody>
          <a:bodyPr/>
          <a:lstStyle/>
          <a:p>
            <a:r>
              <a:rPr lang="en-US" dirty="0"/>
              <a:t>Transfers</a:t>
            </a:r>
          </a:p>
        </p:txBody>
      </p:sp>
      <p:sp>
        <p:nvSpPr>
          <p:cNvPr id="3" name="Content Placeholder 2">
            <a:extLst>
              <a:ext uri="{FF2B5EF4-FFF2-40B4-BE49-F238E27FC236}">
                <a16:creationId xmlns:a16="http://schemas.microsoft.com/office/drawing/2014/main" id="{937EC07B-4A5A-476B-A508-14079132676C}"/>
              </a:ext>
            </a:extLst>
          </p:cNvPr>
          <p:cNvSpPr>
            <a:spLocks noGrp="1"/>
          </p:cNvSpPr>
          <p:nvPr>
            <p:ph idx="1"/>
          </p:nvPr>
        </p:nvSpPr>
        <p:spPr/>
        <p:txBody>
          <a:bodyPr/>
          <a:lstStyle/>
          <a:p>
            <a:r>
              <a:rPr lang="en-US" dirty="0"/>
              <a:t>Transfers that are awaiting and STN will be visible throughout the system( In the Open Transfer Queue, in search results, etc..)</a:t>
            </a:r>
          </a:p>
          <a:p>
            <a:r>
              <a:rPr lang="en-US" dirty="0"/>
              <a:t>Transfers that are in Open Transfer Queue will be visible in view-only mode anywhere in the system, but only editable if opened from the Open Transfer Queue.</a:t>
            </a:r>
          </a:p>
        </p:txBody>
      </p:sp>
      <p:sp>
        <p:nvSpPr>
          <p:cNvPr id="4" name="Footer Placeholder 3">
            <a:extLst>
              <a:ext uri="{FF2B5EF4-FFF2-40B4-BE49-F238E27FC236}">
                <a16:creationId xmlns:a16="http://schemas.microsoft.com/office/drawing/2014/main" id="{72715FE5-5D63-4004-A0A8-5365490DFAD5}"/>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46FF5103-96CF-4A3A-9500-55CE38AD0296}"/>
              </a:ext>
            </a:extLst>
          </p:cNvPr>
          <p:cNvSpPr>
            <a:spLocks noGrp="1"/>
          </p:cNvSpPr>
          <p:nvPr>
            <p:ph type="sldNum" sz="quarter" idx="12"/>
          </p:nvPr>
        </p:nvSpPr>
        <p:spPr/>
        <p:txBody>
          <a:bodyPr/>
          <a:lstStyle/>
          <a:p>
            <a:fld id="{D5CA4161-6EC3-4748-B7F3-82EA64CE3DD4}" type="slidenum">
              <a:rPr lang="en-US" smtClean="0"/>
              <a:pPr/>
              <a:t>7</a:t>
            </a:fld>
            <a:endParaRPr lang="en-US"/>
          </a:p>
        </p:txBody>
      </p:sp>
    </p:spTree>
    <p:extLst>
      <p:ext uri="{BB962C8B-B14F-4D97-AF65-F5344CB8AC3E}">
        <p14:creationId xmlns:p14="http://schemas.microsoft.com/office/powerpoint/2010/main" val="260523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0A34-7D6F-455E-9E90-4E4287A2E42D}"/>
              </a:ext>
            </a:extLst>
          </p:cNvPr>
          <p:cNvSpPr>
            <a:spLocks noGrp="1"/>
          </p:cNvSpPr>
          <p:nvPr>
            <p:ph type="title"/>
          </p:nvPr>
        </p:nvSpPr>
        <p:spPr/>
        <p:txBody>
          <a:bodyPr/>
          <a:lstStyle/>
          <a:p>
            <a:r>
              <a:rPr lang="en-US"/>
              <a:t>P-EBT</a:t>
            </a:r>
          </a:p>
        </p:txBody>
      </p:sp>
      <p:sp>
        <p:nvSpPr>
          <p:cNvPr id="3" name="Content Placeholder 2">
            <a:extLst>
              <a:ext uri="{FF2B5EF4-FFF2-40B4-BE49-F238E27FC236}">
                <a16:creationId xmlns:a16="http://schemas.microsoft.com/office/drawing/2014/main" id="{2047FDE8-7707-4C3A-85D9-5AFBDE8D423D}"/>
              </a:ext>
            </a:extLst>
          </p:cNvPr>
          <p:cNvSpPr>
            <a:spLocks noGrp="1"/>
          </p:cNvSpPr>
          <p:nvPr>
            <p:ph idx="1"/>
          </p:nvPr>
        </p:nvSpPr>
        <p:spPr/>
        <p:txBody>
          <a:bodyPr/>
          <a:lstStyle/>
          <a:p>
            <a:r>
              <a:rPr lang="en-US" dirty="0"/>
              <a:t>The training modules are almost complete. That training will show how to make changes in the Accountability Reporting application. </a:t>
            </a:r>
          </a:p>
          <a:p>
            <a:r>
              <a:rPr lang="en-US" dirty="0"/>
              <a:t>The Accountability Reporting DVR process will be available to make changes at the same time as the release of the training modules.</a:t>
            </a:r>
          </a:p>
        </p:txBody>
      </p:sp>
      <p:sp>
        <p:nvSpPr>
          <p:cNvPr id="4" name="Footer Placeholder 3">
            <a:extLst>
              <a:ext uri="{FF2B5EF4-FFF2-40B4-BE49-F238E27FC236}">
                <a16:creationId xmlns:a16="http://schemas.microsoft.com/office/drawing/2014/main" id="{BA267947-CFA4-4127-A6A4-3ED41C7B4A6E}"/>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FEA1E198-B7F6-457D-A5DE-82AC262F4E15}"/>
              </a:ext>
            </a:extLst>
          </p:cNvPr>
          <p:cNvSpPr>
            <a:spLocks noGrp="1"/>
          </p:cNvSpPr>
          <p:nvPr>
            <p:ph type="sldNum" sz="quarter" idx="12"/>
          </p:nvPr>
        </p:nvSpPr>
        <p:spPr/>
        <p:txBody>
          <a:bodyPr/>
          <a:lstStyle/>
          <a:p>
            <a:fld id="{D5CA4161-6EC3-4748-B7F3-82EA64CE3DD4}" type="slidenum">
              <a:rPr lang="en-US" smtClean="0"/>
              <a:pPr/>
              <a:t>8</a:t>
            </a:fld>
            <a:endParaRPr lang="en-US"/>
          </a:p>
        </p:txBody>
      </p:sp>
    </p:spTree>
    <p:extLst>
      <p:ext uri="{BB962C8B-B14F-4D97-AF65-F5344CB8AC3E}">
        <p14:creationId xmlns:p14="http://schemas.microsoft.com/office/powerpoint/2010/main" val="401450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AA7D-CEEA-4DE7-B265-8F4034C10919}"/>
              </a:ext>
            </a:extLst>
          </p:cNvPr>
          <p:cNvSpPr>
            <a:spLocks noGrp="1"/>
          </p:cNvSpPr>
          <p:nvPr>
            <p:ph type="title"/>
          </p:nvPr>
        </p:nvSpPr>
        <p:spPr/>
        <p:txBody>
          <a:bodyPr/>
          <a:lstStyle/>
          <a:p>
            <a:r>
              <a:rPr lang="en-US" dirty="0" err="1"/>
              <a:t>EdPlan</a:t>
            </a:r>
            <a:endParaRPr lang="en-US" dirty="0"/>
          </a:p>
        </p:txBody>
      </p:sp>
      <p:sp>
        <p:nvSpPr>
          <p:cNvPr id="3" name="Content Placeholder 2">
            <a:extLst>
              <a:ext uri="{FF2B5EF4-FFF2-40B4-BE49-F238E27FC236}">
                <a16:creationId xmlns:a16="http://schemas.microsoft.com/office/drawing/2014/main" id="{142B99EA-60E6-4BF2-97C7-DC60152D0FB2}"/>
              </a:ext>
            </a:extLst>
          </p:cNvPr>
          <p:cNvSpPr>
            <a:spLocks noGrp="1"/>
          </p:cNvSpPr>
          <p:nvPr>
            <p:ph idx="1"/>
          </p:nvPr>
        </p:nvSpPr>
        <p:spPr/>
        <p:txBody>
          <a:bodyPr/>
          <a:lstStyle/>
          <a:p>
            <a:r>
              <a:rPr lang="en-US" dirty="0"/>
              <a:t>The new </a:t>
            </a:r>
            <a:r>
              <a:rPr lang="en-US" dirty="0" err="1"/>
              <a:t>EdPlan</a:t>
            </a:r>
            <a:r>
              <a:rPr lang="en-US" dirty="0"/>
              <a:t> Integration Guidance is now available. </a:t>
            </a:r>
          </a:p>
          <a:p>
            <a:r>
              <a:rPr lang="en-US" dirty="0"/>
              <a:t>It is located at the following link </a:t>
            </a:r>
            <a:r>
              <a:rPr lang="en-US" dirty="0">
                <a:hlinkClick r:id="rId2"/>
              </a:rPr>
              <a:t>https://sde.ok.gov/student-information-documents-and-guides</a:t>
            </a:r>
            <a:r>
              <a:rPr lang="en-US" dirty="0"/>
              <a:t>.  Under the External Website section.</a:t>
            </a:r>
          </a:p>
        </p:txBody>
      </p:sp>
      <p:sp>
        <p:nvSpPr>
          <p:cNvPr id="4" name="Footer Placeholder 3">
            <a:extLst>
              <a:ext uri="{FF2B5EF4-FFF2-40B4-BE49-F238E27FC236}">
                <a16:creationId xmlns:a16="http://schemas.microsoft.com/office/drawing/2014/main" id="{B68B94C9-6DEF-405A-B394-FC48822DCD81}"/>
              </a:ext>
            </a:extLst>
          </p:cNvPr>
          <p:cNvSpPr>
            <a:spLocks noGrp="1"/>
          </p:cNvSpPr>
          <p:nvPr>
            <p:ph type="ftr" sz="quarter" idx="11"/>
          </p:nvPr>
        </p:nvSpPr>
        <p:spPr/>
        <p:txBody>
          <a:bodyPr/>
          <a:lstStyle/>
          <a:p>
            <a:r>
              <a:rPr lang="en-US"/>
              <a:t>Weekly Wave</a:t>
            </a:r>
          </a:p>
        </p:txBody>
      </p:sp>
      <p:sp>
        <p:nvSpPr>
          <p:cNvPr id="5" name="Slide Number Placeholder 4">
            <a:extLst>
              <a:ext uri="{FF2B5EF4-FFF2-40B4-BE49-F238E27FC236}">
                <a16:creationId xmlns:a16="http://schemas.microsoft.com/office/drawing/2014/main" id="{96089328-4A32-4BBD-AE14-259004CC7F89}"/>
              </a:ext>
            </a:extLst>
          </p:cNvPr>
          <p:cNvSpPr>
            <a:spLocks noGrp="1"/>
          </p:cNvSpPr>
          <p:nvPr>
            <p:ph type="sldNum" sz="quarter" idx="12"/>
          </p:nvPr>
        </p:nvSpPr>
        <p:spPr/>
        <p:txBody>
          <a:bodyPr/>
          <a:lstStyle/>
          <a:p>
            <a:fld id="{D5CA4161-6EC3-4748-B7F3-82EA64CE3DD4}" type="slidenum">
              <a:rPr lang="en-US" smtClean="0"/>
              <a:pPr/>
              <a:t>9</a:t>
            </a:fld>
            <a:endParaRPr lang="en-US"/>
          </a:p>
        </p:txBody>
      </p:sp>
    </p:spTree>
    <p:extLst>
      <p:ext uri="{BB962C8B-B14F-4D97-AF65-F5344CB8AC3E}">
        <p14:creationId xmlns:p14="http://schemas.microsoft.com/office/powerpoint/2010/main" val="1005407365"/>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67793C5D781249BB855306DDFE4854" ma:contentTypeVersion="19" ma:contentTypeDescription="Create a new document." ma:contentTypeScope="" ma:versionID="878a97bf6701c146e3db983971ada407">
  <xsd:schema xmlns:xsd="http://www.w3.org/2001/XMLSchema" xmlns:xs="http://www.w3.org/2001/XMLSchema" xmlns:p="http://schemas.microsoft.com/office/2006/metadata/properties" xmlns:ns1="http://schemas.microsoft.com/sharepoint/v3" xmlns:ns2="ca6ca0ad-ace6-4544-8ebb-9730054ae2bc" xmlns:ns3="2b426abd-aa43-48b1-af4c-b30b4f31ac28" targetNamespace="http://schemas.microsoft.com/office/2006/metadata/properties" ma:root="true" ma:fieldsID="636237376940b2db89c33fe8d1834651" ns1:_="" ns2:_="" ns3:_="">
    <xsd:import namespace="http://schemas.microsoft.com/sharepoint/v3"/>
    <xsd:import namespace="ca6ca0ad-ace6-4544-8ebb-9730054ae2bc"/>
    <xsd:import namespace="2b426abd-aa43-48b1-af4c-b30b4f31ac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element ref="ns2:ParentID" minOccurs="0"/>
                <xsd:element ref="ns2:PowerApp" minOccurs="0"/>
                <xsd:element ref="ns2:SharepointItem" minOccurs="0"/>
                <xsd:element ref="ns2:AssignedTo"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ca0ad-ace6-4544-8ebb-9730054ae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arentID" ma:index="22" nillable="true" ma:displayName="ParentID" ma:format="Dropdown" ma:internalName="ParentID">
      <xsd:simpleType>
        <xsd:restriction base="dms:Text">
          <xsd:maxLength value="255"/>
        </xsd:restriction>
      </xsd:simpleType>
    </xsd:element>
    <xsd:element name="PowerApp" ma:index="23" nillable="true" ma:displayName="PowerApp" ma:format="Hyperlink" ma:internalName="PowerApp">
      <xsd:complexType>
        <xsd:complexContent>
          <xsd:extension base="dms:URL">
            <xsd:sequence>
              <xsd:element name="Url" type="dms:ValidUrl" minOccurs="0" nillable="true"/>
              <xsd:element name="Description" type="xsd:string" nillable="true"/>
            </xsd:sequence>
          </xsd:extension>
        </xsd:complexContent>
      </xsd:complexType>
    </xsd:element>
    <xsd:element name="SharepointItem" ma:index="24" nillable="true" ma:displayName="Sharepoint Item" ma:format="Hyperlink" ma:internalName="SharepointItem">
      <xsd:complexType>
        <xsd:complexContent>
          <xsd:extension base="dms:URL">
            <xsd:sequence>
              <xsd:element name="Url" type="dms:ValidUrl" minOccurs="0" nillable="true"/>
              <xsd:element name="Description" type="xsd:string" nillable="true"/>
            </xsd:sequence>
          </xsd:extension>
        </xsd:complexContent>
      </xsd:complexType>
    </xsd:element>
    <xsd:element name="AssignedTo" ma:index="25" nillable="true" ma:displayName="AssignedTo" ma:format="Dropdown" ma:internalName="AssignedTo">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426abd-aa43-48b1-af4c-b30b4f31ac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b426abd-aa43-48b1-af4c-b30b4f31ac28">
      <UserInfo>
        <DisplayName>Erik Friend</DisplayName>
        <AccountId>6</AccountId>
        <AccountType/>
      </UserInfo>
    </SharedWithUsers>
    <PowerApp xmlns="ca6ca0ad-ace6-4544-8ebb-9730054ae2bc">
      <Url xsi:nil="true"/>
      <Description xsi:nil="true"/>
    </PowerApp>
    <AssignedTo xmlns="ca6ca0ad-ace6-4544-8ebb-9730054ae2bc" xsi:nil="true"/>
    <SharepointItem xmlns="ca6ca0ad-ace6-4544-8ebb-9730054ae2bc">
      <Url xsi:nil="true"/>
      <Description xsi:nil="true"/>
    </SharepointItem>
    <ParentID xmlns="ca6ca0ad-ace6-4544-8ebb-9730054ae2bc" xsi:nil="true"/>
  </documentManagement>
</p:properties>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67349416-E137-4889-B17A-565BF1892DD8}">
  <ds:schemaRefs>
    <ds:schemaRef ds:uri="2b426abd-aa43-48b1-af4c-b30b4f31ac28"/>
    <ds:schemaRef ds:uri="ca6ca0ad-ace6-4544-8ebb-9730054ae2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90434B-CBE5-4AE1-BB9A-78471F5B267E}">
  <ds:schemaRefs>
    <ds:schemaRef ds:uri="2b426abd-aa43-48b1-af4c-b30b4f31ac28"/>
    <ds:schemaRef ds:uri="468e2704-3600-46cd-a3f1-eb3d7f1f739b"/>
    <ds:schemaRef ds:uri="9ad7f753-ebde-4838-851e-2ef2c8dc2d72"/>
    <ds:schemaRef ds:uri="ca6ca0ad-ace6-4544-8ebb-9730054ae2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1496</TotalTime>
  <Words>596</Words>
  <Application>Microsoft Office PowerPoint</Application>
  <PresentationFormat>Widescreen</PresentationFormat>
  <Paragraphs>67</Paragraphs>
  <Slides>13</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Office Theme</vt:lpstr>
      <vt:lpstr>Presentation</vt:lpstr>
      <vt:lpstr>Weekly Wave</vt:lpstr>
      <vt:lpstr>Rollover 22/23</vt:lpstr>
      <vt:lpstr>Transfers</vt:lpstr>
      <vt:lpstr>Transfers</vt:lpstr>
      <vt:lpstr>Transfers</vt:lpstr>
      <vt:lpstr>Transfers</vt:lpstr>
      <vt:lpstr>Transfers</vt:lpstr>
      <vt:lpstr>P-EBT</vt:lpstr>
      <vt:lpstr>EdPlan</vt:lpstr>
      <vt:lpstr>Medium of Instruction</vt:lpstr>
      <vt:lpstr>Wave Consolidated Training</vt:lpstr>
      <vt:lpstr>New Wave Accounts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Nancy Flores</cp:lastModifiedBy>
  <cp:revision>3</cp:revision>
  <dcterms:created xsi:type="dcterms:W3CDTF">2020-03-05T01:01:19Z</dcterms:created>
  <dcterms:modified xsi:type="dcterms:W3CDTF">2022-07-28T15:30:18Z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0x0101006167793C5D781249BB855306DDFE4854</vt:lpwstr>
  </property>
</Properties>
</file>