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61" r:id="rId5"/>
    <p:sldId id="445" r:id="rId6"/>
    <p:sldId id="442" r:id="rId7"/>
    <p:sldId id="451" r:id="rId8"/>
    <p:sldId id="452" r:id="rId9"/>
    <p:sldId id="453" r:id="rId10"/>
    <p:sldId id="446" r:id="rId11"/>
    <p:sldId id="447" r:id="rId12"/>
    <p:sldId id="448" r:id="rId13"/>
    <p:sldId id="427" r:id="rId14"/>
    <p:sldId id="412" r:id="rId15"/>
    <p:sldId id="433" r:id="rId16"/>
    <p:sldId id="406" r:id="rId17"/>
    <p:sldId id="426" r:id="rId18"/>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8E6"/>
    <a:srgbClr val="464646"/>
    <a:srgbClr val="787878"/>
    <a:srgbClr val="004E9A"/>
    <a:srgbClr val="187BC0"/>
    <a:srgbClr val="A96728"/>
    <a:srgbClr val="DE9027"/>
    <a:srgbClr val="914115"/>
    <a:srgbClr val="D15420"/>
    <a:srgbClr val="326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Flores" userId="3117e2f7-0a01-4835-ad09-607fdfe14483" providerId="ADAL" clId="{40B626BF-302D-4288-81C8-999E13FBD746}"/>
    <pc:docChg chg="undo custSel addSld delSld modSld sldOrd">
      <pc:chgData name="Nancy Flores" userId="3117e2f7-0a01-4835-ad09-607fdfe14483" providerId="ADAL" clId="{40B626BF-302D-4288-81C8-999E13FBD746}" dt="2022-12-01T16:27:17.892" v="525" actId="1076"/>
      <pc:docMkLst>
        <pc:docMk/>
      </pc:docMkLst>
      <pc:sldChg chg="modSp mod">
        <pc:chgData name="Nancy Flores" userId="3117e2f7-0a01-4835-ad09-607fdfe14483" providerId="ADAL" clId="{40B626BF-302D-4288-81C8-999E13FBD746}" dt="2022-12-01T16:27:17.892" v="525" actId="1076"/>
        <pc:sldMkLst>
          <pc:docMk/>
          <pc:sldMk cId="3990956109" sldId="412"/>
        </pc:sldMkLst>
        <pc:spChg chg="mod">
          <ac:chgData name="Nancy Flores" userId="3117e2f7-0a01-4835-ad09-607fdfe14483" providerId="ADAL" clId="{40B626BF-302D-4288-81C8-999E13FBD746}" dt="2022-12-01T16:27:17.892" v="525" actId="1076"/>
          <ac:spMkLst>
            <pc:docMk/>
            <pc:sldMk cId="3990956109" sldId="412"/>
            <ac:spMk id="3" creationId="{258BFAF4-BC0A-4075-9167-8D7317314107}"/>
          </ac:spMkLst>
        </pc:spChg>
      </pc:sldChg>
      <pc:sldChg chg="del">
        <pc:chgData name="Nancy Flores" userId="3117e2f7-0a01-4835-ad09-607fdfe14483" providerId="ADAL" clId="{40B626BF-302D-4288-81C8-999E13FBD746}" dt="2022-11-30T20:39:43.981" v="199" actId="47"/>
        <pc:sldMkLst>
          <pc:docMk/>
          <pc:sldMk cId="3202723061" sldId="440"/>
        </pc:sldMkLst>
      </pc:sldChg>
      <pc:sldChg chg="modSp mod">
        <pc:chgData name="Nancy Flores" userId="3117e2f7-0a01-4835-ad09-607fdfe14483" providerId="ADAL" clId="{40B626BF-302D-4288-81C8-999E13FBD746}" dt="2022-12-01T15:01:15.166" v="446" actId="20577"/>
        <pc:sldMkLst>
          <pc:docMk/>
          <pc:sldMk cId="1419454472" sldId="442"/>
        </pc:sldMkLst>
        <pc:spChg chg="mod">
          <ac:chgData name="Nancy Flores" userId="3117e2f7-0a01-4835-ad09-607fdfe14483" providerId="ADAL" clId="{40B626BF-302D-4288-81C8-999E13FBD746}" dt="2022-12-01T15:01:15.166" v="446" actId="20577"/>
          <ac:spMkLst>
            <pc:docMk/>
            <pc:sldMk cId="1419454472" sldId="442"/>
            <ac:spMk id="3" creationId="{C20E106A-480E-44C0-A6AA-2606CE7E20EC}"/>
          </ac:spMkLst>
        </pc:spChg>
      </pc:sldChg>
      <pc:sldChg chg="del">
        <pc:chgData name="Nancy Flores" userId="3117e2f7-0a01-4835-ad09-607fdfe14483" providerId="ADAL" clId="{40B626BF-302D-4288-81C8-999E13FBD746}" dt="2022-11-30T20:35:54.106" v="198" actId="47"/>
        <pc:sldMkLst>
          <pc:docMk/>
          <pc:sldMk cId="2224897147" sldId="449"/>
        </pc:sldMkLst>
      </pc:sldChg>
      <pc:sldChg chg="ord">
        <pc:chgData name="Nancy Flores" userId="3117e2f7-0a01-4835-ad09-607fdfe14483" providerId="ADAL" clId="{40B626BF-302D-4288-81C8-999E13FBD746}" dt="2022-12-01T13:52:27.165" v="207"/>
        <pc:sldMkLst>
          <pc:docMk/>
          <pc:sldMk cId="2528388482" sldId="451"/>
        </pc:sldMkLst>
      </pc:sldChg>
      <pc:sldChg chg="modSp mod ord">
        <pc:chgData name="Nancy Flores" userId="3117e2f7-0a01-4835-ad09-607fdfe14483" providerId="ADAL" clId="{40B626BF-302D-4288-81C8-999E13FBD746}" dt="2022-12-01T13:51:15.474" v="201"/>
        <pc:sldMkLst>
          <pc:docMk/>
          <pc:sldMk cId="1793086206" sldId="452"/>
        </pc:sldMkLst>
        <pc:spChg chg="mod">
          <ac:chgData name="Nancy Flores" userId="3117e2f7-0a01-4835-ad09-607fdfe14483" providerId="ADAL" clId="{40B626BF-302D-4288-81C8-999E13FBD746}" dt="2022-11-30T13:39:20.289" v="33" actId="20577"/>
          <ac:spMkLst>
            <pc:docMk/>
            <pc:sldMk cId="1793086206" sldId="452"/>
            <ac:spMk id="2" creationId="{E09E6770-1A41-4872-8BAE-61F2DD710396}"/>
          </ac:spMkLst>
        </pc:spChg>
      </pc:sldChg>
      <pc:sldChg chg="modSp new mod">
        <pc:chgData name="Nancy Flores" userId="3117e2f7-0a01-4835-ad09-607fdfe14483" providerId="ADAL" clId="{40B626BF-302D-4288-81C8-999E13FBD746}" dt="2022-12-01T14:32:42.847" v="334" actId="20577"/>
        <pc:sldMkLst>
          <pc:docMk/>
          <pc:sldMk cId="3309150215" sldId="453"/>
        </pc:sldMkLst>
        <pc:spChg chg="mod">
          <ac:chgData name="Nancy Flores" userId="3117e2f7-0a01-4835-ad09-607fdfe14483" providerId="ADAL" clId="{40B626BF-302D-4288-81C8-999E13FBD746}" dt="2022-11-30T13:39:15.010" v="30" actId="20577"/>
          <ac:spMkLst>
            <pc:docMk/>
            <pc:sldMk cId="3309150215" sldId="453"/>
            <ac:spMk id="2" creationId="{C1062311-E090-42E3-8216-D70E5DA077D5}"/>
          </ac:spMkLst>
        </pc:spChg>
        <pc:spChg chg="mod">
          <ac:chgData name="Nancy Flores" userId="3117e2f7-0a01-4835-ad09-607fdfe14483" providerId="ADAL" clId="{40B626BF-302D-4288-81C8-999E13FBD746}" dt="2022-12-01T14:32:42.847" v="334" actId="20577"/>
          <ac:spMkLst>
            <pc:docMk/>
            <pc:sldMk cId="3309150215" sldId="453"/>
            <ac:spMk id="3" creationId="{A7FC9230-DC56-4421-BE35-7E7E428811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6486"/>
          </a:xfrm>
          <a:prstGeom prst="rect">
            <a:avLst/>
          </a:prstGeom>
        </p:spPr>
        <p:txBody>
          <a:bodyPr vert="horz" lIns="91440" tIns="45720" rIns="91440" bIns="45720" rtlCol="0"/>
          <a:lstStyle>
            <a:lvl1pPr algn="r">
              <a:defRPr sz="1200"/>
            </a:lvl1pPr>
          </a:lstStyle>
          <a:p>
            <a:fld id="{7064B566-5340-4E7F-A920-74666EA0F4FC}" type="datetimeFigureOut">
              <a:rPr lang="en-US" smtClean="0"/>
              <a:t>12/1/2022</a:t>
            </a:fld>
            <a:endParaRPr lang="en-US"/>
          </a:p>
        </p:txBody>
      </p:sp>
      <p:sp>
        <p:nvSpPr>
          <p:cNvPr id="4" name="Footer Placeholder 3"/>
          <p:cNvSpPr>
            <a:spLocks noGrp="1"/>
          </p:cNvSpPr>
          <p:nvPr>
            <p:ph type="ftr" sz="quarter" idx="2"/>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6485"/>
          </a:xfrm>
          <a:prstGeom prst="rect">
            <a:avLst/>
          </a:prstGeom>
        </p:spPr>
        <p:txBody>
          <a:bodyPr vert="horz" lIns="91440" tIns="45720" rIns="91440" bIns="45720" rtlCol="0" anchor="b"/>
          <a:lstStyle>
            <a:lvl1pPr algn="r">
              <a:defRPr sz="1200"/>
            </a:lvl1pPr>
          </a:lstStyle>
          <a:p>
            <a:fld id="{9585D5C8-4576-4188-86E8-513A3FDE42D4}" type="slidenum">
              <a:rPr lang="en-US" smtClean="0"/>
              <a:t>‹#›</a:t>
            </a:fld>
            <a:endParaRPr lang="en-US"/>
          </a:p>
        </p:txBody>
      </p:sp>
    </p:spTree>
    <p:extLst>
      <p:ext uri="{BB962C8B-B14F-4D97-AF65-F5344CB8AC3E}">
        <p14:creationId xmlns:p14="http://schemas.microsoft.com/office/powerpoint/2010/main" val="253948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B6A3698B-7DD6-C74D-BB93-757F14B7B698}" type="datetimeFigureOut">
              <a:rPr lang="en-US" smtClean="0"/>
              <a:t>12/1/2022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2131047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Weekly Wave</a:t>
            </a:r>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Weekly Wave</a:t>
            </a:r>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Weekly Wave</a:t>
            </a:r>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Weekly Wave</a:t>
            </a:r>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Weekly Wave</a:t>
            </a:r>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Weekly Wave</a:t>
            </a:r>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tudentdatainfo@sde.ok.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ervicedesk@omes.ok.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de.ok.gov/student-information-documents-and-guides" TargetMode="External"/><Relationship Id="rId2" Type="http://schemas.openxmlformats.org/officeDocument/2006/relationships/hyperlink" Target="mailto:StudentDataInfo@sde.ok.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sdeconnect.pdx.catalog.canvaslms.com/courses/pandemic-electronic-benefit-transfer-p-ebt-online-trai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a:t>Weekly Wave</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a:t>Data &amp; Information Systems</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B559-F8E4-4DF0-B0F2-EBE72ED04123}"/>
              </a:ext>
            </a:extLst>
          </p:cNvPr>
          <p:cNvSpPr>
            <a:spLocks noGrp="1"/>
          </p:cNvSpPr>
          <p:nvPr>
            <p:ph type="title"/>
          </p:nvPr>
        </p:nvSpPr>
        <p:spPr/>
        <p:txBody>
          <a:bodyPr/>
          <a:lstStyle/>
          <a:p>
            <a:r>
              <a:rPr lang="en-US"/>
              <a:t>Requesting State Assistance	</a:t>
            </a:r>
          </a:p>
        </p:txBody>
      </p:sp>
      <p:sp>
        <p:nvSpPr>
          <p:cNvPr id="3" name="Content Placeholder 2">
            <a:extLst>
              <a:ext uri="{FF2B5EF4-FFF2-40B4-BE49-F238E27FC236}">
                <a16:creationId xmlns:a16="http://schemas.microsoft.com/office/drawing/2014/main" id="{CECB51CA-F600-408C-8838-41B09C05515B}"/>
              </a:ext>
            </a:extLst>
          </p:cNvPr>
          <p:cNvSpPr>
            <a:spLocks noGrp="1"/>
          </p:cNvSpPr>
          <p:nvPr>
            <p:ph idx="1"/>
          </p:nvPr>
        </p:nvSpPr>
        <p:spPr/>
        <p:txBody>
          <a:bodyPr/>
          <a:lstStyle/>
          <a:p>
            <a:r>
              <a:rPr lang="en-US"/>
              <a:t>Please include your name and phone number on your request</a:t>
            </a:r>
          </a:p>
          <a:p>
            <a:r>
              <a:rPr lang="en-US"/>
              <a:t>Provide the student STN or Local ID only</a:t>
            </a:r>
          </a:p>
          <a:p>
            <a:r>
              <a:rPr lang="en-US"/>
              <a:t>Do Not provide any personal information for the student</a:t>
            </a:r>
          </a:p>
          <a:p>
            <a:r>
              <a:rPr lang="en-US"/>
              <a:t>This includes emails sent to the </a:t>
            </a:r>
            <a:r>
              <a:rPr lang="en-US">
                <a:hlinkClick r:id="rId2"/>
              </a:rPr>
              <a:t>studentdatainfo@sde.ok.gov</a:t>
            </a:r>
            <a:r>
              <a:rPr lang="en-US"/>
              <a:t>, team group chats, or any of our personal email boxes</a:t>
            </a:r>
          </a:p>
          <a:p>
            <a:endParaRPr lang="en-US"/>
          </a:p>
        </p:txBody>
      </p:sp>
      <p:sp>
        <p:nvSpPr>
          <p:cNvPr id="4" name="Footer Placeholder 3">
            <a:extLst>
              <a:ext uri="{FF2B5EF4-FFF2-40B4-BE49-F238E27FC236}">
                <a16:creationId xmlns:a16="http://schemas.microsoft.com/office/drawing/2014/main" id="{3A4BBF71-B529-4895-BAED-82DC10D45958}"/>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AA5C3083-30E4-465D-AF9D-3F4C02A58649}"/>
              </a:ext>
            </a:extLst>
          </p:cNvPr>
          <p:cNvSpPr>
            <a:spLocks noGrp="1"/>
          </p:cNvSpPr>
          <p:nvPr>
            <p:ph type="sldNum" sz="quarter" idx="12"/>
          </p:nvPr>
        </p:nvSpPr>
        <p:spPr/>
        <p:txBody>
          <a:bodyPr/>
          <a:lstStyle/>
          <a:p>
            <a:fld id="{D5CA4161-6EC3-4748-B7F3-82EA64CE3DD4}" type="slidenum">
              <a:rPr lang="en-US" smtClean="0"/>
              <a:pPr/>
              <a:t>10</a:t>
            </a:fld>
            <a:endParaRPr lang="en-US"/>
          </a:p>
        </p:txBody>
      </p:sp>
    </p:spTree>
    <p:extLst>
      <p:ext uri="{BB962C8B-B14F-4D97-AF65-F5344CB8AC3E}">
        <p14:creationId xmlns:p14="http://schemas.microsoft.com/office/powerpoint/2010/main" val="246474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56B8-286D-4CC0-B742-C8DDED4A28DC}"/>
              </a:ext>
            </a:extLst>
          </p:cNvPr>
          <p:cNvSpPr>
            <a:spLocks noGrp="1"/>
          </p:cNvSpPr>
          <p:nvPr>
            <p:ph type="title"/>
          </p:nvPr>
        </p:nvSpPr>
        <p:spPr/>
        <p:txBody>
          <a:bodyPr/>
          <a:lstStyle/>
          <a:p>
            <a:r>
              <a:rPr lang="en-US"/>
              <a:t>New Wave Accounts</a:t>
            </a:r>
          </a:p>
        </p:txBody>
      </p:sp>
      <p:sp>
        <p:nvSpPr>
          <p:cNvPr id="3" name="Content Placeholder 2">
            <a:extLst>
              <a:ext uri="{FF2B5EF4-FFF2-40B4-BE49-F238E27FC236}">
                <a16:creationId xmlns:a16="http://schemas.microsoft.com/office/drawing/2014/main" id="{258BFAF4-BC0A-4075-9167-8D7317314107}"/>
              </a:ext>
            </a:extLst>
          </p:cNvPr>
          <p:cNvSpPr>
            <a:spLocks noGrp="1"/>
          </p:cNvSpPr>
          <p:nvPr>
            <p:ph idx="1"/>
          </p:nvPr>
        </p:nvSpPr>
        <p:spPr>
          <a:xfrm>
            <a:off x="294199" y="1621438"/>
            <a:ext cx="11603603" cy="4351338"/>
          </a:xfrm>
        </p:spPr>
        <p:txBody>
          <a:bodyPr>
            <a:normAutofit/>
          </a:bodyPr>
          <a:lstStyle/>
          <a:p>
            <a:r>
              <a:rPr lang="en-US" sz="2800" dirty="0"/>
              <a:t>Superintendents must provide Wave access in the SSO</a:t>
            </a:r>
          </a:p>
          <a:p>
            <a:r>
              <a:rPr lang="en-US" sz="2800" dirty="0"/>
              <a:t>Employees will need to request an affiliates log-on from OMES</a:t>
            </a:r>
          </a:p>
          <a:p>
            <a:pPr marL="0" marR="0">
              <a:spcBef>
                <a:spcPts val="0"/>
              </a:spcBef>
              <a:spcAft>
                <a:spcPts val="0"/>
              </a:spcAft>
            </a:pPr>
            <a:r>
              <a:rPr lang="en-US" sz="2800" dirty="0">
                <a:solidFill>
                  <a:srgbClr val="000000"/>
                </a:solidFill>
                <a:effectLst/>
                <a:ea typeface="Calibri" panose="020F0502020204030204" pitchFamily="34" charset="0"/>
              </a:rPr>
              <a:t>Please make sure they assign the ticket to the following group:                </a:t>
            </a:r>
            <a:r>
              <a:rPr lang="en-US" sz="2800" dirty="0" err="1">
                <a:solidFill>
                  <a:srgbClr val="242424"/>
                </a:solidFill>
                <a:effectLst/>
                <a:ea typeface="Calibri" panose="020F0502020204030204" pitchFamily="34" charset="0"/>
              </a:rPr>
              <a:t>AppData</a:t>
            </a:r>
            <a:r>
              <a:rPr lang="en-US" sz="2800" dirty="0">
                <a:solidFill>
                  <a:srgbClr val="242424"/>
                </a:solidFill>
                <a:effectLst/>
                <a:ea typeface="Calibri" panose="020F0502020204030204" pitchFamily="34" charset="0"/>
              </a:rPr>
              <a:t>-Modernization and assign it to User: Matthew Johnston</a:t>
            </a:r>
            <a:endParaRPr lang="en-US" sz="2800" dirty="0">
              <a:effectLst/>
              <a:ea typeface="Calibri" panose="020F0502020204030204" pitchFamily="34" charset="0"/>
            </a:endParaRPr>
          </a:p>
          <a:p>
            <a:r>
              <a:rPr lang="en-US" sz="2800" dirty="0"/>
              <a:t>If you are giving new Wave access to new employees, it may take at least 72 hours for all your access to show up</a:t>
            </a:r>
          </a:p>
          <a:p>
            <a:endParaRPr lang="en-US" sz="2800" dirty="0"/>
          </a:p>
          <a:p>
            <a:pPr marL="0" indent="0">
              <a:buNone/>
            </a:pPr>
            <a:r>
              <a:rPr lang="en-US" sz="2800" dirty="0"/>
              <a:t>Please contact OMES: </a:t>
            </a:r>
            <a:r>
              <a:rPr lang="en-US" sz="2800" dirty="0">
                <a:hlinkClick r:id="rId2"/>
              </a:rPr>
              <a:t>servicedesk@omes.ok.gov</a:t>
            </a:r>
            <a:r>
              <a:rPr lang="en-US" sz="2800" dirty="0"/>
              <a:t> or 405-521-2444</a:t>
            </a:r>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26E7188C-EEB2-4540-AB58-26C0F06FA94E}"/>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39A1135A-95E2-4BF1-ADE0-6345B4BB2F74}"/>
              </a:ext>
            </a:extLst>
          </p:cNvPr>
          <p:cNvSpPr>
            <a:spLocks noGrp="1"/>
          </p:cNvSpPr>
          <p:nvPr>
            <p:ph type="sldNum" sz="quarter" idx="12"/>
          </p:nvPr>
        </p:nvSpPr>
        <p:spPr/>
        <p:txBody>
          <a:bodyPr/>
          <a:lstStyle/>
          <a:p>
            <a:fld id="{D5CA4161-6EC3-4748-B7F3-82EA64CE3DD4}" type="slidenum">
              <a:rPr lang="en-US" smtClean="0"/>
              <a:pPr/>
              <a:t>11</a:t>
            </a:fld>
            <a:endParaRPr lang="en-US"/>
          </a:p>
        </p:txBody>
      </p:sp>
    </p:spTree>
    <p:extLst>
      <p:ext uri="{BB962C8B-B14F-4D97-AF65-F5344CB8AC3E}">
        <p14:creationId xmlns:p14="http://schemas.microsoft.com/office/powerpoint/2010/main" val="399095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46F0-5468-4045-BF73-6BCE892328E3}"/>
              </a:ext>
            </a:extLst>
          </p:cNvPr>
          <p:cNvSpPr>
            <a:spLocks noGrp="1"/>
          </p:cNvSpPr>
          <p:nvPr>
            <p:ph type="title"/>
          </p:nvPr>
        </p:nvSpPr>
        <p:spPr/>
        <p:txBody>
          <a:bodyPr/>
          <a:lstStyle/>
          <a:p>
            <a:r>
              <a:rPr lang="en-US"/>
              <a:t>Issues Accessing the Wave</a:t>
            </a:r>
          </a:p>
        </p:txBody>
      </p:sp>
      <p:sp>
        <p:nvSpPr>
          <p:cNvPr id="3" name="Content Placeholder 2">
            <a:extLst>
              <a:ext uri="{FF2B5EF4-FFF2-40B4-BE49-F238E27FC236}">
                <a16:creationId xmlns:a16="http://schemas.microsoft.com/office/drawing/2014/main" id="{6A6DF720-333F-4E47-AB14-ADB6A1F3C804}"/>
              </a:ext>
            </a:extLst>
          </p:cNvPr>
          <p:cNvSpPr>
            <a:spLocks noGrp="1"/>
          </p:cNvSpPr>
          <p:nvPr>
            <p:ph idx="1"/>
          </p:nvPr>
        </p:nvSpPr>
        <p:spPr>
          <a:xfrm>
            <a:off x="294199" y="1482571"/>
            <a:ext cx="11603603" cy="4694392"/>
          </a:xfrm>
        </p:spPr>
        <p:txBody>
          <a:bodyPr>
            <a:normAutofit fontScale="92500" lnSpcReduction="20000"/>
          </a:bodyPr>
          <a:lstStyle/>
          <a:p>
            <a:r>
              <a:rPr lang="en-US"/>
              <a:t>Go to the SSO page</a:t>
            </a:r>
          </a:p>
          <a:p>
            <a:r>
              <a:rPr lang="en-US"/>
              <a:t>Click on Open the Wave</a:t>
            </a:r>
          </a:p>
          <a:p>
            <a:r>
              <a:rPr lang="en-US"/>
              <a:t>Login with your user id (</a:t>
            </a:r>
            <a:r>
              <a:rPr lang="en-US" err="1"/>
              <a:t>ssousername</a:t>
            </a:r>
            <a:r>
              <a:rPr lang="en-US"/>
              <a:t>)@affiliates.ok.gov</a:t>
            </a:r>
          </a:p>
          <a:p>
            <a:r>
              <a:rPr lang="en-US"/>
              <a:t>When you get to the page asking for Microsoft page use the same login information as above</a:t>
            </a:r>
          </a:p>
          <a:p>
            <a:r>
              <a:rPr lang="en-US"/>
              <a:t>When you get to the password click on forgot password</a:t>
            </a:r>
          </a:p>
          <a:p>
            <a:r>
              <a:rPr lang="en-US"/>
              <a:t>The system will email you a temporary password, you will have to change the password</a:t>
            </a:r>
          </a:p>
          <a:p>
            <a:r>
              <a:rPr lang="en-US"/>
              <a:t>If this does not work, you will need to reach out to servicedesk@omes.ok.gov</a:t>
            </a:r>
          </a:p>
          <a:p>
            <a:endParaRPr lang="en-US"/>
          </a:p>
        </p:txBody>
      </p:sp>
      <p:sp>
        <p:nvSpPr>
          <p:cNvPr id="4" name="Footer Placeholder 3">
            <a:extLst>
              <a:ext uri="{FF2B5EF4-FFF2-40B4-BE49-F238E27FC236}">
                <a16:creationId xmlns:a16="http://schemas.microsoft.com/office/drawing/2014/main" id="{32185AA9-4AC9-4316-9873-5FD6F8203771}"/>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814DE35C-B24D-4012-BADB-F7E04C735352}"/>
              </a:ext>
            </a:extLst>
          </p:cNvPr>
          <p:cNvSpPr>
            <a:spLocks noGrp="1"/>
          </p:cNvSpPr>
          <p:nvPr>
            <p:ph type="sldNum" sz="quarter" idx="12"/>
          </p:nvPr>
        </p:nvSpPr>
        <p:spPr/>
        <p:txBody>
          <a:bodyPr/>
          <a:lstStyle/>
          <a:p>
            <a:fld id="{D5CA4161-6EC3-4748-B7F3-82EA64CE3DD4}" type="slidenum">
              <a:rPr lang="en-US" smtClean="0"/>
              <a:pPr/>
              <a:t>12</a:t>
            </a:fld>
            <a:endParaRPr lang="en-US"/>
          </a:p>
        </p:txBody>
      </p:sp>
    </p:spTree>
    <p:extLst>
      <p:ext uri="{BB962C8B-B14F-4D97-AF65-F5344CB8AC3E}">
        <p14:creationId xmlns:p14="http://schemas.microsoft.com/office/powerpoint/2010/main" val="22175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C41C-2558-4ECD-9C57-AED0FCB61984}"/>
              </a:ext>
            </a:extLst>
          </p:cNvPr>
          <p:cNvSpPr>
            <a:spLocks noGrp="1"/>
          </p:cNvSpPr>
          <p:nvPr>
            <p:ph type="title"/>
          </p:nvPr>
        </p:nvSpPr>
        <p:spPr/>
        <p:txBody>
          <a:bodyPr/>
          <a:lstStyle/>
          <a:p>
            <a:r>
              <a:rPr lang="en-US"/>
              <a:t>Questions and Resources</a:t>
            </a:r>
          </a:p>
        </p:txBody>
      </p:sp>
      <p:sp>
        <p:nvSpPr>
          <p:cNvPr id="3" name="Content Placeholder 2">
            <a:extLst>
              <a:ext uri="{FF2B5EF4-FFF2-40B4-BE49-F238E27FC236}">
                <a16:creationId xmlns:a16="http://schemas.microsoft.com/office/drawing/2014/main" id="{D6F8F750-A5D5-4D23-A58F-3D9AD5195611}"/>
              </a:ext>
            </a:extLst>
          </p:cNvPr>
          <p:cNvSpPr>
            <a:spLocks noGrp="1"/>
          </p:cNvSpPr>
          <p:nvPr>
            <p:ph idx="1"/>
          </p:nvPr>
        </p:nvSpPr>
        <p:spPr/>
        <p:txBody>
          <a:bodyPr/>
          <a:lstStyle/>
          <a:p>
            <a:r>
              <a:rPr lang="en-US" sz="2400">
                <a:hlinkClick r:id="rId2"/>
              </a:rPr>
              <a:t>StudentDataInfo@sde.ok.gov</a:t>
            </a:r>
            <a:r>
              <a:rPr lang="en-US" sz="2400"/>
              <a:t> </a:t>
            </a:r>
          </a:p>
          <a:p>
            <a:r>
              <a:rPr lang="en-US" sz="2400">
                <a:hlinkClick r:id="rId3"/>
              </a:rPr>
              <a:t>https://sde.ok.gov/student-information-documents-and-guides</a:t>
            </a:r>
            <a:endParaRPr lang="en-US" sz="2400"/>
          </a:p>
          <a:p>
            <a:pPr marL="0" indent="0">
              <a:buNone/>
            </a:pPr>
            <a:endParaRPr lang="en-US"/>
          </a:p>
        </p:txBody>
      </p:sp>
      <p:sp>
        <p:nvSpPr>
          <p:cNvPr id="4" name="Footer Placeholder 3">
            <a:extLst>
              <a:ext uri="{FF2B5EF4-FFF2-40B4-BE49-F238E27FC236}">
                <a16:creationId xmlns:a16="http://schemas.microsoft.com/office/drawing/2014/main" id="{1B3DEE27-5DCA-4D38-A112-BDBD04274D52}"/>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3B2C3C17-4FA3-4A5B-8DFE-BE2EE856EC00}"/>
              </a:ext>
            </a:extLst>
          </p:cNvPr>
          <p:cNvSpPr>
            <a:spLocks noGrp="1"/>
          </p:cNvSpPr>
          <p:nvPr>
            <p:ph type="sldNum" sz="quarter" idx="12"/>
          </p:nvPr>
        </p:nvSpPr>
        <p:spPr/>
        <p:txBody>
          <a:bodyPr/>
          <a:lstStyle/>
          <a:p>
            <a:fld id="{D5CA4161-6EC3-4748-B7F3-82EA64CE3DD4}" type="slidenum">
              <a:rPr lang="en-US" smtClean="0"/>
              <a:pPr/>
              <a:t>13</a:t>
            </a:fld>
            <a:endParaRPr lang="en-US"/>
          </a:p>
        </p:txBody>
      </p:sp>
    </p:spTree>
    <p:extLst>
      <p:ext uri="{BB962C8B-B14F-4D97-AF65-F5344CB8AC3E}">
        <p14:creationId xmlns:p14="http://schemas.microsoft.com/office/powerpoint/2010/main" val="201141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10C2-E425-422F-B29F-D3CE603A48AD}"/>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121ACFD4-D561-40BA-86C9-AD0C0807532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F881B97-1FF1-41F9-BE78-B63936A6448B}"/>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92EFE1C6-D174-4F64-890A-25752F5F6CE7}"/>
              </a:ext>
            </a:extLst>
          </p:cNvPr>
          <p:cNvSpPr>
            <a:spLocks noGrp="1"/>
          </p:cNvSpPr>
          <p:nvPr>
            <p:ph type="sldNum" sz="quarter" idx="12"/>
          </p:nvPr>
        </p:nvSpPr>
        <p:spPr/>
        <p:txBody>
          <a:bodyPr/>
          <a:lstStyle/>
          <a:p>
            <a:fld id="{D5CA4161-6EC3-4748-B7F3-82EA64CE3DD4}" type="slidenum">
              <a:rPr lang="en-US" smtClean="0"/>
              <a:pPr/>
              <a:t>14</a:t>
            </a:fld>
            <a:endParaRPr lang="en-US"/>
          </a:p>
        </p:txBody>
      </p:sp>
    </p:spTree>
    <p:extLst>
      <p:ext uri="{BB962C8B-B14F-4D97-AF65-F5344CB8AC3E}">
        <p14:creationId xmlns:p14="http://schemas.microsoft.com/office/powerpoint/2010/main" val="332074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D3B7-D828-4277-99B5-57540047C2AB}"/>
              </a:ext>
            </a:extLst>
          </p:cNvPr>
          <p:cNvSpPr>
            <a:spLocks noGrp="1"/>
          </p:cNvSpPr>
          <p:nvPr>
            <p:ph type="title"/>
          </p:nvPr>
        </p:nvSpPr>
        <p:spPr/>
        <p:txBody>
          <a:bodyPr/>
          <a:lstStyle/>
          <a:p>
            <a:r>
              <a:rPr lang="en-US"/>
              <a:t>Accountability Reporting</a:t>
            </a:r>
          </a:p>
        </p:txBody>
      </p:sp>
      <p:sp>
        <p:nvSpPr>
          <p:cNvPr id="3" name="Content Placeholder 2">
            <a:extLst>
              <a:ext uri="{FF2B5EF4-FFF2-40B4-BE49-F238E27FC236}">
                <a16:creationId xmlns:a16="http://schemas.microsoft.com/office/drawing/2014/main" id="{FB1BE620-D418-4B4D-873C-EE3A6FCF5D6B}"/>
              </a:ext>
            </a:extLst>
          </p:cNvPr>
          <p:cNvSpPr>
            <a:spLocks noGrp="1"/>
          </p:cNvSpPr>
          <p:nvPr>
            <p:ph idx="1"/>
          </p:nvPr>
        </p:nvSpPr>
        <p:spPr/>
        <p:txBody>
          <a:bodyPr/>
          <a:lstStyle/>
          <a:p>
            <a:r>
              <a:rPr lang="en-US"/>
              <a:t>Currently Open</a:t>
            </a:r>
          </a:p>
          <a:p>
            <a:pPr lvl="1"/>
            <a:r>
              <a:rPr lang="en-US"/>
              <a:t>Chronic Absentee Medical Exemption – Now Open Closes 6/30/23</a:t>
            </a:r>
          </a:p>
          <a:p>
            <a:pPr lvl="2"/>
            <a:r>
              <a:rPr lang="en-US"/>
              <a:t>Open through the end of the school year</a:t>
            </a:r>
          </a:p>
          <a:p>
            <a:pPr lvl="2"/>
            <a:r>
              <a:rPr lang="en-US"/>
              <a:t>Webinar training will be provided by the Office of Accountability throughout the year</a:t>
            </a:r>
          </a:p>
          <a:p>
            <a:endParaRPr lang="en-US"/>
          </a:p>
        </p:txBody>
      </p:sp>
      <p:sp>
        <p:nvSpPr>
          <p:cNvPr id="4" name="Footer Placeholder 3">
            <a:extLst>
              <a:ext uri="{FF2B5EF4-FFF2-40B4-BE49-F238E27FC236}">
                <a16:creationId xmlns:a16="http://schemas.microsoft.com/office/drawing/2014/main" id="{DA6ED834-617B-438C-8577-41165DBFA5A8}"/>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DDDBC99F-DECD-47FC-BBF2-0A37F6D8DBA3}"/>
              </a:ext>
            </a:extLst>
          </p:cNvPr>
          <p:cNvSpPr>
            <a:spLocks noGrp="1"/>
          </p:cNvSpPr>
          <p:nvPr>
            <p:ph type="sldNum" sz="quarter" idx="12"/>
          </p:nvPr>
        </p:nvSpPr>
        <p:spPr/>
        <p:txBody>
          <a:bodyPr/>
          <a:lstStyle/>
          <a:p>
            <a:fld id="{D5CA4161-6EC3-4748-B7F3-82EA64CE3DD4}" type="slidenum">
              <a:rPr lang="en-US" smtClean="0"/>
              <a:pPr/>
              <a:t>2</a:t>
            </a:fld>
            <a:endParaRPr lang="en-US"/>
          </a:p>
        </p:txBody>
      </p:sp>
      <p:pic>
        <p:nvPicPr>
          <p:cNvPr id="7" name="Picture 6">
            <a:extLst>
              <a:ext uri="{FF2B5EF4-FFF2-40B4-BE49-F238E27FC236}">
                <a16:creationId xmlns:a16="http://schemas.microsoft.com/office/drawing/2014/main" id="{FEE47A29-3F4F-4612-8E05-1A62EF87407B}"/>
              </a:ext>
            </a:extLst>
          </p:cNvPr>
          <p:cNvPicPr>
            <a:picLocks noChangeAspect="1"/>
          </p:cNvPicPr>
          <p:nvPr/>
        </p:nvPicPr>
        <p:blipFill>
          <a:blip r:embed="rId2"/>
          <a:stretch>
            <a:fillRect/>
          </a:stretch>
        </p:blipFill>
        <p:spPr>
          <a:xfrm>
            <a:off x="3496878" y="3792237"/>
            <a:ext cx="5544380" cy="2384726"/>
          </a:xfrm>
          <a:prstGeom prst="rect">
            <a:avLst/>
          </a:prstGeom>
        </p:spPr>
      </p:pic>
    </p:spTree>
    <p:extLst>
      <p:ext uri="{BB962C8B-B14F-4D97-AF65-F5344CB8AC3E}">
        <p14:creationId xmlns:p14="http://schemas.microsoft.com/office/powerpoint/2010/main" val="103615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A52E-3E21-4692-931F-FF1363470408}"/>
              </a:ext>
            </a:extLst>
          </p:cNvPr>
          <p:cNvSpPr>
            <a:spLocks noGrp="1"/>
          </p:cNvSpPr>
          <p:nvPr>
            <p:ph type="title"/>
          </p:nvPr>
        </p:nvSpPr>
        <p:spPr/>
        <p:txBody>
          <a:bodyPr/>
          <a:lstStyle/>
          <a:p>
            <a:r>
              <a:rPr lang="en-US"/>
              <a:t>Accountability Reporting</a:t>
            </a:r>
          </a:p>
        </p:txBody>
      </p:sp>
      <p:sp>
        <p:nvSpPr>
          <p:cNvPr id="3" name="Content Placeholder 2">
            <a:extLst>
              <a:ext uri="{FF2B5EF4-FFF2-40B4-BE49-F238E27FC236}">
                <a16:creationId xmlns:a16="http://schemas.microsoft.com/office/drawing/2014/main" id="{C20E106A-480E-44C0-A6AA-2606CE7E20EC}"/>
              </a:ext>
            </a:extLst>
          </p:cNvPr>
          <p:cNvSpPr>
            <a:spLocks noGrp="1"/>
          </p:cNvSpPr>
          <p:nvPr>
            <p:ph idx="1"/>
          </p:nvPr>
        </p:nvSpPr>
        <p:spPr>
          <a:xfrm>
            <a:off x="258234" y="1340529"/>
            <a:ext cx="11603603" cy="4685514"/>
          </a:xfrm>
        </p:spPr>
        <p:txBody>
          <a:bodyPr>
            <a:noAutofit/>
          </a:bodyPr>
          <a:lstStyle/>
          <a:p>
            <a:pPr lvl="1"/>
            <a:r>
              <a:rPr lang="en-US" dirty="0"/>
              <a:t>Dropout Report - Conflicts have been turned on and when we announce the window opening there will be a DVR function for the dropout</a:t>
            </a:r>
          </a:p>
          <a:p>
            <a:pPr lvl="1"/>
            <a:r>
              <a:rPr lang="en-US" dirty="0"/>
              <a:t>Report Card CVR-Open - Closes on 12/07/2022</a:t>
            </a:r>
          </a:p>
          <a:p>
            <a:pPr lvl="1"/>
            <a:r>
              <a:rPr lang="en-US" dirty="0"/>
              <a:t>A webinar for Report Card calculations was done on 11-30-22 and can be viewed at  https://www.youtube.com/watch?v=fiaxOFbMX90</a:t>
            </a:r>
          </a:p>
          <a:p>
            <a:pPr lvl="1"/>
            <a:r>
              <a:rPr lang="en-US" dirty="0"/>
              <a:t>Please check your data to ensure it is correct</a:t>
            </a:r>
          </a:p>
          <a:p>
            <a:pPr marL="457200" lvl="1" indent="0">
              <a:buNone/>
            </a:pPr>
            <a:endParaRPr lang="en-US" dirty="0"/>
          </a:p>
          <a:p>
            <a:r>
              <a:rPr lang="en-US" dirty="0"/>
              <a:t>Reporting Windows Announced through GovDelivery</a:t>
            </a:r>
          </a:p>
          <a:p>
            <a:pPr lvl="4"/>
            <a:r>
              <a:rPr lang="en-US" dirty="0"/>
              <a:t>Email Accountability@sde.ok.gov</a:t>
            </a:r>
          </a:p>
        </p:txBody>
      </p:sp>
      <p:sp>
        <p:nvSpPr>
          <p:cNvPr id="4" name="Footer Placeholder 3">
            <a:extLst>
              <a:ext uri="{FF2B5EF4-FFF2-40B4-BE49-F238E27FC236}">
                <a16:creationId xmlns:a16="http://schemas.microsoft.com/office/drawing/2014/main" id="{733BDA53-C536-4766-ADAF-98CF0564F44D}"/>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3247D045-75DA-4CB3-A92C-5CF013431E36}"/>
              </a:ext>
            </a:extLst>
          </p:cNvPr>
          <p:cNvSpPr>
            <a:spLocks noGrp="1"/>
          </p:cNvSpPr>
          <p:nvPr>
            <p:ph type="sldNum" sz="quarter" idx="12"/>
          </p:nvPr>
        </p:nvSpPr>
        <p:spPr/>
        <p:txBody>
          <a:bodyPr/>
          <a:lstStyle/>
          <a:p>
            <a:fld id="{D5CA4161-6EC3-4748-B7F3-82EA64CE3DD4}" type="slidenum">
              <a:rPr lang="en-US" smtClean="0"/>
              <a:pPr/>
              <a:t>3</a:t>
            </a:fld>
            <a:endParaRPr lang="en-US"/>
          </a:p>
        </p:txBody>
      </p:sp>
    </p:spTree>
    <p:extLst>
      <p:ext uri="{BB962C8B-B14F-4D97-AF65-F5344CB8AC3E}">
        <p14:creationId xmlns:p14="http://schemas.microsoft.com/office/powerpoint/2010/main" val="141945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3429-612B-4392-814D-D28FCCB4F874}"/>
              </a:ext>
            </a:extLst>
          </p:cNvPr>
          <p:cNvSpPr>
            <a:spLocks noGrp="1"/>
          </p:cNvSpPr>
          <p:nvPr>
            <p:ph type="title"/>
          </p:nvPr>
        </p:nvSpPr>
        <p:spPr/>
        <p:txBody>
          <a:bodyPr/>
          <a:lstStyle/>
          <a:p>
            <a:r>
              <a:rPr lang="en-US" dirty="0"/>
              <a:t>Accountability Reporting	</a:t>
            </a:r>
          </a:p>
        </p:txBody>
      </p:sp>
      <p:sp>
        <p:nvSpPr>
          <p:cNvPr id="3" name="Content Placeholder 2">
            <a:extLst>
              <a:ext uri="{FF2B5EF4-FFF2-40B4-BE49-F238E27FC236}">
                <a16:creationId xmlns:a16="http://schemas.microsoft.com/office/drawing/2014/main" id="{99B6888E-AD92-4AAB-B575-3ACAFCE6A7B4}"/>
              </a:ext>
            </a:extLst>
          </p:cNvPr>
          <p:cNvSpPr>
            <a:spLocks noGrp="1"/>
          </p:cNvSpPr>
          <p:nvPr>
            <p:ph idx="1"/>
          </p:nvPr>
        </p:nvSpPr>
        <p:spPr/>
        <p:txBody>
          <a:bodyPr/>
          <a:lstStyle/>
          <a:p>
            <a:r>
              <a:rPr lang="en-US" dirty="0"/>
              <a:t>Resolving Enrollment Conflicts for SY 21-22 is located on the Dropout Tab</a:t>
            </a:r>
          </a:p>
          <a:p>
            <a:r>
              <a:rPr lang="en-US" dirty="0"/>
              <a:t>Students coded as transferring to another public school in Oklahoma (1907,1908, and 3508) will display as having an enrollment conflict and show as a dropout unless OSDE’s data systems display subsequent enrollment, or the exit code is updated. Record conflict can be updated using the Data Verification (DVR) process</a:t>
            </a:r>
          </a:p>
          <a:p>
            <a:endParaRPr lang="en-US" dirty="0"/>
          </a:p>
        </p:txBody>
      </p:sp>
      <p:sp>
        <p:nvSpPr>
          <p:cNvPr id="4" name="Footer Placeholder 3">
            <a:extLst>
              <a:ext uri="{FF2B5EF4-FFF2-40B4-BE49-F238E27FC236}">
                <a16:creationId xmlns:a16="http://schemas.microsoft.com/office/drawing/2014/main" id="{4E178160-C1E0-4CBD-9E43-4B531E70C1A9}"/>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868B27F6-78F4-4472-9221-069A638D6868}"/>
              </a:ext>
            </a:extLst>
          </p:cNvPr>
          <p:cNvSpPr>
            <a:spLocks noGrp="1"/>
          </p:cNvSpPr>
          <p:nvPr>
            <p:ph type="sldNum" sz="quarter" idx="12"/>
          </p:nvPr>
        </p:nvSpPr>
        <p:spPr/>
        <p:txBody>
          <a:bodyPr/>
          <a:lstStyle/>
          <a:p>
            <a:fld id="{D5CA4161-6EC3-4748-B7F3-82EA64CE3DD4}" type="slidenum">
              <a:rPr lang="en-US" smtClean="0"/>
              <a:pPr/>
              <a:t>4</a:t>
            </a:fld>
            <a:endParaRPr lang="en-US"/>
          </a:p>
        </p:txBody>
      </p:sp>
    </p:spTree>
    <p:extLst>
      <p:ext uri="{BB962C8B-B14F-4D97-AF65-F5344CB8AC3E}">
        <p14:creationId xmlns:p14="http://schemas.microsoft.com/office/powerpoint/2010/main" val="252838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6770-1A41-4872-8BAE-61F2DD710396}"/>
              </a:ext>
            </a:extLst>
          </p:cNvPr>
          <p:cNvSpPr>
            <a:spLocks noGrp="1"/>
          </p:cNvSpPr>
          <p:nvPr>
            <p:ph type="title"/>
          </p:nvPr>
        </p:nvSpPr>
        <p:spPr/>
        <p:txBody>
          <a:bodyPr/>
          <a:lstStyle/>
          <a:p>
            <a:r>
              <a:rPr lang="en-US" dirty="0"/>
              <a:t>Accountability Reporting	</a:t>
            </a:r>
          </a:p>
        </p:txBody>
      </p:sp>
      <p:sp>
        <p:nvSpPr>
          <p:cNvPr id="3" name="Content Placeholder 2">
            <a:extLst>
              <a:ext uri="{FF2B5EF4-FFF2-40B4-BE49-F238E27FC236}">
                <a16:creationId xmlns:a16="http://schemas.microsoft.com/office/drawing/2014/main" id="{50163D05-015D-4923-B9F5-0E5A4BC55409}"/>
              </a:ext>
            </a:extLst>
          </p:cNvPr>
          <p:cNvSpPr>
            <a:spLocks noGrp="1"/>
          </p:cNvSpPr>
          <p:nvPr>
            <p:ph idx="1"/>
          </p:nvPr>
        </p:nvSpPr>
        <p:spPr/>
        <p:txBody>
          <a:bodyPr/>
          <a:lstStyle/>
          <a:p>
            <a:r>
              <a:rPr lang="en-US" dirty="0"/>
              <a:t>Reminder, if a student exited your district before October 1, 2022, and is still showing as a dropout, means the student has yet to enroll in another Oklahoma school district and may be included in the Dropout Report. Guidance on how to resolve conflicts can be found at: https://sde.ok.gov/sites/default/files/Resolving%20Enrollment%20Conflicts_KJ_RB.pdf</a:t>
            </a:r>
          </a:p>
        </p:txBody>
      </p:sp>
      <p:sp>
        <p:nvSpPr>
          <p:cNvPr id="4" name="Footer Placeholder 3">
            <a:extLst>
              <a:ext uri="{FF2B5EF4-FFF2-40B4-BE49-F238E27FC236}">
                <a16:creationId xmlns:a16="http://schemas.microsoft.com/office/drawing/2014/main" id="{5B97CEF0-0114-4E35-9854-99526263DA3B}"/>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32B33AB9-6EE0-4011-A97C-C5C9CEB51345}"/>
              </a:ext>
            </a:extLst>
          </p:cNvPr>
          <p:cNvSpPr>
            <a:spLocks noGrp="1"/>
          </p:cNvSpPr>
          <p:nvPr>
            <p:ph type="sldNum" sz="quarter" idx="12"/>
          </p:nvPr>
        </p:nvSpPr>
        <p:spPr/>
        <p:txBody>
          <a:bodyPr/>
          <a:lstStyle/>
          <a:p>
            <a:fld id="{D5CA4161-6EC3-4748-B7F3-82EA64CE3DD4}" type="slidenum">
              <a:rPr lang="en-US" smtClean="0"/>
              <a:pPr/>
              <a:t>5</a:t>
            </a:fld>
            <a:endParaRPr lang="en-US"/>
          </a:p>
        </p:txBody>
      </p:sp>
    </p:spTree>
    <p:extLst>
      <p:ext uri="{BB962C8B-B14F-4D97-AF65-F5344CB8AC3E}">
        <p14:creationId xmlns:p14="http://schemas.microsoft.com/office/powerpoint/2010/main" val="179308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2311-E090-42E3-8216-D70E5DA077D5}"/>
              </a:ext>
            </a:extLst>
          </p:cNvPr>
          <p:cNvSpPr>
            <a:spLocks noGrp="1"/>
          </p:cNvSpPr>
          <p:nvPr>
            <p:ph type="title"/>
          </p:nvPr>
        </p:nvSpPr>
        <p:spPr/>
        <p:txBody>
          <a:bodyPr/>
          <a:lstStyle/>
          <a:p>
            <a:r>
              <a:rPr lang="en-US" dirty="0"/>
              <a:t>Accountability Reporting</a:t>
            </a:r>
          </a:p>
        </p:txBody>
      </p:sp>
      <p:sp>
        <p:nvSpPr>
          <p:cNvPr id="3" name="Content Placeholder 2">
            <a:extLst>
              <a:ext uri="{FF2B5EF4-FFF2-40B4-BE49-F238E27FC236}">
                <a16:creationId xmlns:a16="http://schemas.microsoft.com/office/drawing/2014/main" id="{A7FC9230-DC56-4421-BE35-7E7E428811D0}"/>
              </a:ext>
            </a:extLst>
          </p:cNvPr>
          <p:cNvSpPr>
            <a:spLocks noGrp="1"/>
          </p:cNvSpPr>
          <p:nvPr>
            <p:ph idx="1"/>
          </p:nvPr>
        </p:nvSpPr>
        <p:spPr/>
        <p:txBody>
          <a:bodyPr/>
          <a:lstStyle/>
          <a:p>
            <a:r>
              <a:rPr lang="en-US" dirty="0"/>
              <a:t>Postsecondary Data Collection Review</a:t>
            </a:r>
          </a:p>
          <a:p>
            <a:pPr marL="0" indent="0">
              <a:buNone/>
            </a:pPr>
            <a:r>
              <a:rPr lang="en-US" sz="2800" dirty="0">
                <a:solidFill>
                  <a:srgbClr val="000000"/>
                </a:solidFill>
                <a:effectLst/>
                <a:ea typeface="Calibri" panose="020F0502020204030204" pitchFamily="34" charset="0"/>
              </a:rPr>
              <a:t>Please continue to evaluate courses and sections in your local SIS for the 2022-23 Postsecondary Data collection. Administrators should plan to review Accountability &gt; Coursework in January to ensure grades are displaying as expected for postsecondary credit. Please note that OSDE is not using coursework grades for any grade level under 9th grade. If your district is not currently sending section marks for PK-8th grade, no action is required. </a:t>
            </a:r>
            <a:endParaRPr lang="en-US" sz="2800" dirty="0">
              <a:effectLst/>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1309623F-88E6-482B-99BD-8220A1BAB64D}"/>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D6693B27-A0E6-4094-80D5-2B38DF64D96E}"/>
              </a:ext>
            </a:extLst>
          </p:cNvPr>
          <p:cNvSpPr>
            <a:spLocks noGrp="1"/>
          </p:cNvSpPr>
          <p:nvPr>
            <p:ph type="sldNum" sz="quarter" idx="12"/>
          </p:nvPr>
        </p:nvSpPr>
        <p:spPr/>
        <p:txBody>
          <a:bodyPr/>
          <a:lstStyle/>
          <a:p>
            <a:fld id="{D5CA4161-6EC3-4748-B7F3-82EA64CE3DD4}" type="slidenum">
              <a:rPr lang="en-US" smtClean="0"/>
              <a:pPr/>
              <a:t>6</a:t>
            </a:fld>
            <a:endParaRPr lang="en-US"/>
          </a:p>
        </p:txBody>
      </p:sp>
    </p:spTree>
    <p:extLst>
      <p:ext uri="{BB962C8B-B14F-4D97-AF65-F5344CB8AC3E}">
        <p14:creationId xmlns:p14="http://schemas.microsoft.com/office/powerpoint/2010/main" val="330915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D475-BD75-4288-8FC3-14E63FE7FDA8}"/>
              </a:ext>
            </a:extLst>
          </p:cNvPr>
          <p:cNvSpPr>
            <a:spLocks noGrp="1"/>
          </p:cNvSpPr>
          <p:nvPr>
            <p:ph type="title"/>
          </p:nvPr>
        </p:nvSpPr>
        <p:spPr/>
        <p:txBody>
          <a:bodyPr/>
          <a:lstStyle/>
          <a:p>
            <a:r>
              <a:rPr lang="en-US"/>
              <a:t>P-EBT Training	</a:t>
            </a:r>
          </a:p>
        </p:txBody>
      </p:sp>
      <p:sp>
        <p:nvSpPr>
          <p:cNvPr id="3" name="Content Placeholder 2">
            <a:extLst>
              <a:ext uri="{FF2B5EF4-FFF2-40B4-BE49-F238E27FC236}">
                <a16:creationId xmlns:a16="http://schemas.microsoft.com/office/drawing/2014/main" id="{B209738E-3E0B-4CE5-97FD-E7A20EC58CD5}"/>
              </a:ext>
            </a:extLst>
          </p:cNvPr>
          <p:cNvSpPr>
            <a:spLocks noGrp="1"/>
          </p:cNvSpPr>
          <p:nvPr>
            <p:ph idx="1"/>
          </p:nvPr>
        </p:nvSpPr>
        <p:spPr/>
        <p:txBody>
          <a:bodyPr>
            <a:normAutofit/>
          </a:bodyPr>
          <a:lstStyle/>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Below is the link for the PEBT training</a:t>
            </a:r>
          </a:p>
          <a:p>
            <a:r>
              <a:rPr lang="en-US" sz="2800" b="0" i="0" u="none" strike="noStrike" dirty="0">
                <a:solidFill>
                  <a:srgbClr val="4F52B2"/>
                </a:solidFill>
                <a:effectLst/>
                <a:latin typeface="Arial" panose="020B0604020202020204" pitchFamily="34" charset="0"/>
                <a:cs typeface="Arial" panose="020B0604020202020204" pitchFamily="34" charset="0"/>
                <a:hlinkClick r:id="rId2" tooltip="https://osdeconnect.pdx.catalog.canvaslms.com/courses/pandemic-electronic-benefit-transfer-p-ebt-online-training"/>
              </a:rPr>
              <a:t>https://osdeconnect.pdx.catalog.canvaslms.com/courses/pandemic-electronic-benefit-transfer-p-ebt-online-training</a:t>
            </a:r>
            <a:endParaRPr lang="en-US" sz="2800" b="0" i="0" u="none" strike="noStrike" dirty="0">
              <a:solidFill>
                <a:srgbClr val="4F52B2"/>
              </a:solidFill>
              <a:effectLst/>
              <a:latin typeface="Arial" panose="020B0604020202020204" pitchFamily="34" charset="0"/>
              <a:cs typeface="Arial" panose="020B0604020202020204" pitchFamily="34" charset="0"/>
            </a:endParaRPr>
          </a:p>
          <a:p>
            <a:r>
              <a:rPr lang="en-US" sz="2800" b="0" i="0" dirty="0">
                <a:solidFill>
                  <a:srgbClr val="242424"/>
                </a:solidFill>
                <a:effectLst/>
                <a:latin typeface="Arial" panose="020B0604020202020204" pitchFamily="34" charset="0"/>
                <a:cs typeface="Arial" panose="020B0604020202020204" pitchFamily="34" charset="0"/>
              </a:rPr>
              <a:t>If you don't have an account for SDE Canvas, you will need to create an account when you use the link. </a:t>
            </a:r>
            <a:r>
              <a:rPr lang="en-US" sz="2800" b="0" i="0">
                <a:solidFill>
                  <a:srgbClr val="242424"/>
                </a:solidFill>
                <a:effectLst/>
                <a:latin typeface="Arial" panose="020B0604020202020204" pitchFamily="34" charset="0"/>
                <a:cs typeface="Arial" panose="020B0604020202020204" pitchFamily="34" charset="0"/>
              </a:rPr>
              <a:t>Your email will have to be validated and you will set up your login credentials and be enrolled in the P</a:t>
            </a:r>
            <a:r>
              <a:rPr lang="en-US" sz="2800">
                <a:solidFill>
                  <a:srgbClr val="242424"/>
                </a:solidFill>
                <a:latin typeface="Arial" panose="020B0604020202020204" pitchFamily="34" charset="0"/>
                <a:cs typeface="Arial" panose="020B0604020202020204" pitchFamily="34" charset="0"/>
              </a:rPr>
              <a:t>-EBT</a:t>
            </a:r>
            <a:r>
              <a:rPr lang="en-US" sz="2800" b="0" i="0">
                <a:solidFill>
                  <a:srgbClr val="242424"/>
                </a:solidFill>
                <a:effectLst/>
                <a:latin typeface="Arial" panose="020B0604020202020204" pitchFamily="34" charset="0"/>
                <a:cs typeface="Arial" panose="020B0604020202020204" pitchFamily="34" charset="0"/>
              </a:rPr>
              <a:t> course.</a:t>
            </a:r>
            <a:endParaRPr lang="en-US" sz="2800" b="0" i="0" u="none" strike="noStrike">
              <a:solidFill>
                <a:srgbClr val="4F52B2"/>
              </a:solidFill>
              <a:effectLst/>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8A6D8B1-5CD6-4578-874A-99D278F9EC56}"/>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46A5CB48-13A3-4C3E-B669-990FBCE6CBA2}"/>
              </a:ext>
            </a:extLst>
          </p:cNvPr>
          <p:cNvSpPr>
            <a:spLocks noGrp="1"/>
          </p:cNvSpPr>
          <p:nvPr>
            <p:ph type="sldNum" sz="quarter" idx="12"/>
          </p:nvPr>
        </p:nvSpPr>
        <p:spPr/>
        <p:txBody>
          <a:bodyPr/>
          <a:lstStyle/>
          <a:p>
            <a:fld id="{D5CA4161-6EC3-4748-B7F3-82EA64CE3DD4}" type="slidenum">
              <a:rPr lang="en-US" smtClean="0"/>
              <a:pPr/>
              <a:t>7</a:t>
            </a:fld>
            <a:endParaRPr lang="en-US"/>
          </a:p>
        </p:txBody>
      </p:sp>
      <p:pic>
        <p:nvPicPr>
          <p:cNvPr id="1026" name="Picture 2" descr="image">
            <a:extLst>
              <a:ext uri="{FF2B5EF4-FFF2-40B4-BE49-F238E27FC236}">
                <a16:creationId xmlns:a16="http://schemas.microsoft.com/office/drawing/2014/main" id="{03088836-12B6-44E7-9110-0B23F5F32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403" y="1280049"/>
            <a:ext cx="3730009" cy="14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0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3EE7-9C1C-4043-B516-8B14C48CCAF6}"/>
              </a:ext>
            </a:extLst>
          </p:cNvPr>
          <p:cNvSpPr>
            <a:spLocks noGrp="1"/>
          </p:cNvSpPr>
          <p:nvPr>
            <p:ph type="title"/>
          </p:nvPr>
        </p:nvSpPr>
        <p:spPr/>
        <p:txBody>
          <a:bodyPr/>
          <a:lstStyle/>
          <a:p>
            <a:r>
              <a:rPr lang="en-US"/>
              <a:t>P-EBT</a:t>
            </a:r>
          </a:p>
        </p:txBody>
      </p:sp>
      <p:sp>
        <p:nvSpPr>
          <p:cNvPr id="3" name="Content Placeholder 2">
            <a:extLst>
              <a:ext uri="{FF2B5EF4-FFF2-40B4-BE49-F238E27FC236}">
                <a16:creationId xmlns:a16="http://schemas.microsoft.com/office/drawing/2014/main" id="{5EC970F4-0395-4D4B-83AC-F20E097B5786}"/>
              </a:ext>
            </a:extLst>
          </p:cNvPr>
          <p:cNvSpPr>
            <a:spLocks noGrp="1"/>
          </p:cNvSpPr>
          <p:nvPr>
            <p:ph idx="1"/>
          </p:nvPr>
        </p:nvSpPr>
        <p:spPr/>
        <p:txBody>
          <a:bodyPr>
            <a:normAutofit fontScale="92500"/>
          </a:bodyPr>
          <a:lstStyle/>
          <a:p>
            <a:r>
              <a:rPr lang="en-US"/>
              <a:t>The training is broken into modules and is very nicely done.</a:t>
            </a:r>
          </a:p>
          <a:p>
            <a:r>
              <a:rPr lang="en-US"/>
              <a:t>There is in-depth training for understanding P-EBT and various scenarios to learn how to evaluate if a student qualifies</a:t>
            </a:r>
          </a:p>
          <a:p>
            <a:r>
              <a:rPr lang="en-US"/>
              <a:t>There are modules for the DVR process located towards the end.  PDF documentation is in the last module</a:t>
            </a:r>
          </a:p>
          <a:p>
            <a:r>
              <a:rPr lang="en-US"/>
              <a:t>You will be able to start and stop and return at any time.  When you return to the link, access Canvas from the menu to locate your enrolled training.</a:t>
            </a:r>
          </a:p>
        </p:txBody>
      </p:sp>
      <p:sp>
        <p:nvSpPr>
          <p:cNvPr id="4" name="Footer Placeholder 3">
            <a:extLst>
              <a:ext uri="{FF2B5EF4-FFF2-40B4-BE49-F238E27FC236}">
                <a16:creationId xmlns:a16="http://schemas.microsoft.com/office/drawing/2014/main" id="{E3278612-966D-4656-86D6-2A268BC94F8D}"/>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E61ED045-3AE1-4EC7-B9CA-EC64F4B86A98}"/>
              </a:ext>
            </a:extLst>
          </p:cNvPr>
          <p:cNvSpPr>
            <a:spLocks noGrp="1"/>
          </p:cNvSpPr>
          <p:nvPr>
            <p:ph type="sldNum" sz="quarter" idx="12"/>
          </p:nvPr>
        </p:nvSpPr>
        <p:spPr/>
        <p:txBody>
          <a:bodyPr/>
          <a:lstStyle/>
          <a:p>
            <a:fld id="{D5CA4161-6EC3-4748-B7F3-82EA64CE3DD4}" type="slidenum">
              <a:rPr lang="en-US" smtClean="0"/>
              <a:pPr/>
              <a:t>8</a:t>
            </a:fld>
            <a:endParaRPr lang="en-US"/>
          </a:p>
        </p:txBody>
      </p:sp>
    </p:spTree>
    <p:extLst>
      <p:ext uri="{BB962C8B-B14F-4D97-AF65-F5344CB8AC3E}">
        <p14:creationId xmlns:p14="http://schemas.microsoft.com/office/powerpoint/2010/main" val="337609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0612-69D0-44CD-A618-017BB79DB4FE}"/>
              </a:ext>
            </a:extLst>
          </p:cNvPr>
          <p:cNvSpPr>
            <a:spLocks noGrp="1"/>
          </p:cNvSpPr>
          <p:nvPr>
            <p:ph type="title"/>
          </p:nvPr>
        </p:nvSpPr>
        <p:spPr/>
        <p:txBody>
          <a:bodyPr/>
          <a:lstStyle/>
          <a:p>
            <a:r>
              <a:rPr lang="en-US"/>
              <a:t>P-EBT	</a:t>
            </a:r>
          </a:p>
        </p:txBody>
      </p:sp>
      <p:sp>
        <p:nvSpPr>
          <p:cNvPr id="4" name="Footer Placeholder 3">
            <a:extLst>
              <a:ext uri="{FF2B5EF4-FFF2-40B4-BE49-F238E27FC236}">
                <a16:creationId xmlns:a16="http://schemas.microsoft.com/office/drawing/2014/main" id="{982C0A69-1521-4729-955B-C0DD71D96F0F}"/>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9FF1FC04-E1E4-4B77-850C-CD7B9D466A0E}"/>
              </a:ext>
            </a:extLst>
          </p:cNvPr>
          <p:cNvSpPr>
            <a:spLocks noGrp="1"/>
          </p:cNvSpPr>
          <p:nvPr>
            <p:ph type="sldNum" sz="quarter" idx="12"/>
          </p:nvPr>
        </p:nvSpPr>
        <p:spPr/>
        <p:txBody>
          <a:bodyPr/>
          <a:lstStyle/>
          <a:p>
            <a:fld id="{D5CA4161-6EC3-4748-B7F3-82EA64CE3DD4}" type="slidenum">
              <a:rPr lang="en-US" smtClean="0"/>
              <a:pPr/>
              <a:t>9</a:t>
            </a:fld>
            <a:endParaRPr lang="en-US"/>
          </a:p>
        </p:txBody>
      </p:sp>
      <p:pic>
        <p:nvPicPr>
          <p:cNvPr id="2050" name="Picture 2">
            <a:extLst>
              <a:ext uri="{FF2B5EF4-FFF2-40B4-BE49-F238E27FC236}">
                <a16:creationId xmlns:a16="http://schemas.microsoft.com/office/drawing/2014/main" id="{339719EA-2FEC-4A29-8374-157D8AE484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800" y="1926339"/>
            <a:ext cx="3295650" cy="2019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CF8359-CA50-4C39-9B61-BFFE8BDB2A90}"/>
              </a:ext>
            </a:extLst>
          </p:cNvPr>
          <p:cNvSpPr/>
          <p:nvPr/>
        </p:nvSpPr>
        <p:spPr>
          <a:xfrm>
            <a:off x="2144091" y="2068497"/>
            <a:ext cx="914400" cy="21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a:extLst>
              <a:ext uri="{FF2B5EF4-FFF2-40B4-BE49-F238E27FC236}">
                <a16:creationId xmlns:a16="http://schemas.microsoft.com/office/drawing/2014/main" id="{0E084D9B-A81F-4D2A-AF24-80D0BDC1D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782" y="1530799"/>
            <a:ext cx="2513350" cy="281038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C617F42A-8EB7-49FE-AE78-159FA585DEDA}"/>
              </a:ext>
            </a:extLst>
          </p:cNvPr>
          <p:cNvCxnSpPr>
            <a:cxnSpLocks/>
          </p:cNvCxnSpPr>
          <p:nvPr/>
        </p:nvCxnSpPr>
        <p:spPr>
          <a:xfrm>
            <a:off x="4433311" y="2470668"/>
            <a:ext cx="102645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886216"/>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67793C5D781249BB855306DDFE4854" ma:contentTypeVersion="22" ma:contentTypeDescription="Create a new document." ma:contentTypeScope="" ma:versionID="0e4ea1a32c5a7f397345d048d1dd0b50">
  <xsd:schema xmlns:xsd="http://www.w3.org/2001/XMLSchema" xmlns:xs="http://www.w3.org/2001/XMLSchema" xmlns:p="http://schemas.microsoft.com/office/2006/metadata/properties" xmlns:ns1="http://schemas.microsoft.com/sharepoint/v3" xmlns:ns2="ca6ca0ad-ace6-4544-8ebb-9730054ae2bc" xmlns:ns3="2b426abd-aa43-48b1-af4c-b30b4f31ac28" targetNamespace="http://schemas.microsoft.com/office/2006/metadata/properties" ma:root="true" ma:fieldsID="88d8d1c3a290a2f7fdd373517f7453cd" ns1:_="" ns2:_="" ns3:_="">
    <xsd:import namespace="http://schemas.microsoft.com/sharepoint/v3"/>
    <xsd:import namespace="ca6ca0ad-ace6-4544-8ebb-9730054ae2bc"/>
    <xsd:import namespace="2b426abd-aa43-48b1-af4c-b30b4f31ac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element ref="ns2:ParentID" minOccurs="0"/>
                <xsd:element ref="ns2:PowerApp" minOccurs="0"/>
                <xsd:element ref="ns2:SharepointItem" minOccurs="0"/>
                <xsd:element ref="ns2:AssignedTo"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6ca0ad-ace6-4544-8ebb-9730054ae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arentID" ma:index="22" nillable="true" ma:displayName="ParentID" ma:format="Dropdown" ma:internalName="ParentID">
      <xsd:simpleType>
        <xsd:restriction base="dms:Text">
          <xsd:maxLength value="255"/>
        </xsd:restriction>
      </xsd:simpleType>
    </xsd:element>
    <xsd:element name="PowerApp" ma:index="23" nillable="true" ma:displayName="PowerApp" ma:format="Hyperlink" ma:internalName="PowerApp">
      <xsd:complexType>
        <xsd:complexContent>
          <xsd:extension base="dms:URL">
            <xsd:sequence>
              <xsd:element name="Url" type="dms:ValidUrl" minOccurs="0" nillable="true"/>
              <xsd:element name="Description" type="xsd:string" nillable="true"/>
            </xsd:sequence>
          </xsd:extension>
        </xsd:complexContent>
      </xsd:complexType>
    </xsd:element>
    <xsd:element name="SharepointItem" ma:index="24" nillable="true" ma:displayName="Sharepoint Item" ma:format="Hyperlink" ma:internalName="SharepointItem">
      <xsd:complexType>
        <xsd:complexContent>
          <xsd:extension base="dms:URL">
            <xsd:sequence>
              <xsd:element name="Url" type="dms:ValidUrl" minOccurs="0" nillable="true"/>
              <xsd:element name="Description" type="xsd:string" nillable="true"/>
            </xsd:sequence>
          </xsd:extension>
        </xsd:complexContent>
      </xsd:complexType>
    </xsd:element>
    <xsd:element name="AssignedTo" ma:index="25" nillable="true" ma:displayName="AssignedTo" ma:format="Dropdown" ma:internalName="AssignedTo">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426abd-aa43-48b1-af4c-b30b4f31ac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a479ac62-2c9e-40f1-a6be-d0c10c3f0447}" ma:internalName="TaxCatchAll" ma:showField="CatchAllData" ma:web="2b426abd-aa43-48b1-af4c-b30b4f31ac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b426abd-aa43-48b1-af4c-b30b4f31ac28">
      <UserInfo>
        <DisplayName>Erik Friend</DisplayName>
        <AccountId>6</AccountId>
        <AccountType/>
      </UserInfo>
    </SharedWithUsers>
    <PowerApp xmlns="ca6ca0ad-ace6-4544-8ebb-9730054ae2bc">
      <Url xsi:nil="true"/>
      <Description xsi:nil="true"/>
    </PowerApp>
    <AssignedTo xmlns="ca6ca0ad-ace6-4544-8ebb-9730054ae2bc" xsi:nil="true"/>
    <SharepointItem xmlns="ca6ca0ad-ace6-4544-8ebb-9730054ae2bc">
      <Url xsi:nil="true"/>
      <Description xsi:nil="true"/>
    </SharepointItem>
    <ParentID xmlns="ca6ca0ad-ace6-4544-8ebb-9730054ae2bc" xsi:nil="true"/>
    <lcf76f155ced4ddcb4097134ff3c332f xmlns="ca6ca0ad-ace6-4544-8ebb-9730054ae2bc">
      <Terms xmlns="http://schemas.microsoft.com/office/infopath/2007/PartnerControls"/>
    </lcf76f155ced4ddcb4097134ff3c332f>
    <TaxCatchAll xmlns="2b426abd-aa43-48b1-af4c-b30b4f31ac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406F5-EBDB-472B-BCFE-215EC9E83A07}">
  <ds:schemaRefs>
    <ds:schemaRef ds:uri="2b426abd-aa43-48b1-af4c-b30b4f31ac28"/>
    <ds:schemaRef ds:uri="ca6ca0ad-ace6-4544-8ebb-9730054ae2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90434B-CBE5-4AE1-BB9A-78471F5B267E}">
  <ds:schemaRefs>
    <ds:schemaRef ds:uri="2b426abd-aa43-48b1-af4c-b30b4f31ac28"/>
    <ds:schemaRef ds:uri="468e2704-3600-46cd-a3f1-eb3d7f1f739b"/>
    <ds:schemaRef ds:uri="9ad7f753-ebde-4838-851e-2ef2c8dc2d72"/>
    <ds:schemaRef ds:uri="ca6ca0ad-ace6-4544-8ebb-9730054ae2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A3F46C-AC89-4C25-BF43-A48BFC5C96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1139</TotalTime>
  <Words>800</Words>
  <Application>Microsoft Office PowerPoint</Application>
  <PresentationFormat>Widescreen</PresentationFormat>
  <Paragraphs>85</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Weekly Wave</vt:lpstr>
      <vt:lpstr>Accountability Reporting</vt:lpstr>
      <vt:lpstr>Accountability Reporting</vt:lpstr>
      <vt:lpstr>Accountability Reporting </vt:lpstr>
      <vt:lpstr>Accountability Reporting </vt:lpstr>
      <vt:lpstr>Accountability Reporting</vt:lpstr>
      <vt:lpstr>P-EBT Training </vt:lpstr>
      <vt:lpstr>P-EBT</vt:lpstr>
      <vt:lpstr>P-EBT </vt:lpstr>
      <vt:lpstr>Requesting State Assistance </vt:lpstr>
      <vt:lpstr>New Wave Accounts</vt:lpstr>
      <vt:lpstr>Issues Accessing the Wave</vt:lpstr>
      <vt:lpstr>Questions and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Nancy Flores</cp:lastModifiedBy>
  <cp:revision>4</cp:revision>
  <dcterms:created xsi:type="dcterms:W3CDTF">2020-03-05T01:01:19Z</dcterms:created>
  <dcterms:modified xsi:type="dcterms:W3CDTF">2022-12-01T16:27:19Z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0x0101006167793C5D781249BB855306DDFE4854</vt:lpwstr>
  </property>
  <property fmtid="{D5CDD505-2E9C-101B-9397-08002B2CF9AE}" pid="3" name="MediaServiceImageTags">
    <vt:lpwstr/>
  </property>
</Properties>
</file>