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handoutMasterIdLst>
    <p:handoutMasterId r:id="rId9"/>
  </p:handoutMasterIdLst>
  <p:sldIdLst>
    <p:sldId id="256" r:id="rId2"/>
    <p:sldId id="261" r:id="rId3"/>
    <p:sldId id="262" r:id="rId4"/>
    <p:sldId id="257" r:id="rId5"/>
    <p:sldId id="258" r:id="rId6"/>
    <p:sldId id="259" r:id="rId7"/>
    <p:sldId id="263"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18"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1BA7573C-CCAE-4277-A4F5-4A738D8F1A4D}" type="datetimeFigureOut">
              <a:rPr lang="en-US" smtClean="0"/>
              <a:t>6/25/2015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78B6A1C7-8246-4D37-8662-F56CC06935D3}" type="slidenum">
              <a:rPr lang="en-US" smtClean="0"/>
              <a:t>‹#›</a:t>
            </a:fld>
            <a:endParaRPr lang="en-US"/>
          </a:p>
        </p:txBody>
      </p:sp>
    </p:spTree>
    <p:extLst>
      <p:ext uri="{BB962C8B-B14F-4D97-AF65-F5344CB8AC3E}">
        <p14:creationId xmlns:p14="http://schemas.microsoft.com/office/powerpoint/2010/main" val="39826052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A8A7D31-05CF-4F97-80F2-62AED7CACD90}" type="datetimeFigureOut">
              <a:rPr lang="en-US" smtClean="0"/>
              <a:t>6/25/2015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D2B0FBC-493C-4253-BB1B-E53317457655}"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8A7D31-05CF-4F97-80F2-62AED7CACD90}" type="datetimeFigureOut">
              <a:rPr lang="en-US" smtClean="0"/>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B0FBC-493C-4253-BB1B-E533174576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8A7D31-05CF-4F97-80F2-62AED7CACD90}" type="datetimeFigureOut">
              <a:rPr lang="en-US" smtClean="0"/>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B0FBC-493C-4253-BB1B-E533174576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8A7D31-05CF-4F97-80F2-62AED7CACD90}" type="datetimeFigureOut">
              <a:rPr lang="en-US" smtClean="0"/>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B0FBC-493C-4253-BB1B-E5331745765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8A7D31-05CF-4F97-80F2-62AED7CACD90}" type="datetimeFigureOut">
              <a:rPr lang="en-US" smtClean="0"/>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B0FBC-493C-4253-BB1B-E5331745765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A8A7D31-05CF-4F97-80F2-62AED7CACD90}" type="datetimeFigureOut">
              <a:rPr lang="en-US" smtClean="0"/>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B0FBC-493C-4253-BB1B-E53317457655}"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A8A7D31-05CF-4F97-80F2-62AED7CACD90}" type="datetimeFigureOut">
              <a:rPr lang="en-US" smtClean="0"/>
              <a:t>6/25/2015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2B0FBC-493C-4253-BB1B-E5331745765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8A7D31-05CF-4F97-80F2-62AED7CACD90}" type="datetimeFigureOut">
              <a:rPr lang="en-US" smtClean="0"/>
              <a:t>6/25/2015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2B0FBC-493C-4253-BB1B-E533174576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A7D31-05CF-4F97-80F2-62AED7CACD90}" type="datetimeFigureOut">
              <a:rPr lang="en-US" smtClean="0"/>
              <a:t>6/25/2015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2B0FBC-493C-4253-BB1B-E533174576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A8A7D31-05CF-4F97-80F2-62AED7CACD90}" type="datetimeFigureOut">
              <a:rPr lang="en-US" smtClean="0"/>
              <a:t>6/25/2015</a:t>
            </a:fld>
            <a:endParaRPr lang="en-US"/>
          </a:p>
        </p:txBody>
      </p:sp>
      <p:sp>
        <p:nvSpPr>
          <p:cNvPr id="7" name="Slide Number Placeholder 6"/>
          <p:cNvSpPr>
            <a:spLocks noGrp="1"/>
          </p:cNvSpPr>
          <p:nvPr>
            <p:ph type="sldNum" sz="quarter" idx="12"/>
          </p:nvPr>
        </p:nvSpPr>
        <p:spPr/>
        <p:txBody>
          <a:bodyPr/>
          <a:lstStyle/>
          <a:p>
            <a:fld id="{8D2B0FBC-493C-4253-BB1B-E53317457655}"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8A7D31-05CF-4F97-80F2-62AED7CACD90}" type="datetimeFigureOut">
              <a:rPr lang="en-US" smtClean="0"/>
              <a:t>6/25/2015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8D2B0FBC-493C-4253-BB1B-E5331745765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8A7D31-05CF-4F97-80F2-62AED7CACD90}" type="datetimeFigureOut">
              <a:rPr lang="en-US" smtClean="0"/>
              <a:t>6/25/2015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D2B0FBC-493C-4253-BB1B-E5331745765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Competitive Grants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Oklahoma State Department of Education</a:t>
            </a:r>
          </a:p>
          <a:p>
            <a:r>
              <a:rPr lang="en-US" dirty="0" smtClean="0"/>
              <a:t>Oklahoma State Board of Education Meeting</a:t>
            </a:r>
          </a:p>
          <a:p>
            <a:r>
              <a:rPr lang="en-US" dirty="0" smtClean="0"/>
              <a:t>June 25, 2015</a:t>
            </a:r>
            <a:endParaRPr lang="en-US" dirty="0"/>
          </a:p>
        </p:txBody>
      </p:sp>
    </p:spTree>
    <p:extLst>
      <p:ext uri="{BB962C8B-B14F-4D97-AF65-F5344CB8AC3E}">
        <p14:creationId xmlns:p14="http://schemas.microsoft.com/office/powerpoint/2010/main" val="2950687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024744" cy="1143000"/>
          </a:xfrm>
        </p:spPr>
        <p:txBody>
          <a:bodyPr/>
          <a:lstStyle/>
          <a:p>
            <a:r>
              <a:rPr lang="en-US" dirty="0" smtClean="0"/>
              <a:t>Purpose of Grants</a:t>
            </a:r>
            <a:endParaRPr lang="en-US" dirty="0"/>
          </a:p>
        </p:txBody>
      </p:sp>
      <p:sp>
        <p:nvSpPr>
          <p:cNvPr id="3" name="Content Placeholder 2"/>
          <p:cNvSpPr>
            <a:spLocks noGrp="1"/>
          </p:cNvSpPr>
          <p:nvPr>
            <p:ph idx="1"/>
          </p:nvPr>
        </p:nvSpPr>
        <p:spPr>
          <a:xfrm>
            <a:off x="609600" y="1752600"/>
            <a:ext cx="7848600" cy="3508977"/>
          </a:xfrm>
        </p:spPr>
        <p:txBody>
          <a:bodyPr>
            <a:normAutofit/>
          </a:bodyPr>
          <a:lstStyle/>
          <a:p>
            <a:pPr marL="68580" indent="0">
              <a:buNone/>
            </a:pPr>
            <a:r>
              <a:rPr lang="en-US" sz="3200" dirty="0" smtClean="0"/>
              <a:t>Provide funding for programs and services that support the Oklahoma State Department of Education’s goal of ensuring that all children graduating from an Oklahoma high school are college and career ready by the year 2020.</a:t>
            </a:r>
          </a:p>
        </p:txBody>
      </p:sp>
    </p:spTree>
    <p:extLst>
      <p:ext uri="{BB962C8B-B14F-4D97-AF65-F5344CB8AC3E}">
        <p14:creationId xmlns:p14="http://schemas.microsoft.com/office/powerpoint/2010/main" val="2056087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024744" cy="1143000"/>
          </a:xfrm>
        </p:spPr>
        <p:txBody>
          <a:bodyPr/>
          <a:lstStyle/>
          <a:p>
            <a:r>
              <a:rPr lang="en-US" dirty="0" smtClean="0"/>
              <a:t>Purpose of Grants</a:t>
            </a:r>
            <a:endParaRPr lang="en-US" dirty="0"/>
          </a:p>
        </p:txBody>
      </p:sp>
      <p:sp>
        <p:nvSpPr>
          <p:cNvPr id="3" name="Content Placeholder 2"/>
          <p:cNvSpPr>
            <a:spLocks noGrp="1"/>
          </p:cNvSpPr>
          <p:nvPr>
            <p:ph idx="1"/>
          </p:nvPr>
        </p:nvSpPr>
        <p:spPr>
          <a:xfrm>
            <a:off x="533400" y="1752600"/>
            <a:ext cx="8229600" cy="4724400"/>
          </a:xfrm>
        </p:spPr>
        <p:txBody>
          <a:bodyPr/>
          <a:lstStyle/>
          <a:p>
            <a:pPr>
              <a:buFont typeface="Wingdings" panose="05000000000000000000" pitchFamily="2" charset="2"/>
              <a:buChar char="q"/>
            </a:pPr>
            <a:r>
              <a:rPr lang="en-US" dirty="0" smtClean="0"/>
              <a:t>Examples of activities that comprise awarded programs include, but are not limited to:</a:t>
            </a:r>
          </a:p>
          <a:p>
            <a:pPr lvl="1">
              <a:buFont typeface="Wingdings" panose="05000000000000000000" pitchFamily="2" charset="2"/>
              <a:buChar char="q"/>
            </a:pPr>
            <a:r>
              <a:rPr lang="en-US" dirty="0" smtClean="0"/>
              <a:t>Literacy-related programs for students and/or educators</a:t>
            </a:r>
          </a:p>
          <a:p>
            <a:pPr lvl="1">
              <a:buFont typeface="Wingdings" panose="05000000000000000000" pitchFamily="2" charset="2"/>
              <a:buChar char="q"/>
            </a:pPr>
            <a:r>
              <a:rPr lang="en-US" dirty="0" smtClean="0"/>
              <a:t>STEM-related programs for students and/or educators</a:t>
            </a:r>
          </a:p>
          <a:p>
            <a:pPr lvl="1">
              <a:buFont typeface="Wingdings" panose="05000000000000000000" pitchFamily="2" charset="2"/>
              <a:buChar char="q"/>
            </a:pPr>
            <a:r>
              <a:rPr lang="en-US" dirty="0" smtClean="0"/>
              <a:t>Professional development for teachers and administrators</a:t>
            </a:r>
          </a:p>
          <a:p>
            <a:pPr lvl="2">
              <a:buFont typeface="Wingdings" panose="05000000000000000000" pitchFamily="2" charset="2"/>
              <a:buChar char="q"/>
            </a:pPr>
            <a:r>
              <a:rPr lang="en-US" dirty="0" smtClean="0"/>
              <a:t>Implementation of Oklahoma Academic Standards</a:t>
            </a:r>
          </a:p>
          <a:p>
            <a:pPr lvl="2">
              <a:buFont typeface="Wingdings" panose="05000000000000000000" pitchFamily="2" charset="2"/>
              <a:buChar char="q"/>
            </a:pPr>
            <a:r>
              <a:rPr lang="en-US" dirty="0" smtClean="0"/>
              <a:t>Data to Differentiate Instruction</a:t>
            </a:r>
          </a:p>
          <a:p>
            <a:pPr lvl="2">
              <a:buFont typeface="Wingdings" panose="05000000000000000000" pitchFamily="2" charset="2"/>
              <a:buChar char="q"/>
            </a:pPr>
            <a:r>
              <a:rPr lang="en-US" dirty="0" smtClean="0"/>
              <a:t>Best Practices for Effective Teaching, Leadership, and Professional Growth</a:t>
            </a:r>
          </a:p>
          <a:p>
            <a:pPr lvl="2">
              <a:buFont typeface="Wingdings" panose="05000000000000000000" pitchFamily="2" charset="2"/>
              <a:buChar char="q"/>
            </a:pPr>
            <a:r>
              <a:rPr lang="en-US" dirty="0" smtClean="0"/>
              <a:t>Use of Accountability and </a:t>
            </a:r>
            <a:r>
              <a:rPr lang="en-US" smtClean="0"/>
              <a:t>Data to </a:t>
            </a:r>
            <a:r>
              <a:rPr lang="en-US" dirty="0" smtClean="0"/>
              <a:t>Drive Instruction</a:t>
            </a:r>
            <a:endParaRPr lang="en-US" dirty="0"/>
          </a:p>
        </p:txBody>
      </p:sp>
    </p:spTree>
    <p:extLst>
      <p:ext uri="{BB962C8B-B14F-4D97-AF65-F5344CB8AC3E}">
        <p14:creationId xmlns:p14="http://schemas.microsoft.com/office/powerpoint/2010/main" val="3811108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024744" cy="1143000"/>
          </a:xfrm>
        </p:spPr>
        <p:txBody>
          <a:bodyPr/>
          <a:lstStyle/>
          <a:p>
            <a:r>
              <a:rPr lang="en-US" dirty="0" smtClean="0"/>
              <a:t>Grant Process</a:t>
            </a:r>
            <a:endParaRPr lang="en-US" dirty="0"/>
          </a:p>
        </p:txBody>
      </p:sp>
      <p:sp>
        <p:nvSpPr>
          <p:cNvPr id="3" name="Content Placeholder 2"/>
          <p:cNvSpPr>
            <a:spLocks noGrp="1"/>
          </p:cNvSpPr>
          <p:nvPr>
            <p:ph idx="1"/>
          </p:nvPr>
        </p:nvSpPr>
        <p:spPr>
          <a:xfrm>
            <a:off x="685800" y="1828800"/>
            <a:ext cx="7924800" cy="4572000"/>
          </a:xfrm>
        </p:spPr>
        <p:txBody>
          <a:bodyPr>
            <a:normAutofit/>
          </a:bodyPr>
          <a:lstStyle/>
          <a:p>
            <a:pPr>
              <a:buFont typeface="Wingdings" panose="05000000000000000000" pitchFamily="2" charset="2"/>
              <a:buChar char="v"/>
            </a:pPr>
            <a:r>
              <a:rPr lang="en-US" dirty="0" smtClean="0"/>
              <a:t>Request For Proposals Released May 19, 2015</a:t>
            </a:r>
          </a:p>
          <a:p>
            <a:pPr marL="68580" indent="0">
              <a:buNone/>
            </a:pPr>
            <a:endParaRPr lang="en-US" dirty="0" smtClean="0"/>
          </a:p>
          <a:p>
            <a:pPr>
              <a:buFont typeface="Wingdings" panose="05000000000000000000" pitchFamily="2" charset="2"/>
              <a:buChar char="v"/>
            </a:pPr>
            <a:r>
              <a:rPr lang="en-US" dirty="0" smtClean="0"/>
              <a:t>Grant Applications Due June 8, 2015</a:t>
            </a:r>
          </a:p>
          <a:p>
            <a:pPr marL="68580" indent="0">
              <a:buNone/>
            </a:pPr>
            <a:endParaRPr lang="en-US" dirty="0" smtClean="0"/>
          </a:p>
          <a:p>
            <a:pPr>
              <a:buFont typeface="Wingdings" panose="05000000000000000000" pitchFamily="2" charset="2"/>
              <a:buChar char="v"/>
            </a:pPr>
            <a:r>
              <a:rPr lang="en-US" dirty="0" smtClean="0"/>
              <a:t>Grants Reviewed June 19, 2015</a:t>
            </a:r>
          </a:p>
          <a:p>
            <a:pPr>
              <a:buFont typeface="Wingdings" panose="05000000000000000000" pitchFamily="2" charset="2"/>
              <a:buChar char="v"/>
            </a:pPr>
            <a:endParaRPr lang="en-US" dirty="0" smtClean="0"/>
          </a:p>
          <a:p>
            <a:pPr>
              <a:buFont typeface="Wingdings" panose="05000000000000000000" pitchFamily="2" charset="2"/>
              <a:buChar char="v"/>
            </a:pPr>
            <a:r>
              <a:rPr lang="en-US" dirty="0" smtClean="0"/>
              <a:t>Grants Reviewed by Leadership June 23, 2015</a:t>
            </a:r>
          </a:p>
          <a:p>
            <a:pPr marL="68580" indent="0">
              <a:buNone/>
            </a:pPr>
            <a:endParaRPr lang="en-US" dirty="0" smtClean="0"/>
          </a:p>
          <a:p>
            <a:pPr>
              <a:buFont typeface="Wingdings" panose="05000000000000000000" pitchFamily="2" charset="2"/>
              <a:buChar char="v"/>
            </a:pPr>
            <a:r>
              <a:rPr lang="en-US" dirty="0" smtClean="0"/>
              <a:t>Grants Presented for Approval </a:t>
            </a:r>
            <a:r>
              <a:rPr lang="en-US" smtClean="0"/>
              <a:t>to State </a:t>
            </a:r>
            <a:r>
              <a:rPr lang="en-US" dirty="0" smtClean="0"/>
              <a:t>Board </a:t>
            </a:r>
            <a:r>
              <a:rPr lang="en-US" smtClean="0"/>
              <a:t>of Education </a:t>
            </a:r>
            <a:r>
              <a:rPr lang="en-US" dirty="0" smtClean="0"/>
              <a:t>June 25, 2015</a:t>
            </a:r>
            <a:endParaRPr lang="en-US" dirty="0"/>
          </a:p>
        </p:txBody>
      </p:sp>
    </p:spTree>
    <p:extLst>
      <p:ext uri="{BB962C8B-B14F-4D97-AF65-F5344CB8AC3E}">
        <p14:creationId xmlns:p14="http://schemas.microsoft.com/office/powerpoint/2010/main" val="1206841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024744" cy="1143000"/>
          </a:xfrm>
        </p:spPr>
        <p:txBody>
          <a:bodyPr>
            <a:normAutofit fontScale="90000"/>
          </a:bodyPr>
          <a:lstStyle/>
          <a:p>
            <a:r>
              <a:rPr lang="en-US" dirty="0" smtClean="0"/>
              <a:t>Number of Grants Received</a:t>
            </a:r>
            <a:endParaRPr lang="en-US" dirty="0"/>
          </a:p>
        </p:txBody>
      </p:sp>
      <p:sp>
        <p:nvSpPr>
          <p:cNvPr id="3" name="Content Placeholder 2"/>
          <p:cNvSpPr>
            <a:spLocks noGrp="1"/>
          </p:cNvSpPr>
          <p:nvPr>
            <p:ph idx="1"/>
          </p:nvPr>
        </p:nvSpPr>
        <p:spPr>
          <a:xfrm>
            <a:off x="533400" y="1600200"/>
            <a:ext cx="8077200" cy="3508977"/>
          </a:xfrm>
        </p:spPr>
        <p:txBody>
          <a:bodyPr>
            <a:normAutofit lnSpcReduction="10000"/>
          </a:bodyPr>
          <a:lstStyle/>
          <a:p>
            <a:pPr marL="68580" indent="0">
              <a:buNone/>
            </a:pPr>
            <a:r>
              <a:rPr lang="en-US" dirty="0"/>
              <a:t>25 Grant Applications Received</a:t>
            </a:r>
          </a:p>
          <a:p>
            <a:pPr marL="68580" indent="0">
              <a:buNone/>
            </a:pPr>
            <a:endParaRPr lang="en-US" dirty="0"/>
          </a:p>
          <a:p>
            <a:pPr marL="68580" indent="0">
              <a:buNone/>
            </a:pPr>
            <a:r>
              <a:rPr lang="en-US" dirty="0"/>
              <a:t>5 teams of 3 (15 reviewers) - Reviewed the 25 Grant  	Applications</a:t>
            </a:r>
          </a:p>
          <a:p>
            <a:pPr marL="68580" indent="0">
              <a:buNone/>
            </a:pPr>
            <a:endParaRPr lang="en-US" dirty="0"/>
          </a:p>
          <a:p>
            <a:pPr marL="68580" indent="0">
              <a:buNone/>
            </a:pPr>
            <a:r>
              <a:rPr lang="en-US" dirty="0"/>
              <a:t>Grant Funding Requested by Applicants:  $16,407,635.77</a:t>
            </a:r>
          </a:p>
          <a:p>
            <a:pPr marL="68580" indent="0">
              <a:buNone/>
            </a:pPr>
            <a:endParaRPr lang="en-US" dirty="0"/>
          </a:p>
          <a:p>
            <a:pPr marL="68580" indent="0">
              <a:buNone/>
            </a:pPr>
            <a:r>
              <a:rPr lang="en-US" dirty="0"/>
              <a:t>Grant </a:t>
            </a:r>
            <a:r>
              <a:rPr lang="en-US" dirty="0" smtClean="0"/>
              <a:t>Funding Available: </a:t>
            </a:r>
            <a:r>
              <a:rPr lang="en-US" dirty="0"/>
              <a:t>$6,062,293.85</a:t>
            </a:r>
          </a:p>
        </p:txBody>
      </p:sp>
    </p:spTree>
    <p:extLst>
      <p:ext uri="{BB962C8B-B14F-4D97-AF65-F5344CB8AC3E}">
        <p14:creationId xmlns:p14="http://schemas.microsoft.com/office/powerpoint/2010/main" val="1257368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177144" cy="1143000"/>
          </a:xfrm>
        </p:spPr>
        <p:txBody>
          <a:bodyPr>
            <a:normAutofit/>
          </a:bodyPr>
          <a:lstStyle/>
          <a:p>
            <a:r>
              <a:rPr lang="en-US" dirty="0" smtClean="0"/>
              <a:t>Rubric for Scoring Grants</a:t>
            </a:r>
            <a:endParaRPr lang="en-US" dirty="0"/>
          </a:p>
        </p:txBody>
      </p:sp>
      <p:sp>
        <p:nvSpPr>
          <p:cNvPr id="3" name="Content Placeholder 2"/>
          <p:cNvSpPr>
            <a:spLocks noGrp="1"/>
          </p:cNvSpPr>
          <p:nvPr>
            <p:ph idx="1"/>
          </p:nvPr>
        </p:nvSpPr>
        <p:spPr>
          <a:xfrm>
            <a:off x="533400" y="1219200"/>
            <a:ext cx="8458200" cy="5181600"/>
          </a:xfrm>
        </p:spPr>
        <p:txBody>
          <a:bodyPr>
            <a:normAutofit fontScale="92500" lnSpcReduction="20000"/>
          </a:bodyPr>
          <a:lstStyle/>
          <a:p>
            <a:pPr marL="68580" indent="0">
              <a:buNone/>
            </a:pPr>
            <a:r>
              <a:rPr lang="en-US" b="1" dirty="0" smtClean="0"/>
              <a:t>Grants were scored in these areas as defined in the RFP: </a:t>
            </a:r>
          </a:p>
          <a:p>
            <a:pPr marL="68580" indent="0">
              <a:buNone/>
            </a:pPr>
            <a:r>
              <a:rPr lang="en-US" b="1" dirty="0" smtClean="0"/>
              <a:t>Abstract</a:t>
            </a:r>
          </a:p>
          <a:p>
            <a:pPr marL="68580" indent="0">
              <a:buNone/>
            </a:pPr>
            <a:r>
              <a:rPr lang="en-US" b="1" dirty="0" smtClean="0"/>
              <a:t>Program Overview Section</a:t>
            </a:r>
          </a:p>
          <a:p>
            <a:pPr marL="68580" indent="0">
              <a:buNone/>
            </a:pPr>
            <a:r>
              <a:rPr lang="en-US" dirty="0"/>
              <a:t>	</a:t>
            </a:r>
            <a:r>
              <a:rPr lang="en-US" dirty="0" smtClean="0"/>
              <a:t>A. Background</a:t>
            </a:r>
          </a:p>
          <a:p>
            <a:pPr marL="68580" indent="0">
              <a:buNone/>
            </a:pPr>
            <a:r>
              <a:rPr lang="en-US" dirty="0"/>
              <a:t>	</a:t>
            </a:r>
            <a:r>
              <a:rPr lang="en-US" dirty="0" smtClean="0"/>
              <a:t>B. Program Activities</a:t>
            </a:r>
          </a:p>
          <a:p>
            <a:pPr marL="68580" indent="0">
              <a:buNone/>
            </a:pPr>
            <a:r>
              <a:rPr lang="en-US" dirty="0"/>
              <a:t>	</a:t>
            </a:r>
            <a:r>
              <a:rPr lang="en-US" dirty="0" smtClean="0"/>
              <a:t>C. Implementation Timeline</a:t>
            </a:r>
          </a:p>
          <a:p>
            <a:pPr marL="68580" indent="0">
              <a:buNone/>
            </a:pPr>
            <a:r>
              <a:rPr lang="en-US" b="1" dirty="0" smtClean="0"/>
              <a:t>Past </a:t>
            </a:r>
            <a:r>
              <a:rPr lang="en-US" b="1" dirty="0"/>
              <a:t>W</a:t>
            </a:r>
            <a:r>
              <a:rPr lang="en-US" b="1" dirty="0" smtClean="0"/>
              <a:t>ork and Results</a:t>
            </a:r>
          </a:p>
          <a:p>
            <a:pPr marL="68580" indent="0">
              <a:buNone/>
            </a:pPr>
            <a:r>
              <a:rPr lang="en-US" b="1" dirty="0" smtClean="0"/>
              <a:t>Accountability Metrics</a:t>
            </a:r>
          </a:p>
          <a:p>
            <a:pPr marL="68580" indent="0">
              <a:buNone/>
            </a:pPr>
            <a:r>
              <a:rPr lang="en-US" dirty="0"/>
              <a:t>	</a:t>
            </a:r>
            <a:r>
              <a:rPr lang="en-US" dirty="0" smtClean="0"/>
              <a:t>Objectives</a:t>
            </a:r>
          </a:p>
          <a:p>
            <a:pPr marL="68580" indent="0">
              <a:buNone/>
            </a:pPr>
            <a:r>
              <a:rPr lang="en-US" dirty="0"/>
              <a:t>	</a:t>
            </a:r>
            <a:r>
              <a:rPr lang="en-US" dirty="0" smtClean="0"/>
              <a:t>Metrics</a:t>
            </a:r>
          </a:p>
          <a:p>
            <a:pPr marL="68580" indent="0">
              <a:buNone/>
            </a:pPr>
            <a:r>
              <a:rPr lang="en-US" dirty="0"/>
              <a:t>	</a:t>
            </a:r>
            <a:r>
              <a:rPr lang="en-US" dirty="0" smtClean="0"/>
              <a:t>Quarterly Benchmarks</a:t>
            </a:r>
          </a:p>
          <a:p>
            <a:pPr marL="68580" indent="0">
              <a:buNone/>
            </a:pPr>
            <a:r>
              <a:rPr lang="en-US" b="1" dirty="0" smtClean="0"/>
              <a:t>Budget Section</a:t>
            </a:r>
          </a:p>
          <a:p>
            <a:pPr marL="68580" indent="0">
              <a:buNone/>
            </a:pPr>
            <a:r>
              <a:rPr lang="en-US" b="1" dirty="0"/>
              <a:t>	</a:t>
            </a:r>
            <a:r>
              <a:rPr lang="en-US" b="1" dirty="0" smtClean="0"/>
              <a:t>Budget Summary</a:t>
            </a:r>
          </a:p>
          <a:p>
            <a:pPr marL="68580" indent="0">
              <a:buNone/>
            </a:pPr>
            <a:r>
              <a:rPr lang="en-US" b="1" dirty="0" smtClean="0"/>
              <a:t>	Budget Justification</a:t>
            </a:r>
            <a:endParaRPr lang="en-US" b="1" dirty="0"/>
          </a:p>
          <a:p>
            <a:pPr marL="68580" indent="0">
              <a:buNone/>
            </a:pPr>
            <a:endParaRPr lang="en-US" b="1" dirty="0" smtClean="0"/>
          </a:p>
          <a:p>
            <a:pPr marL="68580" indent="0">
              <a:buNone/>
            </a:pPr>
            <a:endParaRPr lang="en-US" dirty="0" smtClean="0"/>
          </a:p>
          <a:p>
            <a:pPr marL="68580" indent="0">
              <a:buNone/>
            </a:pPr>
            <a:endParaRPr lang="en-US" dirty="0"/>
          </a:p>
        </p:txBody>
      </p:sp>
    </p:spTree>
    <p:extLst>
      <p:ext uri="{BB962C8B-B14F-4D97-AF65-F5344CB8AC3E}">
        <p14:creationId xmlns:p14="http://schemas.microsoft.com/office/powerpoint/2010/main" val="1770167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22968774"/>
              </p:ext>
            </p:extLst>
          </p:nvPr>
        </p:nvGraphicFramePr>
        <p:xfrm>
          <a:off x="762000" y="838200"/>
          <a:ext cx="7543799" cy="5512845"/>
        </p:xfrm>
        <a:graphic>
          <a:graphicData uri="http://schemas.openxmlformats.org/drawingml/2006/table">
            <a:tbl>
              <a:tblPr/>
              <a:tblGrid>
                <a:gridCol w="2702257"/>
                <a:gridCol w="1120447"/>
                <a:gridCol w="1046301"/>
                <a:gridCol w="1175372"/>
                <a:gridCol w="749711"/>
                <a:gridCol w="749711"/>
              </a:tblGrid>
              <a:tr h="199818">
                <a:tc gridSpan="6">
                  <a:txBody>
                    <a:bodyPr/>
                    <a:lstStyle/>
                    <a:p>
                      <a:pPr algn="ctr" fontAlgn="b"/>
                      <a:r>
                        <a:rPr lang="en-US" sz="900" b="1" i="0" u="none" strike="noStrike" dirty="0">
                          <a:solidFill>
                            <a:srgbClr val="000000"/>
                          </a:solidFill>
                          <a:effectLst/>
                          <a:latin typeface="Helvetica"/>
                        </a:rPr>
                        <a:t>COMPETITIVE GRANTS</a:t>
                      </a:r>
                    </a:p>
                  </a:txBody>
                  <a:tcPr marL="5958" marR="5958" marT="5958"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05275">
                <a:tc>
                  <a:txBody>
                    <a:bodyPr/>
                    <a:lstStyle/>
                    <a:p>
                      <a:pPr algn="ctr" fontAlgn="t"/>
                      <a:r>
                        <a:rPr lang="en-US" sz="900" b="1" i="0" u="none" strike="noStrike" dirty="0">
                          <a:solidFill>
                            <a:srgbClr val="C00000"/>
                          </a:solidFill>
                          <a:effectLst/>
                          <a:latin typeface="Helvetica"/>
                        </a:rPr>
                        <a:t>Program</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C00000"/>
                          </a:solidFill>
                          <a:effectLst/>
                          <a:latin typeface="Helvetica"/>
                        </a:rPr>
                        <a:t>Recommendation 2015-2016 Funding</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C00000"/>
                          </a:solidFill>
                          <a:effectLst/>
                          <a:latin typeface="Helvetica"/>
                        </a:rPr>
                        <a:t>2015-2016 Amount Requested</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dirty="0">
                          <a:solidFill>
                            <a:srgbClr val="C00000"/>
                          </a:solidFill>
                          <a:effectLst/>
                          <a:latin typeface="Helvetica"/>
                        </a:rPr>
                        <a:t>2014-15 SBE Award</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C00000"/>
                          </a:solidFill>
                          <a:effectLst/>
                          <a:latin typeface="Helvetica"/>
                        </a:rPr>
                        <a:t>Total Points</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C00000"/>
                          </a:solidFill>
                          <a:effectLst/>
                          <a:latin typeface="Helvetica"/>
                        </a:rPr>
                        <a:t>Average Points</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322">
                <a:tc>
                  <a:txBody>
                    <a:bodyPr/>
                    <a:lstStyle/>
                    <a:p>
                      <a:pPr algn="l" fontAlgn="t"/>
                      <a:r>
                        <a:rPr lang="en-US" sz="900" b="1" i="0" u="none" strike="noStrike">
                          <a:solidFill>
                            <a:srgbClr val="000000"/>
                          </a:solidFill>
                          <a:effectLst/>
                          <a:latin typeface="Helvetica"/>
                        </a:rPr>
                        <a:t>Catapult Learning (Literacy First)</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1,291,000.00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3,077,000.00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1,291,000.00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139</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46</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322">
                <a:tc>
                  <a:txBody>
                    <a:bodyPr/>
                    <a:lstStyle/>
                    <a:p>
                      <a:pPr algn="l" fontAlgn="t"/>
                      <a:r>
                        <a:rPr lang="en-US" sz="900" b="1" i="0" u="none" strike="noStrike">
                          <a:solidFill>
                            <a:srgbClr val="000000"/>
                          </a:solidFill>
                          <a:effectLst/>
                          <a:latin typeface="Helvetica"/>
                        </a:rPr>
                        <a:t>Great Expectations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1,115,675.00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1,586,500.00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1,115,675.00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211</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70</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Think Through Learning</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1,000,000.00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1,799,996.00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900" b="1" i="0" u="none" strike="noStrike">
                          <a:solidFill>
                            <a:srgbClr val="000000"/>
                          </a:solidFill>
                          <a:effectLst/>
                          <a:latin typeface="Helvetica"/>
                        </a:rPr>
                        <a:t> NA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233</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78</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7215">
                <a:tc>
                  <a:txBody>
                    <a:bodyPr/>
                    <a:lstStyle/>
                    <a:p>
                      <a:pPr algn="l" fontAlgn="t"/>
                      <a:r>
                        <a:rPr lang="en-US" sz="900" b="1" i="0" u="none" strike="noStrike">
                          <a:solidFill>
                            <a:srgbClr val="000000"/>
                          </a:solidFill>
                          <a:effectLst/>
                          <a:latin typeface="Helvetica"/>
                        </a:rPr>
                        <a:t>Oklahoma Educational Television Authority (OETA)  Ready to Learn</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350,000.00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1,796,099.11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347,245.00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106</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34</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Oklahoma A+ Schools</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335,928.00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562,059.00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335,928.00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169</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56</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Tools 4 Reading: N2:20</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267,594.85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838,351.99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695,487.00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225</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75</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Oklahoma Autism Center</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250,000.00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450,000.00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300,000.00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150</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50</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Oklahoma Alliance for Geographic Education</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228,596.00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386,208.00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228,596.00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257</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86</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Reading Partners</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200,000.00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747,158.67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900" b="1" i="0" u="none" strike="noStrike">
                          <a:solidFill>
                            <a:srgbClr val="000000"/>
                          </a:solidFill>
                          <a:effectLst/>
                          <a:latin typeface="Helvetica"/>
                        </a:rPr>
                        <a:t> NA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225</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75</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Street School, Inc.</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200,000.00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250,000.00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200,000.00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214</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71</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Katheryne B. Payne Education Center</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200,000.00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405,700.00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900" b="1" i="0" u="none" strike="noStrike">
                          <a:solidFill>
                            <a:srgbClr val="000000"/>
                          </a:solidFill>
                          <a:effectLst/>
                          <a:latin typeface="Helvetica"/>
                        </a:rPr>
                        <a:t> NA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184</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61</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Alpha Plus</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200,000.00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1,000,000.00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900" b="1" i="0" u="none" strike="noStrike">
                          <a:solidFill>
                            <a:srgbClr val="000000"/>
                          </a:solidFill>
                          <a:effectLst/>
                          <a:latin typeface="Helvetica"/>
                        </a:rPr>
                        <a:t> NA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131</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44</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Oklahoma Arts Council</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103,500.00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103,500.00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140,000.00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214</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73</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KISS Institute for Practical Robotics</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75,000.00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80,000.00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75,000.00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230</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77</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Oklahoma State Science &amp; Engineering Fair - ECU</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75,000.00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150,000.00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100,000.00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161</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54</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First Robotics</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70,000.00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70,000.00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70,000.00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173</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58</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Barbara Bush Foundation for Family Literacy</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50,000.00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250,000.00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900" b="1" i="0" u="none" strike="noStrike">
                          <a:solidFill>
                            <a:srgbClr val="000000"/>
                          </a:solidFill>
                          <a:effectLst/>
                          <a:latin typeface="Helvetica"/>
                        </a:rPr>
                        <a:t> NA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204</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68</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Osage County Interlocal Cooperative</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              50,000.00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t"/>
                      <a:r>
                        <a:rPr lang="en-US" sz="900" b="1" i="0" u="none" strike="noStrike">
                          <a:solidFill>
                            <a:srgbClr val="000000"/>
                          </a:solidFill>
                          <a:effectLst/>
                          <a:latin typeface="Helvetica"/>
                        </a:rPr>
                        <a:t> $            82,414.00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900" b="1" i="0" u="none" strike="noStrike">
                          <a:solidFill>
                            <a:srgbClr val="000000"/>
                          </a:solidFill>
                          <a:effectLst/>
                          <a:latin typeface="Helvetica"/>
                        </a:rPr>
                        <a:t> NA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206</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solidFill>
                            <a:srgbClr val="000000"/>
                          </a:solidFill>
                          <a:effectLst/>
                          <a:latin typeface="Helvetica"/>
                        </a:rPr>
                        <a:t>69</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841">
                <a:tc>
                  <a:txBody>
                    <a:bodyPr/>
                    <a:lstStyle/>
                    <a:p>
                      <a:pPr algn="l" fontAlgn="t"/>
                      <a:r>
                        <a:rPr lang="en-US" sz="900" b="1" i="0" u="none" strike="noStrike">
                          <a:solidFill>
                            <a:srgbClr val="000000"/>
                          </a:solidFill>
                          <a:effectLst/>
                          <a:latin typeface="Helvetica"/>
                        </a:rPr>
                        <a:t>Total</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          6,062,293.85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a:solidFill>
                            <a:srgbClr val="000000"/>
                          </a:solidFill>
                          <a:effectLst/>
                          <a:latin typeface="Helvetica"/>
                        </a:rPr>
                        <a:t>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1" i="0" u="none" strike="noStrike" dirty="0">
                          <a:solidFill>
                            <a:srgbClr val="000000"/>
                          </a:solidFill>
                          <a:effectLst/>
                          <a:latin typeface="Helvetica"/>
                        </a:rPr>
                        <a:t> </a:t>
                      </a:r>
                    </a:p>
                  </a:txBody>
                  <a:tcPr marL="5958" marR="5958" marT="59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945309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120</TotalTime>
  <Words>498</Words>
  <Application>Microsoft Office PowerPoint</Application>
  <PresentationFormat>On-screen Show (4:3)</PresentationFormat>
  <Paragraphs>170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Austin</vt:lpstr>
      <vt:lpstr>Competitive Grants</vt:lpstr>
      <vt:lpstr>Purpose of Grants</vt:lpstr>
      <vt:lpstr>Purpose of Grants</vt:lpstr>
      <vt:lpstr>Grant Process</vt:lpstr>
      <vt:lpstr>Number of Grants Received</vt:lpstr>
      <vt:lpstr>Rubric for Scoring Grants</vt:lpstr>
      <vt:lpstr>PowerPoint Presentation</vt:lpstr>
    </vt:vector>
  </TitlesOfParts>
  <Company>State of Oklahoma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Competitive Grants</dc:title>
  <dc:creator>Cynthia Koss</dc:creator>
  <cp:lastModifiedBy>Cynthia Koss</cp:lastModifiedBy>
  <cp:revision>19</cp:revision>
  <cp:lastPrinted>2015-06-25T15:51:53Z</cp:lastPrinted>
  <dcterms:created xsi:type="dcterms:W3CDTF">2015-06-23T02:14:16Z</dcterms:created>
  <dcterms:modified xsi:type="dcterms:W3CDTF">2015-06-25T15:51:59Z</dcterms:modified>
</cp:coreProperties>
</file>