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61" r:id="rId5"/>
    <p:sldId id="280" r:id="rId6"/>
    <p:sldId id="271" r:id="rId7"/>
    <p:sldId id="377" r:id="rId8"/>
    <p:sldId id="283" r:id="rId9"/>
    <p:sldId id="336" r:id="rId10"/>
    <p:sldId id="284" r:id="rId11"/>
    <p:sldId id="282" r:id="rId12"/>
    <p:sldId id="285" r:id="rId13"/>
    <p:sldId id="300" r:id="rId14"/>
    <p:sldId id="302" r:id="rId15"/>
    <p:sldId id="305" r:id="rId16"/>
    <p:sldId id="312" r:id="rId17"/>
    <p:sldId id="321" r:id="rId18"/>
    <p:sldId id="326" r:id="rId19"/>
    <p:sldId id="327" r:id="rId20"/>
    <p:sldId id="328" r:id="rId21"/>
    <p:sldId id="330" r:id="rId22"/>
    <p:sldId id="331" r:id="rId23"/>
    <p:sldId id="258" r:id="rId24"/>
    <p:sldId id="311" r:id="rId25"/>
    <p:sldId id="371" r:id="rId26"/>
    <p:sldId id="372" r:id="rId27"/>
    <p:sldId id="378" r:id="rId28"/>
    <p:sldId id="373" r:id="rId29"/>
    <p:sldId id="374" r:id="rId30"/>
    <p:sldId id="292" r:id="rId31"/>
    <p:sldId id="375" r:id="rId32"/>
    <p:sldId id="376" r:id="rId33"/>
    <p:sldId id="291" r:id="rId34"/>
    <p:sldId id="341" r:id="rId35"/>
    <p:sldId id="370" r:id="rId36"/>
    <p:sldId id="337" r:id="rId37"/>
    <p:sldId id="338" r:id="rId38"/>
    <p:sldId id="340" r:id="rId39"/>
    <p:sldId id="379" r:id="rId40"/>
    <p:sldId id="342" r:id="rId41"/>
    <p:sldId id="343" r:id="rId42"/>
    <p:sldId id="344" r:id="rId43"/>
    <p:sldId id="346" r:id="rId44"/>
    <p:sldId id="347" r:id="rId45"/>
    <p:sldId id="348" r:id="rId46"/>
    <p:sldId id="349" r:id="rId47"/>
    <p:sldId id="351" r:id="rId48"/>
    <p:sldId id="353" r:id="rId49"/>
    <p:sldId id="354" r:id="rId50"/>
    <p:sldId id="355" r:id="rId51"/>
    <p:sldId id="357" r:id="rId52"/>
    <p:sldId id="369" r:id="rId53"/>
    <p:sldId id="33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E9A"/>
    <a:srgbClr val="D15420"/>
    <a:srgbClr val="914115"/>
    <a:srgbClr val="464646"/>
    <a:srgbClr val="187BC0"/>
    <a:srgbClr val="DE9027"/>
    <a:srgbClr val="787878"/>
    <a:srgbClr val="A96728"/>
    <a:srgbClr val="326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7E367-568F-4DED-82F1-C617B3D248FE}" v="90" dt="2021-12-13T00:50:4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0" autoAdjust="0"/>
    <p:restoredTop sz="96327"/>
  </p:normalViewPr>
  <p:slideViewPr>
    <p:cSldViewPr snapToGrid="0" snapToObjects="1">
      <p:cViewPr varScale="1">
        <p:scale>
          <a:sx n="61" d="100"/>
          <a:sy n="61" d="100"/>
        </p:scale>
        <p:origin x="6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Janis" userId="ee1f4201-f850-40ed-98b8-7841fc0018ef" providerId="ADAL" clId="{D947E367-568F-4DED-82F1-C617B3D248FE}"/>
    <pc:docChg chg="undo custSel addSld delSld modSld sldOrd">
      <pc:chgData name="Leslie Janis" userId="ee1f4201-f850-40ed-98b8-7841fc0018ef" providerId="ADAL" clId="{D947E367-568F-4DED-82F1-C617B3D248FE}" dt="2021-12-13T01:01:48.272" v="2041" actId="2696"/>
      <pc:docMkLst>
        <pc:docMk/>
      </pc:docMkLst>
      <pc:sldChg chg="modSp mod ord">
        <pc:chgData name="Leslie Janis" userId="ee1f4201-f850-40ed-98b8-7841fc0018ef" providerId="ADAL" clId="{D947E367-568F-4DED-82F1-C617B3D248FE}" dt="2021-12-09T04:42:03.519" v="698" actId="20577"/>
        <pc:sldMkLst>
          <pc:docMk/>
          <pc:sldMk cId="936320160" sldId="258"/>
        </pc:sldMkLst>
        <pc:spChg chg="mod">
          <ac:chgData name="Leslie Janis" userId="ee1f4201-f850-40ed-98b8-7841fc0018ef" providerId="ADAL" clId="{D947E367-568F-4DED-82F1-C617B3D248FE}" dt="2021-12-09T04:42:03.519" v="698" actId="20577"/>
          <ac:spMkLst>
            <pc:docMk/>
            <pc:sldMk cId="936320160" sldId="258"/>
            <ac:spMk id="3" creationId="{128C818F-8776-1840-A8C9-F6EBB0D7311A}"/>
          </ac:spMkLst>
        </pc:spChg>
      </pc:sldChg>
      <pc:sldChg chg="modSp del mod">
        <pc:chgData name="Leslie Janis" userId="ee1f4201-f850-40ed-98b8-7841fc0018ef" providerId="ADAL" clId="{D947E367-568F-4DED-82F1-C617B3D248FE}" dt="2021-12-08T22:45:03.009" v="44" actId="2696"/>
        <pc:sldMkLst>
          <pc:docMk/>
          <pc:sldMk cId="1180104601" sldId="263"/>
        </pc:sldMkLst>
        <pc:spChg chg="mod">
          <ac:chgData name="Leslie Janis" userId="ee1f4201-f850-40ed-98b8-7841fc0018ef" providerId="ADAL" clId="{D947E367-568F-4DED-82F1-C617B3D248FE}" dt="2021-12-07T22:58:42.927" v="43" actId="20577"/>
          <ac:spMkLst>
            <pc:docMk/>
            <pc:sldMk cId="1180104601" sldId="263"/>
            <ac:spMk id="3" creationId="{CA7A030C-2615-3743-824B-D06266148BCD}"/>
          </ac:spMkLst>
        </pc:spChg>
      </pc:sldChg>
      <pc:sldChg chg="del">
        <pc:chgData name="Leslie Janis" userId="ee1f4201-f850-40ed-98b8-7841fc0018ef" providerId="ADAL" clId="{D947E367-568F-4DED-82F1-C617B3D248FE}" dt="2021-12-08T22:45:36.254" v="46" actId="2696"/>
        <pc:sldMkLst>
          <pc:docMk/>
          <pc:sldMk cId="961461278" sldId="265"/>
        </pc:sldMkLst>
      </pc:sldChg>
      <pc:sldChg chg="del">
        <pc:chgData name="Leslie Janis" userId="ee1f4201-f850-40ed-98b8-7841fc0018ef" providerId="ADAL" clId="{D947E367-568F-4DED-82F1-C617B3D248FE}" dt="2021-12-08T22:47:54.236" v="52" actId="2696"/>
        <pc:sldMkLst>
          <pc:docMk/>
          <pc:sldMk cId="3371706173" sldId="275"/>
        </pc:sldMkLst>
      </pc:sldChg>
      <pc:sldChg chg="ord">
        <pc:chgData name="Leslie Janis" userId="ee1f4201-f850-40ed-98b8-7841fc0018ef" providerId="ADAL" clId="{D947E367-568F-4DED-82F1-C617B3D248FE}" dt="2021-12-08T22:51:45.951" v="66"/>
        <pc:sldMkLst>
          <pc:docMk/>
          <pc:sldMk cId="3110317281" sldId="282"/>
        </pc:sldMkLst>
      </pc:sldChg>
      <pc:sldChg chg="modSp mod ord">
        <pc:chgData name="Leslie Janis" userId="ee1f4201-f850-40ed-98b8-7841fc0018ef" providerId="ADAL" clId="{D947E367-568F-4DED-82F1-C617B3D248FE}" dt="2021-12-12T05:49:02.483" v="1313" actId="255"/>
        <pc:sldMkLst>
          <pc:docMk/>
          <pc:sldMk cId="603891280" sldId="284"/>
        </pc:sldMkLst>
        <pc:spChg chg="mod">
          <ac:chgData name="Leslie Janis" userId="ee1f4201-f850-40ed-98b8-7841fc0018ef" providerId="ADAL" clId="{D947E367-568F-4DED-82F1-C617B3D248FE}" dt="2021-12-12T05:49:02.483" v="1313" actId="255"/>
          <ac:spMkLst>
            <pc:docMk/>
            <pc:sldMk cId="603891280" sldId="284"/>
            <ac:spMk id="10" creationId="{00000000-0000-0000-0000-000000000000}"/>
          </ac:spMkLst>
        </pc:spChg>
      </pc:sldChg>
      <pc:sldChg chg="ord">
        <pc:chgData name="Leslie Janis" userId="ee1f4201-f850-40ed-98b8-7841fc0018ef" providerId="ADAL" clId="{D947E367-568F-4DED-82F1-C617B3D248FE}" dt="2021-12-09T04:48:01.234" v="703"/>
        <pc:sldMkLst>
          <pc:docMk/>
          <pc:sldMk cId="3897586851" sldId="285"/>
        </pc:sldMkLst>
      </pc:sldChg>
      <pc:sldChg chg="del">
        <pc:chgData name="Leslie Janis" userId="ee1f4201-f850-40ed-98b8-7841fc0018ef" providerId="ADAL" clId="{D947E367-568F-4DED-82F1-C617B3D248FE}" dt="2021-12-08T22:48:04.064" v="54" actId="2696"/>
        <pc:sldMkLst>
          <pc:docMk/>
          <pc:sldMk cId="1474895257" sldId="287"/>
        </pc:sldMkLst>
      </pc:sldChg>
      <pc:sldChg chg="del">
        <pc:chgData name="Leslie Janis" userId="ee1f4201-f850-40ed-98b8-7841fc0018ef" providerId="ADAL" clId="{D947E367-568F-4DED-82F1-C617B3D248FE}" dt="2021-12-08T22:47:58.958" v="53" actId="2696"/>
        <pc:sldMkLst>
          <pc:docMk/>
          <pc:sldMk cId="809364285" sldId="288"/>
        </pc:sldMkLst>
      </pc:sldChg>
      <pc:sldChg chg="del ord">
        <pc:chgData name="Leslie Janis" userId="ee1f4201-f850-40ed-98b8-7841fc0018ef" providerId="ADAL" clId="{D947E367-568F-4DED-82F1-C617B3D248FE}" dt="2021-12-13T01:01:48.272" v="2041" actId="2696"/>
        <pc:sldMkLst>
          <pc:docMk/>
          <pc:sldMk cId="1576831209" sldId="289"/>
        </pc:sldMkLst>
      </pc:sldChg>
      <pc:sldChg chg="del">
        <pc:chgData name="Leslie Janis" userId="ee1f4201-f850-40ed-98b8-7841fc0018ef" providerId="ADAL" clId="{D947E367-568F-4DED-82F1-C617B3D248FE}" dt="2021-12-08T22:47:10.637" v="47" actId="2696"/>
        <pc:sldMkLst>
          <pc:docMk/>
          <pc:sldMk cId="32553041" sldId="290"/>
        </pc:sldMkLst>
      </pc:sldChg>
      <pc:sldChg chg="del">
        <pc:chgData name="Leslie Janis" userId="ee1f4201-f850-40ed-98b8-7841fc0018ef" providerId="ADAL" clId="{D947E367-568F-4DED-82F1-C617B3D248FE}" dt="2021-12-09T05:07:21.726" v="966" actId="2696"/>
        <pc:sldMkLst>
          <pc:docMk/>
          <pc:sldMk cId="4156945344" sldId="290"/>
        </pc:sldMkLst>
      </pc:sldChg>
      <pc:sldChg chg="del">
        <pc:chgData name="Leslie Janis" userId="ee1f4201-f850-40ed-98b8-7841fc0018ef" providerId="ADAL" clId="{D947E367-568F-4DED-82F1-C617B3D248FE}" dt="2021-12-08T22:47:13.966" v="48" actId="2696"/>
        <pc:sldMkLst>
          <pc:docMk/>
          <pc:sldMk cId="3957066925" sldId="291"/>
        </pc:sldMkLst>
      </pc:sldChg>
      <pc:sldChg chg="del">
        <pc:chgData name="Leslie Janis" userId="ee1f4201-f850-40ed-98b8-7841fc0018ef" providerId="ADAL" clId="{D947E367-568F-4DED-82F1-C617B3D248FE}" dt="2021-12-08T22:47:40.017" v="50" actId="2696"/>
        <pc:sldMkLst>
          <pc:docMk/>
          <pc:sldMk cId="3883212538" sldId="292"/>
        </pc:sldMkLst>
      </pc:sldChg>
      <pc:sldChg chg="del">
        <pc:chgData name="Leslie Janis" userId="ee1f4201-f850-40ed-98b8-7841fc0018ef" providerId="ADAL" clId="{D947E367-568F-4DED-82F1-C617B3D248FE}" dt="2021-12-08T22:47:45.558" v="51" actId="2696"/>
        <pc:sldMkLst>
          <pc:docMk/>
          <pc:sldMk cId="1009410857" sldId="293"/>
        </pc:sldMkLst>
      </pc:sldChg>
      <pc:sldChg chg="del">
        <pc:chgData name="Leslie Janis" userId="ee1f4201-f850-40ed-98b8-7841fc0018ef" providerId="ADAL" clId="{D947E367-568F-4DED-82F1-C617B3D248FE}" dt="2021-12-08T22:47:36.559" v="49" actId="2696"/>
        <pc:sldMkLst>
          <pc:docMk/>
          <pc:sldMk cId="129319608" sldId="294"/>
        </pc:sldMkLst>
      </pc:sldChg>
      <pc:sldChg chg="del">
        <pc:chgData name="Leslie Janis" userId="ee1f4201-f850-40ed-98b8-7841fc0018ef" providerId="ADAL" clId="{D947E367-568F-4DED-82F1-C617B3D248FE}" dt="2021-12-09T04:47:28.247" v="699" actId="2696"/>
        <pc:sldMkLst>
          <pc:docMk/>
          <pc:sldMk cId="1832294949" sldId="295"/>
        </pc:sldMkLst>
      </pc:sldChg>
      <pc:sldChg chg="del">
        <pc:chgData name="Leslie Janis" userId="ee1f4201-f850-40ed-98b8-7841fc0018ef" providerId="ADAL" clId="{D947E367-568F-4DED-82F1-C617B3D248FE}" dt="2021-12-08T22:48:18.493" v="55" actId="2696"/>
        <pc:sldMkLst>
          <pc:docMk/>
          <pc:sldMk cId="3247158991" sldId="296"/>
        </pc:sldMkLst>
      </pc:sldChg>
      <pc:sldChg chg="del">
        <pc:chgData name="Leslie Janis" userId="ee1f4201-f850-40ed-98b8-7841fc0018ef" providerId="ADAL" clId="{D947E367-568F-4DED-82F1-C617B3D248FE}" dt="2021-12-08T22:48:43.224" v="57" actId="2696"/>
        <pc:sldMkLst>
          <pc:docMk/>
          <pc:sldMk cId="2318464579" sldId="297"/>
        </pc:sldMkLst>
      </pc:sldChg>
      <pc:sldChg chg="del">
        <pc:chgData name="Leslie Janis" userId="ee1f4201-f850-40ed-98b8-7841fc0018ef" providerId="ADAL" clId="{D947E367-568F-4DED-82F1-C617B3D248FE}" dt="2021-12-08T22:48:27.013" v="56" actId="2696"/>
        <pc:sldMkLst>
          <pc:docMk/>
          <pc:sldMk cId="1369135433" sldId="298"/>
        </pc:sldMkLst>
      </pc:sldChg>
      <pc:sldChg chg="modSp mod ord">
        <pc:chgData name="Leslie Janis" userId="ee1f4201-f850-40ed-98b8-7841fc0018ef" providerId="ADAL" clId="{D947E367-568F-4DED-82F1-C617B3D248FE}" dt="2021-12-12T05:54:25.658" v="1357" actId="20577"/>
        <pc:sldMkLst>
          <pc:docMk/>
          <pc:sldMk cId="2005708359" sldId="300"/>
        </pc:sldMkLst>
        <pc:spChg chg="mod">
          <ac:chgData name="Leslie Janis" userId="ee1f4201-f850-40ed-98b8-7841fc0018ef" providerId="ADAL" clId="{D947E367-568F-4DED-82F1-C617B3D248FE}" dt="2021-12-12T05:52:54.872" v="1349" actId="20577"/>
          <ac:spMkLst>
            <pc:docMk/>
            <pc:sldMk cId="2005708359" sldId="300"/>
            <ac:spMk id="2" creationId="{00000000-0000-0000-0000-000000000000}"/>
          </ac:spMkLst>
        </pc:spChg>
        <pc:spChg chg="mod">
          <ac:chgData name="Leslie Janis" userId="ee1f4201-f850-40ed-98b8-7841fc0018ef" providerId="ADAL" clId="{D947E367-568F-4DED-82F1-C617B3D248FE}" dt="2021-12-12T05:54:25.658" v="1357" actId="20577"/>
          <ac:spMkLst>
            <pc:docMk/>
            <pc:sldMk cId="2005708359" sldId="300"/>
            <ac:spMk id="3" creationId="{00000000-0000-0000-0000-000000000000}"/>
          </ac:spMkLst>
        </pc:spChg>
      </pc:sldChg>
      <pc:sldChg chg="del">
        <pc:chgData name="Leslie Janis" userId="ee1f4201-f850-40ed-98b8-7841fc0018ef" providerId="ADAL" clId="{D947E367-568F-4DED-82F1-C617B3D248FE}" dt="2021-12-09T04:48:43.576" v="706" actId="2696"/>
        <pc:sldMkLst>
          <pc:docMk/>
          <pc:sldMk cId="905156726" sldId="301"/>
        </pc:sldMkLst>
      </pc:sldChg>
      <pc:sldChg chg="ord">
        <pc:chgData name="Leslie Janis" userId="ee1f4201-f850-40ed-98b8-7841fc0018ef" providerId="ADAL" clId="{D947E367-568F-4DED-82F1-C617B3D248FE}" dt="2021-12-12T05:54:46.376" v="1361"/>
        <pc:sldMkLst>
          <pc:docMk/>
          <pc:sldMk cId="938214696" sldId="302"/>
        </pc:sldMkLst>
      </pc:sldChg>
      <pc:sldChg chg="del">
        <pc:chgData name="Leslie Janis" userId="ee1f4201-f850-40ed-98b8-7841fc0018ef" providerId="ADAL" clId="{D947E367-568F-4DED-82F1-C617B3D248FE}" dt="2021-12-09T04:48:59.632" v="707" actId="2696"/>
        <pc:sldMkLst>
          <pc:docMk/>
          <pc:sldMk cId="1240000311" sldId="303"/>
        </pc:sldMkLst>
      </pc:sldChg>
      <pc:sldChg chg="modSp add del mod">
        <pc:chgData name="Leslie Janis" userId="ee1f4201-f850-40ed-98b8-7841fc0018ef" providerId="ADAL" clId="{D947E367-568F-4DED-82F1-C617B3D248FE}" dt="2021-12-12T05:57:01.459" v="1386" actId="2696"/>
        <pc:sldMkLst>
          <pc:docMk/>
          <pc:sldMk cId="3727823629" sldId="304"/>
        </pc:sldMkLst>
        <pc:spChg chg="mod">
          <ac:chgData name="Leslie Janis" userId="ee1f4201-f850-40ed-98b8-7841fc0018ef" providerId="ADAL" clId="{D947E367-568F-4DED-82F1-C617B3D248FE}" dt="2021-12-12T05:55:46.421" v="1365" actId="21"/>
          <ac:spMkLst>
            <pc:docMk/>
            <pc:sldMk cId="3727823629" sldId="304"/>
            <ac:spMk id="3" creationId="{00000000-0000-0000-0000-000000000000}"/>
          </ac:spMkLst>
        </pc:spChg>
      </pc:sldChg>
      <pc:sldChg chg="modSp mod">
        <pc:chgData name="Leslie Janis" userId="ee1f4201-f850-40ed-98b8-7841fc0018ef" providerId="ADAL" clId="{D947E367-568F-4DED-82F1-C617B3D248FE}" dt="2021-12-12T06:01:44.727" v="1396" actId="27636"/>
        <pc:sldMkLst>
          <pc:docMk/>
          <pc:sldMk cId="4095511835" sldId="305"/>
        </pc:sldMkLst>
        <pc:spChg chg="mod">
          <ac:chgData name="Leslie Janis" userId="ee1f4201-f850-40ed-98b8-7841fc0018ef" providerId="ADAL" clId="{D947E367-568F-4DED-82F1-C617B3D248FE}" dt="2021-12-12T06:01:44.727" v="1396" actId="27636"/>
          <ac:spMkLst>
            <pc:docMk/>
            <pc:sldMk cId="4095511835" sldId="305"/>
            <ac:spMk id="3" creationId="{00000000-0000-0000-0000-000000000000}"/>
          </ac:spMkLst>
        </pc:spChg>
      </pc:sldChg>
      <pc:sldChg chg="modSp del mod">
        <pc:chgData name="Leslie Janis" userId="ee1f4201-f850-40ed-98b8-7841fc0018ef" providerId="ADAL" clId="{D947E367-568F-4DED-82F1-C617B3D248FE}" dt="2021-12-12T06:01:55.686" v="1397" actId="2696"/>
        <pc:sldMkLst>
          <pc:docMk/>
          <pc:sldMk cId="2903880622" sldId="306"/>
        </pc:sldMkLst>
        <pc:spChg chg="mod">
          <ac:chgData name="Leslie Janis" userId="ee1f4201-f850-40ed-98b8-7841fc0018ef" providerId="ADAL" clId="{D947E367-568F-4DED-82F1-C617B3D248FE}" dt="2021-12-12T05:58:53.427" v="1389" actId="27636"/>
          <ac:spMkLst>
            <pc:docMk/>
            <pc:sldMk cId="2903880622" sldId="306"/>
            <ac:spMk id="3" creationId="{00000000-0000-0000-0000-000000000000}"/>
          </ac:spMkLst>
        </pc:spChg>
      </pc:sldChg>
      <pc:sldChg chg="del">
        <pc:chgData name="Leslie Janis" userId="ee1f4201-f850-40ed-98b8-7841fc0018ef" providerId="ADAL" clId="{D947E367-568F-4DED-82F1-C617B3D248FE}" dt="2021-12-08T22:54:40.212" v="80" actId="2696"/>
        <pc:sldMkLst>
          <pc:docMk/>
          <pc:sldMk cId="3933916712" sldId="307"/>
        </pc:sldMkLst>
      </pc:sldChg>
      <pc:sldChg chg="del">
        <pc:chgData name="Leslie Janis" userId="ee1f4201-f850-40ed-98b8-7841fc0018ef" providerId="ADAL" clId="{D947E367-568F-4DED-82F1-C617B3D248FE}" dt="2021-12-08T22:54:45.162" v="81" actId="2696"/>
        <pc:sldMkLst>
          <pc:docMk/>
          <pc:sldMk cId="3900874051" sldId="308"/>
        </pc:sldMkLst>
      </pc:sldChg>
      <pc:sldChg chg="del">
        <pc:chgData name="Leslie Janis" userId="ee1f4201-f850-40ed-98b8-7841fc0018ef" providerId="ADAL" clId="{D947E367-568F-4DED-82F1-C617B3D248FE}" dt="2021-12-08T22:54:49.392" v="82" actId="2696"/>
        <pc:sldMkLst>
          <pc:docMk/>
          <pc:sldMk cId="4192995407" sldId="309"/>
        </pc:sldMkLst>
      </pc:sldChg>
      <pc:sldChg chg="del">
        <pc:chgData name="Leslie Janis" userId="ee1f4201-f850-40ed-98b8-7841fc0018ef" providerId="ADAL" clId="{D947E367-568F-4DED-82F1-C617B3D248FE}" dt="2021-12-08T22:54:52.549" v="83" actId="2696"/>
        <pc:sldMkLst>
          <pc:docMk/>
          <pc:sldMk cId="697205813" sldId="310"/>
        </pc:sldMkLst>
      </pc:sldChg>
      <pc:sldChg chg="modSp">
        <pc:chgData name="Leslie Janis" userId="ee1f4201-f850-40ed-98b8-7841fc0018ef" providerId="ADAL" clId="{D947E367-568F-4DED-82F1-C617B3D248FE}" dt="2021-12-13T00:47:15.191" v="1720" actId="20577"/>
        <pc:sldMkLst>
          <pc:docMk/>
          <pc:sldMk cId="851657608" sldId="311"/>
        </pc:sldMkLst>
        <pc:spChg chg="mod">
          <ac:chgData name="Leslie Janis" userId="ee1f4201-f850-40ed-98b8-7841fc0018ef" providerId="ADAL" clId="{D947E367-568F-4DED-82F1-C617B3D248FE}" dt="2021-12-13T00:47:15.191" v="1720" actId="20577"/>
          <ac:spMkLst>
            <pc:docMk/>
            <pc:sldMk cId="851657608" sldId="311"/>
            <ac:spMk id="3" creationId="{00000000-0000-0000-0000-000000000000}"/>
          </ac:spMkLst>
        </pc:spChg>
      </pc:sldChg>
      <pc:sldChg chg="del">
        <pc:chgData name="Leslie Janis" userId="ee1f4201-f850-40ed-98b8-7841fc0018ef" providerId="ADAL" clId="{D947E367-568F-4DED-82F1-C617B3D248FE}" dt="2021-12-08T22:54:56.271" v="84" actId="2696"/>
        <pc:sldMkLst>
          <pc:docMk/>
          <pc:sldMk cId="1542272775" sldId="311"/>
        </pc:sldMkLst>
      </pc:sldChg>
      <pc:sldChg chg="addSp delSp modSp mod">
        <pc:chgData name="Leslie Janis" userId="ee1f4201-f850-40ed-98b8-7841fc0018ef" providerId="ADAL" clId="{D947E367-568F-4DED-82F1-C617B3D248FE}" dt="2021-12-12T06:04:40.367" v="1457" actId="255"/>
        <pc:sldMkLst>
          <pc:docMk/>
          <pc:sldMk cId="574582343" sldId="312"/>
        </pc:sldMkLst>
        <pc:spChg chg="mod">
          <ac:chgData name="Leslie Janis" userId="ee1f4201-f850-40ed-98b8-7841fc0018ef" providerId="ADAL" clId="{D947E367-568F-4DED-82F1-C617B3D248FE}" dt="2021-12-12T06:04:40.367" v="1457" actId="255"/>
          <ac:spMkLst>
            <pc:docMk/>
            <pc:sldMk cId="574582343" sldId="312"/>
            <ac:spMk id="3" creationId="{00000000-0000-0000-0000-000000000000}"/>
          </ac:spMkLst>
        </pc:spChg>
        <pc:graphicFrameChg chg="add del modGraphic">
          <ac:chgData name="Leslie Janis" userId="ee1f4201-f850-40ed-98b8-7841fc0018ef" providerId="ADAL" clId="{D947E367-568F-4DED-82F1-C617B3D248FE}" dt="2021-12-09T04:49:15.282" v="709" actId="27309"/>
          <ac:graphicFrameMkLst>
            <pc:docMk/>
            <pc:sldMk cId="574582343" sldId="312"/>
            <ac:graphicFrameMk id="7" creationId="{7CDBBEB0-7A56-4208-BC28-1CD713DB6E8F}"/>
          </ac:graphicFrameMkLst>
        </pc:graphicFrameChg>
      </pc:sldChg>
      <pc:sldChg chg="modSp del mod">
        <pc:chgData name="Leslie Janis" userId="ee1f4201-f850-40ed-98b8-7841fc0018ef" providerId="ADAL" clId="{D947E367-568F-4DED-82F1-C617B3D248FE}" dt="2021-12-12T06:05:27.668" v="1458" actId="2696"/>
        <pc:sldMkLst>
          <pc:docMk/>
          <pc:sldMk cId="3045878958" sldId="313"/>
        </pc:sldMkLst>
        <pc:spChg chg="mod">
          <ac:chgData name="Leslie Janis" userId="ee1f4201-f850-40ed-98b8-7841fc0018ef" providerId="ADAL" clId="{D947E367-568F-4DED-82F1-C617B3D248FE}" dt="2021-12-12T06:03:03.215" v="1401" actId="27636"/>
          <ac:spMkLst>
            <pc:docMk/>
            <pc:sldMk cId="3045878958" sldId="313"/>
            <ac:spMk id="3" creationId="{00000000-0000-0000-0000-000000000000}"/>
          </ac:spMkLst>
        </pc:spChg>
      </pc:sldChg>
      <pc:sldChg chg="del">
        <pc:chgData name="Leslie Janis" userId="ee1f4201-f850-40ed-98b8-7841fc0018ef" providerId="ADAL" clId="{D947E367-568F-4DED-82F1-C617B3D248FE}" dt="2021-12-09T04:49:47.468" v="712" actId="2696"/>
        <pc:sldMkLst>
          <pc:docMk/>
          <pc:sldMk cId="1198327777" sldId="314"/>
        </pc:sldMkLst>
      </pc:sldChg>
      <pc:sldChg chg="del">
        <pc:chgData name="Leslie Janis" userId="ee1f4201-f850-40ed-98b8-7841fc0018ef" providerId="ADAL" clId="{D947E367-568F-4DED-82F1-C617B3D248FE}" dt="2021-12-09T04:49:51.244" v="713" actId="2696"/>
        <pc:sldMkLst>
          <pc:docMk/>
          <pc:sldMk cId="57987214" sldId="315"/>
        </pc:sldMkLst>
      </pc:sldChg>
      <pc:sldChg chg="del">
        <pc:chgData name="Leslie Janis" userId="ee1f4201-f850-40ed-98b8-7841fc0018ef" providerId="ADAL" clId="{D947E367-568F-4DED-82F1-C617B3D248FE}" dt="2021-12-09T04:49:55.252" v="714" actId="2696"/>
        <pc:sldMkLst>
          <pc:docMk/>
          <pc:sldMk cId="2786491953" sldId="316"/>
        </pc:sldMkLst>
      </pc:sldChg>
      <pc:sldChg chg="del">
        <pc:chgData name="Leslie Janis" userId="ee1f4201-f850-40ed-98b8-7841fc0018ef" providerId="ADAL" clId="{D947E367-568F-4DED-82F1-C617B3D248FE}" dt="2021-12-09T04:49:58.536" v="715" actId="2696"/>
        <pc:sldMkLst>
          <pc:docMk/>
          <pc:sldMk cId="1646488287" sldId="317"/>
        </pc:sldMkLst>
      </pc:sldChg>
      <pc:sldChg chg="del">
        <pc:chgData name="Leslie Janis" userId="ee1f4201-f850-40ed-98b8-7841fc0018ef" providerId="ADAL" clId="{D947E367-568F-4DED-82F1-C617B3D248FE}" dt="2021-12-09T04:50:02.212" v="716" actId="2696"/>
        <pc:sldMkLst>
          <pc:docMk/>
          <pc:sldMk cId="2315692895" sldId="318"/>
        </pc:sldMkLst>
      </pc:sldChg>
      <pc:sldChg chg="del">
        <pc:chgData name="Leslie Janis" userId="ee1f4201-f850-40ed-98b8-7841fc0018ef" providerId="ADAL" clId="{D947E367-568F-4DED-82F1-C617B3D248FE}" dt="2021-12-09T04:50:09.944" v="717" actId="2696"/>
        <pc:sldMkLst>
          <pc:docMk/>
          <pc:sldMk cId="1889537412" sldId="319"/>
        </pc:sldMkLst>
      </pc:sldChg>
      <pc:sldChg chg="del">
        <pc:chgData name="Leslie Janis" userId="ee1f4201-f850-40ed-98b8-7841fc0018ef" providerId="ADAL" clId="{D947E367-568F-4DED-82F1-C617B3D248FE}" dt="2021-12-09T04:50:15.405" v="718" actId="2696"/>
        <pc:sldMkLst>
          <pc:docMk/>
          <pc:sldMk cId="3666548985" sldId="320"/>
        </pc:sldMkLst>
      </pc:sldChg>
      <pc:sldChg chg="del">
        <pc:chgData name="Leslie Janis" userId="ee1f4201-f850-40ed-98b8-7841fc0018ef" providerId="ADAL" clId="{D947E367-568F-4DED-82F1-C617B3D248FE}" dt="2021-12-12T06:06:08.502" v="1459" actId="2696"/>
        <pc:sldMkLst>
          <pc:docMk/>
          <pc:sldMk cId="4159056894" sldId="322"/>
        </pc:sldMkLst>
      </pc:sldChg>
      <pc:sldChg chg="del">
        <pc:chgData name="Leslie Janis" userId="ee1f4201-f850-40ed-98b8-7841fc0018ef" providerId="ADAL" clId="{D947E367-568F-4DED-82F1-C617B3D248FE}" dt="2021-12-12T06:06:13.488" v="1460" actId="2696"/>
        <pc:sldMkLst>
          <pc:docMk/>
          <pc:sldMk cId="3537367673" sldId="323"/>
        </pc:sldMkLst>
      </pc:sldChg>
      <pc:sldChg chg="del">
        <pc:chgData name="Leslie Janis" userId="ee1f4201-f850-40ed-98b8-7841fc0018ef" providerId="ADAL" clId="{D947E367-568F-4DED-82F1-C617B3D248FE}" dt="2021-12-09T04:50:53.906" v="721" actId="2696"/>
        <pc:sldMkLst>
          <pc:docMk/>
          <pc:sldMk cId="3029054683" sldId="324"/>
        </pc:sldMkLst>
      </pc:sldChg>
      <pc:sldChg chg="del">
        <pc:chgData name="Leslie Janis" userId="ee1f4201-f850-40ed-98b8-7841fc0018ef" providerId="ADAL" clId="{D947E367-568F-4DED-82F1-C617B3D248FE}" dt="2021-12-09T04:51:43.568" v="722" actId="2696"/>
        <pc:sldMkLst>
          <pc:docMk/>
          <pc:sldMk cId="1830426466" sldId="325"/>
        </pc:sldMkLst>
      </pc:sldChg>
      <pc:sldChg chg="modSp mod">
        <pc:chgData name="Leslie Janis" userId="ee1f4201-f850-40ed-98b8-7841fc0018ef" providerId="ADAL" clId="{D947E367-568F-4DED-82F1-C617B3D248FE}" dt="2021-12-13T00:37:38.389" v="1550" actId="20577"/>
        <pc:sldMkLst>
          <pc:docMk/>
          <pc:sldMk cId="834869068" sldId="328"/>
        </pc:sldMkLst>
        <pc:spChg chg="mod">
          <ac:chgData name="Leslie Janis" userId="ee1f4201-f850-40ed-98b8-7841fc0018ef" providerId="ADAL" clId="{D947E367-568F-4DED-82F1-C617B3D248FE}" dt="2021-12-13T00:37:38.389" v="1550" actId="20577"/>
          <ac:spMkLst>
            <pc:docMk/>
            <pc:sldMk cId="834869068" sldId="328"/>
            <ac:spMk id="3" creationId="{00000000-0000-0000-0000-000000000000}"/>
          </ac:spMkLst>
        </pc:spChg>
      </pc:sldChg>
      <pc:sldChg chg="del">
        <pc:chgData name="Leslie Janis" userId="ee1f4201-f850-40ed-98b8-7841fc0018ef" providerId="ADAL" clId="{D947E367-568F-4DED-82F1-C617B3D248FE}" dt="2021-12-08T22:49:26.615" v="58" actId="2696"/>
        <pc:sldMkLst>
          <pc:docMk/>
          <pc:sldMk cId="2313749600" sldId="329"/>
        </pc:sldMkLst>
      </pc:sldChg>
      <pc:sldChg chg="modSp mod">
        <pc:chgData name="Leslie Janis" userId="ee1f4201-f850-40ed-98b8-7841fc0018ef" providerId="ADAL" clId="{D947E367-568F-4DED-82F1-C617B3D248FE}" dt="2021-12-13T00:38:03.892" v="1560" actId="20577"/>
        <pc:sldMkLst>
          <pc:docMk/>
          <pc:sldMk cId="1268053644" sldId="330"/>
        </pc:sldMkLst>
        <pc:spChg chg="mod">
          <ac:chgData name="Leslie Janis" userId="ee1f4201-f850-40ed-98b8-7841fc0018ef" providerId="ADAL" clId="{D947E367-568F-4DED-82F1-C617B3D248FE}" dt="2021-12-13T00:38:03.892" v="1560" actId="20577"/>
          <ac:spMkLst>
            <pc:docMk/>
            <pc:sldMk cId="1268053644" sldId="330"/>
            <ac:spMk id="3" creationId="{00000000-0000-0000-0000-000000000000}"/>
          </ac:spMkLst>
        </pc:spChg>
      </pc:sldChg>
      <pc:sldChg chg="addSp delSp modSp mod">
        <pc:chgData name="Leslie Janis" userId="ee1f4201-f850-40ed-98b8-7841fc0018ef" providerId="ADAL" clId="{D947E367-568F-4DED-82F1-C617B3D248FE}" dt="2021-12-13T00:45:20.777" v="1699" actId="14100"/>
        <pc:sldMkLst>
          <pc:docMk/>
          <pc:sldMk cId="748474973" sldId="331"/>
        </pc:sldMkLst>
        <pc:spChg chg="mod">
          <ac:chgData name="Leslie Janis" userId="ee1f4201-f850-40ed-98b8-7841fc0018ef" providerId="ADAL" clId="{D947E367-568F-4DED-82F1-C617B3D248FE}" dt="2021-12-13T00:45:02.688" v="1698" actId="20577"/>
          <ac:spMkLst>
            <pc:docMk/>
            <pc:sldMk cId="748474973" sldId="331"/>
            <ac:spMk id="2" creationId="{00000000-0000-0000-0000-000000000000}"/>
          </ac:spMkLst>
        </pc:spChg>
        <pc:spChg chg="add mod">
          <ac:chgData name="Leslie Janis" userId="ee1f4201-f850-40ed-98b8-7841fc0018ef" providerId="ADAL" clId="{D947E367-568F-4DED-82F1-C617B3D248FE}" dt="2021-12-13T00:45:20.777" v="1699" actId="14100"/>
          <ac:spMkLst>
            <pc:docMk/>
            <pc:sldMk cId="748474973" sldId="331"/>
            <ac:spMk id="6" creationId="{1CFEA5DB-FA0E-40E3-9218-611C92CEBF64}"/>
          </ac:spMkLst>
        </pc:spChg>
        <pc:picChg chg="del mod">
          <ac:chgData name="Leslie Janis" userId="ee1f4201-f850-40ed-98b8-7841fc0018ef" providerId="ADAL" clId="{D947E367-568F-4DED-82F1-C617B3D248FE}" dt="2021-12-13T00:43:26.658" v="1561" actId="478"/>
          <ac:picMkLst>
            <pc:docMk/>
            <pc:sldMk cId="748474973" sldId="331"/>
            <ac:picMk id="7" creationId="{00000000-0000-0000-0000-000000000000}"/>
          </ac:picMkLst>
        </pc:picChg>
      </pc:sldChg>
      <pc:sldChg chg="del ord">
        <pc:chgData name="Leslie Janis" userId="ee1f4201-f850-40ed-98b8-7841fc0018ef" providerId="ADAL" clId="{D947E367-568F-4DED-82F1-C617B3D248FE}" dt="2021-12-13T01:01:44.515" v="2040" actId="2696"/>
        <pc:sldMkLst>
          <pc:docMk/>
          <pc:sldMk cId="453229005" sldId="333"/>
        </pc:sldMkLst>
      </pc:sldChg>
      <pc:sldChg chg="del ord">
        <pc:chgData name="Leslie Janis" userId="ee1f4201-f850-40ed-98b8-7841fc0018ef" providerId="ADAL" clId="{D947E367-568F-4DED-82F1-C617B3D248FE}" dt="2021-12-13T01:01:40.129" v="2039" actId="2696"/>
        <pc:sldMkLst>
          <pc:docMk/>
          <pc:sldMk cId="1872220438" sldId="334"/>
        </pc:sldMkLst>
      </pc:sldChg>
      <pc:sldChg chg="ord">
        <pc:chgData name="Leslie Janis" userId="ee1f4201-f850-40ed-98b8-7841fc0018ef" providerId="ADAL" clId="{D947E367-568F-4DED-82F1-C617B3D248FE}" dt="2021-12-09T04:52:44.002" v="726"/>
        <pc:sldMkLst>
          <pc:docMk/>
          <pc:sldMk cId="1363648408" sldId="335"/>
        </pc:sldMkLst>
      </pc:sldChg>
      <pc:sldChg chg="del">
        <pc:chgData name="Leslie Janis" userId="ee1f4201-f850-40ed-98b8-7841fc0018ef" providerId="ADAL" clId="{D947E367-568F-4DED-82F1-C617B3D248FE}" dt="2021-12-08T22:45:09.458" v="45" actId="2696"/>
        <pc:sldMkLst>
          <pc:docMk/>
          <pc:sldMk cId="1749843786" sldId="337"/>
        </pc:sldMkLst>
      </pc:sldChg>
      <pc:sldChg chg="modSp add mod ord">
        <pc:chgData name="Leslie Janis" userId="ee1f4201-f850-40ed-98b8-7841fc0018ef" providerId="ADAL" clId="{D947E367-568F-4DED-82F1-C617B3D248FE}" dt="2021-12-13T00:58:00.576" v="2034" actId="14100"/>
        <pc:sldMkLst>
          <pc:docMk/>
          <pc:sldMk cId="4008195581" sldId="337"/>
        </pc:sldMkLst>
        <pc:spChg chg="mod">
          <ac:chgData name="Leslie Janis" userId="ee1f4201-f850-40ed-98b8-7841fc0018ef" providerId="ADAL" clId="{D947E367-568F-4DED-82F1-C617B3D248FE}" dt="2021-12-09T01:50:38.215" v="163" actId="20577"/>
          <ac:spMkLst>
            <pc:docMk/>
            <pc:sldMk cId="4008195581" sldId="337"/>
            <ac:spMk id="2" creationId="{00000000-0000-0000-0000-000000000000}"/>
          </ac:spMkLst>
        </pc:spChg>
        <pc:spChg chg="mod">
          <ac:chgData name="Leslie Janis" userId="ee1f4201-f850-40ed-98b8-7841fc0018ef" providerId="ADAL" clId="{D947E367-568F-4DED-82F1-C617B3D248FE}" dt="2021-12-13T00:58:00.576" v="2034" actId="14100"/>
          <ac:spMkLst>
            <pc:docMk/>
            <pc:sldMk cId="4008195581" sldId="337"/>
            <ac:spMk id="3" creationId="{00000000-0000-0000-0000-000000000000}"/>
          </ac:spMkLst>
        </pc:spChg>
      </pc:sldChg>
      <pc:sldChg chg="modSp add mod">
        <pc:chgData name="Leslie Janis" userId="ee1f4201-f850-40ed-98b8-7841fc0018ef" providerId="ADAL" clId="{D947E367-568F-4DED-82F1-C617B3D248FE}" dt="2021-12-13T00:57:19.159" v="2030" actId="20577"/>
        <pc:sldMkLst>
          <pc:docMk/>
          <pc:sldMk cId="1160467247" sldId="338"/>
        </pc:sldMkLst>
        <pc:spChg chg="mod">
          <ac:chgData name="Leslie Janis" userId="ee1f4201-f850-40ed-98b8-7841fc0018ef" providerId="ADAL" clId="{D947E367-568F-4DED-82F1-C617B3D248FE}" dt="2021-12-09T01:52:03.640" v="175" actId="20577"/>
          <ac:spMkLst>
            <pc:docMk/>
            <pc:sldMk cId="1160467247" sldId="338"/>
            <ac:spMk id="2" creationId="{00000000-0000-0000-0000-000000000000}"/>
          </ac:spMkLst>
        </pc:spChg>
        <pc:spChg chg="mod">
          <ac:chgData name="Leslie Janis" userId="ee1f4201-f850-40ed-98b8-7841fc0018ef" providerId="ADAL" clId="{D947E367-568F-4DED-82F1-C617B3D248FE}" dt="2021-12-13T00:57:19.159" v="2030" actId="20577"/>
          <ac:spMkLst>
            <pc:docMk/>
            <pc:sldMk cId="1160467247" sldId="338"/>
            <ac:spMk id="3" creationId="{00000000-0000-0000-0000-000000000000}"/>
          </ac:spMkLst>
        </pc:spChg>
      </pc:sldChg>
      <pc:sldChg chg="modSp add del mod">
        <pc:chgData name="Leslie Janis" userId="ee1f4201-f850-40ed-98b8-7841fc0018ef" providerId="ADAL" clId="{D947E367-568F-4DED-82F1-C617B3D248FE}" dt="2021-12-13T00:57:28.165" v="2031" actId="47"/>
        <pc:sldMkLst>
          <pc:docMk/>
          <pc:sldMk cId="708723120" sldId="339"/>
        </pc:sldMkLst>
        <pc:spChg chg="mod">
          <ac:chgData name="Leslie Janis" userId="ee1f4201-f850-40ed-98b8-7841fc0018ef" providerId="ADAL" clId="{D947E367-568F-4DED-82F1-C617B3D248FE}" dt="2021-12-13T00:57:09.356" v="2025" actId="21"/>
          <ac:spMkLst>
            <pc:docMk/>
            <pc:sldMk cId="708723120" sldId="339"/>
            <ac:spMk id="3" creationId="{00000000-0000-0000-0000-000000000000}"/>
          </ac:spMkLst>
        </pc:spChg>
      </pc:sldChg>
      <pc:sldChg chg="add">
        <pc:chgData name="Leslie Janis" userId="ee1f4201-f850-40ed-98b8-7841fc0018ef" providerId="ADAL" clId="{D947E367-568F-4DED-82F1-C617B3D248FE}" dt="2021-12-09T02:00:47.005" v="303"/>
        <pc:sldMkLst>
          <pc:docMk/>
          <pc:sldMk cId="3626442007" sldId="340"/>
        </pc:sldMkLst>
      </pc:sldChg>
      <pc:sldChg chg="modSp mod ord">
        <pc:chgData name="Leslie Janis" userId="ee1f4201-f850-40ed-98b8-7841fc0018ef" providerId="ADAL" clId="{D947E367-568F-4DED-82F1-C617B3D248FE}" dt="2021-12-09T05:06:35.294" v="965" actId="1076"/>
        <pc:sldMkLst>
          <pc:docMk/>
          <pc:sldMk cId="3835522737" sldId="341"/>
        </pc:sldMkLst>
        <pc:spChg chg="mod">
          <ac:chgData name="Leslie Janis" userId="ee1f4201-f850-40ed-98b8-7841fc0018ef" providerId="ADAL" clId="{D947E367-568F-4DED-82F1-C617B3D248FE}" dt="2021-12-09T05:06:35.294" v="965" actId="1076"/>
          <ac:spMkLst>
            <pc:docMk/>
            <pc:sldMk cId="3835522737" sldId="341"/>
            <ac:spMk id="2" creationId="{00000000-0000-0000-0000-000000000000}"/>
          </ac:spMkLst>
        </pc:spChg>
        <pc:spChg chg="mod">
          <ac:chgData name="Leslie Janis" userId="ee1f4201-f850-40ed-98b8-7841fc0018ef" providerId="ADAL" clId="{D947E367-568F-4DED-82F1-C617B3D248FE}" dt="2021-12-09T05:05:29.246" v="925" actId="20577"/>
          <ac:spMkLst>
            <pc:docMk/>
            <pc:sldMk cId="3835522737" sldId="341"/>
            <ac:spMk id="3" creationId="{128C818F-8776-1840-A8C9-F6EBB0D7311A}"/>
          </ac:spMkLst>
        </pc:spChg>
      </pc:sldChg>
      <pc:sldChg chg="modSp add mod ord">
        <pc:chgData name="Leslie Janis" userId="ee1f4201-f850-40ed-98b8-7841fc0018ef" providerId="ADAL" clId="{D947E367-568F-4DED-82F1-C617B3D248FE}" dt="2021-12-09T02:04:33.545" v="426" actId="20577"/>
        <pc:sldMkLst>
          <pc:docMk/>
          <pc:sldMk cId="2454316956" sldId="342"/>
        </pc:sldMkLst>
        <pc:spChg chg="mod">
          <ac:chgData name="Leslie Janis" userId="ee1f4201-f850-40ed-98b8-7841fc0018ef" providerId="ADAL" clId="{D947E367-568F-4DED-82F1-C617B3D248FE}" dt="2021-12-09T02:04:33.545" v="426" actId="20577"/>
          <ac:spMkLst>
            <pc:docMk/>
            <pc:sldMk cId="2454316956" sldId="342"/>
            <ac:spMk id="3" creationId="{128C818F-8776-1840-A8C9-F6EBB0D7311A}"/>
          </ac:spMkLst>
        </pc:spChg>
      </pc:sldChg>
      <pc:sldChg chg="modSp mod">
        <pc:chgData name="Leslie Janis" userId="ee1f4201-f850-40ed-98b8-7841fc0018ef" providerId="ADAL" clId="{D947E367-568F-4DED-82F1-C617B3D248FE}" dt="2021-12-09T03:54:18.722" v="651" actId="207"/>
        <pc:sldMkLst>
          <pc:docMk/>
          <pc:sldMk cId="2784448337" sldId="344"/>
        </pc:sldMkLst>
        <pc:spChg chg="mod">
          <ac:chgData name="Leslie Janis" userId="ee1f4201-f850-40ed-98b8-7841fc0018ef" providerId="ADAL" clId="{D947E367-568F-4DED-82F1-C617B3D248FE}" dt="2021-12-09T03:54:18.722" v="651" actId="207"/>
          <ac:spMkLst>
            <pc:docMk/>
            <pc:sldMk cId="2784448337" sldId="344"/>
            <ac:spMk id="3" creationId="{00000000-0000-0000-0000-000000000000}"/>
          </ac:spMkLst>
        </pc:spChg>
      </pc:sldChg>
      <pc:sldChg chg="add del">
        <pc:chgData name="Leslie Janis" userId="ee1f4201-f850-40ed-98b8-7841fc0018ef" providerId="ADAL" clId="{D947E367-568F-4DED-82F1-C617B3D248FE}" dt="2021-12-09T02:14:59.743" v="428" actId="2696"/>
        <pc:sldMkLst>
          <pc:docMk/>
          <pc:sldMk cId="3257562309" sldId="345"/>
        </pc:sldMkLst>
      </pc:sldChg>
      <pc:sldChg chg="modSp mod">
        <pc:chgData name="Leslie Janis" userId="ee1f4201-f850-40ed-98b8-7841fc0018ef" providerId="ADAL" clId="{D947E367-568F-4DED-82F1-C617B3D248FE}" dt="2021-12-09T03:48:15.489" v="650" actId="5793"/>
        <pc:sldMkLst>
          <pc:docMk/>
          <pc:sldMk cId="3970239962" sldId="346"/>
        </pc:sldMkLst>
        <pc:spChg chg="mod">
          <ac:chgData name="Leslie Janis" userId="ee1f4201-f850-40ed-98b8-7841fc0018ef" providerId="ADAL" clId="{D947E367-568F-4DED-82F1-C617B3D248FE}" dt="2021-12-09T03:44:03.488" v="629" actId="20577"/>
          <ac:spMkLst>
            <pc:docMk/>
            <pc:sldMk cId="3970239962" sldId="346"/>
            <ac:spMk id="2" creationId="{00000000-0000-0000-0000-000000000000}"/>
          </ac:spMkLst>
        </pc:spChg>
        <pc:spChg chg="mod">
          <ac:chgData name="Leslie Janis" userId="ee1f4201-f850-40ed-98b8-7841fc0018ef" providerId="ADAL" clId="{D947E367-568F-4DED-82F1-C617B3D248FE}" dt="2021-12-09T03:48:15.489" v="650" actId="5793"/>
          <ac:spMkLst>
            <pc:docMk/>
            <pc:sldMk cId="3970239962" sldId="346"/>
            <ac:spMk id="3" creationId="{00000000-0000-0000-0000-000000000000}"/>
          </ac:spMkLst>
        </pc:spChg>
      </pc:sldChg>
      <pc:sldChg chg="del ord">
        <pc:chgData name="Leslie Janis" userId="ee1f4201-f850-40ed-98b8-7841fc0018ef" providerId="ADAL" clId="{D947E367-568F-4DED-82F1-C617B3D248FE}" dt="2021-12-13T01:01:14.341" v="2038" actId="2696"/>
        <pc:sldMkLst>
          <pc:docMk/>
          <pc:sldMk cId="2282835364" sldId="350"/>
        </pc:sldMkLst>
      </pc:sldChg>
      <pc:sldChg chg="del">
        <pc:chgData name="Leslie Janis" userId="ee1f4201-f850-40ed-98b8-7841fc0018ef" providerId="ADAL" clId="{D947E367-568F-4DED-82F1-C617B3D248FE}" dt="2021-12-09T05:09:57.251" v="967" actId="2696"/>
        <pc:sldMkLst>
          <pc:docMk/>
          <pc:sldMk cId="3674238475" sldId="356"/>
        </pc:sldMkLst>
      </pc:sldChg>
      <pc:sldChg chg="del">
        <pc:chgData name="Leslie Janis" userId="ee1f4201-f850-40ed-98b8-7841fc0018ef" providerId="ADAL" clId="{D947E367-568F-4DED-82F1-C617B3D248FE}" dt="2021-12-13T01:01:09.945" v="2037" actId="2696"/>
        <pc:sldMkLst>
          <pc:docMk/>
          <pc:sldMk cId="1085920513" sldId="360"/>
        </pc:sldMkLst>
      </pc:sldChg>
      <pc:sldChg chg="add">
        <pc:chgData name="Leslie Janis" userId="ee1f4201-f850-40ed-98b8-7841fc0018ef" providerId="ADAL" clId="{D947E367-568F-4DED-82F1-C617B3D248FE}" dt="2021-12-09T04:41:31.955" v="652" actId="2890"/>
        <pc:sldMkLst>
          <pc:docMk/>
          <pc:sldMk cId="3518589528" sldId="370"/>
        </pc:sldMkLst>
      </pc:sldChg>
      <pc:sldChg chg="modSp modAnim">
        <pc:chgData name="Leslie Janis" userId="ee1f4201-f850-40ed-98b8-7841fc0018ef" providerId="ADAL" clId="{D947E367-568F-4DED-82F1-C617B3D248FE}" dt="2021-12-13T00:49:39.825" v="1724" actId="20577"/>
        <pc:sldMkLst>
          <pc:docMk/>
          <pc:sldMk cId="3491695279" sldId="375"/>
        </pc:sldMkLst>
        <pc:spChg chg="mod">
          <ac:chgData name="Leslie Janis" userId="ee1f4201-f850-40ed-98b8-7841fc0018ef" providerId="ADAL" clId="{D947E367-568F-4DED-82F1-C617B3D248FE}" dt="2021-12-13T00:49:39.825" v="1724" actId="20577"/>
          <ac:spMkLst>
            <pc:docMk/>
            <pc:sldMk cId="3491695279" sldId="375"/>
            <ac:spMk id="3" creationId="{00000000-0000-0000-0000-000000000000}"/>
          </ac:spMkLst>
        </pc:spChg>
      </pc:sldChg>
      <pc:sldChg chg="modSp">
        <pc:chgData name="Leslie Janis" userId="ee1f4201-f850-40ed-98b8-7841fc0018ef" providerId="ADAL" clId="{D947E367-568F-4DED-82F1-C617B3D248FE}" dt="2021-12-13T00:50:45.235" v="1764" actId="20577"/>
        <pc:sldMkLst>
          <pc:docMk/>
          <pc:sldMk cId="1116046628" sldId="376"/>
        </pc:sldMkLst>
        <pc:spChg chg="mod">
          <ac:chgData name="Leslie Janis" userId="ee1f4201-f850-40ed-98b8-7841fc0018ef" providerId="ADAL" clId="{D947E367-568F-4DED-82F1-C617B3D248FE}" dt="2021-12-13T00:50:45.235" v="1764" actId="20577"/>
          <ac:spMkLst>
            <pc:docMk/>
            <pc:sldMk cId="1116046628" sldId="376"/>
            <ac:spMk id="3" creationId="{00000000-0000-0000-0000-000000000000}"/>
          </ac:spMkLst>
        </pc:spChg>
      </pc:sldChg>
      <pc:sldChg chg="modSp mod ord">
        <pc:chgData name="Leslie Janis" userId="ee1f4201-f850-40ed-98b8-7841fc0018ef" providerId="ADAL" clId="{D947E367-568F-4DED-82F1-C617B3D248FE}" dt="2021-12-12T05:43:22.666" v="1055" actId="14100"/>
        <pc:sldMkLst>
          <pc:docMk/>
          <pc:sldMk cId="3698532352" sldId="377"/>
        </pc:sldMkLst>
        <pc:spChg chg="mod">
          <ac:chgData name="Leslie Janis" userId="ee1f4201-f850-40ed-98b8-7841fc0018ef" providerId="ADAL" clId="{D947E367-568F-4DED-82F1-C617B3D248FE}" dt="2021-12-12T05:41:32.792" v="1050" actId="207"/>
          <ac:spMkLst>
            <pc:docMk/>
            <pc:sldMk cId="3698532352" sldId="377"/>
            <ac:spMk id="2" creationId="{00000000-0000-0000-0000-000000000000}"/>
          </ac:spMkLst>
        </pc:spChg>
        <pc:spChg chg="mod">
          <ac:chgData name="Leslie Janis" userId="ee1f4201-f850-40ed-98b8-7841fc0018ef" providerId="ADAL" clId="{D947E367-568F-4DED-82F1-C617B3D248FE}" dt="2021-12-12T05:43:22.666" v="1055" actId="14100"/>
          <ac:spMkLst>
            <pc:docMk/>
            <pc:sldMk cId="3698532352" sldId="377"/>
            <ac:spMk id="3" creationId="{00000000-0000-0000-0000-000000000000}"/>
          </ac:spMkLst>
        </pc:spChg>
        <pc:spChg chg="mod">
          <ac:chgData name="Leslie Janis" userId="ee1f4201-f850-40ed-98b8-7841fc0018ef" providerId="ADAL" clId="{D947E367-568F-4DED-82F1-C617B3D248FE}" dt="2021-12-12T05:40:12.932" v="1004" actId="20577"/>
          <ac:spMkLst>
            <pc:docMk/>
            <pc:sldMk cId="3698532352" sldId="377"/>
            <ac:spMk id="4" creationId="{00000000-0000-0000-0000-000000000000}"/>
          </ac:spMkLst>
        </pc:spChg>
      </pc:sldChg>
      <pc:sldChg chg="add ord">
        <pc:chgData name="Leslie Janis" userId="ee1f4201-f850-40ed-98b8-7841fc0018ef" providerId="ADAL" clId="{D947E367-568F-4DED-82F1-C617B3D248FE}" dt="2021-12-09T04:59:23.328" v="737"/>
        <pc:sldMkLst>
          <pc:docMk/>
          <pc:sldMk cId="3117709855" sldId="378"/>
        </pc:sldMkLst>
      </pc:sldChg>
      <pc:sldChg chg="add">
        <pc:chgData name="Leslie Janis" userId="ee1f4201-f850-40ed-98b8-7841fc0018ef" providerId="ADAL" clId="{D947E367-568F-4DED-82F1-C617B3D248FE}" dt="2021-12-09T05:02:50.279" v="740" actId="2890"/>
        <pc:sldMkLst>
          <pc:docMk/>
          <pc:sldMk cId="2013122367"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tate.aid@sde.ok.gov"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de.ok.gov/reporting-requirements-calenda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mailto:state.aid@sde.ok.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1543049"/>
            <a:ext cx="5615404" cy="1714501"/>
          </a:xfrm>
        </p:spPr>
        <p:txBody>
          <a:bodyPr>
            <a:normAutofit/>
          </a:bodyPr>
          <a:lstStyle/>
          <a:p>
            <a:pPr algn="ctr"/>
            <a:r>
              <a:rPr lang="en-US" sz="5000" dirty="0">
                <a:solidFill>
                  <a:srgbClr val="004E9A"/>
                </a:solidFill>
              </a:rPr>
              <a:t>Accreditation</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192505" y="3602037"/>
            <a:ext cx="6136106" cy="1403099"/>
          </a:xfrm>
        </p:spPr>
        <p:txBody>
          <a:bodyPr>
            <a:noAutofit/>
          </a:bodyPr>
          <a:lstStyle/>
          <a:p>
            <a:pPr algn="ctr"/>
            <a:r>
              <a:rPr lang="en-US" sz="2800" b="1" dirty="0">
                <a:solidFill>
                  <a:srgbClr val="464646"/>
                </a:solidFill>
                <a:latin typeface="Arial" panose="020B0604020202020204" pitchFamily="34" charset="0"/>
                <a:cs typeface="Arial" panose="020B0604020202020204" pitchFamily="34" charset="0"/>
              </a:rPr>
              <a:t>Ryan Pieper</a:t>
            </a:r>
          </a:p>
          <a:p>
            <a:pPr algn="ctr"/>
            <a:r>
              <a:rPr lang="en-US" sz="2800" b="1" dirty="0">
                <a:solidFill>
                  <a:srgbClr val="464646"/>
                </a:solidFill>
                <a:latin typeface="Arial" panose="020B0604020202020204" pitchFamily="34" charset="0"/>
                <a:cs typeface="Arial" panose="020B0604020202020204" pitchFamily="34" charset="0"/>
              </a:rPr>
              <a:t>Executive Director of Accreditation</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latin typeface="Arial" panose="020B0604020202020204" pitchFamily="34" charset="0"/>
                <a:cs typeface="Arial" panose="020B0604020202020204" pitchFamily="34" charset="0"/>
              </a:rPr>
              <a:t>Online Accreditation App</a:t>
            </a:r>
            <a:endParaRPr lang="en-US" dirty="0">
              <a:solidFill>
                <a:srgbClr val="004E9A"/>
              </a:solidFill>
            </a:endParaRPr>
          </a:p>
        </p:txBody>
      </p:sp>
      <p:sp>
        <p:nvSpPr>
          <p:cNvPr id="3" name="Content Placeholder 2"/>
          <p:cNvSpPr>
            <a:spLocks noGrp="1"/>
          </p:cNvSpPr>
          <p:nvPr>
            <p:ph idx="1"/>
          </p:nvPr>
        </p:nvSpPr>
        <p:spPr>
          <a:xfrm>
            <a:off x="294199" y="1349829"/>
            <a:ext cx="11603603" cy="4827133"/>
          </a:xfrm>
        </p:spPr>
        <p:txBody>
          <a:bodyPr>
            <a:noAutofit/>
          </a:bodyPr>
          <a:lstStyle/>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Administrators can delegate job tasks</a:t>
            </a:r>
          </a:p>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but cannot delegate responsibility!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Each year the application can reflect a few changes, so be sure to watch for those—Don’t skip questions &amp; answer all questions correctly.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Application opens on Oct. 1 and closes in approx. 2-3 weeks except for the upload section, which is open all year.</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Some information will be uploaded for viewing instead of being required during Accreditation visit.  Upload exactly what is requested &amp; be sure the uploaded information is current for the school year.</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Once the district &amp; all site tabs are </a:t>
            </a:r>
            <a:r>
              <a:rPr lang="en-US" sz="2400" b="1" dirty="0">
                <a:latin typeface="Arial" panose="020B0604020202020204" pitchFamily="34" charset="0"/>
                <a:cs typeface="Arial" panose="020B0604020202020204" pitchFamily="34" charset="0"/>
              </a:rPr>
              <a:t>accurate</a:t>
            </a:r>
            <a:r>
              <a:rPr lang="en-US" sz="2400" dirty="0">
                <a:latin typeface="Arial" panose="020B0604020202020204" pitchFamily="34" charset="0"/>
                <a:cs typeface="Arial" panose="020B0604020202020204" pitchFamily="34" charset="0"/>
              </a:rPr>
              <a:t> &amp; complete, the superintendent must certify the reports.  If an error is found before the closing deadline, you may contact the Office of Accreditation to reopen your application. </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If you have questions, call for clarification–405-521-3335</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200570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6" name="Picture 2" descr="C:\Users\314117\Desktop\thumbnail_Screen Shot 2019-08-23 at 5.46.31 P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3137"/>
            <a:ext cx="12203103" cy="55104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512618" y="2665263"/>
            <a:ext cx="2701635"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93821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365125"/>
            <a:ext cx="11603603" cy="1069537"/>
          </a:xfrm>
        </p:spPr>
        <p:txBody>
          <a:bodyPr/>
          <a:lstStyle/>
          <a:p>
            <a:r>
              <a:rPr lang="en-US" dirty="0">
                <a:solidFill>
                  <a:srgbClr val="004E9A"/>
                </a:solidFill>
                <a:latin typeface="Arial" panose="020B0604020202020204" pitchFamily="34" charset="0"/>
                <a:cs typeface="Arial" panose="020B0604020202020204" pitchFamily="34" charset="0"/>
              </a:rPr>
              <a:t>Accreditation Application-Cont.</a:t>
            </a:r>
            <a:endParaRPr lang="en-US" dirty="0">
              <a:solidFill>
                <a:srgbClr val="004E9A"/>
              </a:solidFill>
            </a:endParaRPr>
          </a:p>
        </p:txBody>
      </p:sp>
      <p:sp>
        <p:nvSpPr>
          <p:cNvPr id="3" name="Content Placeholder 2"/>
          <p:cNvSpPr>
            <a:spLocks noGrp="1"/>
          </p:cNvSpPr>
          <p:nvPr>
            <p:ph idx="1"/>
          </p:nvPr>
        </p:nvSpPr>
        <p:spPr>
          <a:xfrm>
            <a:off x="294199" y="1338944"/>
            <a:ext cx="11603603" cy="4931228"/>
          </a:xfrm>
        </p:spPr>
        <p:txBody>
          <a:bodyPr>
            <a:normAutofit/>
          </a:bodyPr>
          <a:lstStyle/>
          <a:p>
            <a:pPr>
              <a:buFont typeface="Wingdings" panose="05000000000000000000" pitchFamily="2" charset="2"/>
              <a:buChar char="§"/>
            </a:pPr>
            <a:r>
              <a:rPr lang="en-US" sz="2700" b="1" dirty="0">
                <a:latin typeface="Arial" panose="020B0604020202020204" pitchFamily="34" charset="0"/>
                <a:cs typeface="Arial" panose="020B0604020202020204" pitchFamily="34" charset="0"/>
              </a:rPr>
              <a:t>District/Site Tabs:</a:t>
            </a:r>
            <a:endParaRPr lang="en-US" sz="27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Many of the items from this tab will be uploaded or checked in the spring</a:t>
            </a: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Calendar Tab:  Accuracy is very important – check calendar dates and times.  Be sure all sites have the correct calendar.  Changes may occur as the school year progresses, but you will not be able to get into this application to change data.  Instead, you will upload changes as needed</a:t>
            </a: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School Day Tab:  Times should match times shown on the Days to Hours Worksheet.  Changes may occur as the school year progresses.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spTree>
    <p:extLst>
      <p:ext uri="{BB962C8B-B14F-4D97-AF65-F5344CB8AC3E}">
        <p14:creationId xmlns:p14="http://schemas.microsoft.com/office/powerpoint/2010/main" val="409551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4"/>
            <a:ext cx="11603603" cy="1030538"/>
          </a:xfrm>
        </p:spPr>
        <p:txBody>
          <a:bodyPr/>
          <a:lstStyle/>
          <a:p>
            <a:pPr algn="ctr"/>
            <a:r>
              <a:rPr lang="en-US" dirty="0">
                <a:solidFill>
                  <a:srgbClr val="004E9A"/>
                </a:solidFill>
                <a:latin typeface="Arial" panose="020B0604020202020204" pitchFamily="34" charset="0"/>
                <a:cs typeface="Arial" panose="020B0604020202020204" pitchFamily="34" charset="0"/>
              </a:rPr>
              <a:t>Accreditation Audits - UPLOADS</a:t>
            </a:r>
            <a:endParaRPr lang="en-US" dirty="0">
              <a:solidFill>
                <a:srgbClr val="004E9A"/>
              </a:solidFill>
            </a:endParaRPr>
          </a:p>
        </p:txBody>
      </p:sp>
      <p:sp>
        <p:nvSpPr>
          <p:cNvPr id="3" name="Content Placeholder 2"/>
          <p:cNvSpPr>
            <a:spLocks noGrp="1"/>
          </p:cNvSpPr>
          <p:nvPr>
            <p:ph idx="1"/>
          </p:nvPr>
        </p:nvSpPr>
        <p:spPr>
          <a:xfrm>
            <a:off x="293914" y="1058779"/>
            <a:ext cx="11603603" cy="5118184"/>
          </a:xfrm>
        </p:spPr>
        <p:txBody>
          <a:bodyPr>
            <a:normAutofit fontScale="32500" lnSpcReduction="20000"/>
          </a:bodyPr>
          <a:lstStyle/>
          <a:p>
            <a:pPr>
              <a:spcBef>
                <a:spcPts val="0"/>
              </a:spcBef>
              <a:buNone/>
            </a:pPr>
            <a:endParaRPr lang="en-US" sz="5600" b="1" dirty="0">
              <a:solidFill>
                <a:srgbClr val="0070C0"/>
              </a:solidFill>
              <a:latin typeface="Arial" panose="020B0604020202020204" pitchFamily="34" charset="0"/>
              <a:cs typeface="Arial" panose="020B0604020202020204" pitchFamily="34" charset="0"/>
            </a:endParaRPr>
          </a:p>
          <a:p>
            <a:pPr>
              <a:spcBef>
                <a:spcPts val="0"/>
              </a:spcBef>
              <a:buNone/>
            </a:pPr>
            <a:r>
              <a:rPr lang="en-US" sz="10000" b="1" dirty="0">
                <a:solidFill>
                  <a:srgbClr val="D15420"/>
                </a:solidFill>
                <a:latin typeface="Arial" panose="020B0604020202020204" pitchFamily="34" charset="0"/>
                <a:cs typeface="Arial" panose="020B0604020202020204" pitchFamily="34" charset="0"/>
              </a:rPr>
              <a:t>PLEASE</a:t>
            </a:r>
            <a:r>
              <a:rPr lang="en-US" sz="10000" dirty="0">
                <a:solidFill>
                  <a:srgbClr val="D15420"/>
                </a:solidFill>
                <a:latin typeface="Arial" panose="020B0604020202020204" pitchFamily="34" charset="0"/>
                <a:cs typeface="Arial" panose="020B0604020202020204" pitchFamily="34" charset="0"/>
              </a:rPr>
              <a:t>—Before uploading, be sure to save your district, site and 	document name in the title. Please be sure documents are readable &amp; not upside down!  The Upload link is open all year to update documents as needed.</a:t>
            </a:r>
          </a:p>
          <a:p>
            <a:pPr>
              <a:spcBef>
                <a:spcPts val="0"/>
              </a:spcBef>
              <a:buNone/>
            </a:pPr>
            <a:endParaRPr lang="en-US" sz="3100" dirty="0">
              <a:solidFill>
                <a:srgbClr val="D1542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Calendar Change Notifications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Class Schedules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CPR/Heimlich Cards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Safe School &amp; Healthy &amp; Fit School Advisory Committee</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Treasurer/Encumbrance Clerk trainings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Bonds for Superintendent, Treasurer &amp; Clerks</a:t>
            </a:r>
            <a:endParaRPr lang="en-US" sz="9200" dirty="0">
              <a:solidFill>
                <a:srgbClr val="D15420"/>
              </a:solidFill>
              <a:latin typeface="Arial" panose="020B0604020202020204" pitchFamily="34" charset="0"/>
              <a:cs typeface="Arial" panose="020B0604020202020204" pitchFamily="34" charset="0"/>
            </a:endParaRPr>
          </a:p>
          <a:p>
            <a:pPr>
              <a:spcBef>
                <a:spcPts val="0"/>
              </a:spcBef>
              <a:buNone/>
            </a:pPr>
            <a:endParaRPr lang="en-US"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516468" y="6363318"/>
            <a:ext cx="5966098" cy="365125"/>
          </a:xfrm>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13</a:t>
            </a:fld>
            <a:endParaRPr lang="en-US" dirty="0"/>
          </a:p>
        </p:txBody>
      </p:sp>
    </p:spTree>
    <p:extLst>
      <p:ext uri="{BB962C8B-B14F-4D97-AF65-F5344CB8AC3E}">
        <p14:creationId xmlns:p14="http://schemas.microsoft.com/office/powerpoint/2010/main" val="57458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39001"/>
            <a:ext cx="11603603" cy="943413"/>
          </a:xfrm>
        </p:spPr>
        <p:txBody>
          <a:bodyPr/>
          <a:lstStyle/>
          <a:p>
            <a:r>
              <a:rPr lang="en-US" dirty="0">
                <a:solidFill>
                  <a:srgbClr val="004E9A"/>
                </a:solidFill>
                <a:latin typeface="Arial" panose="020B0604020202020204" pitchFamily="34" charset="0"/>
                <a:cs typeface="Arial" panose="020B0604020202020204" pitchFamily="34" charset="0"/>
              </a:rPr>
              <a:t>District Treasurers/Encumbrance Clerks</a:t>
            </a:r>
            <a:endParaRPr lang="en-US" dirty="0">
              <a:solidFill>
                <a:srgbClr val="004E9A"/>
              </a:solidFill>
            </a:endParaRPr>
          </a:p>
        </p:txBody>
      </p:sp>
      <p:sp>
        <p:nvSpPr>
          <p:cNvPr id="3" name="Content Placeholder 2"/>
          <p:cNvSpPr>
            <a:spLocks noGrp="1"/>
          </p:cNvSpPr>
          <p:nvPr>
            <p:ph idx="1"/>
          </p:nvPr>
        </p:nvSpPr>
        <p:spPr>
          <a:xfrm>
            <a:off x="294199" y="1182414"/>
            <a:ext cx="11603603" cy="4994549"/>
          </a:xfrm>
        </p:spPr>
        <p:txBody>
          <a:bodyPr>
            <a:normAutofit fontScale="25000" lnSpcReduction="20000"/>
          </a:bodyPr>
          <a:lstStyle/>
          <a:p>
            <a:pPr>
              <a:spcBef>
                <a:spcPts val="0"/>
              </a:spcBef>
              <a:buFont typeface="Wingdings" panose="05000000000000000000" pitchFamily="2" charset="2"/>
              <a:buChar char="§"/>
            </a:pPr>
            <a:r>
              <a:rPr lang="en-US" sz="10400" b="1" i="1" dirty="0">
                <a:latin typeface="Arial" panose="020B0604020202020204" pitchFamily="34" charset="0"/>
                <a:cs typeface="Arial" panose="020B0604020202020204" pitchFamily="34" charset="0"/>
              </a:rPr>
              <a:t>70 O.S. § 5-190</a:t>
            </a:r>
            <a:r>
              <a:rPr lang="en-US" sz="10400" dirty="0">
                <a:latin typeface="Arial" panose="020B0604020202020204" pitchFamily="34" charset="0"/>
                <a:cs typeface="Arial" panose="020B0604020202020204" pitchFamily="34" charset="0"/>
              </a:rPr>
              <a:t>: The school district treasurer/encumbrance clerk(s) shall be required within nine months after employment in the position, to complete 12 hours of training in the required instruction in school finance laws, accounting, ethics, and the duties/responsibilities of the position.  Any instruction as described &amp; completed by the treasurer or encumbrance clerk within 3 years prior to employment in the position shall count toward satisfying these requirements.</a:t>
            </a:r>
          </a:p>
          <a:p>
            <a:pPr>
              <a:spcBef>
                <a:spcPts val="0"/>
              </a:spcBef>
              <a:buFont typeface="Wingdings" panose="05000000000000000000" pitchFamily="2" charset="2"/>
              <a:buChar char="§"/>
            </a:pPr>
            <a:r>
              <a:rPr lang="en-US" sz="10400" b="1" dirty="0">
                <a:latin typeface="Arial" panose="020B0604020202020204" pitchFamily="34" charset="0"/>
                <a:cs typeface="Arial" panose="020B0604020202020204" pitchFamily="34" charset="0"/>
              </a:rPr>
              <a:t>Every</a:t>
            </a:r>
            <a:r>
              <a:rPr lang="en-US" sz="10400" dirty="0">
                <a:latin typeface="Arial" panose="020B0604020202020204" pitchFamily="34" charset="0"/>
                <a:cs typeface="Arial" panose="020B0604020202020204" pitchFamily="34" charset="0"/>
              </a:rPr>
              <a:t> school district treasurer &amp; encumbrance clerk must complete 12 hours of continuing education every 3 years. Upload ONLY those most recent 12 hours.</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The superintendent cannot be treasurer or encumbrance clerk.</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Encumbrance clerk(s) must be listed in SPR &amp; be properly coded.</a:t>
            </a:r>
          </a:p>
          <a:p>
            <a:pPr>
              <a:spcBef>
                <a:spcPts val="0"/>
              </a:spcBef>
              <a:buFont typeface="Wingdings" panose="05000000000000000000" pitchFamily="2" charset="2"/>
              <a:buChar char="§"/>
            </a:pPr>
            <a:r>
              <a:rPr lang="en-US" sz="10400" b="1" dirty="0">
                <a:latin typeface="Arial" panose="020B0604020202020204" pitchFamily="34" charset="0"/>
                <a:cs typeface="Arial" panose="020B0604020202020204" pitchFamily="34" charset="0"/>
              </a:rPr>
              <a:t>All</a:t>
            </a:r>
            <a:r>
              <a:rPr lang="en-US" sz="10400" dirty="0">
                <a:latin typeface="Arial" panose="020B0604020202020204" pitchFamily="34" charset="0"/>
                <a:cs typeface="Arial" panose="020B0604020202020204" pitchFamily="34" charset="0"/>
              </a:rPr>
              <a:t> trainings applying to 12 hours </a:t>
            </a:r>
            <a:r>
              <a:rPr lang="en-US" sz="10400" b="1" dirty="0">
                <a:latin typeface="Arial" panose="020B0604020202020204" pitchFamily="34" charset="0"/>
                <a:cs typeface="Arial" panose="020B0604020202020204" pitchFamily="34" charset="0"/>
              </a:rPr>
              <a:t>must</a:t>
            </a:r>
            <a:r>
              <a:rPr lang="en-US" sz="10400" dirty="0">
                <a:latin typeface="Arial" panose="020B0604020202020204" pitchFamily="34" charset="0"/>
                <a:cs typeface="Arial" panose="020B0604020202020204" pitchFamily="34" charset="0"/>
              </a:rPr>
              <a:t> have the OCAS stamp.</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Required Bonding documentation: $100,000 for superintendent                     &amp; treasurer and $1,000 for encumbrance clerk(s).</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Please put the most recent training in front of the file.</a:t>
            </a:r>
          </a:p>
          <a:p>
            <a:pPr marL="0" indent="0">
              <a:spcBef>
                <a:spcPts val="0"/>
              </a:spcBef>
              <a:buNone/>
            </a:pPr>
            <a:endParaRPr lang="en-US" dirty="0">
              <a:solidFill>
                <a:srgbClr val="0070C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6" t="12549" r="6187" b="8904"/>
          <a:stretch/>
        </p:blipFill>
        <p:spPr bwMode="auto">
          <a:xfrm>
            <a:off x="10275104" y="4413343"/>
            <a:ext cx="1622698" cy="156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33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Security/Safety Drills</a:t>
            </a:r>
            <a:endParaRPr lang="en-US" dirty="0">
              <a:solidFill>
                <a:srgbClr val="004E9A"/>
              </a:solidFill>
            </a:endParaRPr>
          </a:p>
        </p:txBody>
      </p:sp>
      <p:sp>
        <p:nvSpPr>
          <p:cNvPr id="3" name="Content Placeholder 2"/>
          <p:cNvSpPr>
            <a:spLocks noGrp="1"/>
          </p:cNvSpPr>
          <p:nvPr>
            <p:ph idx="1"/>
          </p:nvPr>
        </p:nvSpPr>
        <p:spPr>
          <a:xfrm>
            <a:off x="294199" y="1690688"/>
            <a:ext cx="11603603" cy="4486275"/>
          </a:xfrm>
        </p:spPr>
        <p:txBody>
          <a:bodyPr>
            <a:normAutofit fontScale="92500" lnSpcReduction="10000"/>
          </a:bodyPr>
          <a:lstStyle/>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Conducting drills serves as documentation you have done everything possible to keep your students and staff members safe from any unexpected occurrences. </a:t>
            </a:r>
          </a:p>
          <a:p>
            <a:pPr>
              <a:spcBef>
                <a:spcPts val="0"/>
              </a:spcBef>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Multiple drills should NOT be conducted during the same time frame-Each drill should be conducted as a stand-alone drill. </a:t>
            </a:r>
          </a:p>
          <a:p>
            <a:pPr marL="0" indent="0">
              <a:spcBef>
                <a:spcPts val="0"/>
              </a:spcBef>
              <a:buNone/>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Routinely change the type of additional drills, so that your district has documentation they are well prepared for all types of emergencies.</a:t>
            </a:r>
          </a:p>
          <a:p>
            <a:pPr>
              <a:spcBef>
                <a:spcPts val="0"/>
              </a:spcBef>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Report drills to Homeland Security on </a:t>
            </a:r>
            <a:r>
              <a:rPr lang="en-US" u="sng" dirty="0">
                <a:latin typeface="Arial" panose="020B0604020202020204" pitchFamily="34" charset="0"/>
                <a:cs typeface="Arial" panose="020B0604020202020204" pitchFamily="34" charset="0"/>
              </a:rPr>
              <a:t>www.schoolsecurity.ok.gov </a:t>
            </a:r>
          </a:p>
          <a:p>
            <a:pPr marL="182880" indent="-182880">
              <a:spcBef>
                <a:spcPts val="0"/>
              </a:spcBef>
              <a:buNone/>
            </a:pPr>
            <a:endParaRPr lang="en-US" sz="1050"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spTree>
    <p:extLst>
      <p:ext uri="{BB962C8B-B14F-4D97-AF65-F5344CB8AC3E}">
        <p14:creationId xmlns:p14="http://schemas.microsoft.com/office/powerpoint/2010/main" val="234567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23235"/>
            <a:ext cx="11603603" cy="1069537"/>
          </a:xfrm>
        </p:spPr>
        <p:txBody>
          <a:bodyPr/>
          <a:lstStyle/>
          <a:p>
            <a:pPr algn="ctr"/>
            <a:r>
              <a:rPr lang="en-US" dirty="0">
                <a:solidFill>
                  <a:srgbClr val="004E9A"/>
                </a:solidFill>
                <a:latin typeface="Arial" panose="020B0604020202020204" pitchFamily="34" charset="0"/>
                <a:cs typeface="Arial" panose="020B0604020202020204" pitchFamily="34" charset="0"/>
              </a:rPr>
              <a:t>Security/Safety Drills-Cont.</a:t>
            </a:r>
            <a:endParaRPr lang="en-US" dirty="0">
              <a:solidFill>
                <a:srgbClr val="004E9A"/>
              </a:solidFill>
            </a:endParaRPr>
          </a:p>
        </p:txBody>
      </p:sp>
      <p:sp>
        <p:nvSpPr>
          <p:cNvPr id="3" name="Content Placeholder 2"/>
          <p:cNvSpPr>
            <a:spLocks noGrp="1"/>
          </p:cNvSpPr>
          <p:nvPr>
            <p:ph idx="1"/>
          </p:nvPr>
        </p:nvSpPr>
        <p:spPr>
          <a:xfrm>
            <a:off x="294199" y="1292772"/>
            <a:ext cx="11603603" cy="4884191"/>
          </a:xfrm>
        </p:spPr>
        <p:txBody>
          <a:bodyPr>
            <a:normAutofit fontScale="77500" lnSpcReduction="20000"/>
          </a:bodyPr>
          <a:lstStyle/>
          <a:p>
            <a:pPr>
              <a:spcBef>
                <a:spcPts val="0"/>
              </a:spcBef>
              <a:buFont typeface="Wingdings" panose="05000000000000000000" pitchFamily="2" charset="2"/>
              <a:buChar char="§"/>
            </a:pPr>
            <a:r>
              <a:rPr lang="en-US" b="1" i="1" dirty="0">
                <a:latin typeface="Arial" panose="020B0604020202020204" pitchFamily="34" charset="0"/>
                <a:cs typeface="Arial" panose="020B0604020202020204" pitchFamily="34" charset="0"/>
              </a:rPr>
              <a:t>School Wide Drills for ALL students &amp; faculty</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Tornado Drills</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One in September and one in March</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Fire Drills: </a:t>
            </a:r>
            <a:r>
              <a:rPr lang="en-US" dirty="0">
                <a:latin typeface="Arial" panose="020B0604020202020204" pitchFamily="34" charset="0"/>
                <a:cs typeface="Arial" panose="020B0604020202020204" pitchFamily="34" charset="0"/>
              </a:rPr>
              <a:t>One within first 15 days of the start of each semester</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4 Security Drills: </a:t>
            </a:r>
            <a:r>
              <a:rPr lang="en-US" dirty="0">
                <a:latin typeface="Arial" panose="020B0604020202020204" pitchFamily="34" charset="0"/>
                <a:cs typeface="Arial" panose="020B0604020202020204" pitchFamily="34" charset="0"/>
              </a:rPr>
              <a:t>One within first 15 days of the start of each semester &amp; one additional security drill anytime during each semester</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Drills of Choice: </a:t>
            </a:r>
            <a:r>
              <a:rPr lang="en-US" dirty="0">
                <a:latin typeface="Arial" panose="020B0604020202020204" pitchFamily="34" charset="0"/>
                <a:cs typeface="Arial" panose="020B0604020202020204" pitchFamily="34" charset="0"/>
              </a:rPr>
              <a:t>Do not keep repeating the same mandated drills above as the additional drills. The school safety committee should evaluate dangers that exist in/near your community &amp; provide input that helps determine what drills are most beneficial to your grade level, specific area or needs.  Additional drill examples include: earthquake, missing student, site bus evacuation, prison break, grass fires, truck, train/airplane crash, factory explosions, drug houses,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
            </a:pPr>
            <a:r>
              <a:rPr lang="en-US" b="1" i="1" dirty="0">
                <a:latin typeface="Arial" panose="020B0604020202020204" pitchFamily="34" charset="0"/>
                <a:cs typeface="Arial" panose="020B0604020202020204" pitchFamily="34" charset="0"/>
              </a:rPr>
              <a:t>Transportation Drills for all students riding daily Bus Routes</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Bus Evacuation Drills: </a:t>
            </a:r>
            <a:r>
              <a:rPr lang="en-US" dirty="0">
                <a:latin typeface="Arial" panose="020B0604020202020204" pitchFamily="34" charset="0"/>
                <a:cs typeface="Arial" panose="020B0604020202020204" pitchFamily="34" charset="0"/>
              </a:rPr>
              <a:t>One within first 15 days of the start</a:t>
            </a:r>
          </a:p>
          <a:p>
            <a:pPr marL="0" indent="0">
              <a:spcBef>
                <a:spcPts val="0"/>
              </a:spcBef>
              <a:buNone/>
            </a:pPr>
            <a:r>
              <a:rPr lang="en-US" dirty="0">
                <a:latin typeface="Arial" panose="020B0604020202020204" pitchFamily="34" charset="0"/>
                <a:cs typeface="Arial" panose="020B0604020202020204" pitchFamily="34" charset="0"/>
              </a:rPr>
              <a:t>   of each semester is recommended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307947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Annual Audits—Spring</a:t>
            </a:r>
            <a:endParaRPr lang="en-US" dirty="0">
              <a:solidFill>
                <a:srgbClr val="004E9A"/>
              </a:solidFill>
            </a:endParaRPr>
          </a:p>
        </p:txBody>
      </p:sp>
      <p:sp>
        <p:nvSpPr>
          <p:cNvPr id="3" name="Content Placeholder 2"/>
          <p:cNvSpPr>
            <a:spLocks noGrp="1"/>
          </p:cNvSpPr>
          <p:nvPr>
            <p:ph idx="1"/>
          </p:nvPr>
        </p:nvSpPr>
        <p:spPr/>
        <p:txBody>
          <a:bodyPr>
            <a:normAutofit/>
          </a:bodyPr>
          <a:lstStyle/>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Checks done prior to coming on-site:</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Online Accreditation Application: Calendar, Schedule, etc.</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Uploads: CPR/Heimlich Cards, Healthy &amp; Fit School Advisory Committee, Safe School Committee, Annual College Remediation &amp; Dropout Report to board, Career Tech course approval board minutes, Treasurer/Encumbrance Clerk trainings, Bonds for Superintendent, Treasurer &amp; Clerks, etc.</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Fall Audit Compliance Items</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Spring Audit Compliance Items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83486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Additional Annual Audits</a:t>
            </a:r>
            <a:endParaRPr lang="en-US" dirty="0">
              <a:solidFill>
                <a:srgbClr val="004E9A"/>
              </a:solidFill>
            </a:endParaRPr>
          </a:p>
        </p:txBody>
      </p:sp>
      <p:sp>
        <p:nvSpPr>
          <p:cNvPr id="3" name="Content Placeholder 2"/>
          <p:cNvSpPr>
            <a:spLocks noGrp="1"/>
          </p:cNvSpPr>
          <p:nvPr>
            <p:ph idx="1"/>
          </p:nvPr>
        </p:nvSpPr>
        <p:spPr/>
        <p:txBody>
          <a:bodyPr>
            <a:normAutofit lnSpcReduction="10000"/>
          </a:bodyPr>
          <a:lstStyle/>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October</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October-November</a:t>
            </a:r>
            <a:r>
              <a:rPr lang="en-US" dirty="0">
                <a:latin typeface="Arial" panose="020B0604020202020204" pitchFamily="34" charset="0"/>
                <a:cs typeface="Arial" panose="020B0604020202020204" pitchFamily="34" charset="0"/>
              </a:rPr>
              <a:t>:  FQSR (First Quarter Statistical Report)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December-March</a:t>
            </a:r>
            <a:r>
              <a:rPr lang="en-US" dirty="0">
                <a:latin typeface="Arial" panose="020B0604020202020204" pitchFamily="34" charset="0"/>
                <a:cs typeface="Arial" panose="020B0604020202020204" pitchFamily="34" charset="0"/>
              </a:rPr>
              <a:t>:  Bilingual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January-February</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March-April</a:t>
            </a:r>
            <a:r>
              <a:rPr lang="en-US" dirty="0">
                <a:latin typeface="Arial" panose="020B0604020202020204" pitchFamily="34" charset="0"/>
                <a:cs typeface="Arial" panose="020B0604020202020204" pitchFamily="34" charset="0"/>
              </a:rPr>
              <a:t>:  Spring Accreditation Visits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12680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D15420"/>
                </a:solidFill>
              </a:rPr>
              <a:t>Spring Compliance Checks</a:t>
            </a:r>
            <a:br>
              <a:rPr lang="en-US" dirty="0">
                <a:solidFill>
                  <a:srgbClr val="F47524"/>
                </a:solidFill>
              </a:rPr>
            </a:br>
            <a:r>
              <a:rPr lang="en-US" sz="2900" b="0" dirty="0">
                <a:solidFill>
                  <a:srgbClr val="0070C0"/>
                </a:solidFill>
              </a:rPr>
              <a:t>Below are other SDE Departments that can recommend a Deficiency</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19</a:t>
            </a:fld>
            <a:endParaRPr lang="en-US" dirty="0"/>
          </a:p>
        </p:txBody>
      </p:sp>
      <p:sp>
        <p:nvSpPr>
          <p:cNvPr id="6" name="Content Placeholder 5">
            <a:extLst>
              <a:ext uri="{FF2B5EF4-FFF2-40B4-BE49-F238E27FC236}">
                <a16:creationId xmlns:a16="http://schemas.microsoft.com/office/drawing/2014/main" id="{1CFEA5DB-FA0E-40E3-9218-611C92CEBF64}"/>
              </a:ext>
            </a:extLst>
          </p:cNvPr>
          <p:cNvSpPr>
            <a:spLocks noGrp="1"/>
          </p:cNvSpPr>
          <p:nvPr>
            <p:ph idx="1"/>
          </p:nvPr>
        </p:nvSpPr>
        <p:spPr>
          <a:xfrm>
            <a:off x="516468" y="1825625"/>
            <a:ext cx="11381334" cy="4351338"/>
          </a:xfrm>
        </p:spPr>
        <p:txBody>
          <a:bodyPr>
            <a:normAutofit lnSpcReduction="10000"/>
          </a:bodyPr>
          <a:lstStyle/>
          <a:p>
            <a:r>
              <a:rPr lang="en-US" dirty="0"/>
              <a:t>Special Education</a:t>
            </a:r>
          </a:p>
          <a:p>
            <a:r>
              <a:rPr lang="en-US" dirty="0"/>
              <a:t>Child Nutrition</a:t>
            </a:r>
          </a:p>
          <a:p>
            <a:r>
              <a:rPr lang="en-US" dirty="0"/>
              <a:t>Federal Programs</a:t>
            </a:r>
          </a:p>
          <a:p>
            <a:r>
              <a:rPr lang="en-US" dirty="0"/>
              <a:t>Accountability</a:t>
            </a:r>
          </a:p>
          <a:p>
            <a:r>
              <a:rPr lang="en-US" dirty="0"/>
              <a:t>OCAS</a:t>
            </a:r>
          </a:p>
          <a:p>
            <a:r>
              <a:rPr lang="en-US" dirty="0"/>
              <a:t>Alt. Ed</a:t>
            </a:r>
          </a:p>
          <a:p>
            <a:r>
              <a:rPr lang="en-US" dirty="0"/>
              <a:t>Reading Sufficiency</a:t>
            </a:r>
          </a:p>
        </p:txBody>
      </p:sp>
    </p:spTree>
    <p:extLst>
      <p:ext uri="{BB962C8B-B14F-4D97-AF65-F5344CB8AC3E}">
        <p14:creationId xmlns:p14="http://schemas.microsoft.com/office/powerpoint/2010/main" val="74847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rPr>
              <a:t>Purpose of the RAO’s</a:t>
            </a:r>
          </a:p>
        </p:txBody>
      </p:sp>
      <p:sp>
        <p:nvSpPr>
          <p:cNvPr id="3" name="Content Placeholder 2"/>
          <p:cNvSpPr>
            <a:spLocks noGrp="1"/>
          </p:cNvSpPr>
          <p:nvPr>
            <p:ph idx="1"/>
          </p:nvPr>
        </p:nvSpPr>
        <p:spPr>
          <a:xfrm>
            <a:off x="513829" y="1299411"/>
            <a:ext cx="11383973" cy="5063907"/>
          </a:xfrm>
        </p:spPr>
        <p:txBody>
          <a:bodyPr>
            <a:noAutofit/>
          </a:bodyPr>
          <a:lstStyle/>
          <a:p>
            <a:r>
              <a:rPr lang="en-US" sz="3400" dirty="0"/>
              <a:t>Educate!</a:t>
            </a:r>
          </a:p>
          <a:p>
            <a:r>
              <a:rPr lang="en-US" sz="3400" dirty="0"/>
              <a:t>Act as liaison between the SDE and the schools.</a:t>
            </a:r>
          </a:p>
          <a:p>
            <a:r>
              <a:rPr lang="en-US" sz="3400" dirty="0"/>
              <a:t>Resource for information.</a:t>
            </a:r>
          </a:p>
          <a:p>
            <a:r>
              <a:rPr lang="en-US" sz="3400" dirty="0"/>
              <a:t>Provide guidance and make recommendations.</a:t>
            </a:r>
          </a:p>
          <a:p>
            <a:r>
              <a:rPr lang="en-US" sz="3400" dirty="0"/>
              <a:t>Conduct audits &amp; gather information for other departments.</a:t>
            </a:r>
          </a:p>
          <a:p>
            <a:r>
              <a:rPr lang="en-US" sz="3400" dirty="0"/>
              <a:t>We are here to help you by the best leader you can be!</a:t>
            </a:r>
          </a:p>
          <a:p>
            <a:r>
              <a:rPr lang="en-US" sz="3400" dirty="0"/>
              <a:t>Do not hesitate to call your RAO!</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41507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317958"/>
            <a:ext cx="11456666" cy="1045360"/>
          </a:xfrm>
        </p:spPr>
        <p:txBody>
          <a:bodyPr>
            <a:normAutofit/>
          </a:bodyPr>
          <a:lstStyle/>
          <a:p>
            <a:pPr algn="ctr"/>
            <a:r>
              <a:rPr lang="en-US" sz="4400" b="1" dirty="0">
                <a:solidFill>
                  <a:srgbClr val="004E9A"/>
                </a:solidFill>
              </a:rPr>
              <a:t>SCHOOL PERSONNEL RECORDS</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93632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does School Personnel Records mean to you?</a:t>
            </a:r>
          </a:p>
        </p:txBody>
      </p:sp>
      <p:sp>
        <p:nvSpPr>
          <p:cNvPr id="3" name="Content Placeholder 2"/>
          <p:cNvSpPr>
            <a:spLocks noGrp="1"/>
          </p:cNvSpPr>
          <p:nvPr>
            <p:ph idx="1"/>
          </p:nvPr>
        </p:nvSpPr>
        <p:spPr/>
        <p:txBody>
          <a:bodyPr>
            <a:normAutofit/>
          </a:bodyPr>
          <a:lstStyle/>
          <a:p>
            <a:r>
              <a:rPr lang="en-US" sz="2400" b="1" dirty="0">
                <a:solidFill>
                  <a:srgbClr val="669B41"/>
                </a:solidFill>
              </a:rPr>
              <a:t>Personnel Reports</a:t>
            </a:r>
          </a:p>
          <a:p>
            <a:pPr lvl="1"/>
            <a:r>
              <a:rPr lang="en-US" sz="2200" dirty="0"/>
              <a:t>All certified and non-certified staff salary and benefits are reported to our office three times per year.</a:t>
            </a:r>
          </a:p>
          <a:p>
            <a:pPr lvl="1"/>
            <a:r>
              <a:rPr lang="en-US" sz="2200" dirty="0"/>
              <a:t>All certified substitute days and compensation are to be included in the end-of-year report.</a:t>
            </a:r>
          </a:p>
          <a:p>
            <a:r>
              <a:rPr lang="en-US" sz="2400" b="1" dirty="0">
                <a:solidFill>
                  <a:srgbClr val="DE9027"/>
                </a:solidFill>
              </a:rPr>
              <a:t>Teacher Service Records</a:t>
            </a:r>
          </a:p>
          <a:p>
            <a:pPr lvl="1"/>
            <a:r>
              <a:rPr lang="en-US" sz="2200" dirty="0"/>
              <a:t>APR maintains historical data on all certified teachers statewide.</a:t>
            </a:r>
          </a:p>
          <a:p>
            <a:pPr lvl="1"/>
            <a:r>
              <a:rPr lang="en-US" sz="2200" dirty="0"/>
              <a:t>SPR also verifies all out-of-state/out-of-country/college/private school/military experience.</a:t>
            </a:r>
          </a:p>
          <a:p>
            <a:r>
              <a:rPr lang="en-US" sz="2400" b="1" dirty="0">
                <a:solidFill>
                  <a:srgbClr val="D15420"/>
                </a:solidFill>
              </a:rPr>
              <a:t>”E” Teacher Numbers</a:t>
            </a:r>
          </a:p>
          <a:p>
            <a:pPr lvl="1"/>
            <a:r>
              <a:rPr lang="en-US" sz="2200" dirty="0"/>
              <a:t>Requests are submitted to/processed by our department.</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8516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does School Personnel Records mean to you?</a:t>
            </a:r>
          </a:p>
        </p:txBody>
      </p:sp>
      <p:sp>
        <p:nvSpPr>
          <p:cNvPr id="3" name="Content Placeholder 2"/>
          <p:cNvSpPr>
            <a:spLocks noGrp="1"/>
          </p:cNvSpPr>
          <p:nvPr>
            <p:ph idx="1"/>
          </p:nvPr>
        </p:nvSpPr>
        <p:spPr/>
        <p:txBody>
          <a:bodyPr>
            <a:normAutofit/>
          </a:bodyPr>
          <a:lstStyle/>
          <a:p>
            <a:r>
              <a:rPr lang="en-US" sz="2400" b="1" dirty="0">
                <a:solidFill>
                  <a:srgbClr val="669B41"/>
                </a:solidFill>
              </a:rPr>
              <a:t>Salary Schedules </a:t>
            </a:r>
            <a:r>
              <a:rPr lang="en-US" sz="2400" b="1" i="1" dirty="0">
                <a:solidFill>
                  <a:srgbClr val="669B41"/>
                </a:solidFill>
              </a:rPr>
              <a:t>(recommended but not required)</a:t>
            </a:r>
          </a:p>
          <a:p>
            <a:pPr lvl="1"/>
            <a:r>
              <a:rPr lang="en-US" sz="2200" dirty="0"/>
              <a:t>All district salary schedules are submitted to our office each November.</a:t>
            </a:r>
          </a:p>
          <a:p>
            <a:pPr lvl="1"/>
            <a:r>
              <a:rPr lang="en-US" sz="2200" dirty="0"/>
              <a:t>You can also find the State Minimum Salary Schedule on our homepage.</a:t>
            </a:r>
          </a:p>
          <a:p>
            <a:r>
              <a:rPr lang="en-US" sz="2400" b="1" dirty="0">
                <a:solidFill>
                  <a:srgbClr val="DE9027"/>
                </a:solidFill>
              </a:rPr>
              <a:t>Superintendent/Head of School Contracts</a:t>
            </a:r>
          </a:p>
          <a:p>
            <a:pPr lvl="1"/>
            <a:r>
              <a:rPr lang="en-US" sz="2200" dirty="0"/>
              <a:t>All Superintendent/Head of School contracts are collected by SPR.</a:t>
            </a:r>
          </a:p>
          <a:p>
            <a:pPr lvl="2"/>
            <a:r>
              <a:rPr lang="en-US" sz="2000" b="1" dirty="0"/>
              <a:t>Upload </a:t>
            </a:r>
            <a:r>
              <a:rPr lang="en-US" sz="2000" b="1" i="1" dirty="0"/>
              <a:t>signed</a:t>
            </a:r>
            <a:r>
              <a:rPr lang="en-US" sz="2000" b="1" dirty="0"/>
              <a:t> current year contract to the Welcome Screen.</a:t>
            </a:r>
          </a:p>
          <a:p>
            <a:r>
              <a:rPr lang="en-US" sz="2400" b="1" dirty="0">
                <a:solidFill>
                  <a:srgbClr val="D15420"/>
                </a:solidFill>
              </a:rPr>
              <a:t>Online Directory</a:t>
            </a:r>
          </a:p>
          <a:p>
            <a:pPr lvl="1"/>
            <a:r>
              <a:rPr lang="en-US" sz="2200" dirty="0"/>
              <a:t>Data used for many notification groups as well as report card contacts.</a:t>
            </a:r>
          </a:p>
          <a:p>
            <a:pPr lvl="1"/>
            <a:r>
              <a:rPr lang="en-US" sz="2200" dirty="0"/>
              <a:t>Needs to always be up-to-date.</a:t>
            </a:r>
          </a:p>
          <a:p>
            <a:pPr marL="457200" lvl="1" indent="0">
              <a:buNone/>
            </a:pPr>
            <a:endParaRPr lang="en-US" sz="2200" dirty="0"/>
          </a:p>
          <a:p>
            <a:endParaRPr lang="en-US" sz="1000" dirty="0"/>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27303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Personnel Reporting Dates</a:t>
            </a:r>
          </a:p>
        </p:txBody>
      </p:sp>
      <p:sp>
        <p:nvSpPr>
          <p:cNvPr id="3" name="Content Placeholder 2"/>
          <p:cNvSpPr>
            <a:spLocks noGrp="1"/>
          </p:cNvSpPr>
          <p:nvPr>
            <p:ph idx="1"/>
          </p:nvPr>
        </p:nvSpPr>
        <p:spPr/>
        <p:txBody>
          <a:bodyPr/>
          <a:lstStyle/>
          <a:p>
            <a:r>
              <a:rPr lang="en-US" dirty="0"/>
              <a:t>Initial Certified and Support Reports – Due Oct 15</a:t>
            </a:r>
          </a:p>
          <a:p>
            <a:endParaRPr lang="en-US" sz="1000" dirty="0"/>
          </a:p>
          <a:p>
            <a:r>
              <a:rPr lang="en-US" dirty="0"/>
              <a:t>Local Salary Schedules – Due Nov 15</a:t>
            </a:r>
          </a:p>
          <a:p>
            <a:endParaRPr lang="en-US" sz="1000" dirty="0"/>
          </a:p>
          <a:p>
            <a:r>
              <a:rPr lang="en-US" dirty="0"/>
              <a:t>Mid-Year Certified and Support Reports – Due Feb 1</a:t>
            </a:r>
          </a:p>
          <a:p>
            <a:endParaRPr lang="en-US" sz="1000" dirty="0"/>
          </a:p>
          <a:p>
            <a:r>
              <a:rPr lang="en-US" dirty="0"/>
              <a:t>End-of-Year Certified and Support Reports and Certified Substitute Reporting – Due July 15</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spTree>
    <p:extLst>
      <p:ext uri="{BB962C8B-B14F-4D97-AF65-F5344CB8AC3E}">
        <p14:creationId xmlns:p14="http://schemas.microsoft.com/office/powerpoint/2010/main" val="263972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24</a:t>
            </a:fld>
            <a:endParaRPr lang="en-US" dirty="0"/>
          </a:p>
        </p:txBody>
      </p:sp>
      <p:sp>
        <p:nvSpPr>
          <p:cNvPr id="8" name="Content Placeholder 7"/>
          <p:cNvSpPr>
            <a:spLocks noGrp="1"/>
          </p:cNvSpPr>
          <p:nvPr>
            <p:ph idx="1"/>
          </p:nvPr>
        </p:nvSpPr>
        <p:spPr>
          <a:xfrm>
            <a:off x="0" y="0"/>
            <a:ext cx="12191999" cy="6176963"/>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9" name="Picture 2" descr="C:\Users\314117\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441" y="0"/>
            <a:ext cx="7903832" cy="6168239"/>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a:off x="8384092" y="5149993"/>
            <a:ext cx="3591339" cy="706582"/>
          </a:xfrm>
          <a:prstGeom prst="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Tree>
    <p:extLst>
      <p:ext uri="{BB962C8B-B14F-4D97-AF65-F5344CB8AC3E}">
        <p14:creationId xmlns:p14="http://schemas.microsoft.com/office/powerpoint/2010/main" val="311770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Certified/Support Personnel Reports</a:t>
            </a:r>
          </a:p>
        </p:txBody>
      </p:sp>
      <p:sp>
        <p:nvSpPr>
          <p:cNvPr id="3" name="Content Placeholder 2"/>
          <p:cNvSpPr>
            <a:spLocks noGrp="1"/>
          </p:cNvSpPr>
          <p:nvPr>
            <p:ph idx="1"/>
          </p:nvPr>
        </p:nvSpPr>
        <p:spPr/>
        <p:txBody>
          <a:bodyPr>
            <a:normAutofit/>
          </a:bodyPr>
          <a:lstStyle/>
          <a:p>
            <a:r>
              <a:rPr lang="en-US" dirty="0"/>
              <a:t>Certified/Support Personnel Reports must include the following, as defined in statute </a:t>
            </a:r>
            <a:r>
              <a:rPr lang="en-US" i="1" dirty="0">
                <a:solidFill>
                  <a:srgbClr val="DE9027"/>
                </a:solidFill>
              </a:rPr>
              <a:t>(Title 70 O.S. </a:t>
            </a:r>
            <a:r>
              <a:rPr lang="en-US" dirty="0">
                <a:solidFill>
                  <a:srgbClr val="DE9027"/>
                </a:solidFill>
              </a:rPr>
              <a:t>§ </a:t>
            </a:r>
            <a:r>
              <a:rPr lang="en-US" i="1" dirty="0">
                <a:solidFill>
                  <a:srgbClr val="DE9027"/>
                </a:solidFill>
              </a:rPr>
              <a:t>6-101.6)</a:t>
            </a:r>
            <a:r>
              <a:rPr lang="en-US" dirty="0"/>
              <a:t>:</a:t>
            </a:r>
          </a:p>
          <a:p>
            <a:endParaRPr lang="en-US" sz="1000" dirty="0"/>
          </a:p>
          <a:p>
            <a:pPr lvl="1"/>
            <a:r>
              <a:rPr lang="en-US" dirty="0"/>
              <a:t>Demographic Information</a:t>
            </a:r>
            <a:endParaRPr lang="en-US" sz="1000" dirty="0"/>
          </a:p>
          <a:p>
            <a:pPr lvl="1"/>
            <a:r>
              <a:rPr lang="en-US" dirty="0"/>
              <a:t>Salary Information</a:t>
            </a:r>
            <a:endParaRPr lang="en-US" sz="1000" dirty="0"/>
          </a:p>
          <a:p>
            <a:pPr lvl="1"/>
            <a:r>
              <a:rPr lang="en-US" dirty="0"/>
              <a:t>Fringe Benefit Information</a:t>
            </a:r>
          </a:p>
          <a:p>
            <a:pPr lvl="1"/>
            <a:r>
              <a:rPr lang="en-US" dirty="0"/>
              <a:t>Project (Federal/State) codes and amounts</a:t>
            </a:r>
          </a:p>
          <a:p>
            <a:pPr marL="457200" lvl="1" indent="0">
              <a:buNone/>
            </a:pPr>
            <a:endParaRPr lang="en-US" dirty="0"/>
          </a:p>
          <a:p>
            <a:pPr marL="457200" lvl="1" indent="0">
              <a:buNone/>
            </a:pPr>
            <a:r>
              <a:rPr lang="en-US" i="1" dirty="0">
                <a:solidFill>
                  <a:srgbClr val="D15420"/>
                </a:solidFill>
              </a:rPr>
              <a:t>Accreditation Reports will populate from the Initial Personnel Reports.</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25</a:t>
            </a:fld>
            <a:endParaRPr lang="en-US" dirty="0"/>
          </a:p>
        </p:txBody>
      </p:sp>
    </p:spTree>
    <p:extLst>
      <p:ext uri="{BB962C8B-B14F-4D97-AF65-F5344CB8AC3E}">
        <p14:creationId xmlns:p14="http://schemas.microsoft.com/office/powerpoint/2010/main" val="22093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“E” Teacher Numbers</a:t>
            </a:r>
          </a:p>
        </p:txBody>
      </p:sp>
      <p:sp>
        <p:nvSpPr>
          <p:cNvPr id="3" name="Content Placeholder 2"/>
          <p:cNvSpPr>
            <a:spLocks noGrp="1"/>
          </p:cNvSpPr>
          <p:nvPr>
            <p:ph idx="1"/>
          </p:nvPr>
        </p:nvSpPr>
        <p:spPr/>
        <p:txBody>
          <a:bodyPr>
            <a:normAutofit fontScale="77500" lnSpcReduction="20000"/>
          </a:bodyPr>
          <a:lstStyle/>
          <a:p>
            <a:r>
              <a:rPr lang="en-US" dirty="0"/>
              <a:t>An “E” teacher number is issued, for charter schools, when a certified staff member does not hold a teaching certificate (valid or expired) issued by the Oklahoma State Department of Education.</a:t>
            </a:r>
          </a:p>
          <a:p>
            <a:endParaRPr lang="en-US" sz="1300" dirty="0"/>
          </a:p>
          <a:p>
            <a:r>
              <a:rPr lang="en-US" dirty="0"/>
              <a:t>To obtain an “E” teacher number, email a request to </a:t>
            </a:r>
            <a:r>
              <a:rPr lang="en-US" sz="3100" dirty="0">
                <a:solidFill>
                  <a:srgbClr val="669B41"/>
                </a:solidFill>
              </a:rPr>
              <a:t>Heather.Young@sde.ok.gov</a:t>
            </a:r>
            <a:r>
              <a:rPr lang="en-US" dirty="0">
                <a:solidFill>
                  <a:srgbClr val="669B41"/>
                </a:solidFill>
              </a:rPr>
              <a:t> </a:t>
            </a:r>
            <a:r>
              <a:rPr lang="en-US" dirty="0"/>
              <a:t>with the certified staff member’s </a:t>
            </a:r>
            <a:r>
              <a:rPr lang="en-US" b="1" i="1" dirty="0">
                <a:solidFill>
                  <a:srgbClr val="D15420"/>
                </a:solidFill>
              </a:rPr>
              <a:t>legal</a:t>
            </a:r>
            <a:r>
              <a:rPr lang="en-US" dirty="0"/>
              <a:t> name and social security number.</a:t>
            </a:r>
          </a:p>
          <a:p>
            <a:endParaRPr lang="en-US" sz="1300" dirty="0"/>
          </a:p>
          <a:p>
            <a:r>
              <a:rPr lang="en-US" dirty="0"/>
              <a:t>You will then use the “E” number in place of a traditional teacher number on the Certified Personnel Report.</a:t>
            </a:r>
          </a:p>
          <a:p>
            <a:endParaRPr lang="en-US" sz="1300" dirty="0"/>
          </a:p>
          <a:p>
            <a:r>
              <a:rPr lang="en-US" dirty="0"/>
              <a:t>All OCAS coding for this individual will also reflect “certified” classification.</a:t>
            </a:r>
          </a:p>
          <a:p>
            <a:endParaRPr lang="en-US" sz="1000" dirty="0"/>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spTree>
    <p:extLst>
      <p:ext uri="{BB962C8B-B14F-4D97-AF65-F5344CB8AC3E}">
        <p14:creationId xmlns:p14="http://schemas.microsoft.com/office/powerpoint/2010/main" val="272198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big deal?</a:t>
            </a:r>
          </a:p>
        </p:txBody>
      </p:sp>
      <p:sp>
        <p:nvSpPr>
          <p:cNvPr id="3" name="Content Placeholder 2"/>
          <p:cNvSpPr>
            <a:spLocks noGrp="1"/>
          </p:cNvSpPr>
          <p:nvPr>
            <p:ph idx="1"/>
          </p:nvPr>
        </p:nvSpPr>
        <p:spPr/>
        <p:txBody>
          <a:bodyPr>
            <a:noAutofit/>
          </a:bodyPr>
          <a:lstStyle/>
          <a:p>
            <a:r>
              <a:rPr lang="en-US" sz="2400" dirty="0"/>
              <a:t>These are just a few ways your SPR data is used by SDE:</a:t>
            </a:r>
          </a:p>
          <a:p>
            <a:pPr lvl="1"/>
            <a:r>
              <a:rPr lang="en-US" sz="2400" dirty="0"/>
              <a:t>Populates the </a:t>
            </a:r>
            <a:r>
              <a:rPr lang="en-US" sz="2400" b="1" i="1" dirty="0"/>
              <a:t>Accreditation</a:t>
            </a:r>
            <a:r>
              <a:rPr lang="en-US" sz="2400" b="1" dirty="0"/>
              <a:t> </a:t>
            </a:r>
            <a:r>
              <a:rPr lang="en-US" sz="2400" dirty="0"/>
              <a:t>Application for all sites</a:t>
            </a:r>
          </a:p>
          <a:p>
            <a:pPr lvl="1"/>
            <a:r>
              <a:rPr lang="en-US" sz="2400" b="1" i="1" dirty="0"/>
              <a:t>GMS</a:t>
            </a:r>
            <a:r>
              <a:rPr lang="en-US" sz="2400" dirty="0"/>
              <a:t> Personnel salaries/codes are validated with SPR before approval</a:t>
            </a:r>
          </a:p>
          <a:p>
            <a:pPr lvl="1"/>
            <a:r>
              <a:rPr lang="en-US" sz="2400" b="1" i="1" dirty="0"/>
              <a:t>OCAS </a:t>
            </a:r>
            <a:r>
              <a:rPr lang="en-US" sz="2400" dirty="0"/>
              <a:t>data will not be accepted until Superintendent expenditures are EXACT in SPR</a:t>
            </a:r>
          </a:p>
          <a:p>
            <a:pPr lvl="1"/>
            <a:r>
              <a:rPr lang="en-US" sz="2400" b="1" i="1" dirty="0"/>
              <a:t>State Aid </a:t>
            </a:r>
            <a:r>
              <a:rPr lang="en-US" sz="2400" dirty="0"/>
              <a:t>verifies FBA/IL data submitted against FBA reports</a:t>
            </a:r>
          </a:p>
          <a:p>
            <a:pPr lvl="1"/>
            <a:r>
              <a:rPr lang="en-US" sz="2400" b="1" i="1" dirty="0"/>
              <a:t>Teacher service records </a:t>
            </a:r>
            <a:r>
              <a:rPr lang="en-US" sz="2400" dirty="0"/>
              <a:t>are built using SPR data</a:t>
            </a:r>
          </a:p>
          <a:p>
            <a:pPr lvl="1"/>
            <a:r>
              <a:rPr lang="en-US" sz="2400" dirty="0"/>
              <a:t>Legislative requests</a:t>
            </a:r>
          </a:p>
          <a:p>
            <a:pPr lvl="1"/>
            <a:r>
              <a:rPr lang="en-US" sz="2400" dirty="0"/>
              <a:t>Open Records/Media Requests</a:t>
            </a:r>
          </a:p>
          <a:p>
            <a:pPr lvl="1"/>
            <a:r>
              <a:rPr lang="en-US" sz="2400" dirty="0"/>
              <a:t>On-line reports</a:t>
            </a:r>
          </a:p>
          <a:p>
            <a:pPr lvl="2"/>
            <a:r>
              <a:rPr lang="en-US" b="1" dirty="0">
                <a:solidFill>
                  <a:srgbClr val="D15420"/>
                </a:solidFill>
              </a:rPr>
              <a:t>ALL salary/fringe data will now be posted on SDE webpage</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spTree>
    <p:extLst>
      <p:ext uri="{BB962C8B-B14F-4D97-AF65-F5344CB8AC3E}">
        <p14:creationId xmlns:p14="http://schemas.microsoft.com/office/powerpoint/2010/main" val="11773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Superintendent/Head of School Contracts</a:t>
            </a:r>
          </a:p>
        </p:txBody>
      </p:sp>
      <p:sp>
        <p:nvSpPr>
          <p:cNvPr id="3" name="Content Placeholder 2"/>
          <p:cNvSpPr>
            <a:spLocks noGrp="1"/>
          </p:cNvSpPr>
          <p:nvPr>
            <p:ph idx="1"/>
          </p:nvPr>
        </p:nvSpPr>
        <p:spPr/>
        <p:txBody>
          <a:bodyPr>
            <a:noAutofit/>
          </a:bodyPr>
          <a:lstStyle/>
          <a:p>
            <a:r>
              <a:rPr lang="en-US" sz="2200" dirty="0"/>
              <a:t>Superintendent/Head of School contracts are uploaded and submitted with the School Personnel Reports.</a:t>
            </a:r>
          </a:p>
          <a:p>
            <a:r>
              <a:rPr lang="en-US" sz="2200" dirty="0"/>
              <a:t>Any revisions/addendums need to be added to original contract and all items scanned/uploaded as one file.</a:t>
            </a:r>
          </a:p>
          <a:p>
            <a:r>
              <a:rPr lang="en-US" sz="2200" dirty="0"/>
              <a:t>As you approve contracts for upcoming year(s), you can also upload those to the Welcome Screen (second line).</a:t>
            </a:r>
          </a:p>
          <a:p>
            <a:r>
              <a:rPr lang="en-US" sz="2200" dirty="0"/>
              <a:t>The first contract attached to each Personnel Reports should correspond with the reporting period/school year.</a:t>
            </a:r>
          </a:p>
          <a:p>
            <a:endParaRPr lang="en-US" sz="2200" dirty="0"/>
          </a:p>
          <a:p>
            <a:pPr marL="0" indent="0" algn="r">
              <a:buNone/>
            </a:pPr>
            <a:r>
              <a:rPr lang="en-US" sz="2200" b="1" i="1" dirty="0">
                <a:solidFill>
                  <a:srgbClr val="D15420"/>
                </a:solidFill>
              </a:rPr>
              <a:t>(Title 70 O.S. </a:t>
            </a:r>
            <a:r>
              <a:rPr lang="en-US" sz="2200" b="1" dirty="0">
                <a:solidFill>
                  <a:srgbClr val="D15420"/>
                </a:solidFill>
              </a:rPr>
              <a:t>§ </a:t>
            </a:r>
            <a:r>
              <a:rPr lang="en-US" sz="2200" b="1" i="1" dirty="0">
                <a:solidFill>
                  <a:srgbClr val="D15420"/>
                </a:solidFill>
              </a:rPr>
              <a:t>5-141)</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spTree>
    <p:extLst>
      <p:ext uri="{BB962C8B-B14F-4D97-AF65-F5344CB8AC3E}">
        <p14:creationId xmlns:p14="http://schemas.microsoft.com/office/powerpoint/2010/main" val="34916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Superintendent/Head of School Salary</a:t>
            </a:r>
          </a:p>
        </p:txBody>
      </p:sp>
      <p:sp>
        <p:nvSpPr>
          <p:cNvPr id="3" name="Content Placeholder 2"/>
          <p:cNvSpPr>
            <a:spLocks noGrp="1"/>
          </p:cNvSpPr>
          <p:nvPr>
            <p:ph idx="1"/>
          </p:nvPr>
        </p:nvSpPr>
        <p:spPr/>
        <p:txBody>
          <a:bodyPr>
            <a:noAutofit/>
          </a:bodyPr>
          <a:lstStyle/>
          <a:p>
            <a:r>
              <a:rPr lang="en-US" sz="2400" dirty="0"/>
              <a:t>Up to 40% of Superintendent’s salary can be coded to:</a:t>
            </a:r>
          </a:p>
          <a:p>
            <a:pPr lvl="1"/>
            <a:r>
              <a:rPr lang="en-US" sz="2400" dirty="0"/>
              <a:t>Principal (Job Class Code 112)</a:t>
            </a:r>
          </a:p>
          <a:p>
            <a:pPr lvl="1"/>
            <a:r>
              <a:rPr lang="en-US" sz="2400" dirty="0"/>
              <a:t>Counselor (Job Class Code 203)</a:t>
            </a:r>
          </a:p>
          <a:p>
            <a:pPr lvl="1"/>
            <a:r>
              <a:rPr lang="en-US" sz="2400" dirty="0"/>
              <a:t>Library/Media (Job Class Code 206)</a:t>
            </a:r>
          </a:p>
          <a:p>
            <a:pPr lvl="1"/>
            <a:r>
              <a:rPr lang="en-US" sz="2400" dirty="0"/>
              <a:t>Teacher (Job Class Code 210)</a:t>
            </a:r>
          </a:p>
          <a:p>
            <a:pPr marL="1141413" lvl="2" indent="-227013"/>
            <a:r>
              <a:rPr lang="en-US" dirty="0"/>
              <a:t>Only FOD as the </a:t>
            </a:r>
            <a:r>
              <a:rPr lang="en-US" b="1" dirty="0">
                <a:solidFill>
                  <a:srgbClr val="187BC0"/>
                </a:solidFill>
              </a:rPr>
              <a:t>teacher of record </a:t>
            </a:r>
            <a:r>
              <a:rPr lang="en-US" dirty="0"/>
              <a:t>can be coded under teacher job code.</a:t>
            </a:r>
          </a:p>
          <a:p>
            <a:r>
              <a:rPr lang="en-US" sz="2400" dirty="0"/>
              <a:t>ALL other Superintendent’s salary must be coded to:</a:t>
            </a:r>
          </a:p>
          <a:p>
            <a:pPr lvl="1"/>
            <a:r>
              <a:rPr lang="en-US" sz="2400" dirty="0"/>
              <a:t>Superintendent (Job Class Code 115)</a:t>
            </a:r>
          </a:p>
          <a:p>
            <a:pPr lvl="2"/>
            <a:r>
              <a:rPr lang="en-US" b="1" dirty="0">
                <a:solidFill>
                  <a:srgbClr val="669B41"/>
                </a:solidFill>
              </a:rPr>
              <a:t>This includes any duties as Director, Coach, Bus Driver, etc.</a:t>
            </a:r>
          </a:p>
          <a:p>
            <a:pPr lvl="2"/>
            <a:endParaRPr lang="en-US" sz="500" b="1" dirty="0">
              <a:solidFill>
                <a:srgbClr val="D15420"/>
              </a:solidFill>
            </a:endParaRPr>
          </a:p>
          <a:p>
            <a:pPr marL="530352" lvl="2" indent="0" algn="r">
              <a:buNone/>
            </a:pPr>
            <a:r>
              <a:rPr lang="en-US" b="1" i="1" dirty="0">
                <a:solidFill>
                  <a:srgbClr val="D15420"/>
                </a:solidFill>
              </a:rPr>
              <a:t>(Title 70 O.S. § 18-124E)</a:t>
            </a:r>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29</a:t>
            </a:fld>
            <a:endParaRPr lang="en-US" dirty="0"/>
          </a:p>
        </p:txBody>
      </p:sp>
    </p:spTree>
    <p:extLst>
      <p:ext uri="{BB962C8B-B14F-4D97-AF65-F5344CB8AC3E}">
        <p14:creationId xmlns:p14="http://schemas.microsoft.com/office/powerpoint/2010/main" val="11160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CCF6B5-B88C-4530-A8B4-8BCF1DEFD074}"/>
              </a:ext>
            </a:extLst>
          </p:cNvPr>
          <p:cNvSpPr>
            <a:spLocks noGrp="1"/>
          </p:cNvSpPr>
          <p:nvPr>
            <p:ph type="title"/>
          </p:nvPr>
        </p:nvSpPr>
        <p:spPr>
          <a:xfrm>
            <a:off x="294199" y="365125"/>
            <a:ext cx="11526742" cy="1482725"/>
          </a:xfrm>
        </p:spPr>
        <p:txBody>
          <a:bodyPr>
            <a:normAutofit fontScale="90000"/>
          </a:bodyPr>
          <a:lstStyle/>
          <a:p>
            <a:pPr algn="ctr"/>
            <a:r>
              <a:rPr lang="en-US" dirty="0">
                <a:solidFill>
                  <a:srgbClr val="004E9A"/>
                </a:solidFill>
              </a:rPr>
              <a:t>Resources</a:t>
            </a:r>
            <a:br>
              <a:rPr lang="en-US" dirty="0"/>
            </a:br>
            <a:r>
              <a:rPr lang="en-US" sz="3600" b="0" dirty="0">
                <a:solidFill>
                  <a:srgbClr val="D15420"/>
                </a:solidFill>
              </a:rPr>
              <a:t>You can find multiple resources on the SDE Accreditation Webpage with a simple search</a:t>
            </a:r>
          </a:p>
        </p:txBody>
      </p:sp>
      <p:sp>
        <p:nvSpPr>
          <p:cNvPr id="4" name="Footer Placeholder 3">
            <a:extLst>
              <a:ext uri="{FF2B5EF4-FFF2-40B4-BE49-F238E27FC236}">
                <a16:creationId xmlns:a16="http://schemas.microsoft.com/office/drawing/2014/main" id="{56ACC73D-14B8-4257-A659-9A461FC9A07E}"/>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BA1553B1-1B21-4530-A101-BC015E1D4F82}"/>
              </a:ext>
            </a:extLst>
          </p:cNvPr>
          <p:cNvSpPr>
            <a:spLocks noGrp="1"/>
          </p:cNvSpPr>
          <p:nvPr>
            <p:ph type="sldNum" sz="quarter" idx="12"/>
          </p:nvPr>
        </p:nvSpPr>
        <p:spPr/>
        <p:txBody>
          <a:bodyPr/>
          <a:lstStyle/>
          <a:p>
            <a:fld id="{D5CA4161-6EC3-4748-B7F3-82EA64CE3DD4}" type="slidenum">
              <a:rPr lang="en-US" smtClean="0"/>
              <a:pPr/>
              <a:t>3</a:t>
            </a:fld>
            <a:endParaRPr lang="en-US" dirty="0"/>
          </a:p>
        </p:txBody>
      </p:sp>
      <p:sp>
        <p:nvSpPr>
          <p:cNvPr id="13" name="Content Placeholder 12">
            <a:extLst>
              <a:ext uri="{FF2B5EF4-FFF2-40B4-BE49-F238E27FC236}">
                <a16:creationId xmlns:a16="http://schemas.microsoft.com/office/drawing/2014/main" id="{E949BC1F-12B9-4B39-A4FC-A5F307AF9688}"/>
              </a:ext>
            </a:extLst>
          </p:cNvPr>
          <p:cNvSpPr>
            <a:spLocks noGrp="1"/>
          </p:cNvSpPr>
          <p:nvPr>
            <p:ph sz="half" idx="13"/>
          </p:nvPr>
        </p:nvSpPr>
        <p:spPr>
          <a:xfrm>
            <a:off x="516468" y="2358189"/>
            <a:ext cx="6354251" cy="3818774"/>
          </a:xfrm>
        </p:spPr>
        <p:txBody>
          <a:bodyPr>
            <a:normAutofit/>
          </a:bodyPr>
          <a:lstStyle/>
          <a:p>
            <a:r>
              <a:rPr lang="en-US" b="1" dirty="0">
                <a:solidFill>
                  <a:srgbClr val="004E9A"/>
                </a:solidFill>
              </a:rPr>
              <a:t>Professional Development</a:t>
            </a:r>
          </a:p>
          <a:p>
            <a:r>
              <a:rPr lang="en-US" b="1" dirty="0">
                <a:solidFill>
                  <a:srgbClr val="004E9A"/>
                </a:solidFill>
              </a:rPr>
              <a:t>Deregulations &amp; Waivers</a:t>
            </a:r>
          </a:p>
          <a:p>
            <a:r>
              <a:rPr lang="en-US" b="1" dirty="0">
                <a:solidFill>
                  <a:srgbClr val="004E9A"/>
                </a:solidFill>
              </a:rPr>
              <a:t>Teacher Certification Guide</a:t>
            </a:r>
          </a:p>
          <a:p>
            <a:r>
              <a:rPr lang="en-US" b="1" dirty="0">
                <a:solidFill>
                  <a:srgbClr val="004E9A"/>
                </a:solidFill>
              </a:rPr>
              <a:t>Days to Hours Worksheet</a:t>
            </a:r>
          </a:p>
          <a:p>
            <a:r>
              <a:rPr lang="en-US" b="1" dirty="0">
                <a:solidFill>
                  <a:srgbClr val="004E9A"/>
                </a:solidFill>
              </a:rPr>
              <a:t>Standards of Accreditation Guide</a:t>
            </a:r>
          </a:p>
          <a:p>
            <a:pPr algn="r"/>
            <a:r>
              <a:rPr lang="en-US" b="1" dirty="0">
                <a:solidFill>
                  <a:srgbClr val="004E9A"/>
                </a:solidFill>
              </a:rPr>
              <a:t>Much More!</a:t>
            </a:r>
          </a:p>
        </p:txBody>
      </p:sp>
      <p:sp>
        <p:nvSpPr>
          <p:cNvPr id="11" name="Content Placeholder 10">
            <a:extLst>
              <a:ext uri="{FF2B5EF4-FFF2-40B4-BE49-F238E27FC236}">
                <a16:creationId xmlns:a16="http://schemas.microsoft.com/office/drawing/2014/main" id="{F114AA26-563C-4F4B-AFE5-E6F917745D59}"/>
              </a:ext>
            </a:extLst>
          </p:cNvPr>
          <p:cNvSpPr>
            <a:spLocks noGrp="1"/>
          </p:cNvSpPr>
          <p:nvPr>
            <p:ph sz="half" idx="2"/>
          </p:nvPr>
        </p:nvSpPr>
        <p:spPr>
          <a:xfrm>
            <a:off x="6648450" y="2358189"/>
            <a:ext cx="5172491" cy="3818774"/>
          </a:xfrm>
        </p:spPr>
        <p:txBody>
          <a:bodyPr/>
          <a:lstStyle/>
          <a:p>
            <a:r>
              <a:rPr lang="en-US" b="1" dirty="0">
                <a:solidFill>
                  <a:srgbClr val="004E9A"/>
                </a:solidFill>
              </a:rPr>
              <a:t>Subject Codes</a:t>
            </a:r>
          </a:p>
          <a:p>
            <a:r>
              <a:rPr lang="en-US" b="1" dirty="0">
                <a:solidFill>
                  <a:srgbClr val="004E9A"/>
                </a:solidFill>
              </a:rPr>
              <a:t>RAO Information</a:t>
            </a:r>
          </a:p>
          <a:p>
            <a:r>
              <a:rPr lang="en-US" b="1" dirty="0">
                <a:solidFill>
                  <a:srgbClr val="004E9A"/>
                </a:solidFill>
              </a:rPr>
              <a:t>Student Transfers</a:t>
            </a:r>
          </a:p>
          <a:p>
            <a:r>
              <a:rPr lang="en-US" b="1" dirty="0">
                <a:solidFill>
                  <a:srgbClr val="004E9A"/>
                </a:solidFill>
              </a:rPr>
              <a:t>Education Law Book</a:t>
            </a:r>
          </a:p>
          <a:p>
            <a:r>
              <a:rPr lang="en-US" b="1" dirty="0">
                <a:solidFill>
                  <a:srgbClr val="004E9A"/>
                </a:solidFill>
              </a:rPr>
              <a:t>Board Member Report</a:t>
            </a:r>
          </a:p>
        </p:txBody>
      </p:sp>
    </p:spTree>
    <p:extLst>
      <p:ext uri="{BB962C8B-B14F-4D97-AF65-F5344CB8AC3E}">
        <p14:creationId xmlns:p14="http://schemas.microsoft.com/office/powerpoint/2010/main" val="9280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a:t>
            </a:r>
          </a:p>
        </p:txBody>
      </p:sp>
      <p:sp>
        <p:nvSpPr>
          <p:cNvPr id="3" name="Content Placeholder 2"/>
          <p:cNvSpPr>
            <a:spLocks noGrp="1"/>
          </p:cNvSpPr>
          <p:nvPr>
            <p:ph idx="1"/>
          </p:nvPr>
        </p:nvSpPr>
        <p:spPr>
          <a:xfrm>
            <a:off x="294199" y="1825624"/>
            <a:ext cx="6016066" cy="4357893"/>
          </a:xfrm>
        </p:spPr>
        <p:txBody>
          <a:bodyPr>
            <a:normAutofit/>
          </a:bodyPr>
          <a:lstStyle/>
          <a:p>
            <a:r>
              <a:rPr lang="en-US" sz="2800" b="1" dirty="0">
                <a:solidFill>
                  <a:srgbClr val="DE9027"/>
                </a:solidFill>
              </a:rPr>
              <a:t>Training tutorials on Personnel Reports are now available online!</a:t>
            </a:r>
          </a:p>
          <a:p>
            <a:endParaRPr lang="en-US" sz="1000" dirty="0"/>
          </a:p>
          <a:p>
            <a:r>
              <a:rPr lang="en-US" sz="2400" dirty="0"/>
              <a:t>Please visit our webpage (</a:t>
            </a:r>
            <a:r>
              <a:rPr lang="en-US" sz="2400" i="1" dirty="0"/>
              <a:t>http://ok.gov/sde/school-personnel-records</a:t>
            </a:r>
            <a:r>
              <a:rPr lang="en-US" sz="2400" dirty="0"/>
              <a:t>) for tutorials and other up-to-date information on School Personnel.</a:t>
            </a:r>
          </a:p>
          <a:p>
            <a:endParaRPr lang="en-US" dirty="0"/>
          </a:p>
        </p:txBody>
      </p:sp>
      <p:sp>
        <p:nvSpPr>
          <p:cNvPr id="4" name="Footer Placeholder 3"/>
          <p:cNvSpPr>
            <a:spLocks noGrp="1"/>
          </p:cNvSpPr>
          <p:nvPr>
            <p:ph type="ftr" sz="quarter" idx="11"/>
          </p:nvPr>
        </p:nvSpPr>
        <p:spPr/>
        <p:txBody>
          <a:bodyPr/>
          <a:lstStyle/>
          <a:p>
            <a:r>
              <a:rPr lang="en-US" dirty="0"/>
              <a:t>School Personnel Records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30</a:t>
            </a:fld>
            <a:endParaRPr lang="en-US" dirty="0"/>
          </a:p>
        </p:txBody>
      </p:sp>
      <p:sp>
        <p:nvSpPr>
          <p:cNvPr id="7" name="TextBox 6"/>
          <p:cNvSpPr txBox="1"/>
          <p:nvPr/>
        </p:nvSpPr>
        <p:spPr>
          <a:xfrm>
            <a:off x="6221280" y="1821660"/>
            <a:ext cx="5794217" cy="3693319"/>
          </a:xfrm>
          <a:prstGeom prst="rect">
            <a:avLst/>
          </a:prstGeom>
          <a:noFill/>
        </p:spPr>
        <p:txBody>
          <a:bodyPr wrap="square" rtlCol="0">
            <a:spAutoFit/>
          </a:bodyPr>
          <a:lstStyle/>
          <a:p>
            <a:pPr marL="800100" lvl="1" indent="-342900">
              <a:buClr>
                <a:srgbClr val="187BC0"/>
              </a:buClr>
              <a:buFont typeface="Arial" panose="020B0604020202020204" pitchFamily="34" charset="0"/>
              <a:buChar char="•"/>
            </a:pPr>
            <a:r>
              <a:rPr lang="en-US" sz="2400" dirty="0">
                <a:solidFill>
                  <a:schemeClr val="tx2"/>
                </a:solidFill>
              </a:rPr>
              <a:t>SPR Calendar</a:t>
            </a:r>
          </a:p>
          <a:p>
            <a:pPr marL="800100" lvl="1" indent="-342900">
              <a:buClr>
                <a:srgbClr val="187BC0"/>
              </a:buClr>
              <a:buFont typeface="Arial" panose="020B0604020202020204" pitchFamily="34" charset="0"/>
              <a:buChar char="•"/>
            </a:pPr>
            <a:r>
              <a:rPr lang="en-US" sz="2400" dirty="0">
                <a:solidFill>
                  <a:schemeClr val="tx2"/>
                </a:solidFill>
              </a:rPr>
              <a:t>Reporting Guide</a:t>
            </a:r>
          </a:p>
          <a:p>
            <a:pPr marL="800100" lvl="1" indent="-342900">
              <a:buClr>
                <a:srgbClr val="187BC0"/>
              </a:buClr>
              <a:buFont typeface="Arial" panose="020B0604020202020204" pitchFamily="34" charset="0"/>
              <a:buChar char="•"/>
            </a:pPr>
            <a:r>
              <a:rPr lang="en-US" sz="2400" dirty="0">
                <a:solidFill>
                  <a:schemeClr val="tx2"/>
                </a:solidFill>
              </a:rPr>
              <a:t>Calculating Salaries</a:t>
            </a:r>
          </a:p>
          <a:p>
            <a:pPr marL="800100" lvl="1" indent="-342900">
              <a:buClr>
                <a:srgbClr val="187BC0"/>
              </a:buClr>
              <a:buFont typeface="Arial" panose="020B0604020202020204" pitchFamily="34" charset="0"/>
              <a:buChar char="•"/>
            </a:pPr>
            <a:r>
              <a:rPr lang="en-US" sz="2400" dirty="0">
                <a:solidFill>
                  <a:schemeClr val="tx2"/>
                </a:solidFill>
              </a:rPr>
              <a:t>State Minimum Salary Schedule</a:t>
            </a:r>
          </a:p>
          <a:p>
            <a:pPr marL="800100" lvl="1" indent="-342900">
              <a:buClr>
                <a:srgbClr val="187BC0"/>
              </a:buClr>
              <a:buFont typeface="Arial" panose="020B0604020202020204" pitchFamily="34" charset="0"/>
              <a:buChar char="•"/>
            </a:pPr>
            <a:r>
              <a:rPr lang="en-US" sz="2400" dirty="0">
                <a:solidFill>
                  <a:schemeClr val="tx2"/>
                </a:solidFill>
              </a:rPr>
              <a:t>Personnel Law References</a:t>
            </a:r>
          </a:p>
          <a:p>
            <a:pPr marL="800100" lvl="1" indent="-342900">
              <a:buClr>
                <a:srgbClr val="187BC0"/>
              </a:buClr>
              <a:buFont typeface="Arial" panose="020B0604020202020204" pitchFamily="34" charset="0"/>
              <a:buChar char="•"/>
            </a:pPr>
            <a:r>
              <a:rPr lang="en-US" sz="2400" dirty="0">
                <a:solidFill>
                  <a:schemeClr val="tx2"/>
                </a:solidFill>
              </a:rPr>
              <a:t>Proof of Teaching Form</a:t>
            </a:r>
          </a:p>
          <a:p>
            <a:pPr marL="800100" lvl="1" indent="-342900">
              <a:buClr>
                <a:srgbClr val="187BC0"/>
              </a:buClr>
              <a:buFont typeface="Arial" panose="020B0604020202020204" pitchFamily="34" charset="0"/>
              <a:buChar char="•"/>
            </a:pPr>
            <a:r>
              <a:rPr lang="en-US" sz="2400" dirty="0">
                <a:solidFill>
                  <a:schemeClr val="tx2"/>
                </a:solidFill>
              </a:rPr>
              <a:t>Single Sign-On Link</a:t>
            </a:r>
          </a:p>
          <a:p>
            <a:pPr marL="800100" lvl="1" indent="-342900">
              <a:buClr>
                <a:srgbClr val="187BC0"/>
              </a:buClr>
              <a:buFont typeface="Arial" panose="020B0604020202020204" pitchFamily="34" charset="0"/>
              <a:buChar char="•"/>
            </a:pPr>
            <a:r>
              <a:rPr lang="en-US" sz="2400" dirty="0">
                <a:solidFill>
                  <a:schemeClr val="tx2"/>
                </a:solidFill>
              </a:rPr>
              <a:t>Shared Superintendent Application</a:t>
            </a:r>
          </a:p>
          <a:p>
            <a:pPr marL="800100" lvl="1" indent="-342900">
              <a:buClr>
                <a:srgbClr val="187BC0"/>
              </a:buClr>
              <a:buFont typeface="Arial" panose="020B0604020202020204" pitchFamily="34" charset="0"/>
              <a:buChar char="•"/>
            </a:pPr>
            <a:r>
              <a:rPr lang="en-US" sz="2400" b="1" dirty="0">
                <a:solidFill>
                  <a:schemeClr val="tx2"/>
                </a:solidFill>
              </a:rPr>
              <a:t>Personnel Data  NEW</a:t>
            </a:r>
          </a:p>
          <a:p>
            <a:endParaRPr lang="en-US" dirty="0"/>
          </a:p>
        </p:txBody>
      </p:sp>
    </p:spTree>
    <p:extLst>
      <p:ext uri="{BB962C8B-B14F-4D97-AF65-F5344CB8AC3E}">
        <p14:creationId xmlns:p14="http://schemas.microsoft.com/office/powerpoint/2010/main" val="276867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513829" y="4729655"/>
            <a:ext cx="11456666" cy="1749973"/>
          </a:xfrm>
        </p:spPr>
        <p:txBody>
          <a:bodyPr>
            <a:normAutofit fontScale="92500" lnSpcReduction="20000"/>
          </a:bodyPr>
          <a:lstStyle/>
          <a:p>
            <a:pPr algn="ctr"/>
            <a:r>
              <a:rPr lang="en-US" sz="4400" b="1" dirty="0">
                <a:solidFill>
                  <a:srgbClr val="004E9A"/>
                </a:solidFill>
                <a:latin typeface="Arial" panose="020B0604020202020204" pitchFamily="34" charset="0"/>
                <a:cs typeface="Arial" panose="020B0604020202020204" pitchFamily="34" charset="0"/>
              </a:rPr>
              <a:t>QUESTIONS</a:t>
            </a:r>
          </a:p>
          <a:p>
            <a:pPr algn="ctr"/>
            <a:r>
              <a:rPr lang="en-US" sz="4400" b="1" dirty="0">
                <a:solidFill>
                  <a:srgbClr val="004E9A"/>
                </a:solidFill>
              </a:rPr>
              <a:t>405.521.3360</a:t>
            </a:r>
          </a:p>
          <a:p>
            <a:pPr algn="ctr"/>
            <a:r>
              <a:rPr lang="en-US" sz="4400" b="1" dirty="0">
                <a:solidFill>
                  <a:srgbClr val="004E9A"/>
                </a:solidFill>
                <a:latin typeface="Arial" panose="020B0604020202020204" pitchFamily="34" charset="0"/>
                <a:cs typeface="Arial" panose="020B0604020202020204" pitchFamily="34" charset="0"/>
              </a:rPr>
              <a:t>405-521-3369</a:t>
            </a:r>
          </a:p>
          <a:p>
            <a:pPr algn="ctr"/>
            <a:endParaRPr lang="en-US" sz="4400" b="1" u="sng"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31</a:t>
            </a:fld>
            <a:endParaRPr lang="en-US" dirty="0"/>
          </a:p>
        </p:txBody>
      </p:sp>
      <p:sp>
        <p:nvSpPr>
          <p:cNvPr id="2" name="TextBox 1"/>
          <p:cNvSpPr txBox="1"/>
          <p:nvPr/>
        </p:nvSpPr>
        <p:spPr>
          <a:xfrm>
            <a:off x="258234" y="309503"/>
            <a:ext cx="7426504" cy="4093428"/>
          </a:xfrm>
          <a:prstGeom prst="rect">
            <a:avLst/>
          </a:prstGeom>
          <a:noFill/>
        </p:spPr>
        <p:txBody>
          <a:bodyPr wrap="square" rtlCol="0">
            <a:spAutoFit/>
          </a:bodyPr>
          <a:lstStyle/>
          <a:p>
            <a:r>
              <a:rPr lang="en-US" sz="4400" b="1" u="sng" dirty="0">
                <a:solidFill>
                  <a:schemeClr val="bg1"/>
                </a:solidFill>
              </a:rPr>
              <a:t>School Personnel Records</a:t>
            </a:r>
          </a:p>
          <a:p>
            <a:endParaRPr lang="en-US" sz="2000" b="1" dirty="0">
              <a:solidFill>
                <a:schemeClr val="bg1"/>
              </a:solidFill>
            </a:endParaRPr>
          </a:p>
          <a:p>
            <a:r>
              <a:rPr lang="en-US" sz="4400" b="1" dirty="0">
                <a:solidFill>
                  <a:schemeClr val="bg1"/>
                </a:solidFill>
              </a:rPr>
              <a:t>Heather Young,</a:t>
            </a:r>
          </a:p>
          <a:p>
            <a:r>
              <a:rPr lang="en-US" sz="4400" b="1" dirty="0">
                <a:solidFill>
                  <a:schemeClr val="bg1"/>
                </a:solidFill>
              </a:rPr>
              <a:t>Director</a:t>
            </a:r>
          </a:p>
          <a:p>
            <a:endParaRPr lang="en-US" sz="2000" b="1" dirty="0">
              <a:solidFill>
                <a:schemeClr val="bg1"/>
              </a:solidFill>
            </a:endParaRPr>
          </a:p>
          <a:p>
            <a:r>
              <a:rPr lang="en-US" sz="4400" b="1" dirty="0">
                <a:solidFill>
                  <a:schemeClr val="bg1"/>
                </a:solidFill>
              </a:rPr>
              <a:t>Ashlee Parker,</a:t>
            </a:r>
          </a:p>
          <a:p>
            <a:r>
              <a:rPr lang="en-US" sz="4400" b="1" dirty="0">
                <a:solidFill>
                  <a:schemeClr val="bg1"/>
                </a:solidFill>
              </a:rPr>
              <a:t>Coordinator</a:t>
            </a:r>
          </a:p>
        </p:txBody>
      </p:sp>
    </p:spTree>
    <p:extLst>
      <p:ext uri="{BB962C8B-B14F-4D97-AF65-F5344CB8AC3E}">
        <p14:creationId xmlns:p14="http://schemas.microsoft.com/office/powerpoint/2010/main" val="383552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317958"/>
            <a:ext cx="11456666" cy="1045360"/>
          </a:xfrm>
        </p:spPr>
        <p:txBody>
          <a:bodyPr>
            <a:normAutofit/>
          </a:bodyPr>
          <a:lstStyle/>
          <a:p>
            <a:pPr algn="ctr"/>
            <a:r>
              <a:rPr lang="en-US" sz="4400" b="1" dirty="0">
                <a:solidFill>
                  <a:srgbClr val="004E9A"/>
                </a:solidFill>
              </a:rPr>
              <a:t>FLEX BENEFIT AUDIT</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32</a:t>
            </a:fld>
            <a:endParaRPr lang="en-US" dirty="0"/>
          </a:p>
        </p:txBody>
      </p:sp>
    </p:spTree>
    <p:extLst>
      <p:ext uri="{BB962C8B-B14F-4D97-AF65-F5344CB8AC3E}">
        <p14:creationId xmlns:p14="http://schemas.microsoft.com/office/powerpoint/2010/main" val="3518589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General Information</a:t>
            </a:r>
            <a:endParaRPr lang="en-US" dirty="0">
              <a:solidFill>
                <a:srgbClr val="004E9A"/>
              </a:solidFill>
            </a:endParaRPr>
          </a:p>
        </p:txBody>
      </p:sp>
      <p:sp>
        <p:nvSpPr>
          <p:cNvPr id="3" name="Content Placeholder 2"/>
          <p:cNvSpPr>
            <a:spLocks noGrp="1"/>
          </p:cNvSpPr>
          <p:nvPr>
            <p:ph idx="1"/>
          </p:nvPr>
        </p:nvSpPr>
        <p:spPr>
          <a:xfrm>
            <a:off x="294199" y="1513490"/>
            <a:ext cx="11603603" cy="4771696"/>
          </a:xfrm>
        </p:spPr>
        <p:txBody>
          <a:bodyPr>
            <a:normAutofit fontScale="85000" lnSpcReduction="20000"/>
          </a:bodyPr>
          <a:lstStyle/>
          <a:p>
            <a:pPr>
              <a:spcBef>
                <a:spcPts val="600"/>
              </a:spcBef>
            </a:pPr>
            <a:r>
              <a:rPr lang="en-US" sz="3200" dirty="0">
                <a:latin typeface="Arial" panose="020B0604020202020204" pitchFamily="34" charset="0"/>
                <a:cs typeface="Arial" panose="020B0604020202020204" pitchFamily="34" charset="0"/>
              </a:rPr>
              <a:t>Flexible Benefit Allowance will be referred to as FBA</a:t>
            </a:r>
          </a:p>
          <a:p>
            <a:pPr>
              <a:spcBef>
                <a:spcPts val="600"/>
              </a:spcBef>
            </a:pPr>
            <a:r>
              <a:rPr lang="en-US" sz="3200" dirty="0">
                <a:latin typeface="Arial" panose="020B0604020202020204" pitchFamily="34" charset="0"/>
                <a:cs typeface="Arial" panose="020B0604020202020204" pitchFamily="34" charset="0"/>
              </a:rPr>
              <a:t>RAO’s will conduct audits by either onsite visit or via email</a:t>
            </a:r>
          </a:p>
          <a:p>
            <a:pPr>
              <a:spcBef>
                <a:spcPts val="600"/>
              </a:spcBef>
            </a:pPr>
            <a:r>
              <a:rPr lang="en-US" sz="3200" dirty="0">
                <a:latin typeface="Arial" panose="020B0604020202020204" pitchFamily="34" charset="0"/>
                <a:cs typeface="Arial" panose="020B0604020202020204" pitchFamily="34" charset="0"/>
              </a:rPr>
              <a:t>Schools will use October 1</a:t>
            </a:r>
            <a:r>
              <a:rPr lang="en-US" sz="3200" baseline="30000" dirty="0">
                <a:latin typeface="Arial" panose="020B0604020202020204" pitchFamily="34" charset="0"/>
                <a:cs typeface="Arial" panose="020B0604020202020204" pitchFamily="34" charset="0"/>
              </a:rPr>
              <a:t>st</a:t>
            </a:r>
            <a:r>
              <a:rPr lang="en-US" sz="3200" dirty="0">
                <a:latin typeface="Arial" panose="020B0604020202020204" pitchFamily="34" charset="0"/>
                <a:cs typeface="Arial" panose="020B0604020202020204" pitchFamily="34" charset="0"/>
              </a:rPr>
              <a:t> Payroll to validate employee count</a:t>
            </a:r>
          </a:p>
          <a:p>
            <a:pPr>
              <a:spcBef>
                <a:spcPts val="600"/>
              </a:spcBef>
            </a:pPr>
            <a:r>
              <a:rPr lang="en-US" sz="3200" dirty="0">
                <a:latin typeface="Arial" panose="020B0604020202020204" pitchFamily="34" charset="0"/>
                <a:cs typeface="Arial" panose="020B0604020202020204" pitchFamily="34" charset="0"/>
              </a:rPr>
              <a:t>FBA is a state paid statutory benefit covering the cost of health insurance for state public school employees and is </a:t>
            </a:r>
            <a:r>
              <a:rPr lang="en-US" sz="3200" b="1"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dependent upon funding from the state</a:t>
            </a:r>
          </a:p>
          <a:p>
            <a:pPr>
              <a:spcBef>
                <a:spcPts val="600"/>
              </a:spcBef>
            </a:pPr>
            <a:r>
              <a:rPr lang="en-US" sz="3200" dirty="0">
                <a:latin typeface="Arial" panose="020B0604020202020204" pitchFamily="34" charset="0"/>
                <a:cs typeface="Arial" panose="020B0604020202020204" pitchFamily="34" charset="0"/>
              </a:rPr>
              <a:t>Qualifying employees opting to </a:t>
            </a:r>
            <a:r>
              <a:rPr lang="en-US" sz="3200" b="1"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take insurance, may take the “In Lieu of FBA” benefit as </a:t>
            </a:r>
            <a:r>
              <a:rPr lang="en-US" sz="3200" b="1" dirty="0">
                <a:latin typeface="Arial" panose="020B0604020202020204" pitchFamily="34" charset="0"/>
                <a:cs typeface="Arial" panose="020B0604020202020204" pitchFamily="34" charset="0"/>
              </a:rPr>
              <a:t>taxable</a:t>
            </a:r>
            <a:r>
              <a:rPr lang="en-US" sz="3200" dirty="0">
                <a:latin typeface="Arial" panose="020B0604020202020204" pitchFamily="34" charset="0"/>
                <a:cs typeface="Arial" panose="020B0604020202020204" pitchFamily="34" charset="0"/>
              </a:rPr>
              <a:t> compensation</a:t>
            </a:r>
          </a:p>
          <a:p>
            <a:pPr>
              <a:spcBef>
                <a:spcPts val="600"/>
              </a:spcBef>
            </a:pPr>
            <a:r>
              <a:rPr lang="en-US" sz="3200" dirty="0">
                <a:latin typeface="Arial" panose="020B0604020202020204" pitchFamily="34" charset="0"/>
                <a:cs typeface="Arial" panose="020B0604020202020204" pitchFamily="34" charset="0"/>
              </a:rPr>
              <a:t>FBA extends over a twelve (12) month period</a:t>
            </a:r>
          </a:p>
          <a:p>
            <a:pPr>
              <a:spcBef>
                <a:spcPts val="600"/>
              </a:spcBef>
            </a:pPr>
            <a:r>
              <a:rPr lang="en-US" sz="3200" dirty="0">
                <a:latin typeface="Arial" panose="020B0604020202020204" pitchFamily="34" charset="0"/>
                <a:cs typeface="Arial" panose="020B0604020202020204" pitchFamily="34" charset="0"/>
              </a:rPr>
              <a:t>The FBA audit is for the collection of the current fiscal year’s data</a:t>
            </a:r>
          </a:p>
          <a:p>
            <a:pPr>
              <a:spcBef>
                <a:spcPts val="600"/>
              </a:spcBef>
            </a:pPr>
            <a:r>
              <a:rPr lang="en-US" sz="3200" dirty="0">
                <a:latin typeface="Arial" panose="020B0604020202020204" pitchFamily="34" charset="0"/>
                <a:cs typeface="Arial" panose="020B0604020202020204" pitchFamily="34" charset="0"/>
              </a:rPr>
              <a:t>Corrections/Adjustments may be made to the computer employee printout as needed</a:t>
            </a:r>
          </a:p>
          <a:p>
            <a:pPr marL="0" indent="0">
              <a:buNone/>
            </a:pPr>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33</a:t>
            </a:fld>
            <a:endParaRPr lang="en-US" dirty="0"/>
          </a:p>
        </p:txBody>
      </p:sp>
    </p:spTree>
    <p:extLst>
      <p:ext uri="{BB962C8B-B14F-4D97-AF65-F5344CB8AC3E}">
        <p14:creationId xmlns:p14="http://schemas.microsoft.com/office/powerpoint/2010/main" val="400819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General Information-Cont.</a:t>
            </a:r>
            <a:endParaRPr lang="en-US" dirty="0">
              <a:solidFill>
                <a:srgbClr val="004E9A"/>
              </a:solidFill>
            </a:endParaRPr>
          </a:p>
        </p:txBody>
      </p:sp>
      <p:sp>
        <p:nvSpPr>
          <p:cNvPr id="3" name="Content Placeholder 2"/>
          <p:cNvSpPr>
            <a:spLocks noGrp="1"/>
          </p:cNvSpPr>
          <p:nvPr>
            <p:ph idx="1"/>
          </p:nvPr>
        </p:nvSpPr>
        <p:spPr>
          <a:xfrm>
            <a:off x="294199" y="1392865"/>
            <a:ext cx="11603603" cy="4869712"/>
          </a:xfrm>
        </p:spPr>
        <p:txBody>
          <a:bodyPr>
            <a:normAutofit fontScale="85000" lnSpcReduction="10000"/>
          </a:bodyPr>
          <a:lstStyle/>
          <a:p>
            <a:pPr>
              <a:lnSpc>
                <a:spcPct val="110000"/>
              </a:lnSpc>
              <a:spcBef>
                <a:spcPts val="0"/>
              </a:spcBef>
            </a:pPr>
            <a:r>
              <a:rPr lang="en-US" sz="3200" dirty="0">
                <a:latin typeface="Arial" panose="020B0604020202020204" pitchFamily="34" charset="0"/>
                <a:cs typeface="Arial" panose="020B0604020202020204" pitchFamily="34" charset="0"/>
              </a:rPr>
              <a:t>FBA employment numbers are reported two times a year based on the counts on October 1 and January 1</a:t>
            </a:r>
          </a:p>
          <a:p>
            <a:pPr>
              <a:lnSpc>
                <a:spcPct val="110000"/>
              </a:lnSpc>
              <a:spcBef>
                <a:spcPts val="0"/>
              </a:spcBef>
            </a:pPr>
            <a:r>
              <a:rPr lang="en-US" sz="3200" dirty="0">
                <a:latin typeface="Arial" panose="020B0604020202020204" pitchFamily="34" charset="0"/>
                <a:cs typeface="Arial" panose="020B0604020202020204" pitchFamily="34" charset="0"/>
              </a:rPr>
              <a:t>Initial FBA Allocations are based upon the previous year’s January audited FBA count. Adjustments to the district’s allocation will be made after the October audit</a:t>
            </a:r>
          </a:p>
          <a:p>
            <a:pPr>
              <a:lnSpc>
                <a:spcPct val="110000"/>
              </a:lnSpc>
              <a:spcBef>
                <a:spcPts val="0"/>
              </a:spcBef>
            </a:pPr>
            <a:r>
              <a:rPr lang="en-US" sz="3200" dirty="0">
                <a:latin typeface="Arial" panose="020B0604020202020204" pitchFamily="34" charset="0"/>
                <a:cs typeface="Arial" panose="020B0604020202020204" pitchFamily="34" charset="0"/>
              </a:rPr>
              <a:t>The January audit will identify any personnel that have made changes in their benefits during the open option period in October. This will then be reflected by another allocation adjustment</a:t>
            </a:r>
          </a:p>
          <a:p>
            <a:pPr>
              <a:lnSpc>
                <a:spcPct val="110000"/>
              </a:lnSpc>
              <a:spcBef>
                <a:spcPts val="0"/>
              </a:spcBef>
            </a:pPr>
            <a:r>
              <a:rPr lang="en-US" sz="3200" dirty="0">
                <a:latin typeface="Arial" panose="020B0604020202020204" pitchFamily="34" charset="0"/>
                <a:cs typeface="Arial" panose="020B0604020202020204" pitchFamily="34" charset="0"/>
              </a:rPr>
              <a:t>New hires pending board action no later than the October meeting should be added in and counted on the FBA.  If a position is not filled by the October board meeting, the position can not be counted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34</a:t>
            </a:fld>
            <a:endParaRPr lang="en-US" dirty="0"/>
          </a:p>
        </p:txBody>
      </p:sp>
    </p:spTree>
    <p:extLst>
      <p:ext uri="{BB962C8B-B14F-4D97-AF65-F5344CB8AC3E}">
        <p14:creationId xmlns:p14="http://schemas.microsoft.com/office/powerpoint/2010/main" val="116046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35</a:t>
            </a:fld>
            <a:endParaRPr lang="en-US" dirty="0"/>
          </a:p>
        </p:txBody>
      </p:sp>
      <p:sp>
        <p:nvSpPr>
          <p:cNvPr id="8" name="Content Placeholder 7"/>
          <p:cNvSpPr>
            <a:spLocks noGrp="1"/>
          </p:cNvSpPr>
          <p:nvPr>
            <p:ph idx="1"/>
          </p:nvPr>
        </p:nvSpPr>
        <p:spPr>
          <a:xfrm>
            <a:off x="0" y="986589"/>
            <a:ext cx="12191999" cy="5190374"/>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7" name="Picture 6"/>
          <p:cNvPicPr/>
          <p:nvPr/>
        </p:nvPicPr>
        <p:blipFill rotWithShape="1">
          <a:blip r:embed="rId2"/>
          <a:srcRect l="17804" t="33334" r="28136" b="20237"/>
          <a:stretch/>
        </p:blipFill>
        <p:spPr bwMode="auto">
          <a:xfrm>
            <a:off x="2462816" y="903772"/>
            <a:ext cx="7697338" cy="5329451"/>
          </a:xfrm>
          <a:prstGeom prst="rect">
            <a:avLst/>
          </a:prstGeom>
          <a:ln>
            <a:noFill/>
          </a:ln>
          <a:extLst>
            <a:ext uri="{53640926-AAD7-44D8-BBD7-CCE9431645EC}">
              <a14:shadowObscured xmlns:a14="http://schemas.microsoft.com/office/drawing/2010/main"/>
            </a:ext>
          </a:extLst>
        </p:spPr>
      </p:pic>
      <p:sp>
        <p:nvSpPr>
          <p:cNvPr id="11" name="Left Arrow 10"/>
          <p:cNvSpPr/>
          <p:nvPr/>
        </p:nvSpPr>
        <p:spPr>
          <a:xfrm rot="10800000">
            <a:off x="2462816" y="4195586"/>
            <a:ext cx="2374710" cy="7506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3829" y="217148"/>
            <a:ext cx="10531160" cy="769441"/>
          </a:xfrm>
          <a:prstGeom prst="rect">
            <a:avLst/>
          </a:prstGeom>
          <a:noFill/>
        </p:spPr>
        <p:txBody>
          <a:bodyPr wrap="square" rtlCol="0">
            <a:spAutoFit/>
          </a:bodyPr>
          <a:lstStyle/>
          <a:p>
            <a:r>
              <a:rPr lang="en-US" sz="4400" b="1" dirty="0"/>
              <a:t>FBA Application in SSO</a:t>
            </a:r>
          </a:p>
        </p:txBody>
      </p:sp>
    </p:spTree>
    <p:extLst>
      <p:ext uri="{BB962C8B-B14F-4D97-AF65-F5344CB8AC3E}">
        <p14:creationId xmlns:p14="http://schemas.microsoft.com/office/powerpoint/2010/main" val="362644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513829" y="4729655"/>
            <a:ext cx="11456666" cy="1749973"/>
          </a:xfrm>
        </p:spPr>
        <p:txBody>
          <a:bodyPr>
            <a:normAutofit fontScale="92500" lnSpcReduction="20000"/>
          </a:bodyPr>
          <a:lstStyle/>
          <a:p>
            <a:pPr algn="ctr"/>
            <a:r>
              <a:rPr lang="en-US" sz="4400" b="1" dirty="0">
                <a:solidFill>
                  <a:srgbClr val="004E9A"/>
                </a:solidFill>
                <a:latin typeface="Arial" panose="020B0604020202020204" pitchFamily="34" charset="0"/>
                <a:cs typeface="Arial" panose="020B0604020202020204" pitchFamily="34" charset="0"/>
              </a:rPr>
              <a:t>QUESTIONS</a:t>
            </a:r>
          </a:p>
          <a:p>
            <a:pPr algn="ctr"/>
            <a:r>
              <a:rPr lang="en-US" sz="4400" b="1" dirty="0">
                <a:solidFill>
                  <a:srgbClr val="004E9A"/>
                </a:solidFill>
              </a:rPr>
              <a:t>405.521.3460</a:t>
            </a:r>
            <a:endParaRPr lang="en-US" sz="4400" b="1" dirty="0">
              <a:solidFill>
                <a:srgbClr val="004E9A"/>
              </a:solidFill>
              <a:latin typeface="Arial" panose="020B0604020202020204" pitchFamily="34" charset="0"/>
              <a:cs typeface="Arial" panose="020B0604020202020204" pitchFamily="34" charset="0"/>
            </a:endParaRPr>
          </a:p>
          <a:p>
            <a:pPr algn="ctr"/>
            <a:r>
              <a:rPr lang="en-US" sz="4400" b="1" u="sng" dirty="0">
                <a:solidFill>
                  <a:srgbClr val="004E9A"/>
                </a:solidFill>
                <a:hlinkClick r:id="rId2"/>
              </a:rPr>
              <a:t>state.aid@sde.ok.gov</a:t>
            </a:r>
            <a:endParaRPr lang="en-US" sz="4400" b="1" u="sng"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36</a:t>
            </a:fld>
            <a:endParaRPr lang="en-US" dirty="0"/>
          </a:p>
        </p:txBody>
      </p:sp>
      <p:sp>
        <p:nvSpPr>
          <p:cNvPr id="2" name="TextBox 1"/>
          <p:cNvSpPr txBox="1"/>
          <p:nvPr/>
        </p:nvSpPr>
        <p:spPr>
          <a:xfrm>
            <a:off x="367668" y="309503"/>
            <a:ext cx="5528636" cy="4093428"/>
          </a:xfrm>
          <a:prstGeom prst="rect">
            <a:avLst/>
          </a:prstGeom>
          <a:noFill/>
        </p:spPr>
        <p:txBody>
          <a:bodyPr wrap="square" rtlCol="0">
            <a:spAutoFit/>
          </a:bodyPr>
          <a:lstStyle/>
          <a:p>
            <a:r>
              <a:rPr lang="en-US" sz="4400" b="1" u="sng" dirty="0">
                <a:solidFill>
                  <a:schemeClr val="bg1"/>
                </a:solidFill>
              </a:rPr>
              <a:t>Office of State Aid</a:t>
            </a:r>
          </a:p>
          <a:p>
            <a:endParaRPr lang="en-US" sz="2000" b="1" dirty="0">
              <a:solidFill>
                <a:schemeClr val="bg1"/>
              </a:solidFill>
            </a:endParaRPr>
          </a:p>
          <a:p>
            <a:r>
              <a:rPr lang="en-US" sz="4400" b="1" dirty="0">
                <a:solidFill>
                  <a:schemeClr val="bg1"/>
                </a:solidFill>
              </a:rPr>
              <a:t>Renee McWaters,</a:t>
            </a:r>
          </a:p>
          <a:p>
            <a:r>
              <a:rPr lang="en-US" sz="4400" b="1" dirty="0">
                <a:solidFill>
                  <a:schemeClr val="bg1"/>
                </a:solidFill>
              </a:rPr>
              <a:t>Executive Director</a:t>
            </a:r>
          </a:p>
          <a:p>
            <a:endParaRPr lang="en-US" sz="2000" b="1" dirty="0">
              <a:solidFill>
                <a:schemeClr val="bg1"/>
              </a:solidFill>
            </a:endParaRPr>
          </a:p>
          <a:p>
            <a:r>
              <a:rPr lang="en-US" sz="4400" b="1" dirty="0">
                <a:solidFill>
                  <a:schemeClr val="bg1"/>
                </a:solidFill>
              </a:rPr>
              <a:t>Kim Ivester,</a:t>
            </a:r>
          </a:p>
          <a:p>
            <a:r>
              <a:rPr lang="en-US" sz="4400" b="1" dirty="0">
                <a:solidFill>
                  <a:schemeClr val="bg1"/>
                </a:solidFill>
              </a:rPr>
              <a:t>Assistant Director</a:t>
            </a:r>
          </a:p>
        </p:txBody>
      </p:sp>
    </p:spTree>
    <p:extLst>
      <p:ext uri="{BB962C8B-B14F-4D97-AF65-F5344CB8AC3E}">
        <p14:creationId xmlns:p14="http://schemas.microsoft.com/office/powerpoint/2010/main" val="201312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4922874"/>
            <a:ext cx="11456666" cy="1440444"/>
          </a:xfrm>
        </p:spPr>
        <p:txBody>
          <a:bodyPr>
            <a:normAutofit/>
          </a:bodyPr>
          <a:lstStyle/>
          <a:p>
            <a:pPr algn="ctr"/>
            <a:r>
              <a:rPr lang="en-US" sz="4400" b="1" dirty="0">
                <a:solidFill>
                  <a:srgbClr val="004E9A"/>
                </a:solidFill>
              </a:rPr>
              <a:t>STATISTICAL REPORTING</a:t>
            </a:r>
          </a:p>
          <a:p>
            <a:pPr algn="ctr"/>
            <a:r>
              <a:rPr lang="en-US" sz="4400" b="1" dirty="0">
                <a:solidFill>
                  <a:srgbClr val="004E9A"/>
                </a:solidFill>
              </a:rPr>
              <a:t>FQSR/ASR</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37</a:t>
            </a:fld>
            <a:endParaRPr lang="en-US" dirty="0"/>
          </a:p>
        </p:txBody>
      </p:sp>
    </p:spTree>
    <p:extLst>
      <p:ext uri="{BB962C8B-B14F-4D97-AF65-F5344CB8AC3E}">
        <p14:creationId xmlns:p14="http://schemas.microsoft.com/office/powerpoint/2010/main" val="2454316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FQSR/ASR</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First Quarter Statistical Report will be referred to as FQSR</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Annual Statistical Report will be referred to as ASR</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Student Information System will be referred to as SIS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Average Daily Membership will be referred to as ADM</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Average Daily Attendance will be referred to as ADA</a:t>
            </a:r>
          </a:p>
          <a:p>
            <a:pPr>
              <a:spcBef>
                <a:spcPts val="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The FQSR/ASR audits result in the majority of the school district’s state funding</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RAO’s are available to work with your district prior to your audit</a:t>
            </a:r>
            <a:endParaRPr lang="en-US" alt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38</a:t>
            </a:fld>
            <a:endParaRPr lang="en-US" dirty="0"/>
          </a:p>
        </p:txBody>
      </p:sp>
    </p:spTree>
    <p:extLst>
      <p:ext uri="{BB962C8B-B14F-4D97-AF65-F5344CB8AC3E}">
        <p14:creationId xmlns:p14="http://schemas.microsoft.com/office/powerpoint/2010/main" val="275469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marL="0" indent="-91440">
              <a:lnSpc>
                <a:spcPct val="110000"/>
              </a:lnSpc>
              <a:spcBef>
                <a:spcPts val="0"/>
              </a:spcBef>
              <a:buFont typeface="Wingdings" panose="05000000000000000000" pitchFamily="2" charset="2"/>
              <a:buChar char="§"/>
            </a:pPr>
            <a:r>
              <a:rPr lang="en-US" sz="2600" dirty="0">
                <a:solidFill>
                  <a:srgbClr val="00B0F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 first and </a:t>
            </a:r>
            <a:r>
              <a:rPr lang="en-US" sz="2600" b="1" dirty="0">
                <a:latin typeface="Arial" panose="020B0604020202020204" pitchFamily="34" charset="0"/>
                <a:cs typeface="Arial" panose="020B0604020202020204" pitchFamily="34" charset="0"/>
              </a:rPr>
              <a:t>most important </a:t>
            </a:r>
            <a:r>
              <a:rPr lang="en-US" sz="2600" dirty="0">
                <a:latin typeface="Arial" panose="020B0604020202020204" pitchFamily="34" charset="0"/>
                <a:cs typeface="Arial" panose="020B0604020202020204" pitchFamily="34" charset="0"/>
              </a:rPr>
              <a:t>step is making sure </a:t>
            </a:r>
            <a:r>
              <a:rPr lang="en-US" sz="2600" b="1" dirty="0">
                <a:latin typeface="Arial" panose="020B0604020202020204" pitchFamily="34" charset="0"/>
                <a:cs typeface="Arial" panose="020B0604020202020204" pitchFamily="34" charset="0"/>
              </a:rPr>
              <a:t>all </a:t>
            </a:r>
            <a:r>
              <a:rPr lang="en-US" sz="2600" dirty="0">
                <a:latin typeface="Arial" panose="020B0604020202020204" pitchFamily="34" charset="0"/>
                <a:cs typeface="Arial" panose="020B0604020202020204" pitchFamily="34" charset="0"/>
              </a:rPr>
              <a:t>student information is put in the system correctly.  Provide training to your staff to make sure they understand the BIG picture.  It may cost your district money if you do not take steps to make sure all information is correct.  All district personnel need to understand the importance of entering and maintaining current and accurate data </a:t>
            </a:r>
          </a:p>
          <a:p>
            <a:pPr marL="0" indent="-91440" algn="ctr">
              <a:lnSpc>
                <a:spcPct val="110000"/>
              </a:lnSpc>
              <a:spcBef>
                <a:spcPts val="0"/>
              </a:spcBef>
              <a:buNone/>
            </a:pPr>
            <a:r>
              <a:rPr lang="en-US" sz="2600" b="1" dirty="0">
                <a:solidFill>
                  <a:srgbClr val="D15420"/>
                </a:solidFill>
                <a:latin typeface="Arial" panose="020B0604020202020204" pitchFamily="34" charset="0"/>
                <a:cs typeface="Arial" panose="020B0604020202020204" pitchFamily="34" charset="0"/>
              </a:rPr>
              <a:t>Accuracy is extremely important!</a:t>
            </a:r>
          </a:p>
          <a:p>
            <a:pPr marL="0" indent="-91440" algn="ctr">
              <a:lnSpc>
                <a:spcPct val="110000"/>
              </a:lnSpc>
              <a:spcBef>
                <a:spcPts val="0"/>
              </a:spcBef>
              <a:buNone/>
            </a:pPr>
            <a:r>
              <a:rPr lang="en-US" sz="2600" b="1" dirty="0">
                <a:solidFill>
                  <a:srgbClr val="D15420"/>
                </a:solidFill>
                <a:latin typeface="Arial" panose="020B0604020202020204" pitchFamily="34" charset="0"/>
                <a:cs typeface="Arial" panose="020B0604020202020204" pitchFamily="34" charset="0"/>
              </a:rPr>
              <a:t>Garbage In = Garbage Out</a:t>
            </a:r>
          </a:p>
          <a:p>
            <a:pPr marL="0" indent="-91440" algn="ctr">
              <a:lnSpc>
                <a:spcPct val="110000"/>
              </a:lnSpc>
              <a:spcBef>
                <a:spcPts val="0"/>
              </a:spcBef>
              <a:buNone/>
            </a:pPr>
            <a:endParaRPr lang="en-US" sz="1000" b="1" dirty="0">
              <a:latin typeface="Arial" panose="020B0604020202020204" pitchFamily="34" charset="0"/>
              <a:cs typeface="Arial" panose="020B0604020202020204" pitchFamily="34" charset="0"/>
            </a:endParaRPr>
          </a:p>
          <a:p>
            <a:pPr marL="0" indent="-91440">
              <a:lnSpc>
                <a:spcPct val="110000"/>
              </a:lnSpc>
              <a:spcBef>
                <a:spcPts val="0"/>
              </a:spcBef>
              <a:buFont typeface="Wingdings" panose="05000000000000000000" pitchFamily="2" charset="2"/>
              <a:buChar char="§"/>
            </a:pPr>
            <a:r>
              <a:rPr lang="en-US" sz="2600" dirty="0">
                <a:solidFill>
                  <a:srgbClr val="00B0F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Much is pulled from the School’s SIS and ALL should be accurate and current.  The data you enter that is directly related to FQSR/ASR is student Membership, Attendance, Transportation &amp; Age</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39</a:t>
            </a:fld>
            <a:endParaRPr lang="en-US" dirty="0"/>
          </a:p>
        </p:txBody>
      </p:sp>
    </p:spTree>
    <p:extLst>
      <p:ext uri="{BB962C8B-B14F-4D97-AF65-F5344CB8AC3E}">
        <p14:creationId xmlns:p14="http://schemas.microsoft.com/office/powerpoint/2010/main" val="278444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OSDE Reporting Requirements</a:t>
            </a:r>
          </a:p>
        </p:txBody>
      </p:sp>
      <p:sp>
        <p:nvSpPr>
          <p:cNvPr id="3" name="Content Placeholder 2"/>
          <p:cNvSpPr>
            <a:spLocks noGrp="1"/>
          </p:cNvSpPr>
          <p:nvPr>
            <p:ph idx="1"/>
          </p:nvPr>
        </p:nvSpPr>
        <p:spPr>
          <a:xfrm>
            <a:off x="827313" y="1825624"/>
            <a:ext cx="10723555" cy="4357893"/>
          </a:xfrm>
        </p:spPr>
        <p:txBody>
          <a:bodyPr>
            <a:normAutofit/>
          </a:bodyPr>
          <a:lstStyle/>
          <a:p>
            <a:r>
              <a:rPr lang="en-US" sz="2800" b="1" dirty="0">
                <a:solidFill>
                  <a:srgbClr val="0000CC"/>
                </a:solidFill>
                <a:hlinkClick r:id="rId2">
                  <a:extLst>
                    <a:ext uri="{A12FA001-AC4F-418D-AE19-62706E023703}">
                      <ahyp:hlinkClr xmlns:ahyp="http://schemas.microsoft.com/office/drawing/2018/hyperlinkcolor" val="tx"/>
                    </a:ext>
                  </a:extLst>
                </a:hlinkClick>
              </a:rPr>
              <a:t>https://sde.ok.gov/reporting-requirements-calendar</a:t>
            </a:r>
            <a:endParaRPr lang="en-US" sz="1000" dirty="0"/>
          </a:p>
          <a:p>
            <a:r>
              <a:rPr lang="en-US" dirty="0"/>
              <a:t>View in traditional “calendar” format.</a:t>
            </a:r>
            <a:endParaRPr lang="en-US" sz="3200" b="1" dirty="0">
              <a:solidFill>
                <a:srgbClr val="DE9027"/>
              </a:solidFill>
            </a:endParaRPr>
          </a:p>
          <a:p>
            <a:r>
              <a:rPr lang="en-US" dirty="0"/>
              <a:t>Filter by division, report name or date.</a:t>
            </a:r>
          </a:p>
          <a:p>
            <a:r>
              <a:rPr lang="en-US" dirty="0"/>
              <a:t>Can even download to Outlook calendar!</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3698532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Systems</a:t>
            </a:r>
            <a:endParaRPr lang="en-US" dirty="0">
              <a:solidFill>
                <a:srgbClr val="004E9A"/>
              </a:solidFill>
            </a:endParaRPr>
          </a:p>
        </p:txBody>
      </p:sp>
      <p:sp>
        <p:nvSpPr>
          <p:cNvPr id="3" name="Content Placeholder 2"/>
          <p:cNvSpPr>
            <a:spLocks noGrp="1"/>
          </p:cNvSpPr>
          <p:nvPr>
            <p:ph idx="1"/>
          </p:nvPr>
        </p:nvSpPr>
        <p:spPr>
          <a:xfrm>
            <a:off x="513829" y="1299411"/>
            <a:ext cx="11383973" cy="5361906"/>
          </a:xfrm>
        </p:spPr>
        <p:txBody>
          <a:bodyPr>
            <a:noAutofit/>
          </a:bodyPr>
          <a:lstStyle/>
          <a:p>
            <a:pPr marL="0" marR="0" indent="0" algn="ctr">
              <a:spcBef>
                <a:spcPts val="500"/>
              </a:spcBef>
              <a:spcAft>
                <a:spcPts val="500"/>
              </a:spcAft>
              <a:buNone/>
            </a:pPr>
            <a:r>
              <a:rPr lang="en-US" sz="2400" b="1" dirty="0">
                <a:effectLst/>
                <a:ea typeface="Times New Roman" panose="02020603050405020304" pitchFamily="18" charset="0"/>
                <a:cs typeface="Times New Roman" panose="02020603050405020304" pitchFamily="18" charset="0"/>
              </a:rPr>
              <a:t>List of Oklahoma Approved Student Information System (SIS) Vendors</a:t>
            </a:r>
            <a:endParaRPr lang="en-US" sz="24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Wen-Gage (Municipal Accounting Systems-MAS)</a:t>
            </a:r>
          </a:p>
          <a:p>
            <a:pPr>
              <a:lnSpc>
                <a:spcPct val="150000"/>
              </a:lnSpc>
              <a:spcBef>
                <a:spcPts val="0"/>
              </a:spcBef>
              <a:spcAft>
                <a:spcPts val="600"/>
              </a:spcAft>
            </a:pPr>
            <a:r>
              <a:rPr lang="en-US" sz="2000" dirty="0">
                <a:ea typeface="Times New Roman" panose="02020603050405020304" pitchFamily="18" charset="0"/>
                <a:cs typeface="Times New Roman" panose="02020603050405020304" pitchFamily="18" charset="0"/>
              </a:rPr>
              <a:t>PowerSchool</a:t>
            </a:r>
            <a:endParaRPr lang="en-US" sz="20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Infinite Campus</a:t>
            </a:r>
          </a:p>
          <a:p>
            <a:pPr>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SchoolInsight</a:t>
            </a:r>
            <a:r>
              <a:rPr lang="en-US" sz="2000" dirty="0">
                <a:effectLst/>
                <a:ea typeface="Times New Roman" panose="02020603050405020304" pitchFamily="18" charset="0"/>
                <a:cs typeface="Times New Roman" panose="02020603050405020304" pitchFamily="18" charset="0"/>
              </a:rPr>
              <a:t>/</a:t>
            </a:r>
            <a:r>
              <a:rPr lang="en-US" sz="2000" dirty="0" err="1">
                <a:effectLst/>
                <a:ea typeface="Times New Roman" panose="02020603050405020304" pitchFamily="18" charset="0"/>
                <a:cs typeface="Times New Roman" panose="02020603050405020304" pitchFamily="18" charset="0"/>
              </a:rPr>
              <a:t>TeacherEase</a:t>
            </a:r>
            <a:r>
              <a:rPr lang="en-US" sz="2000" dirty="0">
                <a:effectLst/>
                <a:ea typeface="Times New Roman" panose="02020603050405020304" pitchFamily="18" charset="0"/>
                <a:cs typeface="Times New Roman" panose="02020603050405020304" pitchFamily="18" charset="0"/>
              </a:rPr>
              <a:t>/Common Goals</a:t>
            </a:r>
          </a:p>
          <a:p>
            <a:pPr marL="228600" marR="0">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Sunguard</a:t>
            </a:r>
            <a:r>
              <a:rPr lang="en-US" sz="2000" dirty="0">
                <a:effectLst/>
                <a:ea typeface="Times New Roman" panose="02020603050405020304" pitchFamily="18" charset="0"/>
                <a:cs typeface="Times New Roman" panose="02020603050405020304" pitchFamily="18" charset="0"/>
              </a:rPr>
              <a:t>- </a:t>
            </a:r>
            <a:r>
              <a:rPr lang="en-US" sz="2000" dirty="0" err="1">
                <a:effectLst/>
                <a:ea typeface="Times New Roman" panose="02020603050405020304" pitchFamily="18" charset="0"/>
                <a:cs typeface="Times New Roman" panose="02020603050405020304" pitchFamily="18" charset="0"/>
              </a:rPr>
              <a:t>Mizuni</a:t>
            </a:r>
            <a:r>
              <a:rPr lang="en-US" sz="2000" dirty="0">
                <a:effectLst/>
                <a:ea typeface="Times New Roman" panose="02020603050405020304" pitchFamily="18" charset="0"/>
                <a:cs typeface="Times New Roman" panose="02020603050405020304" pitchFamily="18" charset="0"/>
              </a:rPr>
              <a:t> Agent</a:t>
            </a: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Tyler Technologies </a:t>
            </a:r>
          </a:p>
          <a:p>
            <a:pPr marL="228600" marR="0">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InformationNow</a:t>
            </a:r>
            <a:endParaRPr lang="en-US" sz="20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a typeface="Times New Roman" panose="02020603050405020304" pitchFamily="18" charset="0"/>
                <a:cs typeface="Times New Roman" panose="02020603050405020304" pitchFamily="18" charset="0"/>
              </a:rPr>
              <a:t>Legacy-</a:t>
            </a:r>
            <a:r>
              <a:rPr lang="en-US" sz="2000" dirty="0" err="1">
                <a:ea typeface="Times New Roman" panose="02020603050405020304" pitchFamily="18" charset="0"/>
                <a:cs typeface="Times New Roman" panose="02020603050405020304" pitchFamily="18" charset="0"/>
              </a:rPr>
              <a:t>Wengage</a:t>
            </a:r>
            <a:endParaRPr lang="en-US" sz="2000" dirty="0">
              <a:effectLst/>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40</a:t>
            </a:fld>
            <a:endParaRPr lang="en-US" dirty="0"/>
          </a:p>
        </p:txBody>
      </p:sp>
    </p:spTree>
    <p:extLst>
      <p:ext uri="{BB962C8B-B14F-4D97-AF65-F5344CB8AC3E}">
        <p14:creationId xmlns:p14="http://schemas.microsoft.com/office/powerpoint/2010/main" val="397023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a:spcBef>
                <a:spcPts val="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Membership</a:t>
            </a:r>
            <a:r>
              <a:rPr lang="en-US" sz="2800" dirty="0">
                <a:latin typeface="Arial" panose="020B0604020202020204" pitchFamily="34" charset="0"/>
                <a:cs typeface="Arial" panose="020B0604020202020204" pitchFamily="34" charset="0"/>
              </a:rPr>
              <a:t>: this number will be the number of days a student is counted on roll from the first date of entry to the day the report is run.  Entry dates, </a:t>
            </a:r>
            <a:r>
              <a:rPr lang="en-US" sz="2800" b="1" dirty="0">
                <a:latin typeface="Arial" panose="020B0604020202020204" pitchFamily="34" charset="0"/>
                <a:cs typeface="Arial" panose="020B0604020202020204" pitchFamily="34" charset="0"/>
              </a:rPr>
              <a:t>by law</a:t>
            </a:r>
            <a:r>
              <a:rPr lang="en-US" sz="2800" dirty="0">
                <a:latin typeface="Arial" panose="020B0604020202020204" pitchFamily="34" charset="0"/>
                <a:cs typeface="Arial" panose="020B0604020202020204" pitchFamily="34" charset="0"/>
              </a:rPr>
              <a:t>, are the first day the student is present for the school year.  If a student is rolled over from the end of the previous year and does </a:t>
            </a:r>
            <a:r>
              <a:rPr lang="en-US" sz="2800" b="1"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attend the first day, they should be dropped. Students can be re-enrolled when they actually show up</a:t>
            </a:r>
          </a:p>
          <a:p>
            <a:pPr marL="0" indent="0">
              <a:spcBef>
                <a:spcPts val="0"/>
              </a:spcBef>
              <a:buNone/>
            </a:pPr>
            <a:endParaRPr lang="en-US" sz="1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Attendance</a:t>
            </a:r>
            <a:r>
              <a:rPr lang="en-US" sz="2800" dirty="0">
                <a:latin typeface="Arial" panose="020B0604020202020204" pitchFamily="34" charset="0"/>
                <a:cs typeface="Arial" panose="020B0604020202020204" pitchFamily="34" charset="0"/>
              </a:rPr>
              <a:t>: this number should reflect the absences of students.  For better accuracy, this should be kept on a daily basis, with good documenting notes.  Once the reports are run, any changes made to a student’s attendance will result in having to start all over.  For this reason, some SIS have made available a “lock down” function</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41</a:t>
            </a:fld>
            <a:endParaRPr lang="en-US" dirty="0"/>
          </a:p>
        </p:txBody>
      </p:sp>
    </p:spTree>
    <p:extLst>
      <p:ext uri="{BB962C8B-B14F-4D97-AF65-F5344CB8AC3E}">
        <p14:creationId xmlns:p14="http://schemas.microsoft.com/office/powerpoint/2010/main" val="2465629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Calendar(s) Setup</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One of the first steps to maintaining accurate data is a correct school calendar put into the SIS. If applicable, make sure that every site has input the same calendar dates.  Because different people input data at different sites, it might be beneficial for each site to print calendars, compare and make any adjustments before there is a problem</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Remember to include parent teacher conferences as days taught in the student information calendar</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If any changes were made to the calendars throughout the year, verify the calendars in the SIS was updated at </a:t>
            </a:r>
            <a:r>
              <a:rPr lang="en-US" sz="2600" b="1" dirty="0">
                <a:latin typeface="Arial" panose="020B0604020202020204" pitchFamily="34" charset="0"/>
                <a:cs typeface="Arial" panose="020B0604020202020204" pitchFamily="34" charset="0"/>
              </a:rPr>
              <a:t>all</a:t>
            </a:r>
            <a:r>
              <a:rPr lang="en-US" sz="2600" dirty="0">
                <a:latin typeface="Arial" panose="020B0604020202020204" pitchFamily="34" charset="0"/>
                <a:cs typeface="Arial" panose="020B0604020202020204" pitchFamily="34" charset="0"/>
              </a:rPr>
              <a:t> sites and that they match </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Verify the calendars for any CO-OP students including special education and alternative education programs</a:t>
            </a:r>
          </a:p>
          <a:p>
            <a:pPr>
              <a:spcBef>
                <a:spcPts val="0"/>
              </a:spcBef>
              <a:buFont typeface="Wingdings" panose="05000000000000000000" pitchFamily="2" charset="2"/>
              <a:buChar char="§"/>
            </a:pPr>
            <a:r>
              <a:rPr lang="en-US" sz="2600" b="1" dirty="0"/>
              <a:t>Verify that the calendars in your SIS matches the WAVE Student Level Data calendars as early in the year as possible!  NOW!</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42</a:t>
            </a:fld>
            <a:endParaRPr lang="en-US" dirty="0"/>
          </a:p>
        </p:txBody>
      </p:sp>
    </p:spTree>
    <p:extLst>
      <p:ext uri="{BB962C8B-B14F-4D97-AF65-F5344CB8AC3E}">
        <p14:creationId xmlns:p14="http://schemas.microsoft.com/office/powerpoint/2010/main" val="2733241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Initial Preparations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marL="0" indent="0" algn="ctr">
              <a:spcBef>
                <a:spcPts val="0"/>
              </a:spcBef>
              <a:buNone/>
            </a:pPr>
            <a:r>
              <a:rPr lang="en-US" sz="2800" b="1" dirty="0">
                <a:solidFill>
                  <a:srgbClr val="C00000"/>
                </a:solidFill>
                <a:latin typeface="Arial" panose="020B0604020202020204" pitchFamily="34" charset="0"/>
                <a:cs typeface="Arial" panose="020B0604020202020204" pitchFamily="34" charset="0"/>
              </a:rPr>
              <a:t>Before you run state reports </a:t>
            </a:r>
            <a:r>
              <a:rPr lang="en-US" sz="2800" b="1" dirty="0">
                <a:latin typeface="Arial" panose="020B0604020202020204" pitchFamily="34" charset="0"/>
                <a:cs typeface="Arial" panose="020B0604020202020204" pitchFamily="34" charset="0"/>
              </a:rPr>
              <a:t>from your SIS, there are some maintenance items to check to ensure your data is accurate</a:t>
            </a:r>
          </a:p>
          <a:p>
            <a:pPr marL="0" indent="0">
              <a:spcBef>
                <a:spcPts val="0"/>
              </a:spcBef>
              <a:buNone/>
            </a:pPr>
            <a:endParaRPr lang="en-US" sz="5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&amp; clear the STN Wizard</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Clear all Validation Errors and warnings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&amp; clear all District Ownership Conflicts with other districts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for Missing Students in the Wave</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Make sure the transportation &amp; attendance data is populating in the WAVE</a:t>
            </a:r>
          </a:p>
          <a:p>
            <a:pPr>
              <a:spcBef>
                <a:spcPts val="0"/>
              </a:spcBef>
              <a:buFont typeface="Wingdings" panose="05000000000000000000" pitchFamily="2" charset="2"/>
              <a:buChar char="§"/>
            </a:pPr>
            <a:r>
              <a:rPr lang="en-US" sz="2800" dirty="0"/>
              <a:t>Make sure all attendance issues are resolved</a:t>
            </a:r>
            <a:endParaRPr lang="en-US" sz="28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t>Again, verify your SIS calendar(s) with the other sites in your district.  THEN compare SIS calendar(s) against the WAVE Student Level Data calendar. </a:t>
            </a:r>
            <a:r>
              <a:rPr lang="en-US" sz="2800" b="1" dirty="0"/>
              <a:t>These MUST match!</a:t>
            </a:r>
            <a:endParaRPr lang="en-US" sz="2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43</a:t>
            </a:fld>
            <a:endParaRPr lang="en-US" dirty="0"/>
          </a:p>
        </p:txBody>
      </p:sp>
    </p:spTree>
    <p:extLst>
      <p:ext uri="{BB962C8B-B14F-4D97-AF65-F5344CB8AC3E}">
        <p14:creationId xmlns:p14="http://schemas.microsoft.com/office/powerpoint/2010/main" val="2625569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a:noFill/>
        </p:spPr>
        <p:txBody>
          <a:bodyPr/>
          <a:lstStyle/>
          <a:p>
            <a:r>
              <a:rPr lang="en-US" dirty="0">
                <a:solidFill>
                  <a:srgbClr val="004E9A"/>
                </a:solidFill>
                <a:latin typeface="Arial" panose="020B0604020202020204" pitchFamily="34" charset="0"/>
                <a:cs typeface="Arial" panose="020B0604020202020204" pitchFamily="34" charset="0"/>
              </a:rPr>
              <a:t>FINAL CERTIFICATION &amp; AFFIDAVITS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As the Superintendent, the click of the “Certify” button assures that the data has again been verified </a:t>
            </a:r>
            <a:r>
              <a:rPr lang="en-US" sz="2800" b="1" dirty="0">
                <a:latin typeface="Arial" panose="020B0604020202020204" pitchFamily="34" charset="0"/>
                <a:cs typeface="Arial" panose="020B0604020202020204" pitchFamily="34" charset="0"/>
              </a:rPr>
              <a:t>BY YOU </a:t>
            </a:r>
            <a:r>
              <a:rPr lang="en-US" sz="2800" dirty="0">
                <a:latin typeface="Arial" panose="020B0604020202020204" pitchFamily="34" charset="0"/>
                <a:cs typeface="Arial" panose="020B0604020202020204" pitchFamily="34" charset="0"/>
              </a:rPr>
              <a:t>and the report is current and accurate.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Principals can delegate assignments, but they can not delegate responsibility.  The affidavit is the principal’s assurance that he or she  </a:t>
            </a:r>
            <a:r>
              <a:rPr lang="en-US" sz="2800" b="1" dirty="0">
                <a:latin typeface="Arial" panose="020B0604020202020204" pitchFamily="34" charset="0"/>
                <a:cs typeface="Arial" panose="020B0604020202020204" pitchFamily="34" charset="0"/>
              </a:rPr>
              <a:t>has verified </a:t>
            </a:r>
            <a:r>
              <a:rPr lang="en-US" sz="2800" dirty="0">
                <a:latin typeface="Arial" panose="020B0604020202020204" pitchFamily="34" charset="0"/>
                <a:cs typeface="Arial" panose="020B0604020202020204" pitchFamily="34" charset="0"/>
              </a:rPr>
              <a:t>the data on the reports is current and accurate and the information on the FQSR/ASR report matches the data on the reports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The principal should include a printed signed &amp; notarized site affidavit with the documentation. The original copy should be kept with the site’s attendance register. </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44</a:t>
            </a:fld>
            <a:endParaRPr lang="en-US" dirty="0"/>
          </a:p>
        </p:txBody>
      </p:sp>
    </p:spTree>
    <p:extLst>
      <p:ext uri="{BB962C8B-B14F-4D97-AF65-F5344CB8AC3E}">
        <p14:creationId xmlns:p14="http://schemas.microsoft.com/office/powerpoint/2010/main" val="3282742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Check for Accuracy &amp; Compare Data</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Accuracy is crucial- so carefully review this year’s information to ensure that it is correct</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It is helpful to compare to previous year’s Statistical Reports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No changes should be made to the data in your SIS once you begin to run the reports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If the numbers do not match, find out why and make corrections.  Do not hesitate to call State Aid or your RAO for assistance </a:t>
            </a:r>
            <a:r>
              <a:rPr lang="en-US" altLang="en-US" sz="2800" dirty="0">
                <a:latin typeface="Arial" panose="020B0604020202020204" pitchFamily="34" charset="0"/>
                <a:cs typeface="Arial" panose="020B0604020202020204" pitchFamily="34" charset="0"/>
              </a:rPr>
              <a:t> </a:t>
            </a:r>
          </a:p>
          <a:p>
            <a:pPr>
              <a:spcBef>
                <a:spcPts val="0"/>
              </a:spcBef>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Remember, you can delegate job tasks, but you can not delegate responsibility.  If someone else enters your student information, you </a:t>
            </a:r>
            <a:r>
              <a:rPr lang="en-US" altLang="en-US" sz="2800" b="1" dirty="0">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verify that it is correct </a:t>
            </a:r>
            <a:r>
              <a:rPr lang="en-US" altLang="en-US" sz="2800" b="1" dirty="0">
                <a:latin typeface="Arial" panose="020B0604020202020204" pitchFamily="34" charset="0"/>
                <a:cs typeface="Arial" panose="020B0604020202020204" pitchFamily="34" charset="0"/>
              </a:rPr>
              <a:t>before</a:t>
            </a:r>
            <a:r>
              <a:rPr lang="en-US" altLang="en-US" sz="2800" dirty="0">
                <a:latin typeface="Arial" panose="020B0604020202020204" pitchFamily="34" charset="0"/>
                <a:cs typeface="Arial" panose="020B0604020202020204" pitchFamily="34" charset="0"/>
              </a:rPr>
              <a:t> it is submitted!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45</a:t>
            </a:fld>
            <a:endParaRPr lang="en-US" dirty="0"/>
          </a:p>
        </p:txBody>
      </p:sp>
    </p:spTree>
    <p:extLst>
      <p:ext uri="{BB962C8B-B14F-4D97-AF65-F5344CB8AC3E}">
        <p14:creationId xmlns:p14="http://schemas.microsoft.com/office/powerpoint/2010/main" val="119361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Preparing for your audit</a:t>
            </a:r>
            <a:endParaRPr lang="en-US" dirty="0">
              <a:solidFill>
                <a:srgbClr val="004E9A"/>
              </a:solidFill>
            </a:endParaRPr>
          </a:p>
        </p:txBody>
      </p:sp>
      <p:sp>
        <p:nvSpPr>
          <p:cNvPr id="3" name="Content Placeholder 2"/>
          <p:cNvSpPr>
            <a:spLocks noGrp="1"/>
          </p:cNvSpPr>
          <p:nvPr>
            <p:ph idx="1"/>
          </p:nvPr>
        </p:nvSpPr>
        <p:spPr>
          <a:xfrm>
            <a:off x="513829" y="1671145"/>
            <a:ext cx="11383973" cy="4692174"/>
          </a:xfrm>
          <a:noFill/>
        </p:spPr>
        <p:txBody>
          <a:bodyPr>
            <a:noAutofit/>
          </a:bodyPr>
          <a:lstStyle/>
          <a:p>
            <a:pPr algn="just">
              <a:buClr>
                <a:srgbClr val="990099"/>
              </a:buClr>
              <a:buFont typeface="Wingdings" panose="05000000000000000000" pitchFamily="2" charset="2"/>
              <a:buChar char="§"/>
            </a:pPr>
            <a:r>
              <a:rPr lang="en-US" sz="2800" dirty="0"/>
              <a:t>Check It Again!</a:t>
            </a:r>
          </a:p>
          <a:p>
            <a:pPr algn="just">
              <a:buClr>
                <a:srgbClr val="990099"/>
              </a:buClr>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Organize your supporting evidence in the order requested</a:t>
            </a:r>
          </a:p>
          <a:p>
            <a:pPr algn="just">
              <a:buClr>
                <a:srgbClr val="990099"/>
              </a:buClr>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algn="just">
              <a:buClr>
                <a:srgbClr val="990099"/>
              </a:buClr>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Two Audit formats:</a:t>
            </a:r>
          </a:p>
          <a:p>
            <a:pPr lvl="1" algn="just">
              <a:buClr>
                <a:srgbClr val="990099"/>
              </a:buClr>
              <a:buFont typeface="Wingdings" panose="05000000000000000000" pitchFamily="2" charset="2"/>
              <a:buChar char="§"/>
            </a:pPr>
            <a:r>
              <a:rPr lang="en-US" dirty="0"/>
              <a:t>Desktop Audit:  All audit materials will be scanned and emailed in an organized method to the RAO</a:t>
            </a:r>
          </a:p>
          <a:p>
            <a:pPr lvl="1" algn="just">
              <a:buClr>
                <a:srgbClr val="990099"/>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On Site Audit:  Use a binder or file box to organize audit materials for the onsite visit.  Do </a:t>
            </a:r>
            <a:r>
              <a:rPr lang="en-US" altLang="en-US" b="1"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use plastic sleeves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46</a:t>
            </a:fld>
            <a:endParaRPr lang="en-US" dirty="0"/>
          </a:p>
        </p:txBody>
      </p:sp>
    </p:spTree>
    <p:extLst>
      <p:ext uri="{BB962C8B-B14F-4D97-AF65-F5344CB8AC3E}">
        <p14:creationId xmlns:p14="http://schemas.microsoft.com/office/powerpoint/2010/main" val="2235052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Audit Concerns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lgn="ctr">
              <a:spcBef>
                <a:spcPts val="0"/>
              </a:spcBef>
              <a:buNone/>
            </a:pPr>
            <a:r>
              <a:rPr lang="en-US" sz="2800" b="1" dirty="0">
                <a:latin typeface="Arial" panose="020B0604020202020204" pitchFamily="34" charset="0"/>
                <a:cs typeface="Arial" panose="020B0604020202020204" pitchFamily="34" charset="0"/>
              </a:rPr>
              <a:t>Below are some  </a:t>
            </a:r>
            <a:r>
              <a:rPr lang="en-US" sz="2800" b="1" dirty="0">
                <a:solidFill>
                  <a:srgbClr val="FF0000"/>
                </a:solidFill>
                <a:latin typeface="Felix Titling" panose="04060505060202020A04" pitchFamily="82" charset="0"/>
                <a:cs typeface="Arial" panose="020B0604020202020204" pitchFamily="34" charset="0"/>
              </a:rPr>
              <a:t>Red Flags</a:t>
            </a:r>
            <a:r>
              <a:rPr lang="en-US" sz="2800" b="1" dirty="0">
                <a:latin typeface="Felix Titling" panose="04060505060202020A04" pitchFamily="82" charset="0"/>
                <a:cs typeface="Arial" panose="020B0604020202020204" pitchFamily="34" charset="0"/>
              </a:rPr>
              <a:t>  </a:t>
            </a:r>
            <a:r>
              <a:rPr lang="en-US" sz="2800" b="1" dirty="0">
                <a:latin typeface="Arial" panose="020B0604020202020204" pitchFamily="34" charset="0"/>
                <a:cs typeface="Arial" panose="020B0604020202020204" pitchFamily="34" charset="0"/>
              </a:rPr>
              <a:t>that will be noticed by your RAO!</a:t>
            </a:r>
          </a:p>
          <a:p>
            <a:pPr algn="ctr">
              <a:spcBef>
                <a:spcPts val="0"/>
              </a:spcBef>
              <a:buNone/>
            </a:pPr>
            <a:endParaRPr lang="en-US" sz="1200"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off roll for a random day that does not match the school calendar?</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there any patterns of irregularity in the attendance?</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entered (rolled over) on the first day, but followed by absences?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all added on the first day and not added and dropped throughout the school year?</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dropped from roll after ten days of consecutive absences?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Do the Session days match the FQSR/ASR days?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47</a:t>
            </a:fld>
            <a:endParaRPr lang="en-US" dirty="0"/>
          </a:p>
        </p:txBody>
      </p:sp>
    </p:spTree>
    <p:extLst>
      <p:ext uri="{BB962C8B-B14F-4D97-AF65-F5344CB8AC3E}">
        <p14:creationId xmlns:p14="http://schemas.microsoft.com/office/powerpoint/2010/main" val="398029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48</a:t>
            </a:fld>
            <a:endParaRPr lang="en-US" dirty="0"/>
          </a:p>
        </p:txBody>
      </p:sp>
      <p:sp>
        <p:nvSpPr>
          <p:cNvPr id="2" name="Content Placeholder 1"/>
          <p:cNvSpPr>
            <a:spLocks noGrp="1"/>
          </p:cNvSpPr>
          <p:nvPr>
            <p:ph sz="half" idx="13"/>
          </p:nvPr>
        </p:nvSpPr>
        <p:spPr>
          <a:xfrm>
            <a:off x="0" y="-24064"/>
            <a:ext cx="12192000" cy="6208296"/>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7" name="Picture 2" descr="C:\Users\314117\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b="4867"/>
          <a:stretch/>
        </p:blipFill>
        <p:spPr bwMode="auto">
          <a:xfrm>
            <a:off x="3232887" y="1"/>
            <a:ext cx="5398334" cy="6184232"/>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7452124" y="4452706"/>
            <a:ext cx="3591339" cy="706582"/>
          </a:xfrm>
          <a:prstGeom prst="left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Tree>
    <p:extLst>
      <p:ext uri="{BB962C8B-B14F-4D97-AF65-F5344CB8AC3E}">
        <p14:creationId xmlns:p14="http://schemas.microsoft.com/office/powerpoint/2010/main" val="987328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513829" y="4729655"/>
            <a:ext cx="11456666" cy="1749973"/>
          </a:xfrm>
        </p:spPr>
        <p:txBody>
          <a:bodyPr>
            <a:normAutofit fontScale="92500" lnSpcReduction="20000"/>
          </a:bodyPr>
          <a:lstStyle/>
          <a:p>
            <a:pPr algn="ctr"/>
            <a:r>
              <a:rPr lang="en-US" sz="4400" b="1" dirty="0">
                <a:solidFill>
                  <a:srgbClr val="004E9A"/>
                </a:solidFill>
                <a:latin typeface="Arial" panose="020B0604020202020204" pitchFamily="34" charset="0"/>
                <a:cs typeface="Arial" panose="020B0604020202020204" pitchFamily="34" charset="0"/>
              </a:rPr>
              <a:t>QUESTIONS</a:t>
            </a:r>
          </a:p>
          <a:p>
            <a:pPr algn="ctr"/>
            <a:r>
              <a:rPr lang="en-US" sz="4400" b="1" dirty="0">
                <a:solidFill>
                  <a:srgbClr val="004E9A"/>
                </a:solidFill>
              </a:rPr>
              <a:t>405.521.3460</a:t>
            </a:r>
            <a:endParaRPr lang="en-US" sz="4400" b="1" dirty="0">
              <a:solidFill>
                <a:srgbClr val="004E9A"/>
              </a:solidFill>
              <a:latin typeface="Arial" panose="020B0604020202020204" pitchFamily="34" charset="0"/>
              <a:cs typeface="Arial" panose="020B0604020202020204" pitchFamily="34" charset="0"/>
            </a:endParaRPr>
          </a:p>
          <a:p>
            <a:pPr algn="ctr"/>
            <a:r>
              <a:rPr lang="en-US" sz="4400" b="1" u="sng" dirty="0">
                <a:solidFill>
                  <a:srgbClr val="004E9A"/>
                </a:solidFill>
                <a:hlinkClick r:id="rId2"/>
              </a:rPr>
              <a:t>state.aid@sde.ok.gov</a:t>
            </a:r>
            <a:endParaRPr lang="en-US" sz="4400" b="1" u="sng"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49</a:t>
            </a:fld>
            <a:endParaRPr lang="en-US" dirty="0"/>
          </a:p>
        </p:txBody>
      </p:sp>
      <p:sp>
        <p:nvSpPr>
          <p:cNvPr id="2" name="TextBox 1"/>
          <p:cNvSpPr txBox="1"/>
          <p:nvPr/>
        </p:nvSpPr>
        <p:spPr>
          <a:xfrm>
            <a:off x="513829" y="354311"/>
            <a:ext cx="5335300" cy="3785652"/>
          </a:xfrm>
          <a:prstGeom prst="rect">
            <a:avLst/>
          </a:prstGeom>
          <a:noFill/>
        </p:spPr>
        <p:txBody>
          <a:bodyPr wrap="square" rtlCol="0">
            <a:spAutoFit/>
          </a:bodyPr>
          <a:lstStyle/>
          <a:p>
            <a:r>
              <a:rPr lang="en-US" sz="4200" b="1" u="sng" dirty="0">
                <a:solidFill>
                  <a:schemeClr val="bg1"/>
                </a:solidFill>
              </a:rPr>
              <a:t>Office of State Aid</a:t>
            </a:r>
          </a:p>
          <a:p>
            <a:endParaRPr lang="en-US" sz="1000" b="1" dirty="0">
              <a:solidFill>
                <a:schemeClr val="bg1"/>
              </a:solidFill>
            </a:endParaRPr>
          </a:p>
          <a:p>
            <a:r>
              <a:rPr lang="en-US" sz="4200" b="1" dirty="0">
                <a:solidFill>
                  <a:schemeClr val="bg1"/>
                </a:solidFill>
              </a:rPr>
              <a:t>Renee McWaters,</a:t>
            </a:r>
          </a:p>
          <a:p>
            <a:r>
              <a:rPr lang="en-US" sz="4200" b="1" dirty="0">
                <a:solidFill>
                  <a:schemeClr val="bg1"/>
                </a:solidFill>
              </a:rPr>
              <a:t>Executive Director</a:t>
            </a:r>
          </a:p>
          <a:p>
            <a:endParaRPr lang="en-US" sz="2000" b="1" dirty="0">
              <a:solidFill>
                <a:schemeClr val="bg1"/>
              </a:solidFill>
            </a:endParaRPr>
          </a:p>
          <a:p>
            <a:r>
              <a:rPr lang="en-US" sz="4200" b="1" dirty="0">
                <a:solidFill>
                  <a:schemeClr val="bg1"/>
                </a:solidFill>
              </a:rPr>
              <a:t>Lori Kimbrough</a:t>
            </a:r>
          </a:p>
          <a:p>
            <a:r>
              <a:rPr lang="en-US" sz="4200" b="1" dirty="0">
                <a:solidFill>
                  <a:schemeClr val="bg1"/>
                </a:solidFill>
              </a:rPr>
              <a:t>Mitzi Perry</a:t>
            </a:r>
          </a:p>
        </p:txBody>
      </p:sp>
    </p:spTree>
    <p:extLst>
      <p:ext uri="{BB962C8B-B14F-4D97-AF65-F5344CB8AC3E}">
        <p14:creationId xmlns:p14="http://schemas.microsoft.com/office/powerpoint/2010/main" val="128910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5</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75000"/>
            </a:schemeClr>
          </a:solidFill>
        </p:spPr>
        <p:txBody>
          <a:bodyPr/>
          <a:lstStyle/>
          <a:p>
            <a:pPr marL="0" indent="0">
              <a:buNone/>
            </a:pPr>
            <a:endParaRPr lang="en-US" dirty="0">
              <a:solidFill>
                <a:schemeClr val="accent6">
                  <a:lumMod val="75000"/>
                </a:schemeClr>
              </a:solidFill>
            </a:endParaRPr>
          </a:p>
        </p:txBody>
      </p:sp>
      <p:pic>
        <p:nvPicPr>
          <p:cNvPr id="7" name="Picture 2" descr="C:\Users\314117\Desktop\Screen Shot 2019-08-24 at 4.42.25 PM.png"/>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8441" r="7221" b="5548"/>
          <a:stretch/>
        </p:blipFill>
        <p:spPr bwMode="auto">
          <a:xfrm>
            <a:off x="876300" y="85586"/>
            <a:ext cx="10655824" cy="6074582"/>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55095" y="2221920"/>
            <a:ext cx="3048864"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9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269832"/>
            <a:ext cx="11456666" cy="819818"/>
          </a:xfrm>
        </p:spPr>
        <p:txBody>
          <a:bodyPr>
            <a:normAutofit/>
          </a:bodyPr>
          <a:lstStyle/>
          <a:p>
            <a:pPr algn="ctr"/>
            <a:r>
              <a:rPr lang="en-US" sz="4400" b="1" dirty="0">
                <a:solidFill>
                  <a:srgbClr val="004E9A"/>
                </a:solidFill>
                <a:latin typeface="Arial" panose="020B0604020202020204" pitchFamily="34" charset="0"/>
                <a:cs typeface="Arial" panose="020B0604020202020204" pitchFamily="34" charset="0"/>
              </a:rPr>
              <a:t>QUESTIONS ?</a:t>
            </a:r>
            <a:endParaRPr lang="en-US" sz="4400"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50</a:t>
            </a:fld>
            <a:endParaRPr lang="en-US" dirty="0"/>
          </a:p>
        </p:txBody>
      </p:sp>
      <p:sp>
        <p:nvSpPr>
          <p:cNvPr id="2" name="TextBox 1"/>
          <p:cNvSpPr txBox="1"/>
          <p:nvPr/>
        </p:nvSpPr>
        <p:spPr>
          <a:xfrm>
            <a:off x="367667" y="1299411"/>
            <a:ext cx="6730966" cy="2800767"/>
          </a:xfrm>
          <a:prstGeom prst="rect">
            <a:avLst/>
          </a:prstGeom>
          <a:noFill/>
        </p:spPr>
        <p:txBody>
          <a:bodyPr wrap="square" rtlCol="0">
            <a:spAutoFit/>
          </a:bodyPr>
          <a:lstStyle/>
          <a:p>
            <a:r>
              <a:rPr lang="en-US" sz="4400" b="1" dirty="0">
                <a:solidFill>
                  <a:schemeClr val="bg1"/>
                </a:solidFill>
              </a:rPr>
              <a:t>Ryan Pieper</a:t>
            </a:r>
          </a:p>
          <a:p>
            <a:r>
              <a:rPr lang="en-US" sz="4400" b="1" dirty="0">
                <a:solidFill>
                  <a:schemeClr val="bg1"/>
                </a:solidFill>
              </a:rPr>
              <a:t>Executive Director</a:t>
            </a:r>
          </a:p>
          <a:p>
            <a:r>
              <a:rPr lang="en-US" sz="4400" b="1" dirty="0">
                <a:solidFill>
                  <a:schemeClr val="bg1"/>
                </a:solidFill>
              </a:rPr>
              <a:t>Office of Accreditation</a:t>
            </a:r>
          </a:p>
          <a:p>
            <a:r>
              <a:rPr lang="en-US" sz="4400" b="1" dirty="0">
                <a:solidFill>
                  <a:schemeClr val="bg1"/>
                </a:solidFill>
              </a:rPr>
              <a:t>405.521.3335</a:t>
            </a:r>
          </a:p>
        </p:txBody>
      </p:sp>
    </p:spTree>
    <p:extLst>
      <p:ext uri="{BB962C8B-B14F-4D97-AF65-F5344CB8AC3E}">
        <p14:creationId xmlns:p14="http://schemas.microsoft.com/office/powerpoint/2010/main" val="136364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6</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9" name="Picture 8"/>
          <p:cNvPicPr/>
          <p:nvPr/>
        </p:nvPicPr>
        <p:blipFill rotWithShape="1">
          <a:blip r:embed="rId2"/>
          <a:srcRect l="35017" t="28387" r="17910" b="24845"/>
          <a:stretch/>
        </p:blipFill>
        <p:spPr bwMode="auto">
          <a:xfrm>
            <a:off x="1716506" y="1"/>
            <a:ext cx="8934450" cy="6160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2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199" y="365126"/>
            <a:ext cx="11603603" cy="1150854"/>
          </a:xfrm>
        </p:spPr>
        <p:txBody>
          <a:bodyPr/>
          <a:lstStyle/>
          <a:p>
            <a:r>
              <a:rPr lang="en-US" dirty="0">
                <a:solidFill>
                  <a:srgbClr val="004E9A"/>
                </a:solidFill>
                <a:latin typeface="Arial" panose="020B0604020202020204" pitchFamily="34" charset="0"/>
                <a:cs typeface="Arial" panose="020B0604020202020204" pitchFamily="34" charset="0"/>
              </a:rPr>
              <a:t>Site Code &amp; Grade Span Changes</a:t>
            </a:r>
            <a:endParaRPr lang="en-US" dirty="0">
              <a:solidFill>
                <a:srgbClr val="004E9A"/>
              </a:solidFill>
            </a:endParaRPr>
          </a:p>
        </p:txBody>
      </p:sp>
      <p:sp>
        <p:nvSpPr>
          <p:cNvPr id="10" name="Content Placeholder 9"/>
          <p:cNvSpPr>
            <a:spLocks noGrp="1"/>
          </p:cNvSpPr>
          <p:nvPr>
            <p:ph idx="1"/>
          </p:nvPr>
        </p:nvSpPr>
        <p:spPr>
          <a:xfrm>
            <a:off x="294199" y="1515980"/>
            <a:ext cx="11603603" cy="4660983"/>
          </a:xfrm>
        </p:spPr>
        <p:txBody>
          <a:bodyPr>
            <a:normAutofit fontScale="77500" lnSpcReduction="20000"/>
          </a:bodyPr>
          <a:lstStyle/>
          <a:p>
            <a:pPr marL="0" indent="0">
              <a:lnSpc>
                <a:spcPct val="110000"/>
              </a:lnSpc>
              <a:spcBef>
                <a:spcPts val="0"/>
              </a:spcBef>
              <a:buNone/>
            </a:pPr>
            <a:r>
              <a:rPr lang="en-US" sz="3600" dirty="0">
                <a:latin typeface="Arial" panose="020B0604020202020204" pitchFamily="34" charset="0"/>
                <a:cs typeface="Arial" panose="020B0604020202020204" pitchFamily="34" charset="0"/>
              </a:rPr>
              <a:t>Site code and grade span change requests must be turned into the accreditation office by </a:t>
            </a:r>
            <a:r>
              <a:rPr lang="en-US" sz="3600" b="1" dirty="0">
                <a:latin typeface="Arial" panose="020B0604020202020204" pitchFamily="34" charset="0"/>
                <a:cs typeface="Arial" panose="020B0604020202020204" pitchFamily="34" charset="0"/>
              </a:rPr>
              <a:t>Sept. 1 </a:t>
            </a:r>
            <a:r>
              <a:rPr lang="en-US" sz="3600" dirty="0">
                <a:latin typeface="Arial" panose="020B0604020202020204" pitchFamily="34" charset="0"/>
                <a:cs typeface="Arial" panose="020B0604020202020204" pitchFamily="34" charset="0"/>
              </a:rPr>
              <a:t>of each new school year.  Appropriate documentation to provide to the Accreditation Office includes:</a:t>
            </a:r>
          </a:p>
          <a:p>
            <a:pPr marL="0" indent="0">
              <a:lnSpc>
                <a:spcPct val="110000"/>
              </a:lnSpc>
              <a:spcBef>
                <a:spcPts val="0"/>
              </a:spcBef>
              <a:buNone/>
            </a:pPr>
            <a:endParaRPr lang="en-US" sz="1400" b="1" u="sng" dirty="0">
              <a:latin typeface="Arial" panose="020B0604020202020204" pitchFamily="34" charset="0"/>
              <a:cs typeface="Arial" panose="020B0604020202020204" pitchFamily="34" charset="0"/>
            </a:endParaRP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1) </a:t>
            </a:r>
            <a:r>
              <a:rPr lang="en-US" sz="3400" dirty="0">
                <a:latin typeface="Arial" panose="020B0604020202020204" pitchFamily="34" charset="0"/>
                <a:cs typeface="Arial" panose="020B0604020202020204" pitchFamily="34" charset="0"/>
              </a:rPr>
              <a:t>Board memo written on school letterhead stating their local Board of Education voted to change/expand a site’s grade formation &amp; must be signed by the superintendent.</a:t>
            </a: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2) </a:t>
            </a:r>
            <a:r>
              <a:rPr lang="en-US" sz="3400" dirty="0">
                <a:latin typeface="Arial" panose="020B0604020202020204" pitchFamily="34" charset="0"/>
                <a:cs typeface="Arial" panose="020B0604020202020204" pitchFamily="34" charset="0"/>
              </a:rPr>
              <a:t>Board minutes of meeting during which their Board of Education approved to change a site’s grade set-up.</a:t>
            </a: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3) IF</a:t>
            </a:r>
            <a:r>
              <a:rPr lang="en-US" sz="3400" dirty="0">
                <a:latin typeface="Arial" panose="020B0604020202020204" pitchFamily="34" charset="0"/>
                <a:cs typeface="Arial" panose="020B0604020202020204" pitchFamily="34" charset="0"/>
              </a:rPr>
              <a:t> expansion is not in original application approved by sponsor, include letter from sponsor showing approval for grade expansion or addition of new site. </a:t>
            </a:r>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7</a:t>
            </a:fld>
            <a:endParaRPr lang="en-US" dirty="0"/>
          </a:p>
        </p:txBody>
      </p:sp>
    </p:spTree>
    <p:extLst>
      <p:ext uri="{BB962C8B-B14F-4D97-AF65-F5344CB8AC3E}">
        <p14:creationId xmlns:p14="http://schemas.microsoft.com/office/powerpoint/2010/main" val="6038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Accreditation</a:t>
            </a:r>
            <a:endParaRPr lang="en-US" dirty="0">
              <a:solidFill>
                <a:srgbClr val="004E9A"/>
              </a:solidFill>
            </a:endParaRPr>
          </a:p>
        </p:txBody>
      </p:sp>
      <p:sp>
        <p:nvSpPr>
          <p:cNvPr id="10" name="Content Placeholder 9"/>
          <p:cNvSpPr>
            <a:spLocks noGrp="1"/>
          </p:cNvSpPr>
          <p:nvPr>
            <p:ph idx="1"/>
          </p:nvPr>
        </p:nvSpPr>
        <p:spPr>
          <a:xfrm>
            <a:off x="294199" y="1491916"/>
            <a:ext cx="11603603" cy="4685047"/>
          </a:xfrm>
        </p:spPr>
        <p:txBody>
          <a:bodyPr>
            <a:normAutofit fontScale="62500" lnSpcReduction="20000"/>
          </a:bodyPr>
          <a:lstStyle/>
          <a:p>
            <a:pPr marL="0" indent="0" algn="ctr">
              <a:lnSpc>
                <a:spcPct val="120000"/>
              </a:lnSpc>
              <a:spcBef>
                <a:spcPts val="0"/>
              </a:spcBef>
              <a:buNone/>
            </a:pPr>
            <a:r>
              <a:rPr lang="en-US" sz="5300" dirty="0">
                <a:latin typeface="Arial" panose="020B0604020202020204" pitchFamily="34" charset="0"/>
                <a:cs typeface="Arial" panose="020B0604020202020204" pitchFamily="34" charset="0"/>
              </a:rPr>
              <a:t>YOUR GOAL AS AN EFFECTIVE LEADER</a:t>
            </a:r>
            <a:r>
              <a:rPr lang="en-US" sz="4700" dirty="0">
                <a:latin typeface="Arial" panose="020B0604020202020204" pitchFamily="34" charset="0"/>
                <a:cs typeface="Arial" panose="020B0604020202020204" pitchFamily="34" charset="0"/>
              </a:rPr>
              <a:t> </a:t>
            </a:r>
          </a:p>
          <a:p>
            <a:pPr marL="0" indent="0" algn="ctr">
              <a:lnSpc>
                <a:spcPct val="120000"/>
              </a:lnSpc>
              <a:spcBef>
                <a:spcPts val="0"/>
              </a:spcBef>
              <a:buNone/>
            </a:pPr>
            <a:endParaRPr lang="en-US" sz="1500" dirty="0">
              <a:latin typeface="Arial" panose="020B0604020202020204" pitchFamily="34" charset="0"/>
              <a:cs typeface="Arial" panose="020B0604020202020204" pitchFamily="34" charset="0"/>
            </a:endParaRPr>
          </a:p>
          <a:p>
            <a:pPr marL="0" indent="0" algn="ctr">
              <a:lnSpc>
                <a:spcPct val="120000"/>
              </a:lnSpc>
              <a:spcBef>
                <a:spcPts val="0"/>
              </a:spcBef>
              <a:buNone/>
            </a:pPr>
            <a:endParaRPr lang="en-US" sz="1050"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4200" dirty="0">
                <a:latin typeface="Arial" panose="020B0604020202020204" pitchFamily="34" charset="0"/>
                <a:cs typeface="Arial" panose="020B0604020202020204" pitchFamily="34" charset="0"/>
              </a:rPr>
              <a:t>Every Site Accredited With…</a:t>
            </a:r>
          </a:p>
          <a:p>
            <a:pPr marL="0" indent="0" algn="ctr">
              <a:lnSpc>
                <a:spcPct val="120000"/>
              </a:lnSpc>
              <a:spcBef>
                <a:spcPts val="0"/>
              </a:spcBef>
              <a:buNone/>
            </a:pPr>
            <a:r>
              <a:rPr lang="en-US" sz="4200" b="1" dirty="0">
                <a:solidFill>
                  <a:srgbClr val="C00000"/>
                </a:solidFill>
                <a:latin typeface="Arial" panose="020B0604020202020204" pitchFamily="34" charset="0"/>
                <a:cs typeface="Arial" panose="020B0604020202020204" pitchFamily="34" charset="0"/>
              </a:rPr>
              <a:t>NO DEFICIENCIES</a:t>
            </a:r>
          </a:p>
          <a:p>
            <a:pPr marL="0" indent="0" algn="ctr">
              <a:lnSpc>
                <a:spcPct val="120000"/>
              </a:lnSpc>
              <a:spcBef>
                <a:spcPts val="0"/>
              </a:spcBef>
              <a:buNone/>
            </a:pPr>
            <a:endParaRPr lang="en-US" sz="1500" b="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105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Accredited schools are meeting state requirements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State aid is paid </a:t>
            </a:r>
            <a:r>
              <a:rPr lang="en-US" sz="4200" b="1" dirty="0">
                <a:latin typeface="Arial" panose="020B0604020202020204" pitchFamily="34" charset="0"/>
                <a:cs typeface="Arial" panose="020B0604020202020204" pitchFamily="34" charset="0"/>
              </a:rPr>
              <a:t>ONLY</a:t>
            </a:r>
            <a:r>
              <a:rPr lang="en-US" sz="4200" dirty="0">
                <a:latin typeface="Arial" panose="020B0604020202020204" pitchFamily="34" charset="0"/>
                <a:cs typeface="Arial" panose="020B0604020202020204" pitchFamily="34" charset="0"/>
              </a:rPr>
              <a:t> to accredited schools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 deficiency indicates the school is not in compliance with one or more requirements, but is still accredited </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Repeated same deficiencies can lead to being non-accredited.  The steps typically move from one deficiency, deficiency with warning, probation, followed by non-accredited</a:t>
            </a:r>
          </a:p>
          <a:p>
            <a:pPr marL="0" indent="0">
              <a:buNone/>
            </a:pPr>
            <a:endParaRPr lang="en-US" dirty="0"/>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8</a:t>
            </a:fld>
            <a:endParaRPr lang="en-US" dirty="0"/>
          </a:p>
        </p:txBody>
      </p:sp>
    </p:spTree>
    <p:extLst>
      <p:ext uri="{BB962C8B-B14F-4D97-AF65-F5344CB8AC3E}">
        <p14:creationId xmlns:p14="http://schemas.microsoft.com/office/powerpoint/2010/main" val="311031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Preparing For Your Audits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Organize your supporting evidence in the order requested.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Try to provide all listed documentation to avoid rescheduling.</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Check over paperwork before the RAO arrives making sure it’s correct and complete.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a binder or file box to organize materials.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Do NOT use plastic sleeves.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this opportunity to demonstrate the great things going on in your school district!</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3897586851"/>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7" ma:contentTypeDescription="Create a new document." ma:contentTypeScope="" ma:versionID="4547d49e4b708e8cb994e6dd623f016b">
  <xsd:schema xmlns:xsd="http://www.w3.org/2001/XMLSchema" xmlns:xs="http://www.w3.org/2001/XMLSchema" xmlns:p="http://schemas.microsoft.com/office/2006/metadata/properties" xmlns:ns2="d5841c04-8ab1-45d0-a7a9-3e2ef1eb0f19" targetNamespace="http://schemas.microsoft.com/office/2006/metadata/properties" ma:root="true" ma:fieldsID="3dbbabf9737fcad55e3313a6f65d489f" ns2:_="">
    <xsd:import namespace="d5841c04-8ab1-45d0-a7a9-3e2ef1eb0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EF90434B-CBE5-4AE1-BB9A-78471F5B267E}">
  <ds:schemaRefs>
    <ds:schemaRef ds:uri="http://schemas.microsoft.com/office/2006/metadata/propertie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d5841c04-8ab1-45d0-a7a9-3e2ef1eb0f19"/>
  </ds:schemaRefs>
</ds:datastoreItem>
</file>

<file path=customXml/itemProps3.xml><?xml version="1.0" encoding="utf-8"?>
<ds:datastoreItem xmlns:ds="http://schemas.openxmlformats.org/officeDocument/2006/customXml" ds:itemID="{F98D1FA0-EDDF-4CF6-A683-DFA55BAA7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18065</TotalTime>
  <Words>3535</Words>
  <Application>Microsoft Office PowerPoint</Application>
  <PresentationFormat>Widescreen</PresentationFormat>
  <Paragraphs>435</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Felix Titling</vt:lpstr>
      <vt:lpstr>Wingdings</vt:lpstr>
      <vt:lpstr>Office Theme</vt:lpstr>
      <vt:lpstr>Accreditation</vt:lpstr>
      <vt:lpstr>Purpose of the RAO’s</vt:lpstr>
      <vt:lpstr>Resources You can find multiple resources on the SDE Accreditation Webpage with a simple search</vt:lpstr>
      <vt:lpstr>OSDE Reporting Requirements</vt:lpstr>
      <vt:lpstr>PowerPoint Presentation</vt:lpstr>
      <vt:lpstr>PowerPoint Presentation</vt:lpstr>
      <vt:lpstr>Site Code &amp; Grade Span Changes</vt:lpstr>
      <vt:lpstr>Accreditation</vt:lpstr>
      <vt:lpstr>Preparing For Your Audits</vt:lpstr>
      <vt:lpstr>Online Accreditation App</vt:lpstr>
      <vt:lpstr>PowerPoint Presentation</vt:lpstr>
      <vt:lpstr>Accreditation Application-Cont.</vt:lpstr>
      <vt:lpstr>Accreditation Audits - UPLOADS</vt:lpstr>
      <vt:lpstr>District Treasurers/Encumbrance Clerks</vt:lpstr>
      <vt:lpstr>Security/Safety Drills</vt:lpstr>
      <vt:lpstr>Security/Safety Drills-Cont.</vt:lpstr>
      <vt:lpstr>Annual Audits—Spring</vt:lpstr>
      <vt:lpstr>Additional Annual Audits</vt:lpstr>
      <vt:lpstr>Spring Compliance Checks Below are other SDE Departments that can recommend a Deficiency</vt:lpstr>
      <vt:lpstr>PowerPoint Presentation</vt:lpstr>
      <vt:lpstr>What does School Personnel Records mean to you?</vt:lpstr>
      <vt:lpstr>What does School Personnel Records mean to you?</vt:lpstr>
      <vt:lpstr>School Personnel Reporting Dates</vt:lpstr>
      <vt:lpstr>PowerPoint Presentation</vt:lpstr>
      <vt:lpstr>Certified/Support Personnel Reports</vt:lpstr>
      <vt:lpstr>Obtaining “E” Teacher Numbers</vt:lpstr>
      <vt:lpstr>What’s the big deal?</vt:lpstr>
      <vt:lpstr>Superintendent/Head of School Contracts</vt:lpstr>
      <vt:lpstr>Superintendent/Head of School Salary</vt:lpstr>
      <vt:lpstr>Online Resources</vt:lpstr>
      <vt:lpstr>PowerPoint Presentation</vt:lpstr>
      <vt:lpstr>PowerPoint Presentation</vt:lpstr>
      <vt:lpstr>General Information</vt:lpstr>
      <vt:lpstr>General Information-Cont.</vt:lpstr>
      <vt:lpstr>PowerPoint Presentation</vt:lpstr>
      <vt:lpstr>PowerPoint Presentation</vt:lpstr>
      <vt:lpstr>PowerPoint Presentation</vt:lpstr>
      <vt:lpstr>FQSR/ASR</vt:lpstr>
      <vt:lpstr>Student Information System</vt:lpstr>
      <vt:lpstr>Student Information Systems</vt:lpstr>
      <vt:lpstr>Student Information System</vt:lpstr>
      <vt:lpstr>Calendar(s) Setup</vt:lpstr>
      <vt:lpstr>Initial Preparations</vt:lpstr>
      <vt:lpstr>FINAL CERTIFICATION &amp; AFFIDAVITS</vt:lpstr>
      <vt:lpstr>Check for Accuracy &amp; Compare Data</vt:lpstr>
      <vt:lpstr>Preparing for your audit</vt:lpstr>
      <vt:lpstr>Audit Concerns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Leslie Janis</cp:lastModifiedBy>
  <cp:revision>114</cp:revision>
  <dcterms:created xsi:type="dcterms:W3CDTF">2020-03-05T01:01:19Z</dcterms:created>
  <dcterms:modified xsi:type="dcterms:W3CDTF">2021-12-13T01:01:49Z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