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69" r:id="rId4"/>
  </p:sldMasterIdLst>
  <p:notesMasterIdLst>
    <p:notesMasterId r:id="rId23"/>
  </p:notesMasterIdLst>
  <p:handoutMasterIdLst>
    <p:handoutMasterId r:id="rId24"/>
  </p:handoutMasterIdLst>
  <p:sldIdLst>
    <p:sldId id="256" r:id="rId5"/>
    <p:sldId id="323" r:id="rId6"/>
    <p:sldId id="313" r:id="rId7"/>
    <p:sldId id="342" r:id="rId8"/>
    <p:sldId id="315" r:id="rId9"/>
    <p:sldId id="324" r:id="rId10"/>
    <p:sldId id="325" r:id="rId11"/>
    <p:sldId id="327" r:id="rId12"/>
    <p:sldId id="322" r:id="rId13"/>
    <p:sldId id="328" r:id="rId14"/>
    <p:sldId id="330" r:id="rId15"/>
    <p:sldId id="329" r:id="rId16"/>
    <p:sldId id="331" r:id="rId17"/>
    <p:sldId id="332" r:id="rId18"/>
    <p:sldId id="333" r:id="rId19"/>
    <p:sldId id="334" r:id="rId20"/>
    <p:sldId id="339" r:id="rId21"/>
    <p:sldId id="341" r:id="rId22"/>
  </p:sldIdLst>
  <p:sldSz cx="9144000" cy="5143500" type="screen16x9"/>
  <p:notesSz cx="7010400" cy="9296400"/>
  <p:embeddedFontLs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Montserrat Medium" panose="020B0604020202020204" charset="0"/>
      <p:regular r:id="rId29"/>
      <p:bold r:id="rId30"/>
      <p:italic r:id="rId31"/>
      <p:boldItalic r:id="rId32"/>
    </p:embeddedFont>
    <p:embeddedFont>
      <p:font typeface="Times" panose="02020603050405020304" pitchFamily="18" charset="0"/>
      <p:regular r:id="rId33"/>
      <p:bold r:id="rId34"/>
      <p:italic r:id="rId35"/>
      <p:boldItalic r:id="rId36"/>
    </p:embeddedFont>
    <p:embeddedFont>
      <p:font typeface="Questrial" panose="020B060402020202020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Montserrat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348036-0442-497F-8D80-56148004E28E}">
  <a:tblStyle styleId="{41348036-0442-497F-8D80-56148004E2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EEF63-54E8-4C28-813F-15054FDFC303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551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3A459-A9E2-4A0E-9A3B-0B277BB38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7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c07d245a_2_7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16" name="Google Shape;116;g22c07d245a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c07d245a_2_7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16" name="Google Shape;116;g22c07d245a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0010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students assessed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64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75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60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9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79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1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95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7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Grade due to not enough students</a:t>
            </a:r>
            <a:r>
              <a:rPr lang="en-US" baseline="0" dirty="0" smtClean="0"/>
              <a:t> taking assessment or able to be included to meet the minimum N size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in elementary, 4 in high</a:t>
            </a:r>
            <a:r>
              <a:rPr lang="en-US" baseline="0" dirty="0" smtClean="0"/>
              <a:t>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Compliance, but also to have supports</a:t>
            </a:r>
            <a:r>
              <a:rPr lang="en-US" baseline="0" dirty="0" smtClean="0"/>
              <a:t> in place to meet the needs of all students and provide an excellent education</a:t>
            </a:r>
          </a:p>
          <a:p>
            <a:r>
              <a:rPr lang="en-US" dirty="0" smtClean="0"/>
              <a:t>No Deficiencies</a:t>
            </a:r>
          </a:p>
          <a:p>
            <a:r>
              <a:rPr lang="en-US" dirty="0" smtClean="0"/>
              <a:t>Deficiencies</a:t>
            </a:r>
          </a:p>
          <a:p>
            <a:r>
              <a:rPr lang="en-US" dirty="0" smtClean="0"/>
              <a:t>Warning – fail to meet</a:t>
            </a:r>
            <a:r>
              <a:rPr lang="en-US" baseline="0" dirty="0" smtClean="0"/>
              <a:t> one or more standards and the deficiency seriously detracts from the quality of the educational program</a:t>
            </a:r>
            <a:endParaRPr lang="en-US" dirty="0" smtClean="0"/>
          </a:p>
          <a:p>
            <a:r>
              <a:rPr lang="en-US" dirty="0" smtClean="0"/>
              <a:t>Probation – consistently fails to remove or make substantial progress</a:t>
            </a:r>
            <a:r>
              <a:rPr lang="en-US" baseline="0" dirty="0" smtClean="0"/>
              <a:t> towards removing deficiencies; consistently violates regulations; and deliberately or unnecessarily violates one or more regulations</a:t>
            </a:r>
            <a:endParaRPr lang="en-US" dirty="0" smtClean="0"/>
          </a:p>
          <a:p>
            <a:r>
              <a:rPr lang="en-US" dirty="0" err="1" smtClean="0"/>
              <a:t>Nonaccredit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443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0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62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45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8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OSDE-LOGO-VERTICAL-FULL-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20600" y="512125"/>
            <a:ext cx="2102824" cy="1817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2"/>
          <p:cNvCxnSpPr/>
          <p:nvPr/>
        </p:nvCxnSpPr>
        <p:spPr>
          <a:xfrm>
            <a:off x="1015500" y="3186014"/>
            <a:ext cx="7113000" cy="0"/>
          </a:xfrm>
          <a:prstGeom prst="straightConnector1">
            <a:avLst/>
          </a:prstGeom>
          <a:noFill/>
          <a:ln w="19050" cap="flat" cmpd="sng">
            <a:solidFill>
              <a:srgbClr val="EDC11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81725" y="2560325"/>
            <a:ext cx="83505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1B3D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793125" y="3186025"/>
            <a:ext cx="54864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EC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2680"/>
              </a:buClr>
              <a:buSzPts val="2800"/>
              <a:buFont typeface="Montserrat Medium"/>
              <a:buNone/>
              <a:defRPr sz="4500" b="0" i="0" u="none" strike="noStrike" cap="none">
                <a:solidFill>
                  <a:srgbClr val="90268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4752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4752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129335" y="48639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3028950" y="4863981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4821740" y="48639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37514" y="4650937"/>
            <a:ext cx="30000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900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rPr>
              <a:t>Oklahoma State Department of Education</a:t>
            </a:r>
            <a:endParaRPr sz="900">
              <a:solidFill>
                <a:srgbClr val="F475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900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rPr>
              <a:t>Academic Affairs and Planning</a:t>
            </a:r>
            <a:endParaRPr sz="900">
              <a:solidFill>
                <a:srgbClr val="F475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475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4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_5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3978"/>
            <a:ext cx="9137100" cy="23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>
            <a:spLocks noGrp="1"/>
          </p:cNvSpPr>
          <p:nvPr>
            <p:ph type="ctrTitle"/>
          </p:nvPr>
        </p:nvSpPr>
        <p:spPr>
          <a:xfrm>
            <a:off x="0" y="2394857"/>
            <a:ext cx="9137100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2680"/>
              </a:buClr>
              <a:buSzPts val="2800"/>
              <a:buFont typeface="Montserrat"/>
              <a:buNone/>
              <a:defRPr sz="4500" b="0" i="0" u="none" strike="noStrike" cap="none">
                <a:solidFill>
                  <a:srgbClr val="90268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1"/>
          </p:nvPr>
        </p:nvSpPr>
        <p:spPr>
          <a:xfrm>
            <a:off x="1143000" y="3434135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4752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4752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0268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90268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0268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0268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0268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0268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90268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0268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129335" y="48639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863981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957265" y="48639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4752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0" y="263978"/>
            <a:ext cx="9137100" cy="23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2800"/>
              <a:buFont typeface="Questrial"/>
              <a:buNone/>
              <a:defRPr sz="4400" b="0" i="0" u="none" strike="noStrike" cap="none">
                <a:solidFill>
                  <a:srgbClr val="072B6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72B6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2B6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rgbClr val="072B6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72B6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rgbClr val="072B6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2B6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rgbClr val="072B6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72B6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rgbClr val="072B6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72B6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884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1341690" y="4767263"/>
            <a:ext cx="4811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0" y="4767263"/>
            <a:ext cx="27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9" name="Google Shape;69;p14"/>
          <p:cNvCxnSpPr/>
          <p:nvPr/>
        </p:nvCxnSpPr>
        <p:spPr>
          <a:xfrm>
            <a:off x="1535546" y="952500"/>
            <a:ext cx="6072900" cy="0"/>
          </a:xfrm>
          <a:prstGeom prst="straightConnector1">
            <a:avLst/>
          </a:prstGeom>
          <a:noFill/>
          <a:ln w="25400" cap="flat" cmpd="sng">
            <a:solidFill>
              <a:srgbClr val="E7B61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19658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bg>
      <p:bgPr>
        <a:blipFill rotWithShape="1">
          <a:blip r:embed="rId2">
            <a:alphaModFix/>
          </a:blip>
          <a:stretch>
            <a:fillRect t="-1999"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2800"/>
              <a:buFont typeface="Questrial"/>
              <a:buNone/>
              <a:defRPr sz="4400" b="0" i="0" u="none" strike="noStrike" cap="none">
                <a:solidFill>
                  <a:srgbClr val="072B6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1371600" y="2700338"/>
            <a:ext cx="6400800" cy="1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884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1341690" y="4767263"/>
            <a:ext cx="4811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0" y="4767263"/>
            <a:ext cx="27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2" name="Google Shape;62;p13"/>
          <p:cNvCxnSpPr/>
          <p:nvPr/>
        </p:nvCxnSpPr>
        <p:spPr>
          <a:xfrm>
            <a:off x="1535546" y="2463512"/>
            <a:ext cx="6072900" cy="0"/>
          </a:xfrm>
          <a:prstGeom prst="straightConnector1">
            <a:avLst/>
          </a:prstGeom>
          <a:noFill/>
          <a:ln w="25400" cap="flat" cmpd="sng">
            <a:solidFill>
              <a:srgbClr val="E7B61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3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884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1341690" y="4767263"/>
            <a:ext cx="4811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0" y="4767263"/>
            <a:ext cx="27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0" name="Google Shape;80;p16"/>
          <p:cNvCxnSpPr/>
          <p:nvPr/>
        </p:nvCxnSpPr>
        <p:spPr>
          <a:xfrm>
            <a:off x="1535546" y="2463512"/>
            <a:ext cx="6072900" cy="0"/>
          </a:xfrm>
          <a:prstGeom prst="straightConnector1">
            <a:avLst/>
          </a:prstGeom>
          <a:noFill/>
          <a:ln w="25400" cap="flat" cmpd="sng">
            <a:solidFill>
              <a:srgbClr val="E7B61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estrial"/>
              <a:buNone/>
              <a:defRPr sz="4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884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1341690" y="4767263"/>
            <a:ext cx="4811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9D9D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0" y="4767263"/>
            <a:ext cx="27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D8D8D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9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7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481725" y="2492828"/>
            <a:ext cx="8350500" cy="148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2680"/>
              </a:buClr>
              <a:buFont typeface="Montserrat"/>
              <a:buNone/>
            </a:pPr>
            <a:endParaRPr sz="18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2680"/>
              </a:buClr>
              <a:buFont typeface="Montserrat"/>
              <a:buNone/>
            </a:pPr>
            <a:r>
              <a:rPr lang="en" sz="4800" dirty="0" smtClean="0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Keyes Public Schools</a:t>
            </a:r>
            <a:endParaRPr sz="48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sp>
        <p:nvSpPr>
          <p:cNvPr id="119" name="Google Shape;119;p23"/>
          <p:cNvSpPr txBox="1">
            <a:spLocks noGrp="1"/>
          </p:cNvSpPr>
          <p:nvPr>
            <p:ph type="subTitle" idx="1"/>
          </p:nvPr>
        </p:nvSpPr>
        <p:spPr>
          <a:xfrm>
            <a:off x="107304" y="3854245"/>
            <a:ext cx="8900700" cy="103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buClr>
                <a:srgbClr val="F47524"/>
              </a:buClr>
              <a:buFont typeface="Arial"/>
              <a:buNone/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481725" y="2492828"/>
            <a:ext cx="8350500" cy="148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2680"/>
              </a:buClr>
              <a:buFont typeface="Montserrat"/>
              <a:buNone/>
            </a:pPr>
            <a:endParaRPr sz="18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2680"/>
              </a:buClr>
              <a:buFont typeface="Montserrat"/>
              <a:buNone/>
            </a:pPr>
            <a:r>
              <a:rPr lang="en" sz="4800" dirty="0" smtClean="0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Albion Public School</a:t>
            </a:r>
            <a:endParaRPr sz="48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sp>
        <p:nvSpPr>
          <p:cNvPr id="119" name="Google Shape;119;p23"/>
          <p:cNvSpPr txBox="1">
            <a:spLocks noGrp="1"/>
          </p:cNvSpPr>
          <p:nvPr>
            <p:ph type="subTitle" idx="1"/>
          </p:nvPr>
        </p:nvSpPr>
        <p:spPr>
          <a:xfrm>
            <a:off x="107304" y="3854245"/>
            <a:ext cx="8900700" cy="103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buClr>
                <a:srgbClr val="F47524"/>
              </a:buClr>
              <a:buFont typeface="Arial"/>
              <a:buNone/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2018-2019 School Report Cards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673607"/>
              </p:ext>
            </p:extLst>
          </p:nvPr>
        </p:nvGraphicFramePr>
        <p:xfrm>
          <a:off x="742122" y="1159565"/>
          <a:ext cx="7116417" cy="3770244"/>
        </p:xfrm>
        <a:graphic>
          <a:graphicData uri="http://schemas.openxmlformats.org/drawingml/2006/table">
            <a:tbl>
              <a:tblPr firstRow="1" firstCol="1" bandRow="1">
                <a:tableStyleId>{41348036-0442-497F-8D80-56148004E28E}</a:tableStyleId>
              </a:tblPr>
              <a:tblGrid>
                <a:gridCol w="3762703">
                  <a:extLst>
                    <a:ext uri="{9D8B030D-6E8A-4147-A177-3AD203B41FA5}">
                      <a16:colId xmlns:a16="http://schemas.microsoft.com/office/drawing/2014/main" val="2262229605"/>
                    </a:ext>
                  </a:extLst>
                </a:gridCol>
                <a:gridCol w="3353714">
                  <a:extLst>
                    <a:ext uri="{9D8B030D-6E8A-4147-A177-3AD203B41FA5}">
                      <a16:colId xmlns:a16="http://schemas.microsoft.com/office/drawing/2014/main" val="3828103924"/>
                    </a:ext>
                  </a:extLst>
                </a:gridCol>
              </a:tblGrid>
              <a:tr h="3770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Indicator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Grade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2393709"/>
                  </a:ext>
                </a:extLst>
              </a:tr>
              <a:tr h="754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Academic Achievement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427207"/>
                  </a:ext>
                </a:extLst>
              </a:tr>
              <a:tr h="754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Academic Growth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6686520"/>
                  </a:ext>
                </a:extLst>
              </a:tr>
              <a:tr h="754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2060"/>
                          </a:solidFill>
                          <a:effectLst/>
                        </a:rPr>
                        <a:t>English Language Proficiency</a:t>
                      </a:r>
                      <a:endParaRPr lang="en-US" sz="2400" b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N/A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994548"/>
                  </a:ext>
                </a:extLst>
              </a:tr>
              <a:tr h="754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2060"/>
                          </a:solidFill>
                          <a:effectLst/>
                        </a:rPr>
                        <a:t>Chronic Absenteeism</a:t>
                      </a:r>
                      <a:endParaRPr lang="en-US" sz="2400" b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382658"/>
                  </a:ext>
                </a:extLst>
              </a:tr>
              <a:tr h="3770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2060"/>
                          </a:solidFill>
                          <a:effectLst/>
                        </a:rPr>
                        <a:t>Overall</a:t>
                      </a:r>
                      <a:endParaRPr lang="en-US" sz="2400" b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8145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8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Exceeded appropriations</a:t>
            </a:r>
          </a:p>
          <a:p>
            <a:r>
              <a:rPr lang="en-US" dirty="0" smtClean="0"/>
              <a:t>Exceeded allowable administrative costs</a:t>
            </a:r>
          </a:p>
          <a:p>
            <a:r>
              <a:rPr lang="en-US" dirty="0" smtClean="0"/>
              <a:t>Audit findings</a:t>
            </a:r>
          </a:p>
          <a:p>
            <a:r>
              <a:rPr lang="en-US" dirty="0" smtClean="0"/>
              <a:t>Noncompliance with Oklahoma Cost Accounting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Exceed Appropriations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49"/>
            <a:ext cx="8229600" cy="362364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School district must maintain a positive fund balance at the end of each school year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Albion: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2018: -$3,546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2019: -$169,660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Consequences: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Forfeiture of office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Civil and criminal penalties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Certificate revocation</a:t>
            </a:r>
          </a:p>
          <a:p>
            <a:pPr marL="1930400" lvl="4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			70 O.S. §</a:t>
            </a:r>
            <a:r>
              <a:rPr lang="en-US" sz="1600" dirty="0"/>
              <a:t> §</a:t>
            </a:r>
            <a:r>
              <a:rPr lang="en-US" sz="1600" dirty="0" smtClean="0"/>
              <a:t> 5-157 and 18-116</a:t>
            </a:r>
          </a:p>
        </p:txBody>
      </p:sp>
    </p:spTree>
    <p:extLst>
      <p:ext uri="{BB962C8B-B14F-4D97-AF65-F5344CB8AC3E}">
        <p14:creationId xmlns:p14="http://schemas.microsoft.com/office/powerpoint/2010/main" val="40302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Costs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District with an average daily attendance of 500 or fewer may not expend more than 8% of its total </a:t>
            </a:r>
            <a:r>
              <a:rPr lang="en-US" dirty="0" smtClean="0"/>
              <a:t>expenditures </a:t>
            </a:r>
            <a:r>
              <a:rPr lang="en-US" dirty="0"/>
              <a:t>for administrative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2019: $38,394.23</a:t>
            </a:r>
          </a:p>
          <a:p>
            <a:pPr marL="2540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sz="2400" dirty="0" smtClean="0"/>
              <a:t>70 </a:t>
            </a:r>
            <a:r>
              <a:rPr lang="en-US" sz="2400" dirty="0"/>
              <a:t>O.S. § </a:t>
            </a:r>
            <a:r>
              <a:rPr lang="en-US" sz="2400" dirty="0" smtClean="0"/>
              <a:t>18-124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1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378"/>
            <a:ext cx="8229600" cy="36809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Each school must have an annual financial and compliance audit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FY 2017 findings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Employee payroll not supported by contracts; no evidence contracts ever prepared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Activity fund purchase orders dated after the invoice date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FY 2018 findings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Activity fund purchase orders dated after the invoice date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District exceeded appropriations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09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43520"/>
          </a:xfrm>
        </p:spPr>
        <p:txBody>
          <a:bodyPr/>
          <a:lstStyle/>
          <a:p>
            <a:r>
              <a:rPr lang="en-US" sz="2800" dirty="0" smtClean="0"/>
              <a:t>By September 1, all schools must report all income and expenditures</a:t>
            </a:r>
          </a:p>
          <a:p>
            <a:r>
              <a:rPr lang="en-US" sz="2800" dirty="0" smtClean="0"/>
              <a:t>Failure to operate pursuant to OCAS, including September 1 deadline</a:t>
            </a:r>
          </a:p>
          <a:p>
            <a:pPr lvl="1"/>
            <a:r>
              <a:rPr lang="en-US" dirty="0" smtClean="0"/>
              <a:t>Reduction of state aid funds</a:t>
            </a:r>
          </a:p>
          <a:p>
            <a:pPr marL="508000" lvl="1" indent="0">
              <a:buNone/>
            </a:pPr>
            <a:r>
              <a:rPr lang="en-US" dirty="0" smtClean="0"/>
              <a:t>					70 </a:t>
            </a:r>
            <a:r>
              <a:rPr lang="en-US" dirty="0"/>
              <a:t>O.S. § 18-124</a:t>
            </a:r>
          </a:p>
        </p:txBody>
      </p:sp>
    </p:spTree>
    <p:extLst>
      <p:ext uri="{BB962C8B-B14F-4D97-AF65-F5344CB8AC3E}">
        <p14:creationId xmlns:p14="http://schemas.microsoft.com/office/powerpoint/2010/main" val="33807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378"/>
            <a:ext cx="8229600" cy="383992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No evidence of time and effort records</a:t>
            </a:r>
          </a:p>
          <a:p>
            <a:pPr marL="25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Paraprofessional </a:t>
            </a:r>
          </a:p>
          <a:p>
            <a:pPr marL="25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Lacking proper credentials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Used as early childhood teacher with no direct supervision</a:t>
            </a:r>
          </a:p>
          <a:p>
            <a:pPr marL="508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Facility: poor physical state, broken glass windows and doors; storm cellar open with 3 inches of standing water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72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68665"/>
          </a:xfrm>
        </p:spPr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3913"/>
            <a:ext cx="8229600" cy="37740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Accredited with Probation</a:t>
            </a:r>
          </a:p>
          <a:p>
            <a:pPr marL="25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OSDE:</a:t>
            </a:r>
          </a:p>
          <a:p>
            <a:pPr marL="25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Schedule on-site review of all records of activities, operations and facility review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Send any notifications deemed appropriate (findings, corrective action, etc.)</a:t>
            </a:r>
          </a:p>
          <a:p>
            <a:pPr marL="508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Notify appropriate law enforcement authorities as to financial matters (i.e., exceeding appropriations)</a:t>
            </a:r>
          </a:p>
        </p:txBody>
      </p:sp>
    </p:spTree>
    <p:extLst>
      <p:ext uri="{BB962C8B-B14F-4D97-AF65-F5344CB8AC3E}">
        <p14:creationId xmlns:p14="http://schemas.microsoft.com/office/powerpoint/2010/main" val="392517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831443"/>
              </p:ext>
            </p:extLst>
          </p:nvPr>
        </p:nvGraphicFramePr>
        <p:xfrm>
          <a:off x="689113" y="1063378"/>
          <a:ext cx="7712765" cy="3901440"/>
        </p:xfrm>
        <a:graphic>
          <a:graphicData uri="http://schemas.openxmlformats.org/drawingml/2006/table">
            <a:tbl>
              <a:tblPr firstRow="1" firstCol="1" bandRow="1">
                <a:tableStyleId>{41348036-0442-497F-8D80-56148004E28E}</a:tableStyleId>
              </a:tblPr>
              <a:tblGrid>
                <a:gridCol w="2918862">
                  <a:extLst>
                    <a:ext uri="{9D8B030D-6E8A-4147-A177-3AD203B41FA5}">
                      <a16:colId xmlns:a16="http://schemas.microsoft.com/office/drawing/2014/main" val="121617964"/>
                    </a:ext>
                  </a:extLst>
                </a:gridCol>
                <a:gridCol w="2307270">
                  <a:extLst>
                    <a:ext uri="{9D8B030D-6E8A-4147-A177-3AD203B41FA5}">
                      <a16:colId xmlns:a16="http://schemas.microsoft.com/office/drawing/2014/main" val="2648614365"/>
                    </a:ext>
                  </a:extLst>
                </a:gridCol>
                <a:gridCol w="2486633">
                  <a:extLst>
                    <a:ext uri="{9D8B030D-6E8A-4147-A177-3AD203B41FA5}">
                      <a16:colId xmlns:a16="http://schemas.microsoft.com/office/drawing/2014/main" val="2543268861"/>
                    </a:ext>
                  </a:extLst>
                </a:gridCol>
              </a:tblGrid>
              <a:tr h="421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Indicator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Elementary School Grade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</a:rPr>
                        <a:t>High School Grade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9610669"/>
                  </a:ext>
                </a:extLst>
              </a:tr>
              <a:tr h="421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Academic Achievement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No Grade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No Grade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1182533"/>
                  </a:ext>
                </a:extLst>
              </a:tr>
              <a:tr h="421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Academic Growth (Elementary sites only)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No Grade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N/A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3084955"/>
                  </a:ext>
                </a:extLst>
              </a:tr>
              <a:tr h="421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Graduation (High school sites only)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N/A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No Grade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0232056"/>
                  </a:ext>
                </a:extLst>
              </a:tr>
              <a:tr h="421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English Language Proficiency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No Grade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No Grade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2178921"/>
                  </a:ext>
                </a:extLst>
              </a:tr>
              <a:tr h="421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Chronic Absenteeism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No Grade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555701"/>
                  </a:ext>
                </a:extLst>
              </a:tr>
              <a:tr h="421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Postsecondary Opportunities (High school sites only)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N/A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No Grade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608061"/>
                  </a:ext>
                </a:extLst>
              </a:tr>
              <a:tr h="421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Overall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No Grade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No Grade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468884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2018-2019 School Report Cards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04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7"/>
            <a:ext cx="8229600" cy="994173"/>
          </a:xfrm>
        </p:spPr>
        <p:txBody>
          <a:bodyPr/>
          <a:lstStyle/>
          <a:p>
            <a:r>
              <a:rPr lang="en-US" dirty="0" smtClean="0"/>
              <a:t>Enrollment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799"/>
            <a:ext cx="8229600" cy="3697357"/>
          </a:xfrm>
        </p:spPr>
        <p:txBody>
          <a:bodyPr/>
          <a:lstStyle/>
          <a:p>
            <a:r>
              <a:rPr lang="en-US" dirty="0" smtClean="0"/>
              <a:t>2015 – 83 students</a:t>
            </a:r>
          </a:p>
          <a:p>
            <a:r>
              <a:rPr lang="en-US" dirty="0" smtClean="0"/>
              <a:t>2017 – 55 students</a:t>
            </a:r>
          </a:p>
          <a:p>
            <a:r>
              <a:rPr lang="en-US" dirty="0" smtClean="0"/>
              <a:t>2019 -13 students</a:t>
            </a:r>
          </a:p>
          <a:p>
            <a:r>
              <a:rPr lang="en-US" dirty="0" smtClean="0"/>
              <a:t>February 24, 2020 – 9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3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2222"/>
          </a:xfrm>
        </p:spPr>
        <p:txBody>
          <a:bodyPr/>
          <a:lstStyle/>
          <a:p>
            <a:r>
              <a:rPr lang="en-US" sz="4000" dirty="0" smtClean="0"/>
              <a:t>Accreditation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8829"/>
            <a:ext cx="8229600" cy="39732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Legislature, vis-à-vis the State Board, to ensure: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Meet the needs of all students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Provide equitable educational opportunities to receive an excellent education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Obligations to taxpayers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Laws and regulations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School boards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Administration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Finances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Personnel</a:t>
            </a:r>
            <a:endParaRPr lang="en-US" sz="2400" dirty="0"/>
          </a:p>
          <a:p>
            <a:pPr marL="508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	70 O.S</a:t>
            </a:r>
            <a:r>
              <a:rPr lang="en-US" sz="2000" dirty="0"/>
              <a:t>. § § </a:t>
            </a:r>
            <a:r>
              <a:rPr lang="en-US" sz="2000" dirty="0" smtClean="0"/>
              <a:t>3-104 &amp; 3-104.4; OAC 210, Chapter 35</a:t>
            </a:r>
          </a:p>
          <a:p>
            <a:pPr marL="25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Non-compliance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378"/>
            <a:ext cx="8229600" cy="35312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Courses and Credits</a:t>
            </a:r>
          </a:p>
          <a:p>
            <a:pPr marL="25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State: 23 credits for graduation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State: 38 units or their equivalent must be offered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Keyes Public School: 23 </a:t>
            </a:r>
            <a:r>
              <a:rPr lang="en-US" sz="2400" i="1" dirty="0" smtClean="0"/>
              <a:t>offered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Repeat accreditation deficiencies in 2018 and 2019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Current accreditation status: Warning</a:t>
            </a:r>
          </a:p>
          <a:p>
            <a:pPr marL="508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508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			 </a:t>
            </a:r>
            <a:r>
              <a:rPr lang="en-US" sz="2400" dirty="0"/>
              <a:t>70 O.S. § </a:t>
            </a:r>
            <a:r>
              <a:rPr lang="en-US" sz="2400" dirty="0" smtClean="0"/>
              <a:t>11-103.6; OAC 210:35-9-31</a:t>
            </a:r>
          </a:p>
        </p:txBody>
      </p:sp>
    </p:spTree>
    <p:extLst>
      <p:ext uri="{BB962C8B-B14F-4D97-AF65-F5344CB8AC3E}">
        <p14:creationId xmlns:p14="http://schemas.microsoft.com/office/powerpoint/2010/main" val="18554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Non-Compliance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Special Education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2018 complaint investigation – non-compliance </a:t>
            </a:r>
            <a:r>
              <a:rPr lang="en-US" sz="2400" i="1" dirty="0"/>
              <a:t>Individuals with Disabilities Education Act</a:t>
            </a:r>
            <a:r>
              <a:rPr lang="en-US" sz="2400" dirty="0"/>
              <a:t> (IDEA)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Current: outdated/expired evaluations and Individualized Education Program (IEP) </a:t>
            </a: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 smtClean="0"/>
              <a:t>Alternative Education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2017-2018: 14 areas of “Noncompliant” and “Minimally Compliant”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2018-2019: 25 areas of “Noncompliant” </a:t>
            </a:r>
            <a:endParaRPr lang="en-US" sz="2200" dirty="0"/>
          </a:p>
          <a:p>
            <a:endParaRPr lang="en-US" dirty="0" smtClean="0"/>
          </a:p>
          <a:p>
            <a:pPr marL="25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84% drop in enrollment in 4 years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9 current students across 12 grades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Non-compliance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Course offerings and opportunities for students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Civil rights – educationally disadvantaged students (special education and alternative education)</a:t>
            </a:r>
          </a:p>
          <a:p>
            <a:pPr marL="25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Board shall consider annexation in the following situations:</a:t>
            </a:r>
          </a:p>
          <a:p>
            <a:pPr marL="25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District academically at-risk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District is non-accredited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District fails to open or maintain a school</a:t>
            </a:r>
          </a:p>
          <a:p>
            <a:pPr marL="25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</a:t>
            </a:r>
            <a:r>
              <a:rPr lang="en-US" sz="2800" dirty="0" smtClean="0"/>
              <a:t>-</a:t>
            </a:r>
            <a:r>
              <a:rPr lang="en-US" sz="2400" dirty="0" smtClean="0"/>
              <a:t>70 O.S. § 7-101.1; OAC 210:1-3-2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01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377"/>
            <a:ext cx="8229600" cy="370456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Accredited with Warning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Accredited with Probation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Annexation, effective June 30, 2020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Notice to Keyes Public Schools </a:t>
            </a:r>
            <a:endParaRPr lang="en-US" sz="2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Consolidation Fund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Severance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07774" y="1464365"/>
            <a:ext cx="3551583" cy="1987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88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BE25389710FE4FBCD578BAD5C17D5C" ma:contentTypeVersion="15" ma:contentTypeDescription="Create a new document." ma:contentTypeScope="" ma:versionID="30badac318cd7c7fc390d006819ab4ba">
  <xsd:schema xmlns:xsd="http://www.w3.org/2001/XMLSchema" xmlns:xs="http://www.w3.org/2001/XMLSchema" xmlns:p="http://schemas.microsoft.com/office/2006/metadata/properties" xmlns:ns1="http://schemas.microsoft.com/sharepoint/v3" xmlns:ns3="11be6873-b11b-4681-8df7-03100aa59dcb" xmlns:ns4="7cc876c3-1f77-40bc-8f1f-745f4d6cf5d8" targetNamespace="http://schemas.microsoft.com/office/2006/metadata/properties" ma:root="true" ma:fieldsID="1d74fa36bc1d87d5282d0241326ff7aa" ns1:_="" ns3:_="" ns4:_="">
    <xsd:import namespace="http://schemas.microsoft.com/sharepoint/v3"/>
    <xsd:import namespace="11be6873-b11b-4681-8df7-03100aa59dcb"/>
    <xsd:import namespace="7cc876c3-1f77-40bc-8f1f-745f4d6cf5d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e6873-b11b-4681-8df7-03100aa59d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876c3-1f77-40bc-8f1f-745f4d6cf5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92D206F-1439-4686-A33A-1CCDA758BE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F4244F-A413-4727-9102-11A6CF1B0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1be6873-b11b-4681-8df7-03100aa59dcb"/>
    <ds:schemaRef ds:uri="7cc876c3-1f77-40bc-8f1f-745f4d6cf5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A08090-65EC-41C5-AF83-674EC51B9C08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1be6873-b11b-4681-8df7-03100aa59dcb"/>
    <ds:schemaRef ds:uri="7cc876c3-1f77-40bc-8f1f-745f4d6cf5d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2782</TotalTime>
  <Words>759</Words>
  <Application>Microsoft Office PowerPoint</Application>
  <PresentationFormat>On-screen Show (16:9)</PresentationFormat>
  <Paragraphs>166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Helvetica Neue</vt:lpstr>
      <vt:lpstr>Montserrat Medium</vt:lpstr>
      <vt:lpstr>Times New Roman</vt:lpstr>
      <vt:lpstr>Arial</vt:lpstr>
      <vt:lpstr>Times</vt:lpstr>
      <vt:lpstr>Questrial</vt:lpstr>
      <vt:lpstr>Calibri</vt:lpstr>
      <vt:lpstr>Montserrat</vt:lpstr>
      <vt:lpstr>Simple Light</vt:lpstr>
      <vt:lpstr> Keyes Public Schools</vt:lpstr>
      <vt:lpstr>2018-2019 School Report Cards</vt:lpstr>
      <vt:lpstr>Enrollment</vt:lpstr>
      <vt:lpstr>Accreditation</vt:lpstr>
      <vt:lpstr>Non-compliance</vt:lpstr>
      <vt:lpstr>Non-Compliance</vt:lpstr>
      <vt:lpstr>Conclusion</vt:lpstr>
      <vt:lpstr>Annexation </vt:lpstr>
      <vt:lpstr>Recommendations</vt:lpstr>
      <vt:lpstr> Albion Public School</vt:lpstr>
      <vt:lpstr>2018-2019 School Report Cards</vt:lpstr>
      <vt:lpstr>Finance</vt:lpstr>
      <vt:lpstr>Exceed Appropriations</vt:lpstr>
      <vt:lpstr>Administrative Costs</vt:lpstr>
      <vt:lpstr>Audits</vt:lpstr>
      <vt:lpstr>OCAS</vt:lpstr>
      <vt:lpstr>Federal Programs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in Elementary</dc:title>
  <dc:creator>Cindy Koss</dc:creator>
  <cp:lastModifiedBy>Marley Billingsley</cp:lastModifiedBy>
  <cp:revision>83</cp:revision>
  <cp:lastPrinted>2020-02-27T14:58:06Z</cp:lastPrinted>
  <dcterms:modified xsi:type="dcterms:W3CDTF">2020-02-27T15:17:51Z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0x010100F3BE25389710FE4FBCD578BAD5C17D5C</vt:lpwstr>
  </property>
</Properties>
</file>