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4" r:id="rId10"/>
    <p:sldId id="266" r:id="rId11"/>
    <p:sldId id="267" r:id="rId12"/>
    <p:sldId id="262" r:id="rId13"/>
    <p:sldId id="269" r:id="rId14"/>
    <p:sldId id="268" r:id="rId15"/>
    <p:sldId id="270" r:id="rId16"/>
    <p:sldId id="276" r:id="rId17"/>
    <p:sldId id="271" r:id="rId18"/>
    <p:sldId id="277" r:id="rId19"/>
    <p:sldId id="278" r:id="rId20"/>
    <p:sldId id="272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A7F637-1CFE-456B-AE8D-E2001AF23C4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E283F-3933-40DA-841B-B1D1503F32A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ok.gov/sde/title-i-part-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Oklahoma state </a:t>
            </a:r>
          </a:p>
          <a:p>
            <a:r>
              <a:rPr lang="en-US" dirty="0" smtClean="0"/>
              <a:t>department of education</a:t>
            </a:r>
          </a:p>
          <a:p>
            <a:endParaRPr lang="en-US" dirty="0" smtClean="0"/>
          </a:p>
          <a:p>
            <a:r>
              <a:rPr lang="en-US" dirty="0" smtClean="0"/>
              <a:t>Migrant education program</a:t>
            </a:r>
          </a:p>
          <a:p>
            <a:endParaRPr lang="en-US" dirty="0"/>
          </a:p>
          <a:p>
            <a:r>
              <a:rPr lang="en-US" dirty="0" smtClean="0"/>
              <a:t>May 27,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Certificates of Eligibility (COE) Recertification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4: Parent/Guardian sign and date</a:t>
            </a:r>
          </a:p>
          <a:p>
            <a:pPr lvl="1"/>
            <a:r>
              <a:rPr lang="en-US" dirty="0"/>
              <a:t>It does not have to be the same person that signed the </a:t>
            </a:r>
            <a:r>
              <a:rPr lang="en-US" dirty="0" smtClean="0"/>
              <a:t>original.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The recruiter needs to ensure that the date is </a:t>
            </a:r>
            <a:r>
              <a:rPr lang="en-US" dirty="0" smtClean="0"/>
              <a:t>current.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 5: Recruiter sign and date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71800"/>
            <a:ext cx="3886200" cy="1714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192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Step 6: Submit Paper Recertification to OSDE.</a:t>
            </a:r>
          </a:p>
          <a:p>
            <a:pPr lvl="1"/>
            <a:r>
              <a:rPr lang="en-US" dirty="0" smtClean="0"/>
              <a:t>It is RECOMMENDED that you scan the paper recertification and email it to OSDE MEP.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Scan in color.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This ensures receipt of delivery AND you have the paper recertification in case of an audit.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It also protects everyone from items being “lost in the mail.”</a:t>
            </a:r>
          </a:p>
          <a:p>
            <a:pPr marL="594360" lvl="2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If you choose to mail the paper certifications, please make copies of the documents before you send them.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If you choose to fax the paper certifications, please contact the OSDE MEP office and let them know that the fax is coming.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 can submit paper recertification all at one time or as you collect them.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9"/>
          <a:stretch/>
        </p:blipFill>
        <p:spPr>
          <a:xfrm>
            <a:off x="228600" y="2732314"/>
            <a:ext cx="8686800" cy="361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Electronic Recertification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completed an electronic COE for the student and it was “Accepted” by OSDE MEP, then you will do an electronic Recertification on that </a:t>
            </a:r>
            <a:r>
              <a:rPr lang="en-US" dirty="0"/>
              <a:t>student.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MIS2000 will not allow QADs </a:t>
            </a:r>
            <a:r>
              <a:rPr lang="en-US" dirty="0"/>
              <a:t>that exceed 36 </a:t>
            </a:r>
            <a:r>
              <a:rPr lang="en-US" dirty="0" smtClean="0"/>
              <a:t>months to be recertified.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Electronic </a:t>
            </a:r>
            <a:r>
              <a:rPr lang="en-US" dirty="0" err="1" smtClean="0"/>
              <a:t>Recertifications</a:t>
            </a:r>
            <a:r>
              <a:rPr lang="en-US" dirty="0" smtClean="0"/>
              <a:t> should be completed and submitted to OSDE MEP by </a:t>
            </a:r>
            <a:r>
              <a:rPr lang="en-US" b="1" dirty="0" smtClean="0"/>
              <a:t>October 1, 2015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7448" cy="732974"/>
          </a:xfrm>
        </p:spPr>
        <p:txBody>
          <a:bodyPr/>
          <a:lstStyle/>
          <a:p>
            <a:r>
              <a:rPr lang="en-US" dirty="0"/>
              <a:t>Step 1: In MIS2000, find the original COE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6217920" cy="3886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39" b="73885"/>
          <a:stretch/>
        </p:blipFill>
        <p:spPr>
          <a:xfrm>
            <a:off x="5943600" y="3352800"/>
            <a:ext cx="2898775" cy="31207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8600" y="2819400"/>
            <a:ext cx="762000" cy="3810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90600" y="3124200"/>
            <a:ext cx="5105400" cy="2057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2: Click “COE”, select “Recertify”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3" b="46952"/>
          <a:stretch/>
        </p:blipFill>
        <p:spPr>
          <a:xfrm>
            <a:off x="1905000" y="2286000"/>
            <a:ext cx="5486400" cy="35287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ight Arrow 1"/>
          <p:cNvSpPr/>
          <p:nvPr/>
        </p:nvSpPr>
        <p:spPr>
          <a:xfrm>
            <a:off x="1524000" y="42291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922665">
            <a:off x="4239992" y="2787131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“Accepted” will change to “Recertified Incomplete.”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3" b="72008"/>
          <a:stretch/>
        </p:blipFill>
        <p:spPr>
          <a:xfrm>
            <a:off x="4876800" y="1600199"/>
            <a:ext cx="2438400" cy="222911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 b="75143"/>
          <a:stretch/>
        </p:blipFill>
        <p:spPr>
          <a:xfrm>
            <a:off x="6324600" y="3235234"/>
            <a:ext cx="2416629" cy="21749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76" b="69238"/>
          <a:stretch/>
        </p:blipFill>
        <p:spPr>
          <a:xfrm>
            <a:off x="533400" y="2438898"/>
            <a:ext cx="3505200" cy="3451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Rectangle 13"/>
          <p:cNvSpPr/>
          <p:nvPr/>
        </p:nvSpPr>
        <p:spPr>
          <a:xfrm>
            <a:off x="4800600" y="57060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COE IDs will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385048" cy="732974"/>
          </a:xfrm>
        </p:spPr>
        <p:txBody>
          <a:bodyPr/>
          <a:lstStyle/>
          <a:p>
            <a:r>
              <a:rPr lang="en-US" dirty="0"/>
              <a:t>Step 3: Update </a:t>
            </a:r>
            <a:r>
              <a:rPr lang="en-US" dirty="0" smtClean="0"/>
              <a:t>tabs – Family Tab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4" b="44127"/>
          <a:stretch/>
        </p:blipFill>
        <p:spPr>
          <a:xfrm>
            <a:off x="304801" y="2743201"/>
            <a:ext cx="4038599" cy="3046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certain fields will be open for editing.</a:t>
            </a:r>
          </a:p>
          <a:p>
            <a:endParaRPr lang="en-US" dirty="0" smtClean="0"/>
          </a:p>
          <a:p>
            <a:r>
              <a:rPr lang="en-US" dirty="0" smtClean="0"/>
              <a:t>Mandatory: Update School Year (Top Panel).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Optional: Update address and phone number.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2400" y="4495800"/>
            <a:ext cx="1981200" cy="9144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2971800"/>
            <a:ext cx="609600" cy="381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2971800"/>
            <a:ext cx="609600" cy="381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385048" cy="732974"/>
          </a:xfrm>
        </p:spPr>
        <p:txBody>
          <a:bodyPr/>
          <a:lstStyle/>
          <a:p>
            <a:r>
              <a:rPr lang="en-US" dirty="0"/>
              <a:t>Step 3: Update </a:t>
            </a:r>
            <a:r>
              <a:rPr lang="en-US" dirty="0" smtClean="0"/>
              <a:t>tabs – Eligibility Tab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6400800" cy="4000499"/>
          </a:xfrm>
        </p:spPr>
      </p:pic>
      <p:sp>
        <p:nvSpPr>
          <p:cNvPr id="8" name="Rectangle 7"/>
          <p:cNvSpPr/>
          <p:nvPr/>
        </p:nvSpPr>
        <p:spPr>
          <a:xfrm rot="1742655">
            <a:off x="1304320" y="3712703"/>
            <a:ext cx="7058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Editing Allowed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2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385048" cy="732974"/>
          </a:xfrm>
        </p:spPr>
        <p:txBody>
          <a:bodyPr/>
          <a:lstStyle/>
          <a:p>
            <a:r>
              <a:rPr lang="en-US" dirty="0"/>
              <a:t>Step 3: Update </a:t>
            </a:r>
            <a:r>
              <a:rPr lang="en-US" dirty="0" smtClean="0"/>
              <a:t>tabs – Child(</a:t>
            </a:r>
            <a:r>
              <a:rPr lang="en-US" dirty="0" err="1" smtClean="0"/>
              <a:t>ren</a:t>
            </a:r>
            <a:r>
              <a:rPr lang="en-US" dirty="0" smtClean="0"/>
              <a:t>) Tab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</a:t>
            </a:r>
          </a:p>
          <a:p>
            <a:r>
              <a:rPr lang="en-US" dirty="0" smtClean="0"/>
              <a:t>School Name</a:t>
            </a:r>
          </a:p>
          <a:p>
            <a:r>
              <a:rPr lang="en-US" dirty="0" smtClean="0"/>
              <a:t>Enrollment Date</a:t>
            </a:r>
          </a:p>
          <a:p>
            <a:r>
              <a:rPr lang="en-US" dirty="0" smtClean="0"/>
              <a:t>Update Record</a:t>
            </a:r>
          </a:p>
          <a:p>
            <a:r>
              <a:rPr lang="en-US" dirty="0" smtClean="0"/>
              <a:t>Remove graduates</a:t>
            </a:r>
          </a:p>
          <a:p>
            <a:r>
              <a:rPr lang="en-US" dirty="0" smtClean="0"/>
              <a:t>No new enrollments</a:t>
            </a:r>
          </a:p>
          <a:p>
            <a:r>
              <a:rPr lang="en-US" dirty="0" smtClean="0"/>
              <a:t>Add Comments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2" b="32947"/>
          <a:stretch/>
        </p:blipFill>
        <p:spPr>
          <a:xfrm>
            <a:off x="304800" y="2438400"/>
            <a:ext cx="4038600" cy="27893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9" t="41048" b="33238"/>
          <a:stretch/>
        </p:blipFill>
        <p:spPr>
          <a:xfrm>
            <a:off x="1600200" y="4724400"/>
            <a:ext cx="1355272" cy="14695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5" name="Group 14"/>
          <p:cNvGrpSpPr/>
          <p:nvPr/>
        </p:nvGrpSpPr>
        <p:grpSpPr>
          <a:xfrm>
            <a:off x="3200400" y="4229100"/>
            <a:ext cx="1676400" cy="1485900"/>
            <a:chOff x="3200400" y="4229100"/>
            <a:chExt cx="1676400" cy="1485900"/>
          </a:xfrm>
        </p:grpSpPr>
        <p:cxnSp>
          <p:nvCxnSpPr>
            <p:cNvPr id="12" name="Elbow Connector 11"/>
            <p:cNvCxnSpPr/>
            <p:nvPr/>
          </p:nvCxnSpPr>
          <p:spPr>
            <a:xfrm rot="10800000" flipV="1">
              <a:off x="3200400" y="4724400"/>
              <a:ext cx="1524000" cy="990600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/>
            <p:cNvSpPr/>
            <p:nvPr/>
          </p:nvSpPr>
          <p:spPr>
            <a:xfrm>
              <a:off x="4648200" y="4229100"/>
              <a:ext cx="228600" cy="9906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6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DISTRICTS </a:t>
            </a:r>
            <a:r>
              <a:rPr lang="en-US" dirty="0">
                <a:solidFill>
                  <a:srgbClr val="FF0000"/>
                </a:solidFill>
              </a:rPr>
              <a:t>CANNOT RECERTIFY STUDENTS AFTER 36 </a:t>
            </a:r>
            <a:r>
              <a:rPr lang="en-US" dirty="0" smtClean="0">
                <a:solidFill>
                  <a:srgbClr val="FF0000"/>
                </a:solidFill>
              </a:rPr>
              <a:t>MONTHS.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25908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Students are eligible for the Migrant Education Program (MEP) for 36 months from their last Qualifying Date of Arrival (QAD).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“clock” starts over with every QAD.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2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4: Parents/Guardian Sign and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5: Recruiter/Reviewer Sign and date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68286"/>
            <a:ext cx="6477000" cy="40481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3429000"/>
            <a:ext cx="3657600" cy="533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3" idx="6"/>
          </p:cNvCxnSpPr>
          <p:nvPr/>
        </p:nvCxnSpPr>
        <p:spPr>
          <a:xfrm flipH="1" flipV="1">
            <a:off x="3048000" y="2743200"/>
            <a:ext cx="2057400" cy="952500"/>
          </a:xfrm>
          <a:prstGeom prst="curvedConnector3">
            <a:avLst>
              <a:gd name="adj1" fmla="val -9206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4419600"/>
            <a:ext cx="3352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After Recruiter signs and submits the </a:t>
            </a:r>
            <a:r>
              <a:rPr lang="en-US" dirty="0" err="1" smtClean="0"/>
              <a:t>eCOE</a:t>
            </a:r>
            <a:r>
              <a:rPr lang="en-US" dirty="0" smtClean="0"/>
              <a:t>, Reviewer will go to “View” &gt; “COE Draft” to complete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Recertification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6: Upload to OSDE MEP</a:t>
            </a:r>
          </a:p>
          <a:p>
            <a:pPr lvl="1"/>
            <a:r>
              <a:rPr lang="en-US" dirty="0" smtClean="0"/>
              <a:t>Electronic COEs will upload along with any new COEs.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OSDE MEP staff will review and accept the Electronic Recertification.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Status will change to “Recertified Accepted.”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ok.gov/sde/title-i-part-c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297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Questions?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Oklahoma State Department of Education</a:t>
            </a:r>
          </a:p>
          <a:p>
            <a:pPr algn="ctr"/>
            <a:r>
              <a:rPr lang="en-US" dirty="0" smtClean="0"/>
              <a:t>Migrant Education Office</a:t>
            </a:r>
          </a:p>
          <a:p>
            <a:pPr algn="ctr"/>
            <a:r>
              <a:rPr lang="en-US" dirty="0" smtClean="0"/>
              <a:t>(405)522-3218</a:t>
            </a:r>
          </a:p>
          <a:p>
            <a:pPr algn="ctr"/>
            <a:r>
              <a:rPr lang="en-US" dirty="0" smtClean="0"/>
              <a:t>Fax (405)521-2361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Terminology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term “enrollment” means enrolled in your school district.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term “withdrawn” means the student is no longer enrolled in your school district.</a:t>
            </a:r>
          </a:p>
          <a:p>
            <a:pPr lvl="1"/>
            <a:r>
              <a:rPr lang="en-US" dirty="0" smtClean="0"/>
              <a:t>Examples: Students moves or Student is out of school for Summer.</a:t>
            </a:r>
          </a:p>
          <a:p>
            <a:pPr lvl="1"/>
            <a:r>
              <a:rPr lang="en-US" dirty="0" smtClean="0"/>
              <a:t>Student would not be withdrawn for Fall Break, Winter Break, or Spring Break.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are not enrolled in the MEP (they are eligible for the MEP).</a:t>
            </a:r>
          </a:p>
        </p:txBody>
      </p:sp>
    </p:spTree>
    <p:extLst>
      <p:ext uri="{BB962C8B-B14F-4D97-AF65-F5344CB8AC3E}">
        <p14:creationId xmlns:p14="http://schemas.microsoft.com/office/powerpoint/2010/main" val="14755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4" y="2438400"/>
            <a:ext cx="3817937" cy="381793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MIS2000 requires </a:t>
            </a:r>
            <a:r>
              <a:rPr lang="en-US" dirty="0" smtClean="0"/>
              <a:t>enrollment </a:t>
            </a:r>
            <a:r>
              <a:rPr lang="en-US" dirty="0"/>
              <a:t>to </a:t>
            </a:r>
            <a:r>
              <a:rPr lang="en-US" dirty="0" smtClean="0"/>
              <a:t>be indicated </a:t>
            </a:r>
            <a:r>
              <a:rPr lang="en-US" dirty="0"/>
              <a:t>on the original </a:t>
            </a:r>
            <a:r>
              <a:rPr lang="en-US" dirty="0" smtClean="0"/>
              <a:t>COE.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order for Student Counts and Reports to run correctly, enrollment must be indicated annually for </a:t>
            </a:r>
            <a:r>
              <a:rPr lang="en-US" dirty="0" smtClean="0"/>
              <a:t>a student </a:t>
            </a:r>
            <a:r>
              <a:rPr lang="en-US" dirty="0"/>
              <a:t>who did NOT make a new </a:t>
            </a:r>
            <a:r>
              <a:rPr lang="en-US" dirty="0" smtClean="0"/>
              <a:t>move.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MIS2000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5"/>
          <a:stretch/>
        </p:blipFill>
        <p:spPr>
          <a:xfrm>
            <a:off x="228600" y="2667000"/>
            <a:ext cx="868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Paper Recertification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filled out a paper COE for the student and submitted that paper COE to the OSDE MEP, then you will do a Paper Recertification on that </a:t>
            </a:r>
            <a:r>
              <a:rPr lang="en-US" dirty="0"/>
              <a:t>student.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QAD </a:t>
            </a:r>
            <a:r>
              <a:rPr lang="en-US" dirty="0"/>
              <a:t>that exceed 36 months will not be recertified/Recruiter will be notified.</a:t>
            </a:r>
          </a:p>
          <a:p>
            <a:endParaRPr lang="en-US" dirty="0" smtClean="0"/>
          </a:p>
          <a:p>
            <a:r>
              <a:rPr lang="en-US" dirty="0" smtClean="0"/>
              <a:t>Paper Recertification should be completed and submitted to OSDE MEP by </a:t>
            </a:r>
            <a:r>
              <a:rPr lang="en-US" b="1" dirty="0" smtClean="0"/>
              <a:t>October 1, 2015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Paper Recertification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Step 1: Locate the original paper COE</a:t>
            </a:r>
          </a:p>
          <a:p>
            <a:pPr lvl="1"/>
            <a:r>
              <a:rPr lang="en-US" dirty="0" smtClean="0"/>
              <a:t>If you do not have the original paper COE, please contact the OSDE MEP Office.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n unsigned electronic COE can be printed for any student in the system.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2: Make a copy of the original paper </a:t>
            </a:r>
            <a:r>
              <a:rPr lang="en-US" dirty="0" smtClean="0"/>
              <a:t>COE</a:t>
            </a:r>
          </a:p>
          <a:p>
            <a:pPr lvl="1"/>
            <a:r>
              <a:rPr lang="en-US" dirty="0" smtClean="0"/>
              <a:t>OR use the unsigned electronic COE.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3: Using </a:t>
            </a:r>
            <a:r>
              <a:rPr lang="en-US" b="1" dirty="0" smtClean="0">
                <a:solidFill>
                  <a:srgbClr val="FF0000"/>
                </a:solidFill>
              </a:rPr>
              <a:t>RED INK</a:t>
            </a:r>
            <a:r>
              <a:rPr lang="en-US" dirty="0" smtClean="0"/>
              <a:t>, update the following:</a:t>
            </a:r>
          </a:p>
          <a:p>
            <a:pPr lvl="1"/>
            <a:r>
              <a:rPr lang="en-US" dirty="0" smtClean="0"/>
              <a:t>School Year</a:t>
            </a:r>
          </a:p>
          <a:p>
            <a:pPr lvl="1"/>
            <a:r>
              <a:rPr lang="en-US" dirty="0" smtClean="0"/>
              <a:t>Grade</a:t>
            </a:r>
          </a:p>
          <a:p>
            <a:pPr lvl="1"/>
            <a:r>
              <a:rPr lang="en-US" dirty="0" smtClean="0"/>
              <a:t>School Site Code (if applicable)</a:t>
            </a:r>
          </a:p>
          <a:p>
            <a:pPr lvl="1"/>
            <a:r>
              <a:rPr lang="en-US" dirty="0" smtClean="0"/>
              <a:t>Enrollment Date</a:t>
            </a:r>
          </a:p>
          <a:p>
            <a:pPr lvl="1"/>
            <a:r>
              <a:rPr lang="en-US" dirty="0" smtClean="0"/>
              <a:t>You may update address &amp; phone number, but it is not mandatory</a:t>
            </a:r>
          </a:p>
          <a:p>
            <a:pPr lvl="1"/>
            <a:r>
              <a:rPr lang="en-US" dirty="0" smtClean="0"/>
              <a:t>Please do NOT change Parent/Guardian/Worker names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DO NOT UPDATE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Section III. Qualifying Move &amp; Work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Section IV. Comments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3: Using </a:t>
            </a:r>
            <a:r>
              <a:rPr lang="en-US" b="1" dirty="0" smtClean="0">
                <a:solidFill>
                  <a:srgbClr val="FF0000"/>
                </a:solidFill>
              </a:rPr>
              <a:t>RED INK</a:t>
            </a:r>
            <a:r>
              <a:rPr lang="en-US" dirty="0" smtClean="0"/>
              <a:t>, update the following:</a:t>
            </a:r>
          </a:p>
          <a:p>
            <a:pPr lvl="1"/>
            <a:r>
              <a:rPr lang="en-US" dirty="0" smtClean="0"/>
              <a:t>School Year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Change from “14/15” to “15/16.”</a:t>
            </a:r>
          </a:p>
          <a:p>
            <a:pPr lvl="1"/>
            <a:r>
              <a:rPr lang="en-US" dirty="0" smtClean="0"/>
              <a:t>Grade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Verify that the student changed grades.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If the student did NOT change grades, please indicate.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If the student dropped out or is no longer enrolled (OSY), please indicate.</a:t>
            </a:r>
          </a:p>
          <a:p>
            <a:pPr lvl="1"/>
            <a:r>
              <a:rPr lang="en-US" dirty="0" smtClean="0"/>
              <a:t>School Site Code (if applicable)</a:t>
            </a:r>
          </a:p>
          <a:p>
            <a:pPr lvl="1"/>
            <a:r>
              <a:rPr lang="en-US" dirty="0" smtClean="0"/>
              <a:t>Enrollment Date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 1</a:t>
            </a:r>
            <a:r>
              <a:rPr lang="en-US" baseline="30000" dirty="0" smtClean="0">
                <a:solidFill>
                  <a:schemeClr val="accent4"/>
                </a:solidFill>
              </a:rPr>
              <a:t>st</a:t>
            </a:r>
            <a:r>
              <a:rPr lang="en-US" dirty="0" smtClean="0">
                <a:solidFill>
                  <a:schemeClr val="accent4"/>
                </a:solidFill>
              </a:rPr>
              <a:t> day of your school year</a:t>
            </a:r>
          </a:p>
          <a:p>
            <a:pPr lvl="1"/>
            <a:r>
              <a:rPr lang="en-US" dirty="0" smtClean="0"/>
              <a:t>If a sibling has graduated, simply draw a line through their name; the student will be removed from the recertification.</a:t>
            </a:r>
          </a:p>
          <a:p>
            <a:pPr lvl="1"/>
            <a:r>
              <a:rPr lang="en-US" dirty="0" smtClean="0"/>
              <a:t>Do not ADD siblings to a recertification; Complete a new COE.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</TotalTime>
  <Words>905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Certificates of Eligibility (COE) Recertification Process</vt:lpstr>
      <vt:lpstr>DISTRICTS CANNOT RECERTIFY STUDENTS AFTER 36 MONTHS. </vt:lpstr>
      <vt:lpstr>Terminology</vt:lpstr>
      <vt:lpstr>MIS2000</vt:lpstr>
      <vt:lpstr>Paper Recertification</vt:lpstr>
      <vt:lpstr>Paper Recertification</vt:lpstr>
      <vt:lpstr>Paper Recertification</vt:lpstr>
      <vt:lpstr>Paper Recertification</vt:lpstr>
      <vt:lpstr>Paper Recertification</vt:lpstr>
      <vt:lpstr>Paper Recertification</vt:lpstr>
      <vt:lpstr>Paper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Electronic Recertification</vt:lpstr>
      <vt:lpstr> http://ok.gov/sde/title-i-part-c </vt:lpstr>
    </vt:vector>
  </TitlesOfParts>
  <Company>Oklahoma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Certificates of Eligibility (COE) Recertification Process</dc:title>
  <dc:creator>Zada Farris</dc:creator>
  <cp:lastModifiedBy>Jazmin Madrigal</cp:lastModifiedBy>
  <cp:revision>44</cp:revision>
  <dcterms:created xsi:type="dcterms:W3CDTF">2015-05-26T13:36:21Z</dcterms:created>
  <dcterms:modified xsi:type="dcterms:W3CDTF">2015-05-27T20:58:16Z</dcterms:modified>
</cp:coreProperties>
</file>