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9" r:id="rId3"/>
    <p:sldId id="376" r:id="rId4"/>
    <p:sldId id="369" r:id="rId5"/>
    <p:sldId id="303" r:id="rId6"/>
    <p:sldId id="313" r:id="rId7"/>
    <p:sldId id="326" r:id="rId8"/>
    <p:sldId id="325" r:id="rId9"/>
    <p:sldId id="377" r:id="rId10"/>
    <p:sldId id="331" r:id="rId11"/>
    <p:sldId id="332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D31"/>
    <a:srgbClr val="508BBD"/>
    <a:srgbClr val="902680"/>
    <a:srgbClr val="009999"/>
    <a:srgbClr val="008080"/>
    <a:srgbClr val="FFFFE1"/>
    <a:srgbClr val="CCCCFF"/>
    <a:srgbClr val="F47524"/>
    <a:srgbClr val="FFFF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7"/>
    <p:restoredTop sz="93429"/>
  </p:normalViewPr>
  <p:slideViewPr>
    <p:cSldViewPr snapToGrid="0" snapToObjects="1">
      <p:cViewPr varScale="1">
        <p:scale>
          <a:sx n="104" d="100"/>
          <a:sy n="104" d="100"/>
        </p:scale>
        <p:origin x="48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C1909-F675-E548-ACBD-782C058F5696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5BF8C78F-F950-D140-A072-67491A09C16A}">
      <dgm:prSet phldrT="[Text]" custT="1"/>
      <dgm:spPr>
        <a:solidFill>
          <a:srgbClr val="508BBD"/>
        </a:solidFill>
      </dgm:spPr>
      <dgm:t>
        <a:bodyPr/>
        <a:lstStyle/>
        <a:p>
          <a:r>
            <a:rPr lang="en-US" sz="3200" dirty="0"/>
            <a:t>Accountability Indicator</a:t>
          </a:r>
        </a:p>
      </dgm:t>
    </dgm:pt>
    <dgm:pt modelId="{E7B33DDB-8D98-CC4B-BBD4-B68081F3DC7F}" type="parTrans" cxnId="{C946F242-6F49-4C4D-82D5-F2358CFAAB88}">
      <dgm:prSet/>
      <dgm:spPr/>
      <dgm:t>
        <a:bodyPr/>
        <a:lstStyle/>
        <a:p>
          <a:endParaRPr lang="en-US"/>
        </a:p>
      </dgm:t>
    </dgm:pt>
    <dgm:pt modelId="{51948839-674B-9946-BDB5-3A5830FBB08C}" type="sibTrans" cxnId="{C946F242-6F49-4C4D-82D5-F2358CFAAB88}">
      <dgm:prSet/>
      <dgm:spPr/>
      <dgm:t>
        <a:bodyPr/>
        <a:lstStyle/>
        <a:p>
          <a:endParaRPr lang="en-US"/>
        </a:p>
      </dgm:t>
    </dgm:pt>
    <dgm:pt modelId="{BD7C1019-FB43-CC48-A4E1-00A57C189EA1}">
      <dgm:prSet phldrT="[Text]" custT="1"/>
      <dgm:spPr>
        <a:solidFill>
          <a:srgbClr val="E46D31"/>
        </a:solidFill>
      </dgm:spPr>
      <dgm:t>
        <a:bodyPr/>
        <a:lstStyle/>
        <a:p>
          <a:r>
            <a:rPr lang="en-US" sz="6000" b="1" dirty="0"/>
            <a:t>Individual Student</a:t>
          </a:r>
        </a:p>
      </dgm:t>
    </dgm:pt>
    <dgm:pt modelId="{063593AE-EC1E-6E48-9C77-267CA75AD9E6}" type="parTrans" cxnId="{C7270AF7-4473-A94B-978D-51A827F6D3C1}">
      <dgm:prSet/>
      <dgm:spPr/>
      <dgm:t>
        <a:bodyPr/>
        <a:lstStyle/>
        <a:p>
          <a:endParaRPr lang="en-US"/>
        </a:p>
      </dgm:t>
    </dgm:pt>
    <dgm:pt modelId="{9AE0931C-E604-A541-9407-33563238F176}" type="sibTrans" cxnId="{C7270AF7-4473-A94B-978D-51A827F6D3C1}">
      <dgm:prSet/>
      <dgm:spPr/>
      <dgm:t>
        <a:bodyPr/>
        <a:lstStyle/>
        <a:p>
          <a:endParaRPr lang="en-US"/>
        </a:p>
      </dgm:t>
    </dgm:pt>
    <dgm:pt modelId="{2B786076-F61E-4E44-8D36-7ABB299B6D97}" type="pres">
      <dgm:prSet presAssocID="{62CC1909-F675-E548-ACBD-782C058F5696}" presName="Name0" presStyleCnt="0">
        <dgm:presLayoutVars>
          <dgm:dir/>
          <dgm:animLvl val="lvl"/>
          <dgm:resizeHandles val="exact"/>
        </dgm:presLayoutVars>
      </dgm:prSet>
      <dgm:spPr/>
    </dgm:pt>
    <dgm:pt modelId="{2B4A5700-4407-094D-A43A-BF7645F8A6E1}" type="pres">
      <dgm:prSet presAssocID="{5BF8C78F-F950-D140-A072-67491A09C16A}" presName="parTxOnly" presStyleLbl="node1" presStyleIdx="0" presStyleCnt="2" custScaleX="70111" custScaleY="60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B1503-39DD-A04F-8AA9-46082DAA1F85}" type="pres">
      <dgm:prSet presAssocID="{51948839-674B-9946-BDB5-3A5830FBB08C}" presName="parTxOnlySpace" presStyleCnt="0"/>
      <dgm:spPr/>
    </dgm:pt>
    <dgm:pt modelId="{C395AE47-BF5B-B643-8A85-3F43702B3918}" type="pres">
      <dgm:prSet presAssocID="{BD7C1019-FB43-CC48-A4E1-00A57C189EA1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0AF329-4219-C447-88D9-67D93313C207}" type="presOf" srcId="{62CC1909-F675-E548-ACBD-782C058F5696}" destId="{2B786076-F61E-4E44-8D36-7ABB299B6D97}" srcOrd="0" destOrd="0" presId="urn:microsoft.com/office/officeart/2005/8/layout/chevron1"/>
    <dgm:cxn modelId="{21DA5EDC-40C2-8044-AE5E-0B649A84925A}" type="presOf" srcId="{5BF8C78F-F950-D140-A072-67491A09C16A}" destId="{2B4A5700-4407-094D-A43A-BF7645F8A6E1}" srcOrd="0" destOrd="0" presId="urn:microsoft.com/office/officeart/2005/8/layout/chevron1"/>
    <dgm:cxn modelId="{C946F242-6F49-4C4D-82D5-F2358CFAAB88}" srcId="{62CC1909-F675-E548-ACBD-782C058F5696}" destId="{5BF8C78F-F950-D140-A072-67491A09C16A}" srcOrd="0" destOrd="0" parTransId="{E7B33DDB-8D98-CC4B-BBD4-B68081F3DC7F}" sibTransId="{51948839-674B-9946-BDB5-3A5830FBB08C}"/>
    <dgm:cxn modelId="{C7270AF7-4473-A94B-978D-51A827F6D3C1}" srcId="{62CC1909-F675-E548-ACBD-782C058F5696}" destId="{BD7C1019-FB43-CC48-A4E1-00A57C189EA1}" srcOrd="1" destOrd="0" parTransId="{063593AE-EC1E-6E48-9C77-267CA75AD9E6}" sibTransId="{9AE0931C-E604-A541-9407-33563238F176}"/>
    <dgm:cxn modelId="{83B895CE-72CC-7C4F-BE6C-0BB99BBF8221}" type="presOf" srcId="{BD7C1019-FB43-CC48-A4E1-00A57C189EA1}" destId="{C395AE47-BF5B-B643-8A85-3F43702B3918}" srcOrd="0" destOrd="0" presId="urn:microsoft.com/office/officeart/2005/8/layout/chevron1"/>
    <dgm:cxn modelId="{D013061A-683F-2345-A1C5-5E03F97F380C}" type="presParOf" srcId="{2B786076-F61E-4E44-8D36-7ABB299B6D97}" destId="{2B4A5700-4407-094D-A43A-BF7645F8A6E1}" srcOrd="0" destOrd="0" presId="urn:microsoft.com/office/officeart/2005/8/layout/chevron1"/>
    <dgm:cxn modelId="{D89E35EB-E41D-5B43-9511-AE34CC16ED0F}" type="presParOf" srcId="{2B786076-F61E-4E44-8D36-7ABB299B6D97}" destId="{C61B1503-39DD-A04F-8AA9-46082DAA1F85}" srcOrd="1" destOrd="0" presId="urn:microsoft.com/office/officeart/2005/8/layout/chevron1"/>
    <dgm:cxn modelId="{5DD83EC2-7567-C849-AF50-421EE2B20AA5}" type="presParOf" srcId="{2B786076-F61E-4E44-8D36-7ABB299B6D97}" destId="{C395AE47-BF5B-B643-8A85-3F43702B391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0D7F7F-02DF-674B-A541-8729BF2BE35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FCAFD3-95E3-A043-BBD8-C4958A796D9C}">
      <dgm:prSet phldrT="[Text]"/>
      <dgm:spPr>
        <a:solidFill>
          <a:srgbClr val="508BBD"/>
        </a:solidFill>
      </dgm:spPr>
      <dgm:t>
        <a:bodyPr/>
        <a:lstStyle/>
        <a:p>
          <a:r>
            <a:rPr lang="en-US" b="1" dirty="0"/>
            <a:t>Truancy</a:t>
          </a:r>
        </a:p>
      </dgm:t>
    </dgm:pt>
    <dgm:pt modelId="{6EA70854-0B61-FF48-880D-CFE430F62DA3}" type="parTrans" cxnId="{1E2D1A7F-5A0C-8C43-9021-AA37C2C0EF19}">
      <dgm:prSet/>
      <dgm:spPr/>
      <dgm:t>
        <a:bodyPr/>
        <a:lstStyle/>
        <a:p>
          <a:endParaRPr lang="en-US"/>
        </a:p>
      </dgm:t>
    </dgm:pt>
    <dgm:pt modelId="{099FD244-DF2B-884E-BD7B-C85DA9FDE00F}" type="sibTrans" cxnId="{1E2D1A7F-5A0C-8C43-9021-AA37C2C0EF19}">
      <dgm:prSet/>
      <dgm:spPr>
        <a:solidFill>
          <a:srgbClr val="E46D31"/>
        </a:solidFill>
      </dgm:spPr>
      <dgm:t>
        <a:bodyPr/>
        <a:lstStyle/>
        <a:p>
          <a:endParaRPr lang="en-US"/>
        </a:p>
      </dgm:t>
    </dgm:pt>
    <dgm:pt modelId="{02F75997-CDA6-5546-95F7-A224E6FF6BEF}">
      <dgm:prSet phldrT="[Text]"/>
      <dgm:spPr>
        <a:solidFill>
          <a:srgbClr val="508BBD"/>
        </a:solidFill>
      </dgm:spPr>
      <dgm:t>
        <a:bodyPr/>
        <a:lstStyle/>
        <a:p>
          <a:r>
            <a:rPr lang="en-US" dirty="0"/>
            <a:t>Counts unexcused absences</a:t>
          </a:r>
        </a:p>
      </dgm:t>
    </dgm:pt>
    <dgm:pt modelId="{D27DAAC4-AF41-6744-8EA4-FDC95FC3DE90}" type="parTrans" cxnId="{8DDA3990-0E6B-014E-B842-4018425CBE65}">
      <dgm:prSet/>
      <dgm:spPr/>
      <dgm:t>
        <a:bodyPr/>
        <a:lstStyle/>
        <a:p>
          <a:endParaRPr lang="en-US"/>
        </a:p>
      </dgm:t>
    </dgm:pt>
    <dgm:pt modelId="{6DEC08FF-FB49-5444-B271-1E86C0885781}" type="sibTrans" cxnId="{8DDA3990-0E6B-014E-B842-4018425CBE65}">
      <dgm:prSet/>
      <dgm:spPr/>
      <dgm:t>
        <a:bodyPr/>
        <a:lstStyle/>
        <a:p>
          <a:endParaRPr lang="en-US"/>
        </a:p>
      </dgm:t>
    </dgm:pt>
    <dgm:pt modelId="{A4AB075E-518B-BA4F-8B9B-2541B45DE75C}">
      <dgm:prSet phldrT="[Text]"/>
      <dgm:spPr>
        <a:solidFill>
          <a:srgbClr val="508BBD"/>
        </a:solidFill>
      </dgm:spPr>
      <dgm:t>
        <a:bodyPr/>
        <a:lstStyle/>
        <a:p>
          <a:r>
            <a:rPr lang="en-US" b="1" dirty="0"/>
            <a:t>Chronic Absence</a:t>
          </a:r>
        </a:p>
      </dgm:t>
    </dgm:pt>
    <dgm:pt modelId="{ECC4AEFB-26E7-3448-A373-47926E67A467}" type="parTrans" cxnId="{FD5C58CE-A71F-1343-9705-52FC41725296}">
      <dgm:prSet/>
      <dgm:spPr/>
      <dgm:t>
        <a:bodyPr/>
        <a:lstStyle/>
        <a:p>
          <a:endParaRPr lang="en-US"/>
        </a:p>
      </dgm:t>
    </dgm:pt>
    <dgm:pt modelId="{2F33B2CF-64A7-6E42-B0FC-457B2F10A1EF}" type="sibTrans" cxnId="{FD5C58CE-A71F-1343-9705-52FC41725296}">
      <dgm:prSet/>
      <dgm:spPr/>
      <dgm:t>
        <a:bodyPr/>
        <a:lstStyle/>
        <a:p>
          <a:endParaRPr lang="en-US"/>
        </a:p>
      </dgm:t>
    </dgm:pt>
    <dgm:pt modelId="{154A773C-4E5E-5847-B999-E2333F98BF49}">
      <dgm:prSet phldrT="[Text]"/>
      <dgm:spPr>
        <a:solidFill>
          <a:srgbClr val="508BBD"/>
        </a:solidFill>
      </dgm:spPr>
      <dgm:t>
        <a:bodyPr/>
        <a:lstStyle/>
        <a:p>
          <a:r>
            <a:rPr lang="en-US" dirty="0"/>
            <a:t>Emphasizes compliance with school rules</a:t>
          </a:r>
        </a:p>
      </dgm:t>
    </dgm:pt>
    <dgm:pt modelId="{BA0E96D8-A4A1-D940-86FE-3BFEFEE22DC0}" type="parTrans" cxnId="{8D1D0533-01A5-0B42-B167-33EF0992DD71}">
      <dgm:prSet/>
      <dgm:spPr/>
      <dgm:t>
        <a:bodyPr/>
        <a:lstStyle/>
        <a:p>
          <a:endParaRPr lang="en-US"/>
        </a:p>
      </dgm:t>
    </dgm:pt>
    <dgm:pt modelId="{50975D46-5F71-8647-B4DE-2F6082718D8D}" type="sibTrans" cxnId="{8D1D0533-01A5-0B42-B167-33EF0992DD71}">
      <dgm:prSet/>
      <dgm:spPr/>
      <dgm:t>
        <a:bodyPr/>
        <a:lstStyle/>
        <a:p>
          <a:endParaRPr lang="en-US"/>
        </a:p>
      </dgm:t>
    </dgm:pt>
    <dgm:pt modelId="{88DBC7AA-0F44-9141-BB89-CA858E0AA2D8}">
      <dgm:prSet phldrT="[Text]"/>
      <dgm:spPr>
        <a:solidFill>
          <a:srgbClr val="508BBD"/>
        </a:solidFill>
      </dgm:spPr>
      <dgm:t>
        <a:bodyPr/>
        <a:lstStyle/>
        <a:p>
          <a:r>
            <a:rPr lang="en-US" dirty="0"/>
            <a:t>Uses punitive, legal solutions</a:t>
          </a:r>
        </a:p>
      </dgm:t>
    </dgm:pt>
    <dgm:pt modelId="{7F8E5BC3-F246-8F43-82FE-C42080044C0B}" type="parTrans" cxnId="{8517B550-8A18-1841-BBC4-168AC813F0DE}">
      <dgm:prSet/>
      <dgm:spPr/>
      <dgm:t>
        <a:bodyPr/>
        <a:lstStyle/>
        <a:p>
          <a:endParaRPr lang="en-US"/>
        </a:p>
      </dgm:t>
    </dgm:pt>
    <dgm:pt modelId="{4EEC91F0-60C8-0540-9E1C-BEA27E830C39}" type="sibTrans" cxnId="{8517B550-8A18-1841-BBC4-168AC813F0DE}">
      <dgm:prSet/>
      <dgm:spPr/>
      <dgm:t>
        <a:bodyPr/>
        <a:lstStyle/>
        <a:p>
          <a:endParaRPr lang="en-US"/>
        </a:p>
      </dgm:t>
    </dgm:pt>
    <dgm:pt modelId="{844C6E35-2F3C-A846-9C8D-2B958FE516D0}">
      <dgm:prSet phldrT="[Text]"/>
      <dgm:spPr>
        <a:solidFill>
          <a:srgbClr val="508BBD"/>
        </a:solidFill>
      </dgm:spPr>
      <dgm:t>
        <a:bodyPr/>
        <a:lstStyle/>
        <a:p>
          <a:r>
            <a:rPr lang="en-US" dirty="0"/>
            <a:t>Counts all absences</a:t>
          </a:r>
        </a:p>
      </dgm:t>
    </dgm:pt>
    <dgm:pt modelId="{AF862150-B86B-F54B-B37E-DF2801F9E928}" type="parTrans" cxnId="{BB36F5DF-B7A7-204D-ACC8-54BF70E7B1B1}">
      <dgm:prSet/>
      <dgm:spPr/>
      <dgm:t>
        <a:bodyPr/>
        <a:lstStyle/>
        <a:p>
          <a:endParaRPr lang="en-US"/>
        </a:p>
      </dgm:t>
    </dgm:pt>
    <dgm:pt modelId="{8D9F1A51-69DA-234E-8B79-54FDAC7BE511}" type="sibTrans" cxnId="{BB36F5DF-B7A7-204D-ACC8-54BF70E7B1B1}">
      <dgm:prSet/>
      <dgm:spPr/>
      <dgm:t>
        <a:bodyPr/>
        <a:lstStyle/>
        <a:p>
          <a:endParaRPr lang="en-US"/>
        </a:p>
      </dgm:t>
    </dgm:pt>
    <dgm:pt modelId="{F0891C7A-CDE3-3D4D-9D80-978DB1CAB30D}">
      <dgm:prSet phldrT="[Text]"/>
      <dgm:spPr>
        <a:solidFill>
          <a:srgbClr val="508BBD"/>
        </a:solidFill>
      </dgm:spPr>
      <dgm:t>
        <a:bodyPr/>
        <a:lstStyle/>
        <a:p>
          <a:r>
            <a:rPr lang="en-US" dirty="0"/>
            <a:t>Emphasizes academic impact of missed days</a:t>
          </a:r>
        </a:p>
      </dgm:t>
    </dgm:pt>
    <dgm:pt modelId="{8B6F81D1-C905-624F-B0BE-CD6A20FE8AD7}" type="parTrans" cxnId="{0A560D3B-E29B-1142-BF4B-9AC2709BA4F5}">
      <dgm:prSet/>
      <dgm:spPr/>
      <dgm:t>
        <a:bodyPr/>
        <a:lstStyle/>
        <a:p>
          <a:endParaRPr lang="en-US"/>
        </a:p>
      </dgm:t>
    </dgm:pt>
    <dgm:pt modelId="{9C5B83FF-31D9-C54A-95C1-39D8CDF2E8E7}" type="sibTrans" cxnId="{0A560D3B-E29B-1142-BF4B-9AC2709BA4F5}">
      <dgm:prSet/>
      <dgm:spPr/>
      <dgm:t>
        <a:bodyPr/>
        <a:lstStyle/>
        <a:p>
          <a:endParaRPr lang="en-US"/>
        </a:p>
      </dgm:t>
    </dgm:pt>
    <dgm:pt modelId="{56B1A13D-F14B-9541-A482-0B1737A0E810}">
      <dgm:prSet phldrT="[Text]"/>
      <dgm:spPr>
        <a:solidFill>
          <a:srgbClr val="508BBD"/>
        </a:solidFill>
      </dgm:spPr>
      <dgm:t>
        <a:bodyPr/>
        <a:lstStyle/>
        <a:p>
          <a:r>
            <a:rPr lang="en-US" dirty="0"/>
            <a:t>Uses preventive strategies, positive messaging</a:t>
          </a:r>
        </a:p>
      </dgm:t>
    </dgm:pt>
    <dgm:pt modelId="{F4560BB9-0B7A-624B-9B88-9B92C22BB1C8}" type="parTrans" cxnId="{C8C736BD-2763-B84E-BE33-9AF6ACBD671F}">
      <dgm:prSet/>
      <dgm:spPr/>
      <dgm:t>
        <a:bodyPr/>
        <a:lstStyle/>
        <a:p>
          <a:endParaRPr lang="en-US"/>
        </a:p>
      </dgm:t>
    </dgm:pt>
    <dgm:pt modelId="{69C175DA-9FCF-7342-B8B0-2AEB0D0A136D}" type="sibTrans" cxnId="{C8C736BD-2763-B84E-BE33-9AF6ACBD671F}">
      <dgm:prSet/>
      <dgm:spPr/>
      <dgm:t>
        <a:bodyPr/>
        <a:lstStyle/>
        <a:p>
          <a:endParaRPr lang="en-US"/>
        </a:p>
      </dgm:t>
    </dgm:pt>
    <dgm:pt modelId="{45E79538-16A6-3242-9E01-974DC5BFA665}" type="pres">
      <dgm:prSet presAssocID="{5D0D7F7F-02DF-674B-A541-8729BF2BE3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B184D3-19BB-254C-9EEB-E5D70008C5FE}" type="pres">
      <dgm:prSet presAssocID="{47FCAFD3-95E3-A043-BBD8-C4958A796D9C}" presName="node" presStyleLbl="node1" presStyleIdx="0" presStyleCnt="2" custScaleY="162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075F3-88F3-634A-BA2B-AEC1F9B3CE9F}" type="pres">
      <dgm:prSet presAssocID="{099FD244-DF2B-884E-BD7B-C85DA9FDE00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450A3CC7-69E0-E34C-A272-AFE6C64FE16A}" type="pres">
      <dgm:prSet presAssocID="{099FD244-DF2B-884E-BD7B-C85DA9FDE00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D8D3F34-181A-7D49-8013-1A9A92282EF3}" type="pres">
      <dgm:prSet presAssocID="{A4AB075E-518B-BA4F-8B9B-2541B45DE75C}" presName="node" presStyleLbl="node1" presStyleIdx="1" presStyleCnt="2" custScaleY="161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36F5DF-B7A7-204D-ACC8-54BF70E7B1B1}" srcId="{A4AB075E-518B-BA4F-8B9B-2541B45DE75C}" destId="{844C6E35-2F3C-A846-9C8D-2B958FE516D0}" srcOrd="0" destOrd="0" parTransId="{AF862150-B86B-F54B-B37E-DF2801F9E928}" sibTransId="{8D9F1A51-69DA-234E-8B79-54FDAC7BE511}"/>
    <dgm:cxn modelId="{6F75EEA8-0B56-5848-8BBF-6DE4CCBBFE5E}" type="presOf" srcId="{F0891C7A-CDE3-3D4D-9D80-978DB1CAB30D}" destId="{5D8D3F34-181A-7D49-8013-1A9A92282EF3}" srcOrd="0" destOrd="2" presId="urn:microsoft.com/office/officeart/2005/8/layout/process1"/>
    <dgm:cxn modelId="{B2CF0AEC-F17A-B54A-8DA9-C9C900E7CA5F}" type="presOf" srcId="{099FD244-DF2B-884E-BD7B-C85DA9FDE00F}" destId="{494075F3-88F3-634A-BA2B-AEC1F9B3CE9F}" srcOrd="0" destOrd="0" presId="urn:microsoft.com/office/officeart/2005/8/layout/process1"/>
    <dgm:cxn modelId="{C8C736BD-2763-B84E-BE33-9AF6ACBD671F}" srcId="{A4AB075E-518B-BA4F-8B9B-2541B45DE75C}" destId="{56B1A13D-F14B-9541-A482-0B1737A0E810}" srcOrd="2" destOrd="0" parTransId="{F4560BB9-0B7A-624B-9B88-9B92C22BB1C8}" sibTransId="{69C175DA-9FCF-7342-B8B0-2AEB0D0A136D}"/>
    <dgm:cxn modelId="{FD5C58CE-A71F-1343-9705-52FC41725296}" srcId="{5D0D7F7F-02DF-674B-A541-8729BF2BE353}" destId="{A4AB075E-518B-BA4F-8B9B-2541B45DE75C}" srcOrd="1" destOrd="0" parTransId="{ECC4AEFB-26E7-3448-A373-47926E67A467}" sibTransId="{2F33B2CF-64A7-6E42-B0FC-457B2F10A1EF}"/>
    <dgm:cxn modelId="{A76659FF-4665-3D44-A5DE-82BBD6991FD3}" type="presOf" srcId="{02F75997-CDA6-5546-95F7-A224E6FF6BEF}" destId="{54B184D3-19BB-254C-9EEB-E5D70008C5FE}" srcOrd="0" destOrd="1" presId="urn:microsoft.com/office/officeart/2005/8/layout/process1"/>
    <dgm:cxn modelId="{527CBC77-984A-B44E-A8CC-7229835D7868}" type="presOf" srcId="{56B1A13D-F14B-9541-A482-0B1737A0E810}" destId="{5D8D3F34-181A-7D49-8013-1A9A92282EF3}" srcOrd="0" destOrd="3" presId="urn:microsoft.com/office/officeart/2005/8/layout/process1"/>
    <dgm:cxn modelId="{1E2D1A7F-5A0C-8C43-9021-AA37C2C0EF19}" srcId="{5D0D7F7F-02DF-674B-A541-8729BF2BE353}" destId="{47FCAFD3-95E3-A043-BBD8-C4958A796D9C}" srcOrd="0" destOrd="0" parTransId="{6EA70854-0B61-FF48-880D-CFE430F62DA3}" sibTransId="{099FD244-DF2B-884E-BD7B-C85DA9FDE00F}"/>
    <dgm:cxn modelId="{8D1D0533-01A5-0B42-B167-33EF0992DD71}" srcId="{47FCAFD3-95E3-A043-BBD8-C4958A796D9C}" destId="{154A773C-4E5E-5847-B999-E2333F98BF49}" srcOrd="1" destOrd="0" parTransId="{BA0E96D8-A4A1-D940-86FE-3BFEFEE22DC0}" sibTransId="{50975D46-5F71-8647-B4DE-2F6082718D8D}"/>
    <dgm:cxn modelId="{305BD022-2EE5-1244-99EE-8881776F7ECD}" type="presOf" srcId="{154A773C-4E5E-5847-B999-E2333F98BF49}" destId="{54B184D3-19BB-254C-9EEB-E5D70008C5FE}" srcOrd="0" destOrd="2" presId="urn:microsoft.com/office/officeart/2005/8/layout/process1"/>
    <dgm:cxn modelId="{0F67890D-E4BA-644C-8529-7279D092ACC8}" type="presOf" srcId="{099FD244-DF2B-884E-BD7B-C85DA9FDE00F}" destId="{450A3CC7-69E0-E34C-A272-AFE6C64FE16A}" srcOrd="1" destOrd="0" presId="urn:microsoft.com/office/officeart/2005/8/layout/process1"/>
    <dgm:cxn modelId="{8DDA3990-0E6B-014E-B842-4018425CBE65}" srcId="{47FCAFD3-95E3-A043-BBD8-C4958A796D9C}" destId="{02F75997-CDA6-5546-95F7-A224E6FF6BEF}" srcOrd="0" destOrd="0" parTransId="{D27DAAC4-AF41-6744-8EA4-FDC95FC3DE90}" sibTransId="{6DEC08FF-FB49-5444-B271-1E86C0885781}"/>
    <dgm:cxn modelId="{90FEB96D-BF1D-8A47-836A-B5EB693073EC}" type="presOf" srcId="{5D0D7F7F-02DF-674B-A541-8729BF2BE353}" destId="{45E79538-16A6-3242-9E01-974DC5BFA665}" srcOrd="0" destOrd="0" presId="urn:microsoft.com/office/officeart/2005/8/layout/process1"/>
    <dgm:cxn modelId="{FAA06F44-0063-A44A-9093-C92FB7B44BD6}" type="presOf" srcId="{47FCAFD3-95E3-A043-BBD8-C4958A796D9C}" destId="{54B184D3-19BB-254C-9EEB-E5D70008C5FE}" srcOrd="0" destOrd="0" presId="urn:microsoft.com/office/officeart/2005/8/layout/process1"/>
    <dgm:cxn modelId="{8517B550-8A18-1841-BBC4-168AC813F0DE}" srcId="{47FCAFD3-95E3-A043-BBD8-C4958A796D9C}" destId="{88DBC7AA-0F44-9141-BB89-CA858E0AA2D8}" srcOrd="2" destOrd="0" parTransId="{7F8E5BC3-F246-8F43-82FE-C42080044C0B}" sibTransId="{4EEC91F0-60C8-0540-9E1C-BEA27E830C39}"/>
    <dgm:cxn modelId="{0A560D3B-E29B-1142-BF4B-9AC2709BA4F5}" srcId="{A4AB075E-518B-BA4F-8B9B-2541B45DE75C}" destId="{F0891C7A-CDE3-3D4D-9D80-978DB1CAB30D}" srcOrd="1" destOrd="0" parTransId="{8B6F81D1-C905-624F-B0BE-CD6A20FE8AD7}" sibTransId="{9C5B83FF-31D9-C54A-95C1-39D8CDF2E8E7}"/>
    <dgm:cxn modelId="{C945659B-2BAF-5E48-81D1-9A30058CC794}" type="presOf" srcId="{A4AB075E-518B-BA4F-8B9B-2541B45DE75C}" destId="{5D8D3F34-181A-7D49-8013-1A9A92282EF3}" srcOrd="0" destOrd="0" presId="urn:microsoft.com/office/officeart/2005/8/layout/process1"/>
    <dgm:cxn modelId="{37F8C9EB-16AF-D64A-826E-1D14BF2CDD54}" type="presOf" srcId="{844C6E35-2F3C-A846-9C8D-2B958FE516D0}" destId="{5D8D3F34-181A-7D49-8013-1A9A92282EF3}" srcOrd="0" destOrd="1" presId="urn:microsoft.com/office/officeart/2005/8/layout/process1"/>
    <dgm:cxn modelId="{20E28B91-D3C6-6D40-ABE2-6F514190B37C}" type="presOf" srcId="{88DBC7AA-0F44-9141-BB89-CA858E0AA2D8}" destId="{54B184D3-19BB-254C-9EEB-E5D70008C5FE}" srcOrd="0" destOrd="3" presId="urn:microsoft.com/office/officeart/2005/8/layout/process1"/>
    <dgm:cxn modelId="{E1C4590E-2551-634D-B95F-30B47C7AA3D9}" type="presParOf" srcId="{45E79538-16A6-3242-9E01-974DC5BFA665}" destId="{54B184D3-19BB-254C-9EEB-E5D70008C5FE}" srcOrd="0" destOrd="0" presId="urn:microsoft.com/office/officeart/2005/8/layout/process1"/>
    <dgm:cxn modelId="{B0AC6E42-F2F9-B54D-B25D-19CCD1EED2A0}" type="presParOf" srcId="{45E79538-16A6-3242-9E01-974DC5BFA665}" destId="{494075F3-88F3-634A-BA2B-AEC1F9B3CE9F}" srcOrd="1" destOrd="0" presId="urn:microsoft.com/office/officeart/2005/8/layout/process1"/>
    <dgm:cxn modelId="{9D9824C2-A63D-D245-BC7E-472ABDC71129}" type="presParOf" srcId="{494075F3-88F3-634A-BA2B-AEC1F9B3CE9F}" destId="{450A3CC7-69E0-E34C-A272-AFE6C64FE16A}" srcOrd="0" destOrd="0" presId="urn:microsoft.com/office/officeart/2005/8/layout/process1"/>
    <dgm:cxn modelId="{AD57805C-320D-094E-AB0A-D6D7DADFCCBD}" type="presParOf" srcId="{45E79538-16A6-3242-9E01-974DC5BFA665}" destId="{5D8D3F34-181A-7D49-8013-1A9A92282EF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A5700-4407-094D-A43A-BF7645F8A6E1}">
      <dsp:nvSpPr>
        <dsp:cNvPr id="0" name=""/>
        <dsp:cNvSpPr/>
      </dsp:nvSpPr>
      <dsp:spPr>
        <a:xfrm>
          <a:off x="4551" y="1855308"/>
          <a:ext cx="4578444" cy="1590253"/>
        </a:xfrm>
        <a:prstGeom prst="chevron">
          <a:avLst/>
        </a:prstGeom>
        <a:solidFill>
          <a:srgbClr val="508B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Accountability Indicator</a:t>
          </a:r>
        </a:p>
      </dsp:txBody>
      <dsp:txXfrm>
        <a:off x="799678" y="1855308"/>
        <a:ext cx="2988191" cy="1590253"/>
      </dsp:txXfrm>
    </dsp:sp>
    <dsp:sp modelId="{C395AE47-BF5B-B643-8A85-3F43702B3918}">
      <dsp:nvSpPr>
        <dsp:cNvPr id="0" name=""/>
        <dsp:cNvSpPr/>
      </dsp:nvSpPr>
      <dsp:spPr>
        <a:xfrm>
          <a:off x="3929968" y="1344378"/>
          <a:ext cx="6530280" cy="2612112"/>
        </a:xfrm>
        <a:prstGeom prst="chevron">
          <a:avLst/>
        </a:prstGeom>
        <a:solidFill>
          <a:srgbClr val="E46D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80010" rIns="80010" bIns="8001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/>
            <a:t>Individual Student</a:t>
          </a:r>
        </a:p>
      </dsp:txBody>
      <dsp:txXfrm>
        <a:off x="5236024" y="1344378"/>
        <a:ext cx="3918168" cy="2612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184D3-19BB-254C-9EEB-E5D70008C5FE}">
      <dsp:nvSpPr>
        <dsp:cNvPr id="0" name=""/>
        <dsp:cNvSpPr/>
      </dsp:nvSpPr>
      <dsp:spPr>
        <a:xfrm>
          <a:off x="2104" y="338229"/>
          <a:ext cx="4488225" cy="4371791"/>
        </a:xfrm>
        <a:prstGeom prst="roundRect">
          <a:avLst>
            <a:gd name="adj" fmla="val 10000"/>
          </a:avLst>
        </a:prstGeom>
        <a:solidFill>
          <a:srgbClr val="508B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/>
            <a:t>Truancy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Counts unexcused absences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Emphasizes compliance with school rules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Uses punitive, legal solutions</a:t>
          </a:r>
        </a:p>
      </dsp:txBody>
      <dsp:txXfrm>
        <a:off x="130149" y="466274"/>
        <a:ext cx="4232135" cy="4115701"/>
      </dsp:txXfrm>
    </dsp:sp>
    <dsp:sp modelId="{494075F3-88F3-634A-BA2B-AEC1F9B3CE9F}">
      <dsp:nvSpPr>
        <dsp:cNvPr id="0" name=""/>
        <dsp:cNvSpPr/>
      </dsp:nvSpPr>
      <dsp:spPr>
        <a:xfrm>
          <a:off x="4939152" y="1967585"/>
          <a:ext cx="951503" cy="1113079"/>
        </a:xfrm>
        <a:prstGeom prst="rightArrow">
          <a:avLst>
            <a:gd name="adj1" fmla="val 60000"/>
            <a:gd name="adj2" fmla="val 50000"/>
          </a:avLst>
        </a:prstGeom>
        <a:solidFill>
          <a:srgbClr val="E46D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939152" y="2190201"/>
        <a:ext cx="666052" cy="667847"/>
      </dsp:txXfrm>
    </dsp:sp>
    <dsp:sp modelId="{5D8D3F34-181A-7D49-8013-1A9A92282EF3}">
      <dsp:nvSpPr>
        <dsp:cNvPr id="0" name=""/>
        <dsp:cNvSpPr/>
      </dsp:nvSpPr>
      <dsp:spPr>
        <a:xfrm>
          <a:off x="6285620" y="356137"/>
          <a:ext cx="4488225" cy="4335975"/>
        </a:xfrm>
        <a:prstGeom prst="roundRect">
          <a:avLst>
            <a:gd name="adj" fmla="val 10000"/>
          </a:avLst>
        </a:prstGeom>
        <a:solidFill>
          <a:srgbClr val="508B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/>
            <a:t>Chronic Absence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Counts all absences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Emphasizes academic impact of missed days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Uses preventive strategies, positive messaging</a:t>
          </a:r>
        </a:p>
      </dsp:txBody>
      <dsp:txXfrm>
        <a:off x="6412616" y="483133"/>
        <a:ext cx="4234233" cy="4081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FE0B21-5A44-4394-B518-BA955660B8DC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81015F-D8C6-4E78-B940-765289C4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98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48756A-7D4D-4B81-AE84-A38A1D2493FF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667603-42A3-4999-8872-AFB3DB0E2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5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43" indent="-29117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681" indent="-232936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553" indent="-232936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25" indent="-232936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298" indent="-2329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170" indent="-2329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043" indent="-2329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9915" indent="-2329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C7079A9-012F-44A3-815E-6270A1F456A4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43" indent="-29117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681" indent="-232936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553" indent="-232936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25" indent="-232936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298" indent="-2329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170" indent="-2329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043" indent="-2329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9915" indent="-2329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C7079A9-012F-44A3-815E-6270A1F456A4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0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67603-42A3-4999-8872-AFB3DB0E29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7EB4-3652-5B4B-B50D-1A75CE7FD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55" y="2421708"/>
            <a:ext cx="11904292" cy="2031035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834A4-2121-794A-ADD4-E7346D747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55" y="4798450"/>
            <a:ext cx="11904291" cy="126906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1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EC2D-40A3-F24D-AA2B-373F1646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47DCC-E31A-2D4F-9E3C-00DE43E0D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2E97B-A5B8-D14F-BA34-CE2EDD832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B7B85-E7AA-684B-8800-4A463E01A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A21F-1E0C-D44E-9B49-232BA156757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49978-094F-A547-9DFC-77E3CAD0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93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FD5FE-D286-574A-9B2A-9710029E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A535-B8DA-6F44-BDEF-DA99FFFA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9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40BA-E29C-1B4D-8813-80EEDC43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56E00-541D-D346-91DB-B5DE94722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CA822-56C9-6747-B95B-E62FB9B1F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A21F-1E0C-D44E-9B49-232BA156757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281C6-75DE-7141-ACAE-10F9D611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166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774F0-37EF-0E4F-92D5-A1191586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A535-B8DA-6F44-BDEF-DA99FFFA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37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91818-BEA4-AF41-9E0A-2CC7124DE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83495-CC3D-1E48-A4D8-6DAA7BB0C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BB2A2-E0AF-F845-9B89-8640C6309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A21F-1E0C-D44E-9B49-232BA156757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0E496-3AB0-2E4A-8F9F-FD426C5E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166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27158-BBE2-B045-AABC-587842C1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A535-B8DA-6F44-BDEF-DA99FFFA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00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Bulle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1157" y="274638"/>
            <a:ext cx="1034884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33496" y="6386190"/>
            <a:ext cx="69504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C6BF0614-88EF-E141-A4D8-626B55E019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61156" y="1662071"/>
            <a:ext cx="10371523" cy="4464093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95000"/>
              <a:buFont typeface="Arial" panose="020B0604020202020204" pitchFamily="34" charset="0"/>
              <a:buChar char="■"/>
              <a:defRPr sz="2400">
                <a:solidFill>
                  <a:srgbClr val="5D5040"/>
                </a:solidFill>
              </a:defRPr>
            </a:lvl1pPr>
            <a:lvl2pPr marL="742950" indent="-285750">
              <a:buClr>
                <a:schemeClr val="tx2"/>
              </a:buClr>
              <a:buSzPct val="95000"/>
              <a:buFont typeface="Arial" panose="020B0604020202020204" pitchFamily="34" charset="0"/>
              <a:buChar char="●"/>
              <a:defRPr sz="2000">
                <a:solidFill>
                  <a:srgbClr val="5D5040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rgbClr val="5D5040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4pPr>
            <a:lvl5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3" y="6341365"/>
            <a:ext cx="2844800" cy="4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6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7EB4-3652-5B4B-B50D-1A75CE7FD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54" y="4748529"/>
            <a:ext cx="11904292" cy="1607823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6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A707-5E40-8743-A1E4-4E36A694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93" y="98191"/>
            <a:ext cx="10777415" cy="103100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B6148-EEF4-BD4D-BA5F-74D486B68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93" y="1129192"/>
            <a:ext cx="10777415" cy="5047771"/>
          </a:xfrm>
        </p:spPr>
        <p:txBody>
          <a:bodyPr/>
          <a:lstStyle>
            <a:lvl1pPr marL="514350" indent="-508000">
              <a:lnSpc>
                <a:spcPct val="100000"/>
              </a:lnSpc>
              <a:buSzPct val="90000"/>
              <a:buFontTx/>
              <a:buBlip>
                <a:blip r:embed="rId2"/>
              </a:buBlip>
              <a:tabLst/>
              <a:defRPr sz="3200"/>
            </a:lvl1pPr>
            <a:lvl2pPr marL="804863" indent="-231775">
              <a:lnSpc>
                <a:spcPct val="100000"/>
              </a:lnSpc>
              <a:buFont typeface="Wingdings" pitchFamily="2" charset="2"/>
              <a:buChar char="§"/>
              <a:tabLst/>
              <a:defRPr sz="2800"/>
            </a:lvl2pPr>
            <a:lvl3pPr marL="1030288" indent="-225425">
              <a:lnSpc>
                <a:spcPct val="100000"/>
              </a:lnSpc>
              <a:buFont typeface="Wingdings" pitchFamily="2" charset="2"/>
              <a:buChar char="§"/>
              <a:tabLst/>
              <a:defRPr sz="2400"/>
            </a:lvl3pPr>
            <a:lvl4pPr marL="1200150" indent="-171450">
              <a:lnSpc>
                <a:spcPct val="100000"/>
              </a:lnSpc>
              <a:buFont typeface="Wingdings" pitchFamily="2" charset="2"/>
              <a:buChar char="§"/>
              <a:defRPr sz="2400"/>
            </a:lvl4pPr>
            <a:lvl5pPr marL="1377950" indent="-174625">
              <a:lnSpc>
                <a:spcPct val="100000"/>
              </a:lnSpc>
              <a:buFont typeface="Wingdings" pitchFamily="2" charset="2"/>
              <a:buChar char="§"/>
              <a:tabLst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4ED8-0842-5447-A6C7-EDE56CFF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A21F-1E0C-D44E-9B49-232BA156757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1D2D4-3CDF-0447-A047-2317978B1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44C36-8448-D243-BA72-0E3C421F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A535-B8DA-6F44-BDEF-DA99FFFA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5930-837B-9945-A457-25F21A06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3255948"/>
            <a:ext cx="10515600" cy="2092740"/>
          </a:xfrm>
        </p:spPr>
        <p:txBody>
          <a:bodyPr anchor="ctr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C3982-D0AF-CD45-99E8-DC0486D9E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588950"/>
            <a:ext cx="10515600" cy="767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FE50A-7BD9-0A40-8FAA-A0034A24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A21F-1E0C-D44E-9B49-232BA156757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46660-38C6-C243-9CB4-5B030189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16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8A8D8-7CE6-854D-8CC2-BAB3DC06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A535-B8DA-6F44-BDEF-DA99FFFA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2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D998-3665-8B42-8DC9-EBFF922A1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236C7-5CCF-894D-B574-A4EE8E299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A0A2C-6584-DF44-8B32-BB694BB2C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F6596-2CAB-954B-863D-CF5CE151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A21F-1E0C-D44E-9B49-232BA156757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01E73-4D14-4948-B020-2BCF6045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9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5E0F0-A6D2-9745-A200-67F4709E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A535-B8DA-6F44-BDEF-DA99FFFA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93BB-E290-7C4F-84D0-3180E218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74113-1BD3-154E-9754-445A05020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C8AA4-4081-744D-9A4B-4A895CFD3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FDE81-01D9-524D-A31E-F1178E4D2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EB9FFD-84F6-ED44-B3AA-12685A128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3ED813-2BC2-A34E-A6A1-AD9E967F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A21F-1E0C-D44E-9B49-232BA156757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AFB6F9-B66A-FC4F-95CB-D4B9CD08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9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10113-07D3-B740-B240-FE2F3FB0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A535-B8DA-6F44-BDEF-DA99FFFA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4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D248F-C9AC-5B44-8BE5-3924373A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C4AFB1-FCCD-254A-9080-74306B85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A21F-1E0C-D44E-9B49-232BA156757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68B63-AF55-E842-B81C-FE77B9430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16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C7409-9A24-F847-A06D-37A61FE4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A535-B8DA-6F44-BDEF-DA99FFFA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2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70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8DC2-D828-B748-80C8-28513A1E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C80AF-DFBF-4840-A038-9F4A5F2CC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CF78A-6D5B-184C-9816-13442141E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EAD9B-926E-0549-9521-8D189C13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A21F-1E0C-D44E-9B49-232BA156757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BA2A9-E02C-B94E-8C1F-E6183F14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166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E5D93-20FB-6B46-826E-088863CB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A535-B8DA-6F44-BDEF-DA99FFFA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6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E63048-373F-FF44-B784-446C26765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50" y="98191"/>
            <a:ext cx="10563101" cy="1031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834E1-B894-5449-B7BC-5F8A3A8E4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450" y="1129192"/>
            <a:ext cx="10563101" cy="5047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Edit Master text styles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D5732-CC70-354E-BB59-14D5EEC98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79864" y="6421664"/>
            <a:ext cx="1401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F7E0A21F-1E0C-D44E-9B49-232BA156757B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1054B-C2D6-024D-8239-B0CA6FC25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421664"/>
            <a:ext cx="1635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C17A535-B8DA-6F44-BDEF-DA99FFFA20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0631A4-8783-F544-8917-9FEFB7267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6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3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6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508BBD"/>
          </a:solidFill>
          <a:latin typeface="+mj-lt"/>
          <a:ea typeface="+mj-ea"/>
          <a:cs typeface="+mj-cs"/>
        </a:defRPr>
      </a:lvl1pPr>
    </p:titleStyle>
    <p:bodyStyle>
      <a:lvl1pPr marL="457200" marR="0" indent="-457200" algn="l" defTabSz="685800" rtl="0" eaLnBrk="1" fontAlgn="auto" latinLnBrk="0" hangingPunct="1">
        <a:lnSpc>
          <a:spcPct val="100000"/>
        </a:lnSpc>
        <a:spcBef>
          <a:spcPts val="1800"/>
        </a:spcBef>
        <a:spcAft>
          <a:spcPts val="0"/>
        </a:spcAft>
        <a:buClrTx/>
        <a:buSzTx/>
        <a:buFontTx/>
        <a:buBlip>
          <a:blip r:embed="rId16"/>
        </a:buBlip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Why Attendance Matters</a:t>
            </a:r>
          </a:p>
        </p:txBody>
      </p:sp>
    </p:spTree>
    <p:extLst>
      <p:ext uri="{BB962C8B-B14F-4D97-AF65-F5344CB8AC3E}">
        <p14:creationId xmlns:p14="http://schemas.microsoft.com/office/powerpoint/2010/main" val="16414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Know the research on how chronic absenteeism affects students.</a:t>
            </a:r>
          </a:p>
          <a:p>
            <a:r>
              <a:rPr lang="en-US" dirty="0"/>
              <a:t>Focus on improving engagement: interconnections, relationships and instructional practices that support students daily.</a:t>
            </a:r>
          </a:p>
          <a:p>
            <a:r>
              <a:rPr lang="en-US" dirty="0"/>
              <a:t>Regularly communicate with staff, students and families about the importance of daily attendance.</a:t>
            </a:r>
          </a:p>
          <a:p>
            <a:r>
              <a:rPr lang="en-US" dirty="0"/>
              <a:t>Engage in community-wide efforts to eliminate chronic absence by addressing its main causes.</a:t>
            </a:r>
          </a:p>
        </p:txBody>
      </p:sp>
    </p:spTree>
    <p:extLst>
      <p:ext uri="{BB962C8B-B14F-4D97-AF65-F5344CB8AC3E}">
        <p14:creationId xmlns:p14="http://schemas.microsoft.com/office/powerpoint/2010/main" val="393857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566D00-44E9-AB47-BFB7-16BB3F756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55" y="135708"/>
            <a:ext cx="11904292" cy="2031035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Research is clear that </a:t>
            </a:r>
            <a:r>
              <a:rPr lang="en-US" sz="4800" b="1" dirty="0"/>
              <a:t>schools and districts can impact </a:t>
            </a:r>
            <a:r>
              <a:rPr lang="en-US" sz="4800" dirty="0"/>
              <a:t>students’ absenteeism rates.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4553285"/>
            <a:ext cx="12192000" cy="2377602"/>
          </a:xfrm>
          <a:solidFill>
            <a:schemeClr val="bg1"/>
          </a:solidFill>
        </p:spPr>
        <p:txBody>
          <a:bodyPr anchor="b"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CC391D-E306-DC4D-87BC-E3BA9E3E0326}"/>
              </a:ext>
            </a:extLst>
          </p:cNvPr>
          <p:cNvSpPr txBox="1">
            <a:spLocks/>
          </p:cNvSpPr>
          <p:nvPr/>
        </p:nvSpPr>
        <p:spPr>
          <a:xfrm>
            <a:off x="0" y="2312503"/>
            <a:ext cx="12192000" cy="22407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Attendance Works has excellent attendance resources for school use. Visit </a:t>
            </a:r>
            <a:r>
              <a:rPr lang="en-US" b="1" dirty="0" err="1"/>
              <a:t>attendanceworks.org</a:t>
            </a:r>
            <a:r>
              <a:rPr lang="en-US" b="1" dirty="0"/>
              <a:t> to learn more.</a:t>
            </a:r>
          </a:p>
        </p:txBody>
      </p:sp>
    </p:spTree>
    <p:extLst>
      <p:ext uri="{BB962C8B-B14F-4D97-AF65-F5344CB8AC3E}">
        <p14:creationId xmlns:p14="http://schemas.microsoft.com/office/powerpoint/2010/main" val="345990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700" dirty="0"/>
              <a:t>Critical Shift in Focus</a:t>
            </a: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2A98408-0F8E-7145-9F70-34EB831AF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599280"/>
              </p:ext>
            </p:extLst>
          </p:nvPr>
        </p:nvGraphicFramePr>
        <p:xfrm>
          <a:off x="660400" y="947530"/>
          <a:ext cx="10464800" cy="5300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98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0E1F2-3667-9841-9752-AB79E70F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Truancy vs. Chronic Absenteeism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17905B0-D319-0C4F-B778-0F5CE88941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254407"/>
              </p:ext>
            </p:extLst>
          </p:nvPr>
        </p:nvGraphicFramePr>
        <p:xfrm>
          <a:off x="708025" y="1128713"/>
          <a:ext cx="10775950" cy="504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A5AF0E2-26D1-D248-9BC3-739197C176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92150" y="1472125"/>
            <a:ext cx="4385915" cy="329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9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chronic absenteeism?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7293" y="1129192"/>
            <a:ext cx="11213037" cy="5047771"/>
          </a:xfrm>
        </p:spPr>
        <p:txBody>
          <a:bodyPr/>
          <a:lstStyle/>
          <a:p>
            <a:r>
              <a:rPr lang="en-US" dirty="0"/>
              <a:t>Is a strong early warning indicator for risk of falling behind</a:t>
            </a:r>
          </a:p>
          <a:p>
            <a:r>
              <a:rPr lang="en-US" dirty="0"/>
              <a:t>Focuses on lost instructional time as opposed to truancy</a:t>
            </a:r>
          </a:p>
          <a:p>
            <a:r>
              <a:rPr lang="en-US" dirty="0"/>
              <a:t>Chronic absenteeism is when a student misses 10 percent or more of enrolled instructional days </a:t>
            </a:r>
            <a:r>
              <a:rPr lang="en-US" b="1" dirty="0"/>
              <a:t>for any reason</a:t>
            </a:r>
          </a:p>
          <a:p>
            <a:r>
              <a:rPr lang="en-US" dirty="0"/>
              <a:t>Includes excused and unexcused absences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9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Chronic Absenteeism in </a:t>
            </a:r>
            <a:br>
              <a:rPr lang="en-US" dirty="0"/>
            </a:br>
            <a:r>
              <a:rPr lang="en-US" dirty="0"/>
              <a:t>New Oklahoma School Report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Oklahoma, chronic absenteeism is the ESSA-required indicator of school quality or student success. </a:t>
            </a:r>
          </a:p>
          <a:p>
            <a:r>
              <a:rPr lang="en-US" dirty="0"/>
              <a:t>Worth 10 points out of 90 (approximately 11 percent)</a:t>
            </a:r>
          </a:p>
          <a:p>
            <a:r>
              <a:rPr lang="en-US" dirty="0"/>
              <a:t>Calculated based on percentage of FAY students who were chronically absent during the 2017-18 school year</a:t>
            </a:r>
          </a:p>
          <a:p>
            <a:pPr lvl="1"/>
            <a:r>
              <a:rPr lang="en-US" dirty="0"/>
              <a:t>For example, if 25 percent of FAY students were identified as chronically absent, school would receive 7.5 out of 10 points.</a:t>
            </a:r>
          </a:p>
        </p:txBody>
      </p:sp>
    </p:spTree>
    <p:extLst>
      <p:ext uri="{BB962C8B-B14F-4D97-AF65-F5344CB8AC3E}">
        <p14:creationId xmlns:p14="http://schemas.microsoft.com/office/powerpoint/2010/main" val="216545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Attendance Matters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Chronically absent third-graders were less likely to be reading on grade level (Arkansas Campaign for Grade-Level Reading, 2016).</a:t>
            </a:r>
          </a:p>
          <a:p>
            <a:pPr lvl="0"/>
            <a:r>
              <a:rPr lang="en-US"/>
              <a:t>Students who are chronically absent in middle school are more likely to drop out of high school (BERC, 2011).</a:t>
            </a:r>
          </a:p>
          <a:p>
            <a:pPr lvl="0"/>
            <a:r>
              <a:rPr lang="en-US"/>
              <a:t>Frequent absences from school can shape adulthood (poverty, diminished health, involvement in the criminal justice system)</a:t>
            </a:r>
          </a:p>
          <a:p>
            <a:pPr lvl="0"/>
            <a:endParaRPr lang="en-US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0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Attendance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Multiple research studies link poor attendance with reduced academic outcomes.</a:t>
            </a:r>
          </a:p>
          <a:p>
            <a:r>
              <a:rPr lang="en-US"/>
              <a:t>Chronically missing school is an indication of conditions schools can successfully address.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1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we CANNOT control …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07293" y="1129192"/>
            <a:ext cx="5067865" cy="5047771"/>
          </a:xfrm>
        </p:spPr>
        <p:txBody>
          <a:bodyPr/>
          <a:lstStyle/>
          <a:p>
            <a:r>
              <a:rPr lang="en-US" dirty="0"/>
              <a:t>Language barriers</a:t>
            </a:r>
          </a:p>
          <a:p>
            <a:r>
              <a:rPr lang="en-US" dirty="0"/>
              <a:t>Parents and families</a:t>
            </a:r>
          </a:p>
          <a:p>
            <a:r>
              <a:rPr lang="en-US" dirty="0"/>
              <a:t>Home environment</a:t>
            </a:r>
          </a:p>
          <a:p>
            <a:r>
              <a:rPr lang="en-US" dirty="0"/>
              <a:t>Previous educational experiences</a:t>
            </a:r>
          </a:p>
          <a:p>
            <a:r>
              <a:rPr lang="en-US" dirty="0"/>
              <a:t>Students from poverty and/or with health issues</a:t>
            </a:r>
          </a:p>
          <a:p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1AAA0AA-65AA-E245-AF04-11E640CACE47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967663" y="1129191"/>
            <a:ext cx="6213151" cy="5047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marR="0" indent="-508000" algn="l" defTabSz="6858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231775" algn="l" defTabSz="6858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288" indent="-225425" algn="l" defTabSz="6858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-174625" algn="l" defTabSz="6858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Parent income</a:t>
            </a:r>
          </a:p>
          <a:p>
            <a:r>
              <a:rPr lang="en-US" dirty="0"/>
              <a:t>Educational level of parents</a:t>
            </a:r>
          </a:p>
          <a:p>
            <a:r>
              <a:rPr lang="en-US" dirty="0"/>
              <a:t>Parents’ attitude/values</a:t>
            </a:r>
          </a:p>
          <a:p>
            <a:r>
              <a:rPr lang="en-US" dirty="0"/>
              <a:t>Legislation</a:t>
            </a:r>
          </a:p>
          <a:p>
            <a:r>
              <a:rPr lang="en-US" dirty="0"/>
              <a:t>Testing restrictions</a:t>
            </a:r>
          </a:p>
          <a:p>
            <a:r>
              <a:rPr lang="en-US" dirty="0"/>
              <a:t>School funding</a:t>
            </a:r>
          </a:p>
          <a:p>
            <a:r>
              <a:rPr lang="en-US" dirty="0"/>
              <a:t>Length of school year</a:t>
            </a:r>
          </a:p>
        </p:txBody>
      </p:sp>
    </p:spTree>
    <p:extLst>
      <p:ext uri="{BB962C8B-B14F-4D97-AF65-F5344CB8AC3E}">
        <p14:creationId xmlns:p14="http://schemas.microsoft.com/office/powerpoint/2010/main" val="243980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we CAN control 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22FC0-9AD6-7043-8792-F329D58F1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94" y="1129192"/>
            <a:ext cx="5332780" cy="5047771"/>
          </a:xfrm>
        </p:spPr>
        <p:txBody>
          <a:bodyPr/>
          <a:lstStyle/>
          <a:p>
            <a:r>
              <a:rPr lang="en-US" dirty="0"/>
              <a:t>School environment</a:t>
            </a:r>
          </a:p>
          <a:p>
            <a:r>
              <a:rPr lang="en-US" dirty="0"/>
              <a:t>Expectations </a:t>
            </a:r>
          </a:p>
          <a:p>
            <a:r>
              <a:rPr lang="en-US" dirty="0"/>
              <a:t>Attitudes toward students</a:t>
            </a:r>
          </a:p>
          <a:p>
            <a:r>
              <a:rPr lang="en-US" dirty="0"/>
              <a:t>Student engagement</a:t>
            </a:r>
          </a:p>
          <a:p>
            <a:r>
              <a:rPr lang="en-US" dirty="0"/>
              <a:t>Safety in building</a:t>
            </a:r>
          </a:p>
          <a:p>
            <a:pPr marL="517525" indent="-511175"/>
            <a:r>
              <a:rPr lang="en-US" dirty="0"/>
              <a:t>Communication with families</a:t>
            </a:r>
          </a:p>
          <a:p>
            <a:endParaRPr lang="en-US" dirty="0"/>
          </a:p>
        </p:txBody>
      </p:sp>
      <p:sp>
        <p:nvSpPr>
          <p:cNvPr id="11268" name="Rectangle 4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6280603" y="1129192"/>
            <a:ext cx="583305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Teacher quality</a:t>
            </a:r>
          </a:p>
          <a:p>
            <a:r>
              <a:rPr lang="en-US" dirty="0"/>
              <a:t>Teacher support</a:t>
            </a:r>
          </a:p>
          <a:p>
            <a:r>
              <a:rPr lang="en-US" dirty="0"/>
              <a:t>Quality of instruction</a:t>
            </a:r>
          </a:p>
          <a:p>
            <a:r>
              <a:rPr lang="en-US" dirty="0"/>
              <a:t>Praise and recognition</a:t>
            </a:r>
          </a:p>
          <a:p>
            <a:r>
              <a:rPr lang="en-US" dirty="0"/>
              <a:t>Extracurricular opportunities</a:t>
            </a:r>
          </a:p>
          <a:p>
            <a:pPr marL="517525" indent="-517525"/>
            <a:r>
              <a:rPr lang="en-US" dirty="0"/>
              <a:t>Use of best practices and research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10592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ge" id="{17266BE6-C46A-FD44-9853-62FD15314DDE}" vid="{20B1742A-3652-A44D-A7AC-B5127820AA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3848</TotalTime>
  <Words>429</Words>
  <Application>Microsoft Office PowerPoint</Application>
  <PresentationFormat>Widescreen</PresentationFormat>
  <Paragraphs>67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Wingdings</vt:lpstr>
      <vt:lpstr>Edge</vt:lpstr>
      <vt:lpstr>Why Attendance Matters</vt:lpstr>
      <vt:lpstr>Critical Shift in Focus</vt:lpstr>
      <vt:lpstr>Truancy vs. Chronic Absenteeism</vt:lpstr>
      <vt:lpstr>What is chronic absenteeism?</vt:lpstr>
      <vt:lpstr>Chronic Absenteeism in  New Oklahoma School Report Card</vt:lpstr>
      <vt:lpstr>Why Attendance Matters</vt:lpstr>
      <vt:lpstr>Why Attendance Matters</vt:lpstr>
      <vt:lpstr>Factors we CANNOT control …</vt:lpstr>
      <vt:lpstr>Factors we CAN control …</vt:lpstr>
      <vt:lpstr>What can we do?</vt:lpstr>
      <vt:lpstr>Research is clear that schools and districts can impact students’ absenteeism rates.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Ingram</dc:creator>
  <cp:lastModifiedBy>SDE Accountability</cp:lastModifiedBy>
  <cp:revision>170</cp:revision>
  <cp:lastPrinted>2018-04-02T16:42:51Z</cp:lastPrinted>
  <dcterms:created xsi:type="dcterms:W3CDTF">2017-02-22T15:05:29Z</dcterms:created>
  <dcterms:modified xsi:type="dcterms:W3CDTF">2018-11-15T18:00:45Z</dcterms:modified>
</cp:coreProperties>
</file>