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78" r:id="rId7"/>
    <p:sldId id="260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3" r:id="rId19"/>
    <p:sldId id="279" r:id="rId20"/>
    <p:sldId id="280" r:id="rId21"/>
    <p:sldId id="261" r:id="rId22"/>
    <p:sldId id="281" r:id="rId23"/>
    <p:sldId id="282" r:id="rId24"/>
    <p:sldId id="262" r:id="rId25"/>
    <p:sldId id="263" r:id="rId26"/>
    <p:sldId id="264" r:id="rId27"/>
    <p:sldId id="265" r:id="rId28"/>
    <p:sldId id="26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7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8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672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3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351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0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8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3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4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2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6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6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1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4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847070-1A66-46B8-9653-100DBF6B5E94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0DF687-AAA6-4C3D-9C6D-17A03F6F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5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K-12 Standards that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172635"/>
            <a:ext cx="8534400" cy="1171387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0" y="564776"/>
            <a:ext cx="10469821" cy="469750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Committee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Chairs:  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Content Experts: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Writers: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Consultants:</a:t>
            </a:r>
          </a:p>
          <a:p>
            <a:pPr lvl="2"/>
            <a:r>
              <a:rPr lang="en-US" sz="2400" dirty="0" smtClean="0"/>
              <a:t>Include experts who can’t commit as much time</a:t>
            </a:r>
          </a:p>
          <a:p>
            <a:pPr lvl="2"/>
            <a:r>
              <a:rPr lang="en-US" sz="2400" dirty="0" smtClean="0"/>
              <a:t>Higher </a:t>
            </a:r>
            <a:r>
              <a:rPr lang="en-US" sz="2400" dirty="0" err="1" smtClean="0"/>
              <a:t>ed</a:t>
            </a:r>
            <a:r>
              <a:rPr lang="en-US" sz="2400" dirty="0" smtClean="0"/>
              <a:t> from both content and education sides</a:t>
            </a:r>
          </a:p>
          <a:p>
            <a:pPr lvl="2"/>
            <a:r>
              <a:rPr lang="en-US" sz="2400" dirty="0" smtClean="0"/>
              <a:t>Representatives of industry, teacher associations</a:t>
            </a:r>
          </a:p>
          <a:p>
            <a:pPr lvl="2"/>
            <a:r>
              <a:rPr lang="en-US" sz="2400" dirty="0" smtClean="0"/>
              <a:t>STATE ASSESSMENT staff – regularly involved – IMPORTANT!</a:t>
            </a:r>
          </a:p>
          <a:p>
            <a:pPr lvl="1"/>
            <a:r>
              <a:rPr lang="en-US" sz="2600" dirty="0" smtClean="0"/>
              <a:t>Other stakeholders (e.g. parents, business/industry)</a:t>
            </a:r>
          </a:p>
        </p:txBody>
      </p:sp>
    </p:spTree>
    <p:extLst>
      <p:ext uri="{BB962C8B-B14F-4D97-AF65-F5344CB8AC3E}">
        <p14:creationId xmlns:p14="http://schemas.microsoft.com/office/powerpoint/2010/main" val="8954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36776"/>
            <a:ext cx="8534400" cy="1216211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571412" cy="445097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Committee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Definitions and Expectations (see FAQ handout)</a:t>
            </a:r>
          </a:p>
          <a:p>
            <a:pPr lvl="1"/>
            <a:r>
              <a:rPr lang="en-US" sz="3000" dirty="0" smtClean="0"/>
              <a:t>College and/or Career Readiness</a:t>
            </a:r>
          </a:p>
          <a:p>
            <a:pPr lvl="1"/>
            <a:r>
              <a:rPr lang="en-US" sz="3000" dirty="0" smtClean="0"/>
              <a:t>Purposes and Audiences for Standards</a:t>
            </a:r>
          </a:p>
          <a:p>
            <a:pPr lvl="1"/>
            <a:r>
              <a:rPr lang="en-US" sz="3000" dirty="0" smtClean="0"/>
              <a:t>Beginning, Middle, End</a:t>
            </a:r>
          </a:p>
          <a:p>
            <a:pPr lvl="1"/>
            <a:r>
              <a:rPr lang="en-US" sz="3000" dirty="0" smtClean="0"/>
              <a:t>Structure of Standards Document</a:t>
            </a:r>
          </a:p>
          <a:p>
            <a:pPr lvl="1"/>
            <a:r>
              <a:rPr lang="en-US" sz="3000" dirty="0" smtClean="0"/>
              <a:t>Criteria for Standards Quality</a:t>
            </a:r>
          </a:p>
          <a:p>
            <a:r>
              <a:rPr lang="en-US" sz="3200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40165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36776"/>
            <a:ext cx="8534400" cy="1216211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51012"/>
            <a:ext cx="10333413" cy="4885764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Definitions and Expectations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College and/or Career Readiness in Minnesota Math Standards:</a:t>
            </a:r>
          </a:p>
          <a:p>
            <a:pPr lvl="2"/>
            <a:r>
              <a:rPr lang="en-US" sz="2800" dirty="0" smtClean="0"/>
              <a:t>Ready to take </a:t>
            </a:r>
            <a:r>
              <a:rPr lang="en-US" sz="2800" dirty="0" err="1" smtClean="0"/>
              <a:t>Precalculus</a:t>
            </a:r>
            <a:r>
              <a:rPr lang="en-US" sz="2800" dirty="0"/>
              <a:t> </a:t>
            </a:r>
            <a:r>
              <a:rPr lang="en-US" sz="2800" dirty="0" smtClean="0"/>
              <a:t>I (College Algebra) at the U of M</a:t>
            </a:r>
          </a:p>
          <a:p>
            <a:pPr lvl="2"/>
            <a:r>
              <a:rPr lang="en-US" sz="2800" dirty="0" smtClean="0"/>
              <a:t>This created buy-in from Higher </a:t>
            </a:r>
            <a:r>
              <a:rPr lang="en-US" sz="2800" dirty="0"/>
              <a:t>E</a:t>
            </a:r>
            <a:r>
              <a:rPr lang="en-US" sz="2800" dirty="0" smtClean="0"/>
              <a:t>d, and a pathway to STEM majors at U of M</a:t>
            </a:r>
          </a:p>
          <a:p>
            <a:pPr lvl="2"/>
            <a:r>
              <a:rPr lang="en-US" sz="2800" dirty="0" smtClean="0"/>
              <a:t>We could not define Career Readiness in meaningful way</a:t>
            </a:r>
          </a:p>
          <a:p>
            <a:pPr lvl="1"/>
            <a:r>
              <a:rPr lang="en-US" sz="3000" dirty="0" smtClean="0"/>
              <a:t>Purposes and Audiences</a:t>
            </a:r>
          </a:p>
          <a:p>
            <a:pPr lvl="1"/>
            <a:r>
              <a:rPr lang="en-US" sz="3000" dirty="0" smtClean="0"/>
              <a:t>Beginning, Middle, End</a:t>
            </a:r>
          </a:p>
          <a:p>
            <a:pPr lvl="1"/>
            <a:r>
              <a:rPr lang="en-US" sz="3000" dirty="0" smtClean="0"/>
              <a:t>Structure of Standards Document</a:t>
            </a:r>
          </a:p>
          <a:p>
            <a:pPr lvl="1"/>
            <a:r>
              <a:rPr lang="en-US" sz="3000" dirty="0" smtClean="0"/>
              <a:t>Criteria for Standards Quality</a:t>
            </a:r>
          </a:p>
        </p:txBody>
      </p:sp>
    </p:spTree>
    <p:extLst>
      <p:ext uri="{BB962C8B-B14F-4D97-AF65-F5344CB8AC3E}">
        <p14:creationId xmlns:p14="http://schemas.microsoft.com/office/powerpoint/2010/main" val="122010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98140"/>
            <a:ext cx="8534400" cy="1216211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17" y="161364"/>
            <a:ext cx="10763717" cy="5271247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Definitions and Expectations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College and/or Career Readiness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Purposes and Audiences for Standards in Minnesota:</a:t>
            </a:r>
          </a:p>
          <a:p>
            <a:pPr lvl="2"/>
            <a:r>
              <a:rPr lang="en-US" sz="2800" dirty="0" smtClean="0"/>
              <a:t>Expectations for achievement of K-12 students (</a:t>
            </a:r>
            <a:r>
              <a:rPr lang="en-US" sz="2800" dirty="0" smtClean="0">
                <a:solidFill>
                  <a:schemeClr val="bg1"/>
                </a:solidFill>
              </a:rPr>
              <a:t>teachers, parents)</a:t>
            </a:r>
            <a:endParaRPr lang="en-US" sz="2800" dirty="0" smtClean="0"/>
          </a:p>
          <a:p>
            <a:pPr lvl="2"/>
            <a:r>
              <a:rPr lang="en-US" sz="2800" dirty="0" smtClean="0"/>
              <a:t>Graduation Requirements </a:t>
            </a:r>
            <a:r>
              <a:rPr lang="en-US" sz="2800" dirty="0" smtClean="0">
                <a:solidFill>
                  <a:schemeClr val="bg1"/>
                </a:solidFill>
              </a:rPr>
              <a:t>(teachers, higher </a:t>
            </a:r>
            <a:r>
              <a:rPr lang="en-US" sz="2800" dirty="0" err="1" smtClean="0">
                <a:solidFill>
                  <a:schemeClr val="bg1"/>
                </a:solidFill>
              </a:rPr>
              <a:t>ed</a:t>
            </a:r>
            <a:r>
              <a:rPr lang="en-US" sz="2800" dirty="0" smtClean="0">
                <a:solidFill>
                  <a:schemeClr val="bg1"/>
                </a:solidFill>
              </a:rPr>
              <a:t>, parents)</a:t>
            </a:r>
            <a:endParaRPr lang="en-US" sz="2800" dirty="0" smtClean="0">
              <a:solidFill>
                <a:schemeClr val="accent3"/>
              </a:solidFill>
            </a:endParaRPr>
          </a:p>
          <a:p>
            <a:pPr lvl="2"/>
            <a:r>
              <a:rPr lang="en-US" sz="2800" dirty="0" smtClean="0"/>
              <a:t>State Tests must be aligned with Standards (</a:t>
            </a:r>
            <a:r>
              <a:rPr lang="en-US" sz="2800" dirty="0" smtClean="0">
                <a:solidFill>
                  <a:schemeClr val="bg1"/>
                </a:solidFill>
              </a:rPr>
              <a:t>test makers, teachers)</a:t>
            </a:r>
            <a:endParaRPr lang="en-US" sz="2800" dirty="0" smtClean="0"/>
          </a:p>
          <a:p>
            <a:pPr lvl="2"/>
            <a:r>
              <a:rPr lang="en-US" sz="2800" dirty="0" smtClean="0"/>
              <a:t>Guide for designing Curricula (</a:t>
            </a:r>
            <a:r>
              <a:rPr lang="en-US" sz="2800" dirty="0" smtClean="0">
                <a:solidFill>
                  <a:schemeClr val="bg1"/>
                </a:solidFill>
              </a:rPr>
              <a:t>teachers)</a:t>
            </a:r>
            <a:endParaRPr lang="en-US" sz="2800" dirty="0" smtClean="0"/>
          </a:p>
          <a:p>
            <a:pPr lvl="1"/>
            <a:r>
              <a:rPr lang="en-US" sz="3000" dirty="0" smtClean="0"/>
              <a:t>Beginning, Middle, End</a:t>
            </a:r>
          </a:p>
          <a:p>
            <a:pPr lvl="1"/>
            <a:r>
              <a:rPr lang="en-US" sz="3000" dirty="0" smtClean="0"/>
              <a:t>Flexibility in High School Curriculum</a:t>
            </a:r>
          </a:p>
          <a:p>
            <a:pPr lvl="1"/>
            <a:r>
              <a:rPr lang="en-US" sz="3000" dirty="0" smtClean="0"/>
              <a:t>Structure of Standards Document</a:t>
            </a:r>
          </a:p>
          <a:p>
            <a:pPr lvl="1"/>
            <a:r>
              <a:rPr lang="en-US" sz="3000" dirty="0" smtClean="0"/>
              <a:t>Criteria for Standards Quality</a:t>
            </a:r>
          </a:p>
        </p:txBody>
      </p:sp>
    </p:spTree>
    <p:extLst>
      <p:ext uri="{BB962C8B-B14F-4D97-AF65-F5344CB8AC3E}">
        <p14:creationId xmlns:p14="http://schemas.microsoft.com/office/powerpoint/2010/main" val="15821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98140"/>
            <a:ext cx="8534400" cy="1216211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6" y="161364"/>
            <a:ext cx="11115023" cy="527124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Definitions and Expectations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College and/or Career Readiness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Purposes and Audiences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Beginning, Middle, End of Math Standards in Minnesota:</a:t>
            </a:r>
          </a:p>
          <a:p>
            <a:pPr lvl="2"/>
            <a:r>
              <a:rPr lang="en-US" sz="2400" dirty="0" smtClean="0"/>
              <a:t>“Beginning” is K, with flexibility in K-2 (no state tests at that level)</a:t>
            </a:r>
          </a:p>
          <a:p>
            <a:pPr lvl="2"/>
            <a:r>
              <a:rPr lang="en-US" sz="2400" dirty="0" smtClean="0"/>
              <a:t>“Middle” is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grade, where legislature mandated Algebra I </a:t>
            </a:r>
          </a:p>
          <a:p>
            <a:pPr lvl="2"/>
            <a:r>
              <a:rPr lang="en-US" sz="2400" dirty="0" smtClean="0"/>
              <a:t>“End” is 9-11 combined for curriculum flexibility</a:t>
            </a:r>
          </a:p>
          <a:p>
            <a:pPr lvl="1"/>
            <a:r>
              <a:rPr lang="en-US" sz="3000" dirty="0" smtClean="0"/>
              <a:t>Flexibility in High School Curriculum</a:t>
            </a:r>
          </a:p>
          <a:p>
            <a:pPr lvl="1"/>
            <a:r>
              <a:rPr lang="en-US" sz="3000" dirty="0" smtClean="0"/>
              <a:t>Structure of Standards Document</a:t>
            </a:r>
          </a:p>
          <a:p>
            <a:pPr lvl="1"/>
            <a:r>
              <a:rPr lang="en-US" sz="3000" dirty="0" smtClean="0"/>
              <a:t>Criteria for Standards Quality</a:t>
            </a:r>
          </a:p>
        </p:txBody>
      </p:sp>
    </p:spTree>
    <p:extLst>
      <p:ext uri="{BB962C8B-B14F-4D97-AF65-F5344CB8AC3E}">
        <p14:creationId xmlns:p14="http://schemas.microsoft.com/office/powerpoint/2010/main" val="26867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98140"/>
            <a:ext cx="8534400" cy="1216211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7" y="161364"/>
            <a:ext cx="11035552" cy="5271247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Definitions and Expectations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College and/or Career Readiness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Purposes and Audiences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Beginning, Middle, End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Flexibility in High School Curriculum in Minnesota Math:</a:t>
            </a:r>
          </a:p>
          <a:p>
            <a:pPr lvl="2"/>
            <a:r>
              <a:rPr lang="en-US" sz="2800" dirty="0" smtClean="0"/>
              <a:t>Standards combined for Grades 9-11, tested </a:t>
            </a:r>
            <a:r>
              <a:rPr lang="en-US" sz="2800" dirty="0"/>
              <a:t>near end of 11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  <a:r>
              <a:rPr lang="en-US" sz="2800" dirty="0" smtClean="0"/>
              <a:t>grade</a:t>
            </a:r>
          </a:p>
          <a:p>
            <a:pPr lvl="2"/>
            <a:r>
              <a:rPr lang="en-US" sz="2800" dirty="0" smtClean="0"/>
              <a:t>Three main subject areas: Algebra, Geometry, Probability &amp; Data</a:t>
            </a:r>
          </a:p>
          <a:p>
            <a:pPr lvl="2"/>
            <a:r>
              <a:rPr lang="en-US" sz="2800" dirty="0" smtClean="0"/>
              <a:t>Based on Algebra I in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</a:t>
            </a:r>
          </a:p>
          <a:p>
            <a:pPr lvl="2"/>
            <a:r>
              <a:rPr lang="en-US" sz="2800" dirty="0" smtClean="0"/>
              <a:t>Topics in Standards limited to those for which Mastery is expected (see FAQ)</a:t>
            </a:r>
          </a:p>
          <a:p>
            <a:pPr lvl="2"/>
            <a:r>
              <a:rPr lang="en-US" sz="2800" dirty="0" smtClean="0"/>
              <a:t>Students on track should take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high school math class (U of M requirement)</a:t>
            </a:r>
          </a:p>
          <a:p>
            <a:pPr lvl="1"/>
            <a:r>
              <a:rPr lang="en-US" sz="3000" dirty="0" smtClean="0"/>
              <a:t>Structure of Standards Document</a:t>
            </a:r>
          </a:p>
          <a:p>
            <a:pPr lvl="1"/>
            <a:r>
              <a:rPr lang="en-US" sz="3000" dirty="0" smtClean="0"/>
              <a:t>Criteria for Standards Quality</a:t>
            </a:r>
          </a:p>
        </p:txBody>
      </p:sp>
    </p:spTree>
    <p:extLst>
      <p:ext uri="{BB962C8B-B14F-4D97-AF65-F5344CB8AC3E}">
        <p14:creationId xmlns:p14="http://schemas.microsoft.com/office/powerpoint/2010/main" val="40384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560541"/>
            <a:ext cx="8534400" cy="953810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55" y="-77534"/>
            <a:ext cx="11035552" cy="6461858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Definitions and Expectations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College and/or Career Readiness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Purposes and Audiences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Beginning, Middle, End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Flexibility in High School Curriculum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Structure of Standards Document in Minnesota Math Standards:</a:t>
            </a:r>
          </a:p>
          <a:p>
            <a:pPr lvl="2"/>
            <a:r>
              <a:rPr lang="en-US" sz="2300" dirty="0" smtClean="0"/>
              <a:t>Standards (main concepts) and Benchmarks (detailed skills and concepts)</a:t>
            </a:r>
          </a:p>
          <a:p>
            <a:pPr lvl="2"/>
            <a:r>
              <a:rPr lang="en-US" sz="2300" dirty="0" smtClean="0"/>
              <a:t>In Grades 3-8 and 11, all Standards must be tested each year</a:t>
            </a:r>
          </a:p>
          <a:p>
            <a:pPr lvl="2"/>
            <a:r>
              <a:rPr lang="en-US" sz="2300" dirty="0" smtClean="0"/>
              <a:t>Most, but not all, Benchmarks tested each year</a:t>
            </a:r>
            <a:endParaRPr lang="en-US" sz="2300" dirty="0"/>
          </a:p>
          <a:p>
            <a:pPr lvl="2"/>
            <a:r>
              <a:rPr lang="en-US" sz="2300" dirty="0" smtClean="0"/>
              <a:t>Strands: Number &amp; Operation (through 8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), Algebra (K-11), Geometry and Measurement (K-11), Data Analysis (3-5) or Data Analysis &amp; Probability (6-11)</a:t>
            </a:r>
          </a:p>
          <a:p>
            <a:pPr lvl="2"/>
            <a:r>
              <a:rPr lang="en-US" sz="2300" dirty="0" smtClean="0"/>
              <a:t>Strands in a Grade Level Connect to a few Focused Concepts (Horizontal Integration)</a:t>
            </a:r>
          </a:p>
          <a:p>
            <a:pPr lvl="2"/>
            <a:r>
              <a:rPr lang="en-US" sz="2300" dirty="0" smtClean="0"/>
              <a:t>Many </a:t>
            </a:r>
            <a:r>
              <a:rPr lang="en-US" sz="2300" dirty="0" err="1" smtClean="0"/>
              <a:t>Substrands</a:t>
            </a:r>
            <a:r>
              <a:rPr lang="en-US" sz="2300" dirty="0" smtClean="0"/>
              <a:t> apparent in structure and wording of document (Vertical Integration)</a:t>
            </a:r>
          </a:p>
          <a:p>
            <a:pPr lvl="1"/>
            <a:r>
              <a:rPr lang="en-US" sz="3000" dirty="0" smtClean="0"/>
              <a:t>Criteria for Standards Quality</a:t>
            </a:r>
          </a:p>
        </p:txBody>
      </p:sp>
    </p:spTree>
    <p:extLst>
      <p:ext uri="{BB962C8B-B14F-4D97-AF65-F5344CB8AC3E}">
        <p14:creationId xmlns:p14="http://schemas.microsoft.com/office/powerpoint/2010/main" val="372430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47765"/>
            <a:ext cx="8534400" cy="866586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7" y="0"/>
            <a:ext cx="11035552" cy="5800165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Definitions and Expectations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College and/or Career Readiness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Purposes and Audiences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Beginning, Middle, End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Flexibility in High School Curriculum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Structure of Standards Document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Criteria for Standards Quality in Minnesota:</a:t>
            </a:r>
          </a:p>
          <a:p>
            <a:pPr lvl="2"/>
            <a:r>
              <a:rPr lang="en-US" sz="2800" dirty="0" smtClean="0"/>
              <a:t>Do they work for Teachers and Test Makers? (clear, complete, consistent, checkable)</a:t>
            </a:r>
          </a:p>
          <a:p>
            <a:pPr lvl="2"/>
            <a:r>
              <a:rPr lang="en-US" sz="2800" dirty="0" smtClean="0"/>
              <a:t>Are they Grade-level Appropriate?</a:t>
            </a:r>
          </a:p>
          <a:p>
            <a:pPr lvl="2"/>
            <a:r>
              <a:rPr lang="en-US" sz="2800" dirty="0" smtClean="0"/>
              <a:t>Do the colleges and universities endorse w.r.t. College Readiness?</a:t>
            </a:r>
          </a:p>
          <a:p>
            <a:pPr lvl="2"/>
            <a:r>
              <a:rPr lang="en-US" sz="2800" dirty="0" smtClean="0"/>
              <a:t>Is the content sound, accurate, correct, up-to-date?</a:t>
            </a:r>
          </a:p>
          <a:p>
            <a:pPr lvl="2"/>
            <a:r>
              <a:rPr lang="en-US" sz="2800" dirty="0" smtClean="0"/>
              <a:t>Do they connect to the world around us?  </a:t>
            </a:r>
          </a:p>
          <a:p>
            <a:pPr lvl="2"/>
            <a:r>
              <a:rPr lang="en-US" sz="2800" dirty="0" smtClean="0"/>
              <a:t>Do they promote literacy (technology, media, reading/writing)?</a:t>
            </a:r>
          </a:p>
          <a:p>
            <a:pPr lvl="2"/>
            <a:r>
              <a:rPr lang="en-US" sz="2800" dirty="0" smtClean="0"/>
              <a:t>Do they satisfy legislative requirements?</a:t>
            </a:r>
          </a:p>
          <a:p>
            <a:pPr lvl="2"/>
            <a:r>
              <a:rPr lang="en-US" sz="2800" dirty="0" smtClean="0"/>
              <a:t>Do they reflect a consistent feedback process from all stakeholders?</a:t>
            </a:r>
          </a:p>
          <a:p>
            <a:pPr lvl="2"/>
            <a:r>
              <a:rPr lang="en-US" sz="2800" dirty="0" smtClean="0"/>
              <a:t>Can student progress be monitored by school districts?</a:t>
            </a:r>
          </a:p>
        </p:txBody>
      </p:sp>
    </p:spTree>
    <p:extLst>
      <p:ext uri="{BB962C8B-B14F-4D97-AF65-F5344CB8AC3E}">
        <p14:creationId xmlns:p14="http://schemas.microsoft.com/office/powerpoint/2010/main" val="41271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11106"/>
              </p:ext>
            </p:extLst>
          </p:nvPr>
        </p:nvGraphicFramePr>
        <p:xfrm>
          <a:off x="3928189" y="1051248"/>
          <a:ext cx="4450700" cy="3315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140"/>
                <a:gridCol w="890140"/>
                <a:gridCol w="890140"/>
                <a:gridCol w="890140"/>
                <a:gridCol w="890140"/>
              </a:tblGrid>
              <a:tr h="2559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Grade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CCSS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Minnesota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Domains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Clusters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smtClean="0">
                          <a:effectLst/>
                        </a:rPr>
                        <a:t>Standards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 smtClean="0">
                          <a:effectLst/>
                        </a:rPr>
                        <a:t>Benchmarks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9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 to 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43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91273" y="5281126"/>
            <a:ext cx="7380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simple way to compare sets of standards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140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36776"/>
            <a:ext cx="8534400" cy="1216211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0" y="685800"/>
            <a:ext cx="11104377" cy="44509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Committee</a:t>
            </a:r>
          </a:p>
          <a:p>
            <a:r>
              <a:rPr lang="en-US" sz="2400" dirty="0" smtClean="0"/>
              <a:t>Definitions and Expectations</a:t>
            </a:r>
          </a:p>
          <a:p>
            <a:r>
              <a:rPr lang="en-US" sz="2400" dirty="0" smtClean="0"/>
              <a:t>Resources considered authoritative by Minnesota for Math:</a:t>
            </a:r>
          </a:p>
          <a:p>
            <a:pPr lvl="1"/>
            <a:r>
              <a:rPr lang="en-US" sz="2400" i="1" dirty="0" smtClean="0"/>
              <a:t>Curriculum Focal Points </a:t>
            </a:r>
            <a:r>
              <a:rPr lang="en-US" sz="2400" dirty="0" smtClean="0"/>
              <a:t>(NCTM)</a:t>
            </a:r>
          </a:p>
          <a:p>
            <a:pPr lvl="1"/>
            <a:r>
              <a:rPr lang="en-US" sz="2400" dirty="0" smtClean="0"/>
              <a:t>American Diploma Project Standards (Achieve)</a:t>
            </a:r>
          </a:p>
          <a:p>
            <a:pPr lvl="1"/>
            <a:r>
              <a:rPr lang="en-US" sz="2400" i="1" dirty="0" smtClean="0"/>
              <a:t>Principles and Standards </a:t>
            </a:r>
            <a:r>
              <a:rPr lang="en-US" sz="2400" dirty="0" smtClean="0"/>
              <a:t>(NCTM)</a:t>
            </a:r>
          </a:p>
          <a:p>
            <a:pPr lvl="1"/>
            <a:r>
              <a:rPr lang="en-US" sz="2400" dirty="0" smtClean="0"/>
              <a:t>Legislative Requirements</a:t>
            </a:r>
          </a:p>
          <a:p>
            <a:pPr lvl="1"/>
            <a:r>
              <a:rPr lang="en-US" sz="2400" dirty="0" smtClean="0"/>
              <a:t>Previous Minnesota Standards</a:t>
            </a:r>
          </a:p>
        </p:txBody>
      </p:sp>
    </p:spTree>
    <p:extLst>
      <p:ext uri="{BB962C8B-B14F-4D97-AF65-F5344CB8AC3E}">
        <p14:creationId xmlns:p14="http://schemas.microsoft.com/office/powerpoint/2010/main" val="198861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name is Larry Gray.  I’m a mathematician.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Veteran of the Minnesota Math Wars, 2000-2003</a:t>
            </a:r>
          </a:p>
          <a:p>
            <a:r>
              <a:rPr lang="en-US" dirty="0" smtClean="0"/>
              <a:t>Negotiated a cease-fire so new Minnesota math standards could be written in 2003</a:t>
            </a:r>
          </a:p>
          <a:p>
            <a:r>
              <a:rPr lang="en-US" dirty="0" smtClean="0"/>
              <a:t>Testified frequently at legislature, both as a critic and an advocate</a:t>
            </a:r>
          </a:p>
          <a:p>
            <a:r>
              <a:rPr lang="en-US" dirty="0" smtClean="0"/>
              <a:t>Co-chaired Minnesota Math Standards Revision Committee 2006-7</a:t>
            </a:r>
          </a:p>
          <a:p>
            <a:r>
              <a:rPr lang="en-US" dirty="0" smtClean="0"/>
              <a:t>“Revision” became a thorough re-write, producing a successful set of standards that are still used today and for the foreseeable future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graders first in nation, 8</a:t>
            </a:r>
            <a:r>
              <a:rPr lang="en-US" baseline="30000" dirty="0" smtClean="0"/>
              <a:t>th</a:t>
            </a:r>
            <a:r>
              <a:rPr lang="en-US" dirty="0" smtClean="0"/>
              <a:t> graders third in nation in both “Percent Proficient” and “Percent Advanced” on 2013 NAEP math tests</a:t>
            </a:r>
          </a:p>
        </p:txBody>
      </p:sp>
    </p:spTree>
    <p:extLst>
      <p:ext uri="{BB962C8B-B14F-4D97-AF65-F5344CB8AC3E}">
        <p14:creationId xmlns:p14="http://schemas.microsoft.com/office/powerpoint/2010/main" val="68260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36776"/>
            <a:ext cx="8534400" cy="1216211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0" y="412376"/>
            <a:ext cx="11104377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Committee</a:t>
            </a:r>
          </a:p>
          <a:p>
            <a:r>
              <a:rPr lang="en-US" sz="2400" dirty="0" smtClean="0"/>
              <a:t>Definitions and Expectations</a:t>
            </a:r>
          </a:p>
          <a:p>
            <a:r>
              <a:rPr lang="en-US" sz="2400" dirty="0" smtClean="0"/>
              <a:t>Resources to be considered for Oklahoma Math Standards:</a:t>
            </a:r>
          </a:p>
          <a:p>
            <a:pPr lvl="1"/>
            <a:r>
              <a:rPr lang="en-US" sz="2400" i="1" dirty="0" smtClean="0"/>
              <a:t>Curriculum Focal Points </a:t>
            </a:r>
            <a:r>
              <a:rPr lang="en-US" sz="2400" dirty="0" smtClean="0"/>
              <a:t>(NCTM)</a:t>
            </a:r>
          </a:p>
          <a:p>
            <a:pPr lvl="1"/>
            <a:r>
              <a:rPr lang="en-US" sz="2400" dirty="0" smtClean="0"/>
              <a:t>American Diploma Project Standards (Achieve)</a:t>
            </a:r>
          </a:p>
          <a:p>
            <a:pPr lvl="1"/>
            <a:r>
              <a:rPr lang="en-US" sz="2400" i="1" dirty="0" smtClean="0"/>
              <a:t>Principles and Standards </a:t>
            </a:r>
            <a:r>
              <a:rPr lang="en-US" sz="2400" dirty="0" smtClean="0"/>
              <a:t>(NCTM)</a:t>
            </a:r>
          </a:p>
          <a:p>
            <a:pPr lvl="1"/>
            <a:r>
              <a:rPr lang="en-US" sz="2400" dirty="0" smtClean="0"/>
              <a:t>Legislative Requirements (including comparison to PASS)</a:t>
            </a:r>
          </a:p>
          <a:p>
            <a:pPr lvl="1"/>
            <a:r>
              <a:rPr lang="en-US" sz="2400" dirty="0" smtClean="0"/>
              <a:t>Previous Oklahoma Standards (PASS, Common Core)</a:t>
            </a:r>
          </a:p>
          <a:p>
            <a:pPr lvl="1"/>
            <a:r>
              <a:rPr lang="en-US" sz="2400" dirty="0" smtClean="0"/>
              <a:t>ACT Standards (all of them)</a:t>
            </a:r>
          </a:p>
          <a:p>
            <a:pPr lvl="1"/>
            <a:r>
              <a:rPr lang="en-US" sz="2400" dirty="0" smtClean="0"/>
              <a:t>Standards of one or two other states</a:t>
            </a:r>
          </a:p>
        </p:txBody>
      </p:sp>
    </p:spTree>
    <p:extLst>
      <p:ext uri="{BB962C8B-B14F-4D97-AF65-F5344CB8AC3E}">
        <p14:creationId xmlns:p14="http://schemas.microsoft.com/office/powerpoint/2010/main" val="30832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95568"/>
            <a:ext cx="8534400" cy="1507067"/>
          </a:xfrm>
        </p:spPr>
        <p:txBody>
          <a:bodyPr/>
          <a:lstStyle/>
          <a:p>
            <a:r>
              <a:rPr lang="en-US" dirty="0" smtClean="0"/>
              <a:t>Expert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456566" cy="400976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Ongoing </a:t>
            </a:r>
            <a:r>
              <a:rPr lang="en-US" sz="2800" dirty="0" smtClean="0"/>
              <a:t>feedback from many directions</a:t>
            </a:r>
          </a:p>
          <a:p>
            <a:r>
              <a:rPr lang="en-US" sz="2800" dirty="0"/>
              <a:t>Appropriate Timelines</a:t>
            </a:r>
          </a:p>
          <a:p>
            <a:pPr lvl="1"/>
            <a:r>
              <a:rPr lang="en-US" sz="2600" dirty="0"/>
              <a:t>In Minnesota, we only had 10 weeks from first math committee meeting until first expert reviews </a:t>
            </a:r>
            <a:r>
              <a:rPr lang="en-US" sz="2600" dirty="0">
                <a:sym typeface="Wingdings" panose="05000000000000000000" pitchFamily="2" charset="2"/>
              </a:rPr>
              <a:t></a:t>
            </a:r>
            <a:endParaRPr lang="en-US" sz="2600" dirty="0"/>
          </a:p>
          <a:p>
            <a:pPr lvl="1"/>
            <a:r>
              <a:rPr lang="en-US" sz="2600" dirty="0"/>
              <a:t>In Minnesota, 2007 Standards first tested in Spring 2011</a:t>
            </a:r>
            <a:r>
              <a:rPr lang="en-US" sz="2600" dirty="0" smtClean="0">
                <a:sym typeface="Wingdings" panose="05000000000000000000" pitchFamily="2" charset="2"/>
              </a:rPr>
              <a:t></a:t>
            </a:r>
            <a:endParaRPr lang="en-US" sz="2800" dirty="0" smtClean="0"/>
          </a:p>
          <a:p>
            <a:r>
              <a:rPr lang="en-US" sz="2800" dirty="0" smtClean="0"/>
              <a:t>Constant </a:t>
            </a:r>
            <a:r>
              <a:rPr lang="en-US" sz="2800" dirty="0" smtClean="0"/>
              <a:t>interaction with State Assessment, leading to clear, appropriate Test Specs – missing in Minnesota in 2003 </a:t>
            </a:r>
            <a:r>
              <a:rPr lang="en-US" sz="2800" dirty="0" smtClean="0">
                <a:sym typeface="Wingdings" panose="05000000000000000000" pitchFamily="2" charset="2"/>
              </a:rPr>
              <a:t></a:t>
            </a:r>
            <a:r>
              <a:rPr lang="en-US" sz="2800" dirty="0" smtClean="0"/>
              <a:t>, did not happen with Common Core Math </a:t>
            </a:r>
            <a:r>
              <a:rPr lang="en-US" sz="2800" dirty="0" smtClean="0">
                <a:sym typeface="Wingdings" panose="05000000000000000000" pitchFamily="2" charset="2"/>
              </a:rPr>
              <a:t></a:t>
            </a:r>
          </a:p>
          <a:p>
            <a:r>
              <a:rPr lang="en-US" sz="2800" dirty="0"/>
              <a:t>Vertical and Horizontal </a:t>
            </a:r>
            <a:r>
              <a:rPr lang="en-US" sz="2800" dirty="0" smtClean="0"/>
              <a:t>Integration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34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678" y="78399"/>
            <a:ext cx="8839201" cy="582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70161" y="6120881"/>
            <a:ext cx="668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INTEGRATION (shown horizontally)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01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082408"/>
              </p:ext>
            </p:extLst>
          </p:nvPr>
        </p:nvGraphicFramePr>
        <p:xfrm>
          <a:off x="1421526" y="733425"/>
          <a:ext cx="9280686" cy="538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8977566" imgH="5387459" progId="Word.Document.12">
                  <p:embed/>
                </p:oleObj>
              </mc:Choice>
              <mc:Fallback>
                <p:oleObj name="Document" r:id="rId3" imgW="8977566" imgH="53874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1526" y="733425"/>
                        <a:ext cx="9280686" cy="538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82159" y="6205894"/>
            <a:ext cx="677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TRACKING VERTICAL INTEGRATION of a SMALL SUB-STRAND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65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00370"/>
            <a:ext cx="8534400" cy="1507067"/>
          </a:xfrm>
        </p:spPr>
        <p:txBody>
          <a:bodyPr/>
          <a:lstStyle/>
          <a:p>
            <a:r>
              <a:rPr lang="en-US" dirty="0" smtClean="0"/>
              <a:t>Carefully planned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5236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Public Comment Online</a:t>
            </a:r>
          </a:p>
          <a:p>
            <a:r>
              <a:rPr lang="en-US" sz="2400" dirty="0" smtClean="0"/>
              <a:t>Town Halls</a:t>
            </a:r>
          </a:p>
          <a:p>
            <a:r>
              <a:rPr lang="en-US" sz="2400" dirty="0" smtClean="0"/>
              <a:t>Expert Review</a:t>
            </a:r>
          </a:p>
          <a:p>
            <a:r>
              <a:rPr lang="en-US" sz="2400" dirty="0" smtClean="0"/>
              <a:t>Review by Higher Ed</a:t>
            </a:r>
          </a:p>
          <a:p>
            <a:r>
              <a:rPr lang="en-US" sz="2400" dirty="0" smtClean="0"/>
              <a:t>Legislature</a:t>
            </a:r>
          </a:p>
          <a:p>
            <a:r>
              <a:rPr lang="en-US" sz="2400" dirty="0" smtClean="0"/>
              <a:t>Teacher Conventions</a:t>
            </a:r>
          </a:p>
          <a:p>
            <a:r>
              <a:rPr lang="en-US" sz="2400" dirty="0" smtClean="0"/>
              <a:t>FAQ Document and Standards Webpage</a:t>
            </a:r>
          </a:p>
          <a:p>
            <a:r>
              <a:rPr lang="en-US" sz="2400" dirty="0" smtClean="0"/>
              <a:t>Bottom line: Get Buy-in!</a:t>
            </a:r>
          </a:p>
        </p:txBody>
      </p:sp>
    </p:spTree>
    <p:extLst>
      <p:ext uri="{BB962C8B-B14F-4D97-AF65-F5344CB8AC3E}">
        <p14:creationId xmlns:p14="http://schemas.microsoft.com/office/powerpoint/2010/main" val="307177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Knowledgeable 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514231" cy="36152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Frameworks (see Minnesota Frameworks handout)</a:t>
            </a:r>
          </a:p>
          <a:p>
            <a:r>
              <a:rPr lang="en-US" sz="2800" dirty="0" smtClean="0"/>
              <a:t>Data systems</a:t>
            </a:r>
          </a:p>
          <a:p>
            <a:r>
              <a:rPr lang="en-US" sz="2800" dirty="0" smtClean="0"/>
              <a:t>Professional Learning Communities</a:t>
            </a:r>
          </a:p>
          <a:p>
            <a:r>
              <a:rPr lang="en-US" sz="2800" dirty="0" smtClean="0"/>
              <a:t>Time and Patience</a:t>
            </a:r>
          </a:p>
          <a:p>
            <a:r>
              <a:rPr lang="en-US" sz="2800" dirty="0" smtClean="0"/>
              <a:t>It’s all about the Teachers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0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chef?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917885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State Education Commissioner</a:t>
            </a:r>
          </a:p>
          <a:p>
            <a:r>
              <a:rPr lang="en-US" sz="2800" dirty="0" smtClean="0"/>
              <a:t>Aided by the State Department of Education</a:t>
            </a:r>
          </a:p>
          <a:p>
            <a:r>
              <a:rPr lang="en-US" sz="2800" dirty="0" smtClean="0"/>
              <a:t>For details, see Standards Revision Process handout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70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Oklahoma has going for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43435"/>
            <a:ext cx="9822423" cy="47871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Previous experience with PASS, Common Core</a:t>
            </a:r>
          </a:p>
          <a:p>
            <a:r>
              <a:rPr lang="en-US" sz="2400" dirty="0" smtClean="0"/>
              <a:t>Good people in charge who want to find out how to do it right</a:t>
            </a:r>
          </a:p>
          <a:p>
            <a:r>
              <a:rPr lang="en-US" sz="2400" dirty="0" smtClean="0"/>
              <a:t>Workable legislation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59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challenges for Oklahoma?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024564" cy="3615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Several changes in recent years</a:t>
            </a:r>
          </a:p>
          <a:p>
            <a:r>
              <a:rPr lang="en-US" sz="2400" dirty="0" smtClean="0"/>
              <a:t>Some political turmoil</a:t>
            </a:r>
          </a:p>
          <a:p>
            <a:r>
              <a:rPr lang="en-US" sz="2400" dirty="0" smtClean="0"/>
              <a:t>Starting all over, with a tight adoption date (Aug 1, 2016)</a:t>
            </a:r>
          </a:p>
          <a:p>
            <a:r>
              <a:rPr lang="en-US" sz="2400" dirty="0" smtClean="0"/>
              <a:t>Student achievement seems to be relatively low</a:t>
            </a:r>
          </a:p>
          <a:p>
            <a:r>
              <a:rPr lang="en-US" sz="2400" dirty="0" smtClean="0"/>
              <a:t>Lots of decisions to be made before starting</a:t>
            </a:r>
          </a:p>
          <a:p>
            <a:r>
              <a:rPr lang="en-US" sz="2400" dirty="0" smtClean="0"/>
              <a:t>Good Luck!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04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61249"/>
            <a:ext cx="8534400" cy="1133150"/>
          </a:xfrm>
        </p:spPr>
        <p:txBody>
          <a:bodyPr/>
          <a:lstStyle/>
          <a:p>
            <a:r>
              <a:rPr lang="en-US" dirty="0" smtClean="0"/>
              <a:t>Great standards, poor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26572"/>
            <a:ext cx="9150253" cy="4264090"/>
          </a:xfrm>
        </p:spPr>
        <p:txBody>
          <a:bodyPr/>
          <a:lstStyle/>
          <a:p>
            <a:r>
              <a:rPr lang="en-US" dirty="0" smtClean="0"/>
              <a:t>Parent Confusion</a:t>
            </a:r>
          </a:p>
          <a:p>
            <a:r>
              <a:rPr lang="en-US" dirty="0" smtClean="0"/>
              <a:t>Teacher Frustration</a:t>
            </a:r>
          </a:p>
          <a:p>
            <a:r>
              <a:rPr lang="en-US" dirty="0" smtClean="0"/>
              <a:t>Political Pressures</a:t>
            </a:r>
          </a:p>
          <a:p>
            <a:r>
              <a:rPr lang="en-US" dirty="0" smtClean="0"/>
              <a:t>Public Opinion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5276021" y="1097332"/>
            <a:ext cx="2043404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Great Standards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159360" y="2809546"/>
            <a:ext cx="314255" cy="11709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786376" y="3200683"/>
            <a:ext cx="326571" cy="12627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437811" y="2809546"/>
            <a:ext cx="307910" cy="11056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7113562" y="2947218"/>
            <a:ext cx="307910" cy="12627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52400" y="507216"/>
            <a:ext cx="18662" cy="821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68982" y="489699"/>
            <a:ext cx="8569" cy="337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35767" y="338693"/>
            <a:ext cx="8569" cy="337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15348" y="507216"/>
            <a:ext cx="8569" cy="337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9425" y="221775"/>
            <a:ext cx="8569" cy="547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0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standards</a:t>
            </a:r>
            <a:br>
              <a:rPr lang="en-US" dirty="0" smtClean="0"/>
            </a:br>
            <a:r>
              <a:rPr lang="en-US" dirty="0" smtClean="0"/>
              <a:t>are like a gourmet dish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great recipe is worthless without</a:t>
            </a:r>
            <a:r>
              <a:rPr lang="en-US" sz="3600" dirty="0"/>
              <a:t>:</a:t>
            </a:r>
            <a:r>
              <a:rPr lang="en-US" sz="3600" dirty="0" smtClean="0"/>
              <a:t>  </a:t>
            </a:r>
          </a:p>
          <a:p>
            <a:pPr lvl="1"/>
            <a:r>
              <a:rPr lang="en-US" sz="2800" dirty="0" smtClean="0"/>
              <a:t>Quality Ingredients</a:t>
            </a:r>
          </a:p>
          <a:p>
            <a:pPr lvl="1"/>
            <a:r>
              <a:rPr lang="en-US" sz="2800" dirty="0" smtClean="0"/>
              <a:t>Expert Preparation</a:t>
            </a:r>
          </a:p>
          <a:p>
            <a:pPr lvl="1"/>
            <a:r>
              <a:rPr lang="en-US" sz="2800" dirty="0" smtClean="0"/>
              <a:t>Carefully Planned Presentation</a:t>
            </a:r>
          </a:p>
          <a:p>
            <a:pPr lvl="1"/>
            <a:r>
              <a:rPr lang="en-US" sz="2800" dirty="0" smtClean="0"/>
              <a:t>Knowledgeable Appreciation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Committee</a:t>
            </a:r>
          </a:p>
          <a:p>
            <a:r>
              <a:rPr lang="en-US" sz="3200" dirty="0" smtClean="0"/>
              <a:t>Definitions and Expectations</a:t>
            </a:r>
          </a:p>
          <a:p>
            <a:r>
              <a:rPr lang="en-US" sz="3200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04360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003485" cy="3615267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Committee (see Standards Revision Process handout)</a:t>
            </a:r>
          </a:p>
          <a:p>
            <a:pPr lvl="1"/>
            <a:r>
              <a:rPr lang="en-US" sz="3000" dirty="0" smtClean="0"/>
              <a:t>Chairs</a:t>
            </a:r>
          </a:p>
          <a:p>
            <a:pPr lvl="1"/>
            <a:r>
              <a:rPr lang="en-US" sz="3000" dirty="0" smtClean="0"/>
              <a:t>Content Experts</a:t>
            </a:r>
          </a:p>
          <a:p>
            <a:pPr lvl="1"/>
            <a:r>
              <a:rPr lang="en-US" sz="3000" dirty="0" smtClean="0"/>
              <a:t>Writers</a:t>
            </a:r>
          </a:p>
          <a:p>
            <a:pPr lvl="1"/>
            <a:r>
              <a:rPr lang="en-US" sz="3000" dirty="0" smtClean="0"/>
              <a:t>Consultants</a:t>
            </a:r>
          </a:p>
          <a:p>
            <a:pPr lvl="1"/>
            <a:r>
              <a:rPr lang="en-US" sz="3000" dirty="0" smtClean="0"/>
              <a:t>Other Stakeholders (e.g. parents, business/industry)</a:t>
            </a:r>
          </a:p>
          <a:p>
            <a:r>
              <a:rPr lang="en-US" sz="3200" dirty="0" smtClean="0"/>
              <a:t>Definitions and Expectations</a:t>
            </a:r>
          </a:p>
          <a:p>
            <a:r>
              <a:rPr lang="en-US" sz="3200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86991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074024"/>
            <a:ext cx="8534400" cy="1171387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564776"/>
            <a:ext cx="10148546" cy="441063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Committee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Chairs:  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Minnesota uses Co-chairs, one from Higher 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US" sz="2400" dirty="0" smtClean="0">
                <a:solidFill>
                  <a:schemeClr val="bg1"/>
                </a:solidFill>
              </a:rPr>
              <a:t>d and one from K-12 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Provides both content expertise and links to K-12 community 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Look for people who will likely collaborate, appear publicly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600" dirty="0" smtClean="0"/>
              <a:t>Content Experts</a:t>
            </a:r>
          </a:p>
          <a:p>
            <a:pPr lvl="1"/>
            <a:r>
              <a:rPr lang="en-US" sz="2600" dirty="0" smtClean="0"/>
              <a:t>Writers</a:t>
            </a:r>
          </a:p>
          <a:p>
            <a:pPr lvl="1"/>
            <a:r>
              <a:rPr lang="en-US" sz="2600" dirty="0" smtClean="0"/>
              <a:t>Consultants</a:t>
            </a:r>
          </a:p>
          <a:p>
            <a:pPr lvl="1"/>
            <a:r>
              <a:rPr lang="en-US" sz="2600" dirty="0" smtClean="0"/>
              <a:t>Other stakeholders (e.g. parents, business/industry)</a:t>
            </a:r>
          </a:p>
        </p:txBody>
      </p:sp>
    </p:spTree>
    <p:extLst>
      <p:ext uri="{BB962C8B-B14F-4D97-AF65-F5344CB8AC3E}">
        <p14:creationId xmlns:p14="http://schemas.microsoft.com/office/powerpoint/2010/main" val="142820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94" y="5109882"/>
            <a:ext cx="8534400" cy="1171387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564776"/>
            <a:ext cx="9311435" cy="419548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Committee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Chairs:  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Content Experts: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Must agree to prescribed content and expectations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Look for those who cover many grade levels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Representatives of urban and rural areas in state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Minnesota has an online application system (see handout)</a:t>
            </a:r>
          </a:p>
          <a:p>
            <a:pPr lvl="1"/>
            <a:r>
              <a:rPr lang="en-US" sz="2600" dirty="0" smtClean="0"/>
              <a:t>Writers</a:t>
            </a:r>
          </a:p>
          <a:p>
            <a:pPr lvl="1"/>
            <a:r>
              <a:rPr lang="en-US" sz="2600" dirty="0" smtClean="0"/>
              <a:t>Consultants</a:t>
            </a:r>
          </a:p>
          <a:p>
            <a:pPr lvl="1"/>
            <a:r>
              <a:rPr lang="en-US" sz="2600" dirty="0" smtClean="0"/>
              <a:t>Other stakeholders (e.g. parents, business/industry)</a:t>
            </a:r>
          </a:p>
        </p:txBody>
      </p:sp>
    </p:spTree>
    <p:extLst>
      <p:ext uri="{BB962C8B-B14F-4D97-AF65-F5344CB8AC3E}">
        <p14:creationId xmlns:p14="http://schemas.microsoft.com/office/powerpoint/2010/main" val="105661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145742"/>
            <a:ext cx="8534400" cy="1171387"/>
          </a:xfrm>
        </p:spPr>
        <p:txBody>
          <a:bodyPr/>
          <a:lstStyle/>
          <a:p>
            <a:r>
              <a:rPr lang="en-US" dirty="0" smtClean="0"/>
              <a:t>Quality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564776"/>
            <a:ext cx="9311435" cy="458096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Committee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Chairs:  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Content Experts: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Writers:</a:t>
            </a:r>
          </a:p>
          <a:p>
            <a:pPr lvl="2"/>
            <a:r>
              <a:rPr lang="en-US" sz="2400" dirty="0" smtClean="0"/>
              <a:t>Subset of larger committee, possibly including co-chairs</a:t>
            </a:r>
          </a:p>
          <a:p>
            <a:pPr lvl="2"/>
            <a:r>
              <a:rPr lang="en-US" sz="2400" dirty="0" smtClean="0"/>
              <a:t>Broad and deep content knowledge</a:t>
            </a:r>
          </a:p>
          <a:p>
            <a:pPr lvl="2"/>
            <a:r>
              <a:rPr lang="en-US" sz="2400" dirty="0" smtClean="0"/>
              <a:t>Passionate about Vertical and Horizontal Integration</a:t>
            </a:r>
          </a:p>
          <a:p>
            <a:pPr lvl="2"/>
            <a:r>
              <a:rPr lang="en-US" sz="2400" dirty="0" smtClean="0"/>
              <a:t>Work closely with rest of committee on regular basis</a:t>
            </a:r>
          </a:p>
          <a:p>
            <a:pPr lvl="1"/>
            <a:r>
              <a:rPr lang="en-US" sz="2600" dirty="0" smtClean="0"/>
              <a:t>Consultants</a:t>
            </a:r>
          </a:p>
          <a:p>
            <a:pPr lvl="1"/>
            <a:r>
              <a:rPr lang="en-US" sz="2600" dirty="0" smtClean="0"/>
              <a:t>Other stakeholders (e.g. parents, business/industry)</a:t>
            </a:r>
          </a:p>
        </p:txBody>
      </p:sp>
    </p:spTree>
    <p:extLst>
      <p:ext uri="{BB962C8B-B14F-4D97-AF65-F5344CB8AC3E}">
        <p14:creationId xmlns:p14="http://schemas.microsoft.com/office/powerpoint/2010/main" val="189460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1391</Words>
  <Application>Microsoft Office PowerPoint</Application>
  <PresentationFormat>Widescreen</PresentationFormat>
  <Paragraphs>285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Century Gothic</vt:lpstr>
      <vt:lpstr>Wingdings</vt:lpstr>
      <vt:lpstr>Wingdings 3</vt:lpstr>
      <vt:lpstr>Slice</vt:lpstr>
      <vt:lpstr>Microsoft Word Document</vt:lpstr>
      <vt:lpstr>Creating K-12 Standards that Work</vt:lpstr>
      <vt:lpstr>My name is Larry Gray.  I’m a mathematician.</vt:lpstr>
      <vt:lpstr>Great standards, poor results</vt:lpstr>
      <vt:lpstr>Successful standards are like a gourmet dish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Quality ingredients</vt:lpstr>
      <vt:lpstr>PowerPoint Presentation</vt:lpstr>
      <vt:lpstr>Quality ingredients</vt:lpstr>
      <vt:lpstr>Quality ingredients</vt:lpstr>
      <vt:lpstr>Expert preparation</vt:lpstr>
      <vt:lpstr>PowerPoint Presentation</vt:lpstr>
      <vt:lpstr>PowerPoint Presentation</vt:lpstr>
      <vt:lpstr>Carefully planned presentation</vt:lpstr>
      <vt:lpstr>Knowledgeable appreciation</vt:lpstr>
      <vt:lpstr>Who is The chef?</vt:lpstr>
      <vt:lpstr>What Oklahoma has going for it</vt:lpstr>
      <vt:lpstr>What are the challenges for Oklahoma?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K-12 Standards that Work</dc:title>
  <dc:creator>marie gray</dc:creator>
  <cp:lastModifiedBy>marie gray</cp:lastModifiedBy>
  <cp:revision>48</cp:revision>
  <dcterms:created xsi:type="dcterms:W3CDTF">2015-02-13T16:31:46Z</dcterms:created>
  <dcterms:modified xsi:type="dcterms:W3CDTF">2015-02-15T03:20:17Z</dcterms:modified>
</cp:coreProperties>
</file>