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0" r:id="rId2"/>
    <p:sldId id="261" r:id="rId3"/>
    <p:sldId id="257" r:id="rId4"/>
    <p:sldId id="258" r:id="rId5"/>
    <p:sldId id="259"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1144" autoAdjust="0"/>
  </p:normalViewPr>
  <p:slideViewPr>
    <p:cSldViewPr snapToGrid="0">
      <p:cViewPr varScale="1">
        <p:scale>
          <a:sx n="67" d="100"/>
          <a:sy n="67" d="100"/>
        </p:scale>
        <p:origin x="3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60B6DE-0FB4-4C4E-B99F-380A8BF52C56}" type="datetimeFigureOut">
              <a:rPr lang="en-US" smtClean="0"/>
              <a:t>5/5/2016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4668E-5F1F-4DD3-8C74-E01E591E6D94}" type="slidenum">
              <a:rPr lang="en-US" smtClean="0"/>
              <a:t>‹#›</a:t>
            </a:fld>
            <a:endParaRPr lang="en-US"/>
          </a:p>
        </p:txBody>
      </p:sp>
    </p:spTree>
    <p:extLst>
      <p:ext uri="{BB962C8B-B14F-4D97-AF65-F5344CB8AC3E}">
        <p14:creationId xmlns:p14="http://schemas.microsoft.com/office/powerpoint/2010/main" val="1423611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2D9A40-9EE1-4921-B5A4-5B96CACB73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9622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brief presentation discusses the data sources and calculations</a:t>
            </a:r>
            <a:r>
              <a:rPr lang="en-US" baseline="0" dirty="0" smtClean="0"/>
              <a:t> for APR/DDP indicators 11 and 12.</a:t>
            </a:r>
          </a:p>
          <a:p>
            <a:endParaRPr lang="en-US" baseline="0" dirty="0" smtClean="0"/>
          </a:p>
          <a:p>
            <a:r>
              <a:rPr lang="en-US" baseline="0" dirty="0" smtClean="0"/>
              <a:t>NOTES:</a:t>
            </a:r>
          </a:p>
          <a:p>
            <a:endParaRPr lang="en-US" baseline="0" dirty="0" smtClean="0"/>
          </a:p>
          <a:p>
            <a:pPr marL="228600" indent="-228600">
              <a:buAutoNum type="arabicPeriod"/>
            </a:pPr>
            <a:r>
              <a:rPr lang="en-US" baseline="0" dirty="0" smtClean="0"/>
              <a:t>To access the District Summary Data page, go to the Administrator drop-list on OK </a:t>
            </a:r>
            <a:r>
              <a:rPr lang="en-US" baseline="0" dirty="0" err="1" smtClean="0"/>
              <a:t>EdPlan</a:t>
            </a:r>
            <a:r>
              <a:rPr lang="en-US" baseline="0" dirty="0" smtClean="0"/>
              <a:t>.</a:t>
            </a:r>
          </a:p>
          <a:p>
            <a:pPr marL="228600" indent="-228600">
              <a:buAutoNum type="arabicPeriod"/>
            </a:pPr>
            <a:r>
              <a:rPr lang="en-US" baseline="0" dirty="0" smtClean="0"/>
              <a:t>Data not entered by June 30 will not count for your district. You will receive a “Not Reported/NR” on your DDP as a result.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C84668E-5F1F-4DD3-8C74-E01E591E6D94}" type="slidenum">
              <a:rPr lang="en-US" smtClean="0"/>
              <a:t>2</a:t>
            </a:fld>
            <a:endParaRPr lang="en-US"/>
          </a:p>
        </p:txBody>
      </p:sp>
    </p:spTree>
    <p:extLst>
      <p:ext uri="{BB962C8B-B14F-4D97-AF65-F5344CB8AC3E}">
        <p14:creationId xmlns:p14="http://schemas.microsoft.com/office/powerpoint/2010/main" val="1877950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calculation of child</a:t>
            </a:r>
            <a:r>
              <a:rPr lang="en-US" baseline="0" dirty="0" smtClean="0"/>
              <a:t> find is determined by the total number of evaluations completed in 45 days divided by the total number of all evaluations completed including evaluations over 45 days due to parent exceptions. Parent exceptions are recorded this year as a total count (of each exception) on the District Summary Data page. At this time there is no way in the IEP process to document why a district exceeds the 45 day time. This will be updated over the summer to allow districts to document reasons for delay. See the next slide for the parent exception options.</a:t>
            </a:r>
          </a:p>
          <a:p>
            <a:endParaRPr lang="en-US" baseline="0" dirty="0" smtClean="0"/>
          </a:p>
          <a:p>
            <a:r>
              <a:rPr lang="en-US" baseline="0" dirty="0" smtClean="0"/>
              <a:t>Day one of the timeline is the date that is entered on the REDs document as the date of consent for evaluation. If a parent revoked consent prior to holding the eligibility event, the OK </a:t>
            </a:r>
            <a:r>
              <a:rPr lang="en-US" baseline="0" dirty="0" err="1" smtClean="0"/>
              <a:t>EdPlan</a:t>
            </a:r>
            <a:r>
              <a:rPr lang="en-US" baseline="0" dirty="0" smtClean="0"/>
              <a:t> administrator will need to go to the student’s document page and delete the event.</a:t>
            </a:r>
          </a:p>
          <a:p>
            <a:endParaRPr lang="en-US" baseline="0" dirty="0" smtClean="0"/>
          </a:p>
          <a:p>
            <a:r>
              <a:rPr lang="en-US" baseline="0" dirty="0" smtClean="0"/>
              <a:t>This indicator does not calculate Reevaluations, Evaluations, or Response to Intervention. This indicator will only identify initial evaluations.</a:t>
            </a:r>
          </a:p>
          <a:p>
            <a:endParaRPr lang="en-US" baseline="0" dirty="0" smtClean="0"/>
          </a:p>
          <a:p>
            <a:r>
              <a:rPr lang="en-US" baseline="0" dirty="0" smtClean="0"/>
              <a:t>The Consent to Eligibility report in OK </a:t>
            </a:r>
            <a:r>
              <a:rPr lang="en-US" baseline="0" dirty="0" err="1" smtClean="0"/>
              <a:t>EdPlan</a:t>
            </a:r>
            <a:r>
              <a:rPr lang="en-US" baseline="0" dirty="0" smtClean="0"/>
              <a:t> will show the number of students who have exceeded the 45 day timeline. The report will not differentiate between reevaluation and initial eligibility event. You can filter to identify the data of exceeding 45 days. Once this is filtered you can look line by line at the students to determine whether it was an initial or re-evaluation.</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2D9A40-9EE1-4921-B5A4-5B96CACB73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637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The data</a:t>
            </a:r>
            <a:r>
              <a:rPr lang="en-US" baseline="0" dirty="0" smtClean="0"/>
              <a:t> collected on the District Summary Data page for Indicator 11 tells us and OSEP why delays in evaluation occurred. OSEP </a:t>
            </a:r>
            <a:r>
              <a:rPr lang="en-US" i="1" baseline="0" dirty="0" smtClean="0"/>
              <a:t>does not count</a:t>
            </a:r>
            <a:r>
              <a:rPr lang="en-US" i="0" baseline="0" dirty="0" smtClean="0"/>
              <a:t> </a:t>
            </a:r>
            <a:r>
              <a:rPr lang="en-US" i="1" baseline="0" dirty="0" smtClean="0"/>
              <a:t>against us</a:t>
            </a:r>
            <a:r>
              <a:rPr lang="en-US" i="0" baseline="0" dirty="0" smtClean="0"/>
              <a:t> delays caused by parents. Be sure to record parent causes accurately in the top section of the Indicator 11 table. The bottom section records the reasons for delays other than parent cause. Please mark each box if a delay was caused one or more times as described. For example, if the MEEGS team decided additional data was necessary for even one evaluation during the school year, check the corresponding box. </a:t>
            </a:r>
            <a:endParaRPr lang="en-US" dirty="0" smtClean="0"/>
          </a:p>
          <a:p>
            <a:pPr marL="0" indent="0">
              <a:buNone/>
            </a:pPr>
            <a:endParaRPr lang="en-US" baseline="0" dirty="0" smtClean="0"/>
          </a:p>
          <a:p>
            <a:pPr marL="0" indent="0">
              <a:buNone/>
            </a:pPr>
            <a:r>
              <a:rPr lang="en-US" baseline="0" dirty="0" smtClean="0"/>
              <a:t>Be sure to include the total number of children </a:t>
            </a:r>
            <a:r>
              <a:rPr lang="en-US" baseline="0" dirty="0" smtClean="0"/>
              <a:t>served through the referral process. </a:t>
            </a:r>
            <a:endParaRPr lang="en-US" baseline="0" dirty="0" smtClean="0"/>
          </a:p>
          <a:p>
            <a:pPr marL="0" indent="0">
              <a:buNone/>
            </a:pPr>
            <a:endParaRPr lang="en-US" dirty="0" smtClean="0"/>
          </a:p>
          <a:p>
            <a:pPr marL="228600" indent="-228600">
              <a:buAutoNum type="arabicPeriod"/>
            </a:pPr>
            <a:r>
              <a:rPr lang="en-US" dirty="0" smtClean="0"/>
              <a:t>Circled count: Evaluations completed</a:t>
            </a:r>
            <a:r>
              <a:rPr lang="en-US" baseline="0" dirty="0" smtClean="0"/>
              <a:t> within 45 days will be generated automatically through OK </a:t>
            </a:r>
            <a:r>
              <a:rPr lang="en-US" baseline="0" dirty="0" err="1" smtClean="0"/>
              <a:t>EdPlan</a:t>
            </a:r>
            <a:r>
              <a:rPr lang="en-US" baseline="0" dirty="0" smtClean="0"/>
              <a:t>. This row will not require a summary total calculated by the district. You may put a zero for this field.</a:t>
            </a:r>
          </a:p>
          <a:p>
            <a:pPr marL="228600" indent="-228600">
              <a:buAutoNum type="arabicPeriod"/>
            </a:pPr>
            <a:endParaRPr lang="en-US" baseline="0" dirty="0" smtClean="0"/>
          </a:p>
          <a:p>
            <a:pPr marL="0" indent="0">
              <a:buNone/>
            </a:pPr>
            <a:endParaRPr lang="en-US" baseline="0" dirty="0" smtClean="0"/>
          </a:p>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2D9A40-9EE1-4921-B5A4-5B96CACB73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9451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Indicator 12 data is collected in OK </a:t>
            </a:r>
            <a:r>
              <a:rPr lang="en-US" baseline="0" dirty="0" err="1" smtClean="0"/>
              <a:t>EdPlan</a:t>
            </a:r>
            <a:r>
              <a:rPr lang="en-US" baseline="0" dirty="0" smtClean="0"/>
              <a:t> on the District Summary Data page in a manner similar to that used in Single Sign-On in the past. Please refer to the Indicator 12 table on the summary page.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data</a:t>
            </a:r>
            <a:r>
              <a:rPr lang="en-US" baseline="0" dirty="0" smtClean="0"/>
              <a:t> collected on the District Summary Data page for Indicator 12 tells us and OSEP why delays in transition evaluations occurred. OSEP </a:t>
            </a:r>
            <a:r>
              <a:rPr lang="en-US" i="1" baseline="0" dirty="0" smtClean="0"/>
              <a:t>does not count</a:t>
            </a:r>
            <a:r>
              <a:rPr lang="en-US" i="0" baseline="0" dirty="0" smtClean="0"/>
              <a:t> </a:t>
            </a:r>
            <a:r>
              <a:rPr lang="en-US" i="1" baseline="0" dirty="0" smtClean="0"/>
              <a:t>against us</a:t>
            </a:r>
            <a:r>
              <a:rPr lang="en-US" i="0" baseline="0" dirty="0" smtClean="0"/>
              <a:t> delays caused by parents. Be sure to record parent causes accurately in the top section of the Indicator 12 table. The bottom section records the reasons for delays other than parent cause. Please mark each box if a delay was caused one or more times as described. For example, if the MEEGS team decided additional data was necessary for even one evaluation during the school year, check the corresponding box.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Be sure to include the total number of children referred.</a:t>
            </a:r>
            <a:endParaRPr lang="en-US" dirty="0" smtClean="0"/>
          </a:p>
          <a:p>
            <a:endParaRPr lang="en-US" baseline="0" dirty="0" smtClean="0"/>
          </a:p>
          <a:p>
            <a:endParaRPr lang="en-US" baseline="0" dirty="0" smtClean="0"/>
          </a:p>
          <a:p>
            <a:r>
              <a:rPr lang="en-US" baseline="0" dirty="0" smtClean="0"/>
              <a:t>NOTES: </a:t>
            </a:r>
          </a:p>
          <a:p>
            <a:endParaRPr lang="en-US" baseline="0" dirty="0" smtClean="0"/>
          </a:p>
          <a:p>
            <a:r>
              <a:rPr lang="en-US" baseline="0" dirty="0" smtClean="0"/>
              <a:t>1. The very top section (red boxed here) listed under Indicator 12 collects data related to CEIS rather than Indicator 12 (it is mislabeled in the section). Enter the data requested here, as it is required for other data collections outside of the DDP process</a:t>
            </a:r>
            <a:r>
              <a:rPr lang="en-US" baseline="0" dirty="0" smtClean="0"/>
              <a:t>. </a:t>
            </a:r>
            <a:r>
              <a:rPr lang="en-US" i="1" baseline="0" dirty="0" smtClean="0"/>
              <a:t>If you do not provide EIS to any children in your district, you can enter zero in both of these boxes.</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--The provision of Early Intervening Services section is for all students</a:t>
            </a:r>
            <a:r>
              <a:rPr lang="en-US" baseline="0" dirty="0" smtClean="0"/>
              <a:t> of all ages. Don’t get confused by the heading.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--Do we have to include EIS funds (619 funds)?</a:t>
            </a:r>
            <a:r>
              <a:rPr lang="en-US" baseline="0" dirty="0" smtClean="0"/>
              <a:t> No,</a:t>
            </a:r>
            <a:r>
              <a:rPr lang="en-US" dirty="0" smtClean="0"/>
              <a:t> you do</a:t>
            </a:r>
            <a:r>
              <a:rPr lang="en-US" baseline="0" dirty="0" smtClean="0"/>
              <a:t> not have to report.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2. This data may be able to be self-reported in the future with the development of IFSPs in OK </a:t>
            </a:r>
            <a:r>
              <a:rPr lang="en-US" baseline="0" dirty="0" err="1" smtClean="0"/>
              <a:t>EdPlan</a:t>
            </a:r>
            <a:r>
              <a:rPr lang="en-US" baseline="0" dirty="0" smtClean="0"/>
              <a:t> for </a:t>
            </a:r>
            <a:r>
              <a:rPr lang="en-US" baseline="0" dirty="0" err="1" smtClean="0"/>
              <a:t>SoonerStart</a:t>
            </a:r>
            <a:r>
              <a:rPr lang="en-US" baseline="0" dirty="0" smtClean="0"/>
              <a:t>/Part C children. This is in the initial stages of development.</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2D9A40-9EE1-4921-B5A4-5B96CACB73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916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3972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45148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95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10510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873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36931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52467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68554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589212" y="1904999"/>
            <a:ext cx="8915400" cy="4136571"/>
          </a:xfrm>
        </p:spPr>
        <p:txBody>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79242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6871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1905001"/>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190747" y="1905000"/>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67647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24160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9214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7864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5761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97773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1904999"/>
            <a:ext cx="8915400" cy="422543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5/5/2016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908787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2.png@01D164A4.6C6E09E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mailto:ginger.elliott-teague@sde.ok.gov" TargetMode="External"/><Relationship Id="rId2" Type="http://schemas.openxmlformats.org/officeDocument/2006/relationships/hyperlink" Target="mailto:erik.friend@sde.ok.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2514600"/>
            <a:ext cx="9405078" cy="2085975"/>
          </a:xfrm>
        </p:spPr>
        <p:txBody>
          <a:bodyPr>
            <a:normAutofit/>
          </a:bodyPr>
          <a:lstStyle/>
          <a:p>
            <a:r>
              <a:rPr lang="en-US" dirty="0" smtClean="0"/>
              <a:t>Data Reporting:</a:t>
            </a:r>
            <a:br>
              <a:rPr lang="en-US" dirty="0" smtClean="0"/>
            </a:br>
            <a:r>
              <a:rPr lang="en-US" dirty="0" smtClean="0">
                <a:solidFill>
                  <a:schemeClr val="accent2">
                    <a:lumMod val="50000"/>
                  </a:schemeClr>
                </a:solidFill>
              </a:rPr>
              <a:t>APR/DDP Indicators 11 &amp; 12</a:t>
            </a:r>
            <a:endParaRPr lang="en-US" dirty="0">
              <a:solidFill>
                <a:schemeClr val="accent2">
                  <a:lumMod val="50000"/>
                </a:schemeClr>
              </a:solidFill>
            </a:endParaRPr>
          </a:p>
        </p:txBody>
      </p:sp>
      <p:sp>
        <p:nvSpPr>
          <p:cNvPr id="3" name="Subtitle 2"/>
          <p:cNvSpPr>
            <a:spLocks noGrp="1"/>
          </p:cNvSpPr>
          <p:nvPr>
            <p:ph type="subTitle" idx="1"/>
          </p:nvPr>
        </p:nvSpPr>
        <p:spPr>
          <a:xfrm>
            <a:off x="2589213" y="4814888"/>
            <a:ext cx="8915399" cy="1088774"/>
          </a:xfrm>
        </p:spPr>
        <p:txBody>
          <a:bodyPr>
            <a:normAutofit fontScale="85000" lnSpcReduction="20000"/>
          </a:bodyPr>
          <a:lstStyle/>
          <a:p>
            <a:r>
              <a:rPr lang="en-US" dirty="0" smtClean="0"/>
              <a:t>Erik Friend &amp; Ginger Elliott-Teague</a:t>
            </a:r>
          </a:p>
          <a:p>
            <a:r>
              <a:rPr lang="en-US" dirty="0" smtClean="0"/>
              <a:t>Directors of Data Analysis</a:t>
            </a:r>
          </a:p>
          <a:p>
            <a:r>
              <a:rPr lang="en-US" dirty="0" smtClean="0"/>
              <a:t>April/May 2016</a:t>
            </a:r>
          </a:p>
        </p:txBody>
      </p:sp>
      <p:pic>
        <p:nvPicPr>
          <p:cNvPr id="1026" name="Picture 2" descr="cid:image001.png@01D12378.8AFC8E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764732" y="5419046"/>
            <a:ext cx="3970992" cy="105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3960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Notes</a:t>
            </a:r>
            <a:endParaRPr lang="en-US" dirty="0"/>
          </a:p>
        </p:txBody>
      </p:sp>
      <p:sp>
        <p:nvSpPr>
          <p:cNvPr id="3" name="Content Placeholder 2"/>
          <p:cNvSpPr>
            <a:spLocks noGrp="1"/>
          </p:cNvSpPr>
          <p:nvPr>
            <p:ph idx="1"/>
          </p:nvPr>
        </p:nvSpPr>
        <p:spPr/>
        <p:txBody>
          <a:bodyPr>
            <a:normAutofit lnSpcReduction="10000"/>
          </a:bodyPr>
          <a:lstStyle/>
          <a:p>
            <a:r>
              <a:rPr lang="en-US" dirty="0" smtClean="0"/>
              <a:t>Indicators 11 &amp; 12 have federally-set targets of 100%.</a:t>
            </a:r>
          </a:p>
          <a:p>
            <a:r>
              <a:rPr lang="en-US" dirty="0" smtClean="0"/>
              <a:t>For summer 2016, Indicators 11 and 12 are calculated using data sourced from the District Summary Data page in OK </a:t>
            </a:r>
            <a:r>
              <a:rPr lang="en-US" dirty="0" err="1" smtClean="0"/>
              <a:t>EdPlan</a:t>
            </a:r>
            <a:r>
              <a:rPr lang="en-US" dirty="0" smtClean="0"/>
              <a:t>*.</a:t>
            </a:r>
          </a:p>
          <a:p>
            <a:pPr marL="457200" lvl="1" indent="0">
              <a:buNone/>
            </a:pPr>
            <a:endParaRPr lang="en-US" i="1" dirty="0" smtClean="0"/>
          </a:p>
          <a:p>
            <a:pPr marL="457200" lvl="1" indent="0">
              <a:buNone/>
            </a:pPr>
            <a:r>
              <a:rPr lang="en-US" i="1" dirty="0" smtClean="0"/>
              <a:t>Reminders:</a:t>
            </a:r>
          </a:p>
          <a:p>
            <a:pPr lvl="1"/>
            <a:r>
              <a:rPr lang="en-US" dirty="0" smtClean="0"/>
              <a:t>Only </a:t>
            </a:r>
            <a:r>
              <a:rPr lang="en-US" dirty="0" err="1" smtClean="0"/>
              <a:t>EdPlan</a:t>
            </a:r>
            <a:r>
              <a:rPr lang="en-US" dirty="0" smtClean="0"/>
              <a:t> Administrators have access to this summary page. </a:t>
            </a:r>
          </a:p>
          <a:p>
            <a:pPr lvl="1"/>
            <a:r>
              <a:rPr lang="en-US" dirty="0" smtClean="0"/>
              <a:t>It </a:t>
            </a:r>
            <a:r>
              <a:rPr lang="en-US" i="1" dirty="0" smtClean="0"/>
              <a:t>must</a:t>
            </a:r>
            <a:r>
              <a:rPr lang="en-US" dirty="0" smtClean="0"/>
              <a:t> be completed by June 30 to count.</a:t>
            </a:r>
          </a:p>
          <a:p>
            <a:pPr marL="57150" indent="0">
              <a:buNone/>
            </a:pPr>
            <a:endParaRPr lang="en-US" sz="1800" dirty="0" smtClean="0"/>
          </a:p>
          <a:p>
            <a:pPr marL="57150" indent="0">
              <a:buNone/>
            </a:pPr>
            <a:r>
              <a:rPr lang="en-US" sz="1800" dirty="0" smtClean="0"/>
              <a:t>*Except for the 11’s total evaluation count which is calculated from background data in </a:t>
            </a:r>
            <a:r>
              <a:rPr lang="en-US" sz="1800" dirty="0" err="1" smtClean="0"/>
              <a:t>EdPlan</a:t>
            </a:r>
            <a:r>
              <a:rPr lang="en-US" sz="1800" dirty="0" smtClean="0"/>
              <a:t> (see the next slide).</a:t>
            </a:r>
            <a:endParaRPr lang="en-US" sz="1800" dirty="0"/>
          </a:p>
        </p:txBody>
      </p:sp>
    </p:spTree>
    <p:extLst>
      <p:ext uri="{BB962C8B-B14F-4D97-AF65-F5344CB8AC3E}">
        <p14:creationId xmlns:p14="http://schemas.microsoft.com/office/powerpoint/2010/main" val="227668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11:</a:t>
            </a:r>
            <a:br>
              <a:rPr lang="en-US" dirty="0" smtClean="0"/>
            </a:br>
            <a:r>
              <a:rPr lang="en-US" dirty="0" smtClean="0"/>
              <a:t>Child Find (45-day Timeline)</a:t>
            </a:r>
            <a:endParaRPr lang="en-US" dirty="0"/>
          </a:p>
        </p:txBody>
      </p:sp>
      <p:sp>
        <p:nvSpPr>
          <p:cNvPr id="3" name="Content Placeholder 2"/>
          <p:cNvSpPr>
            <a:spLocks noGrp="1"/>
          </p:cNvSpPr>
          <p:nvPr>
            <p:ph idx="1"/>
          </p:nvPr>
        </p:nvSpPr>
        <p:spPr>
          <a:xfrm>
            <a:off x="2589212" y="1904999"/>
            <a:ext cx="8915400" cy="4495801"/>
          </a:xfrm>
        </p:spPr>
        <p:txBody>
          <a:bodyPr>
            <a:normAutofit fontScale="92500" lnSpcReduction="20000"/>
          </a:bodyPr>
          <a:lstStyle/>
          <a:p>
            <a:r>
              <a:rPr lang="en-US" i="1" dirty="0" smtClean="0"/>
              <a:t>Question addressed:</a:t>
            </a:r>
            <a:r>
              <a:rPr lang="en-US" dirty="0" smtClean="0"/>
              <a:t> What percentage of initial evaluations were completed within the 45-day timeline?</a:t>
            </a:r>
          </a:p>
          <a:p>
            <a:pPr>
              <a:spcBef>
                <a:spcPts val="1800"/>
              </a:spcBef>
            </a:pPr>
            <a:r>
              <a:rPr lang="en-US" dirty="0" smtClean="0"/>
              <a:t>Calculated as: </a:t>
            </a:r>
          </a:p>
          <a:p>
            <a:pPr marL="457200" lvl="1" indent="0" algn="ctr">
              <a:buNone/>
            </a:pPr>
            <a:r>
              <a:rPr lang="en-US" sz="2400" dirty="0" smtClean="0"/>
              <a:t># of initial evaluations completed in 45 days</a:t>
            </a:r>
          </a:p>
          <a:p>
            <a:pPr marL="457200" lvl="1" indent="0" algn="ctr">
              <a:buNone/>
            </a:pPr>
            <a:r>
              <a:rPr lang="en-US" sz="2400" dirty="0" smtClean="0"/>
              <a:t>(# of all initial evaluations completed - # of initial </a:t>
            </a:r>
          </a:p>
          <a:p>
            <a:pPr marL="457200" lvl="1" indent="0" algn="ctr">
              <a:spcBef>
                <a:spcPts val="0"/>
              </a:spcBef>
              <a:buNone/>
            </a:pPr>
            <a:r>
              <a:rPr lang="en-US" sz="2400" dirty="0" smtClean="0"/>
              <a:t>evaluations over 45 days due to parent exceptions)</a:t>
            </a:r>
          </a:p>
          <a:p>
            <a:pPr lvl="1"/>
            <a:endParaRPr lang="en-US" dirty="0" smtClean="0"/>
          </a:p>
          <a:p>
            <a:pPr marL="457200" lvl="1" indent="0">
              <a:buNone/>
            </a:pPr>
            <a:endParaRPr lang="en-US" sz="2800" dirty="0" smtClean="0"/>
          </a:p>
          <a:p>
            <a:pPr lvl="1"/>
            <a:endParaRPr lang="en-US" dirty="0"/>
          </a:p>
          <a:p>
            <a:pPr lvl="1"/>
            <a:endParaRPr lang="en-US" dirty="0" smtClean="0"/>
          </a:p>
          <a:p>
            <a:r>
              <a:rPr lang="en-US" i="1" dirty="0" smtClean="0"/>
              <a:t>This box—located on the RED—gives day 1 of the 45-day timeline.</a:t>
            </a:r>
            <a:endParaRPr lang="en-US" dirty="0" smtClean="0"/>
          </a:p>
          <a:p>
            <a:pPr lvl="1"/>
            <a:endParaRPr lang="en-US" dirty="0" smtClean="0"/>
          </a:p>
          <a:p>
            <a:pPr lvl="1"/>
            <a:endParaRPr lang="en-US" dirty="0"/>
          </a:p>
        </p:txBody>
      </p:sp>
      <p:pic>
        <p:nvPicPr>
          <p:cNvPr id="4" name="Picture 3"/>
          <p:cNvPicPr>
            <a:picLocks noChangeAspect="1"/>
          </p:cNvPicPr>
          <p:nvPr/>
        </p:nvPicPr>
        <p:blipFill>
          <a:blip r:embed="rId3"/>
          <a:stretch>
            <a:fillRect/>
          </a:stretch>
        </p:blipFill>
        <p:spPr>
          <a:xfrm>
            <a:off x="2589212" y="4679031"/>
            <a:ext cx="8813389" cy="841876"/>
          </a:xfrm>
          <a:prstGeom prst="rect">
            <a:avLst/>
          </a:prstGeom>
        </p:spPr>
      </p:pic>
      <p:cxnSp>
        <p:nvCxnSpPr>
          <p:cNvPr id="7" name="Straight Connector 6"/>
          <p:cNvCxnSpPr/>
          <p:nvPr/>
        </p:nvCxnSpPr>
        <p:spPr>
          <a:xfrm flipV="1">
            <a:off x="4431961" y="3424225"/>
            <a:ext cx="5646088" cy="271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1922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592925" y="1437956"/>
            <a:ext cx="9387575" cy="5350494"/>
          </a:xfrm>
          <a:prstGeom prst="rect">
            <a:avLst/>
          </a:prstGeom>
        </p:spPr>
      </p:pic>
      <p:sp>
        <p:nvSpPr>
          <p:cNvPr id="5" name="Title 1"/>
          <p:cNvSpPr>
            <a:spLocks noGrp="1"/>
          </p:cNvSpPr>
          <p:nvPr>
            <p:ph type="title"/>
          </p:nvPr>
        </p:nvSpPr>
        <p:spPr/>
        <p:txBody>
          <a:bodyPr/>
          <a:lstStyle/>
          <a:p>
            <a:r>
              <a:rPr lang="en-US" dirty="0" smtClean="0"/>
              <a:t>Indicator 11, cont’d.</a:t>
            </a:r>
            <a:endParaRPr lang="en-US" dirty="0"/>
          </a:p>
        </p:txBody>
      </p:sp>
      <p:sp>
        <p:nvSpPr>
          <p:cNvPr id="2" name="Oval 1"/>
          <p:cNvSpPr/>
          <p:nvPr/>
        </p:nvSpPr>
        <p:spPr>
          <a:xfrm>
            <a:off x="2442575" y="2655518"/>
            <a:ext cx="3231715" cy="400833"/>
          </a:xfrm>
          <a:prstGeom prst="ellipse">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695730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1565" y="63798"/>
            <a:ext cx="8420605" cy="700087"/>
          </a:xfrm>
        </p:spPr>
        <p:txBody>
          <a:bodyPr anchor="t">
            <a:noAutofit/>
          </a:bodyPr>
          <a:lstStyle/>
          <a:p>
            <a:r>
              <a:rPr lang="en-US" sz="3600" dirty="0" smtClean="0"/>
              <a:t>Indicator 12:  Effective EC Transition</a:t>
            </a:r>
            <a:endParaRPr lang="en-US" sz="3600" dirty="0"/>
          </a:p>
        </p:txBody>
      </p:sp>
      <p:pic>
        <p:nvPicPr>
          <p:cNvPr id="4" name="Picture 3"/>
          <p:cNvPicPr>
            <a:picLocks noChangeAspect="1"/>
          </p:cNvPicPr>
          <p:nvPr/>
        </p:nvPicPr>
        <p:blipFill>
          <a:blip r:embed="rId3"/>
          <a:stretch>
            <a:fillRect/>
          </a:stretch>
        </p:blipFill>
        <p:spPr>
          <a:xfrm>
            <a:off x="2639656" y="700087"/>
            <a:ext cx="9010085" cy="6121798"/>
          </a:xfrm>
          <a:prstGeom prst="rect">
            <a:avLst/>
          </a:prstGeom>
        </p:spPr>
      </p:pic>
      <p:sp>
        <p:nvSpPr>
          <p:cNvPr id="5" name="Rectangle 4"/>
          <p:cNvSpPr/>
          <p:nvPr/>
        </p:nvSpPr>
        <p:spPr>
          <a:xfrm>
            <a:off x="2518145" y="947184"/>
            <a:ext cx="9007549" cy="1041104"/>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5669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OSDE Contact</a:t>
            </a:r>
            <a:endParaRPr lang="en-US" dirty="0"/>
          </a:p>
        </p:txBody>
      </p:sp>
      <p:sp>
        <p:nvSpPr>
          <p:cNvPr id="3" name="Content Placeholder 2"/>
          <p:cNvSpPr>
            <a:spLocks noGrp="1"/>
          </p:cNvSpPr>
          <p:nvPr>
            <p:ph idx="1"/>
          </p:nvPr>
        </p:nvSpPr>
        <p:spPr>
          <a:xfrm>
            <a:off x="2589212" y="1904999"/>
            <a:ext cx="8915400" cy="4184302"/>
          </a:xfrm>
        </p:spPr>
        <p:txBody>
          <a:bodyPr>
            <a:normAutofit fontScale="92500" lnSpcReduction="10000"/>
          </a:bodyPr>
          <a:lstStyle/>
          <a:p>
            <a:r>
              <a:rPr lang="en-US" i="1" dirty="0"/>
              <a:t>Need </a:t>
            </a:r>
            <a:r>
              <a:rPr lang="en-US" i="1" dirty="0" smtClean="0"/>
              <a:t>more detail?</a:t>
            </a:r>
          </a:p>
          <a:p>
            <a:endParaRPr lang="en-US" dirty="0"/>
          </a:p>
          <a:p>
            <a:pPr marL="0" indent="0">
              <a:buNone/>
            </a:pPr>
            <a:r>
              <a:rPr lang="en-US" dirty="0" smtClean="0"/>
              <a:t>Contact:</a:t>
            </a:r>
            <a:endParaRPr lang="en-US" dirty="0"/>
          </a:p>
          <a:p>
            <a:pPr marL="0" indent="0">
              <a:buNone/>
            </a:pPr>
            <a:r>
              <a:rPr lang="en-US" dirty="0" smtClean="0"/>
              <a:t>	</a:t>
            </a:r>
            <a:r>
              <a:rPr lang="en-US" b="1" dirty="0" smtClean="0"/>
              <a:t>Erik Friend</a:t>
            </a:r>
          </a:p>
          <a:p>
            <a:pPr lvl="1">
              <a:buClr>
                <a:srgbClr val="353535"/>
              </a:buClr>
            </a:pPr>
            <a:r>
              <a:rPr lang="en-US" dirty="0" smtClean="0">
                <a:solidFill>
                  <a:prstClr val="black">
                    <a:lumMod val="75000"/>
                    <a:lumOff val="25000"/>
                  </a:prstClr>
                </a:solidFill>
              </a:rPr>
              <a:t>405-521-2198</a:t>
            </a:r>
          </a:p>
          <a:p>
            <a:pPr lvl="1">
              <a:buClr>
                <a:srgbClr val="353535"/>
              </a:buClr>
            </a:pPr>
            <a:r>
              <a:rPr lang="en-US" dirty="0" smtClean="0">
                <a:solidFill>
                  <a:prstClr val="black">
                    <a:lumMod val="75000"/>
                    <a:lumOff val="25000"/>
                  </a:prstClr>
                </a:solidFill>
                <a:hlinkClick r:id="rId2"/>
              </a:rPr>
              <a:t>erik.friend@sde.ok.gov</a:t>
            </a:r>
            <a:endParaRPr lang="en-US" dirty="0" smtClean="0">
              <a:solidFill>
                <a:prstClr val="black">
                  <a:lumMod val="75000"/>
                  <a:lumOff val="25000"/>
                </a:prstClr>
              </a:solidFill>
            </a:endParaRPr>
          </a:p>
          <a:p>
            <a:pPr marL="0" indent="0">
              <a:buNone/>
            </a:pPr>
            <a:endParaRPr lang="en-US" dirty="0" smtClean="0"/>
          </a:p>
          <a:p>
            <a:pPr marL="0" indent="0">
              <a:buNone/>
            </a:pPr>
            <a:r>
              <a:rPr lang="en-US" dirty="0" smtClean="0"/>
              <a:t>	</a:t>
            </a:r>
            <a:r>
              <a:rPr lang="en-US" b="1" dirty="0" smtClean="0"/>
              <a:t>Ginger Elliott-Teague</a:t>
            </a:r>
          </a:p>
          <a:p>
            <a:pPr lvl="1"/>
            <a:r>
              <a:rPr lang="en-US" dirty="0" smtClean="0"/>
              <a:t>405-521-4871</a:t>
            </a:r>
          </a:p>
          <a:p>
            <a:pPr lvl="1"/>
            <a:r>
              <a:rPr lang="en-US" dirty="0" smtClean="0">
                <a:hlinkClick r:id="rId3"/>
              </a:rPr>
              <a:t>ginger.elliott-teague@sde.ok.gov</a:t>
            </a:r>
            <a:r>
              <a:rPr lang="en-US" dirty="0" smtClean="0"/>
              <a:t> </a:t>
            </a:r>
            <a:endParaRPr lang="en-US" dirty="0"/>
          </a:p>
          <a:p>
            <a:pPr lvl="1"/>
            <a:endParaRPr lang="en-US" dirty="0" smtClean="0"/>
          </a:p>
        </p:txBody>
      </p:sp>
    </p:spTree>
    <p:extLst>
      <p:ext uri="{BB962C8B-B14F-4D97-AF65-F5344CB8AC3E}">
        <p14:creationId xmlns:p14="http://schemas.microsoft.com/office/powerpoint/2010/main" val="2861036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883</Words>
  <Application>Microsoft Office PowerPoint</Application>
  <PresentationFormat>Widescreen</PresentationFormat>
  <Paragraphs>78</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Wisp</vt:lpstr>
      <vt:lpstr>Data Reporting: APR/DDP Indicators 11 &amp; 12</vt:lpstr>
      <vt:lpstr>Data Collection Notes</vt:lpstr>
      <vt:lpstr>Indicator 11: Child Find (45-day Timeline)</vt:lpstr>
      <vt:lpstr>Indicator 11, cont’d.</vt:lpstr>
      <vt:lpstr>Indicator 12:  Effective EC Transition</vt:lpstr>
      <vt:lpstr>OSDE Contact</vt:lpstr>
    </vt:vector>
  </TitlesOfParts>
  <Company>State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Reporting: APR/DDP Indicators 11 &amp; 12</dc:title>
  <dc:creator>Ginger Elliott-Teague</dc:creator>
  <cp:lastModifiedBy>Ginger Elliott-Teague</cp:lastModifiedBy>
  <cp:revision>9</cp:revision>
  <dcterms:created xsi:type="dcterms:W3CDTF">2016-05-02T17:15:05Z</dcterms:created>
  <dcterms:modified xsi:type="dcterms:W3CDTF">2016-05-05T20:20:08Z</dcterms:modified>
</cp:coreProperties>
</file>