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85" r:id="rId3"/>
    <p:sldId id="259" r:id="rId4"/>
    <p:sldId id="286" r:id="rId5"/>
    <p:sldId id="284" r:id="rId6"/>
    <p:sldId id="283" r:id="rId7"/>
    <p:sldId id="287" r:id="rId8"/>
    <p:sldId id="28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ger Elliott-Teague" initials="GET" lastIdx="3" clrIdx="0">
    <p:extLst/>
  </p:cmAuthor>
  <p:cmAuthor id="2" name="OMES" initials="O"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1" autoAdjust="0"/>
    <p:restoredTop sz="73759" autoAdjust="0"/>
  </p:normalViewPr>
  <p:slideViewPr>
    <p:cSldViewPr snapToGrid="0">
      <p:cViewPr varScale="1">
        <p:scale>
          <a:sx n="70" d="100"/>
          <a:sy n="70" d="100"/>
        </p:scale>
        <p:origin x="384" y="6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7882"/>
    </p:cViewPr>
  </p:sorterViewPr>
  <p:notesViewPr>
    <p:cSldViewPr snapToGrid="0">
      <p:cViewPr varScale="1">
        <p:scale>
          <a:sx n="41" d="100"/>
          <a:sy n="41" d="100"/>
        </p:scale>
        <p:origin x="-2347"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75D9F-BA99-487D-87ED-06D1940E159C}" type="datetimeFigureOut">
              <a:rPr lang="en-US" smtClean="0"/>
              <a:t>5/6/2016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D9A40-9EE1-4921-B5A4-5B96CACB7314}" type="slidenum">
              <a:rPr lang="en-US" smtClean="0"/>
              <a:t>‹#›</a:t>
            </a:fld>
            <a:endParaRPr lang="en-US"/>
          </a:p>
        </p:txBody>
      </p:sp>
    </p:spTree>
    <p:extLst>
      <p:ext uri="{BB962C8B-B14F-4D97-AF65-F5344CB8AC3E}">
        <p14:creationId xmlns:p14="http://schemas.microsoft.com/office/powerpoint/2010/main" val="179836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covers Indicators 1 &amp; 2: the rates of graduation and dropout among special education students. </a:t>
            </a: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1</a:t>
            </a:fld>
            <a:endParaRPr lang="en-US"/>
          </a:p>
        </p:txBody>
      </p:sp>
    </p:spTree>
    <p:extLst>
      <p:ext uri="{BB962C8B-B14F-4D97-AF65-F5344CB8AC3E}">
        <p14:creationId xmlns:p14="http://schemas.microsoft.com/office/powerpoint/2010/main" val="72275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compiled for</a:t>
            </a:r>
            <a:r>
              <a:rPr lang="en-US" baseline="0" dirty="0" smtClean="0"/>
              <a:t> a district’s graduation rate is generated from the WAVE. The </a:t>
            </a:r>
            <a:r>
              <a:rPr lang="en-US" baseline="0" dirty="0" smtClean="0"/>
              <a:t>graduation </a:t>
            </a:r>
            <a:r>
              <a:rPr lang="en-US" baseline="0" dirty="0" smtClean="0"/>
              <a:t>data </a:t>
            </a:r>
            <a:r>
              <a:rPr lang="en-US" baseline="0" dirty="0" smtClean="0"/>
              <a:t>comes from several certified reports submitted by LEA superintendents at various times during the year. </a:t>
            </a:r>
            <a:r>
              <a:rPr lang="en-US" baseline="0" dirty="0" smtClean="0"/>
              <a:t>See </a:t>
            </a:r>
            <a:r>
              <a:rPr lang="en-US" baseline="0" dirty="0" smtClean="0"/>
              <a:t>the next slide for notes on these reports.</a:t>
            </a:r>
          </a:p>
          <a:p>
            <a:endParaRPr lang="en-US" baseline="0" dirty="0" smtClean="0"/>
          </a:p>
          <a:p>
            <a:r>
              <a:rPr lang="en-US" baseline="0" dirty="0" smtClean="0"/>
              <a:t>The dropout rate data comes straight from OK </a:t>
            </a:r>
            <a:r>
              <a:rPr lang="en-US" baseline="0" dirty="0" err="1" smtClean="0"/>
              <a:t>EdPlan</a:t>
            </a:r>
            <a:r>
              <a:rPr lang="en-US" baseline="0" dirty="0" smtClean="0"/>
              <a:t>. This data is submitted by users when they inactivate a student within a district’s OK </a:t>
            </a:r>
            <a:r>
              <a:rPr lang="en-US" baseline="0" dirty="0" err="1" smtClean="0"/>
              <a:t>EdPlan</a:t>
            </a:r>
            <a:r>
              <a:rPr lang="en-US" baseline="0" dirty="0" smtClean="0"/>
              <a:t> system for whatever reason.</a:t>
            </a:r>
            <a:endParaRPr lang="en-US" dirty="0"/>
          </a:p>
        </p:txBody>
      </p:sp>
      <p:sp>
        <p:nvSpPr>
          <p:cNvPr id="4" name="Slide Number Placeholder 3"/>
          <p:cNvSpPr>
            <a:spLocks noGrp="1"/>
          </p:cNvSpPr>
          <p:nvPr>
            <p:ph type="sldNum" sz="quarter" idx="10"/>
          </p:nvPr>
        </p:nvSpPr>
        <p:spPr/>
        <p:txBody>
          <a:bodyPr/>
          <a:lstStyle/>
          <a:p>
            <a:fld id="{FC32003C-63D8-46A6-B3A5-A68475C24089}" type="slidenum">
              <a:rPr lang="en-US" smtClean="0"/>
              <a:t>2</a:t>
            </a:fld>
            <a:endParaRPr lang="en-US"/>
          </a:p>
        </p:txBody>
      </p:sp>
    </p:spTree>
    <p:extLst>
      <p:ext uri="{BB962C8B-B14F-4D97-AF65-F5344CB8AC3E}">
        <p14:creationId xmlns:p14="http://schemas.microsoft.com/office/powerpoint/2010/main" val="306027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District </a:t>
            </a:r>
            <a:r>
              <a:rPr lang="en-US" baseline="0" dirty="0" smtClean="0"/>
              <a:t>superintendents can view graduation information from their login through the WAVE. The superintendent validates this information 3 times before it is submitted to OSDE-SES. Once a graduation rate has been certified by a superintendent it cannot be changed. Even though the information cannot be changed, if a district has not met target for this indicator, a special education director can identify the calculation of the specific names of students who did not meet the graduation requirements for their cohort.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always</a:t>
            </a:r>
            <a:r>
              <a:rPr lang="en-US" baseline="0" dirty="0" smtClean="0"/>
              <a:t> report this a year in arrears to allow our Accountability Department adequate time to obtain the cleanest and most complete data possible. (FFY 2015 represents the year the school year started.) They collect this data from 4 reports (Data: SMART Report, October 1</a:t>
            </a:r>
            <a:r>
              <a:rPr lang="en-US" baseline="30000" dirty="0" smtClean="0"/>
              <a:t>st</a:t>
            </a:r>
            <a:r>
              <a:rPr lang="en-US" baseline="0" dirty="0" smtClean="0"/>
              <a:t> Child Count Report, Comprehensive Exit Report, Historical Cohort Graduation Report)  and do exhaustive cross checks between all of them before compiling and issuing a count of students for each district. OSDE-SES then take the data and filters for SPED students only. Then the percentage of graduates among SPED students in that year’s cohort is calculated.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Cohort system is designed to work like this: The first day that a student enters 9</a:t>
            </a:r>
            <a:r>
              <a:rPr lang="en-US" baseline="30000" dirty="0" smtClean="0"/>
              <a:t>th</a:t>
            </a:r>
            <a:r>
              <a:rPr lang="en-US" baseline="0" dirty="0" smtClean="0"/>
              <a:t> grade for the first time, they are assigned to a cohort of students who are intended to graduate 4 years later. He/she will have the same start year of entering 9</a:t>
            </a:r>
            <a:r>
              <a:rPr lang="en-US" baseline="30000" dirty="0" smtClean="0"/>
              <a:t>th</a:t>
            </a:r>
            <a:r>
              <a:rPr lang="en-US" baseline="0" dirty="0" smtClean="0"/>
              <a:t> grade no matter where the student goes during high school or which district the student attends.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If the student moves out of your district to another district in the state (or elsewhere), the acquiring district assumes the responsibility of graduation. If the student drops out (or “moves, not known”) then the last known district of record (even if it was 2 year ago) will assume the responsibility of the student as a drop out. The student will remain with their original cohort, meaning that a district will only be docked for non-graduates in the cohort year (not multiple years over time as the student stays in school, for example). </a:t>
            </a:r>
          </a:p>
          <a:p>
            <a:endParaRPr lang="en-US" baseline="0" dirty="0" smtClean="0"/>
          </a:p>
          <a:p>
            <a:r>
              <a:rPr lang="en-US" baseline="0" dirty="0" smtClean="0"/>
              <a:t>Remember: don’t just think of your seniors who didn’t graduate. There may be other students who dropped out 3 years ago who still count in this year’s cohort. Those students will still count against you. IDEA requires districts to serve students until they are age 22. You should provide services to address the student’s needs regardless of whether the student will not graduate their cohort year. They will only be counted as a non-graduate the one year that they were assigned to that cohort…</a:t>
            </a:r>
            <a:r>
              <a:rPr lang="en-US" i="1" baseline="0" dirty="0" smtClean="0"/>
              <a:t>and will not count toward the graduation rate later. </a:t>
            </a:r>
            <a:endParaRPr lang="en-US" baseline="0" dirty="0" smtClean="0"/>
          </a:p>
          <a:p>
            <a:endParaRPr lang="en-US" baseline="0" dirty="0" smtClean="0"/>
          </a:p>
          <a:p>
            <a:r>
              <a:rPr lang="en-US" baseline="0" dirty="0" smtClean="0"/>
              <a:t>There are only 4 reasons that a student would not count towards your graduation rate. If he or she…</a:t>
            </a:r>
          </a:p>
          <a:p>
            <a:pPr marL="228600" indent="-228600">
              <a:buAutoNum type="arabicPeriod"/>
            </a:pPr>
            <a:r>
              <a:rPr lang="en-US" baseline="0" dirty="0" smtClean="0"/>
              <a:t>Moves to another diploma-issuing school, </a:t>
            </a:r>
          </a:p>
          <a:p>
            <a:pPr marL="228600" indent="-228600">
              <a:buAutoNum type="arabicPeriod"/>
            </a:pPr>
            <a:r>
              <a:rPr lang="en-US" baseline="0" dirty="0" smtClean="0"/>
              <a:t>Emigrates to another country, </a:t>
            </a:r>
          </a:p>
          <a:p>
            <a:pPr marL="228600" indent="-228600">
              <a:buAutoNum type="arabicPeriod"/>
            </a:pPr>
            <a:r>
              <a:rPr lang="en-US" baseline="0" dirty="0" smtClean="0"/>
              <a:t>Passes away, or </a:t>
            </a:r>
          </a:p>
          <a:p>
            <a:pPr marL="228600" indent="-228600">
              <a:buAutoNum type="arabicPeriod"/>
            </a:pPr>
            <a:r>
              <a:rPr lang="en-US" baseline="0" dirty="0" smtClean="0"/>
              <a:t>Never actually enrolls in your district. </a:t>
            </a:r>
          </a:p>
          <a:p>
            <a:pPr marL="0" indent="0">
              <a:buNone/>
            </a:pPr>
            <a:endParaRPr lang="en-US" baseline="0" dirty="0" smtClean="0"/>
          </a:p>
          <a:p>
            <a:pPr marL="0" indent="0">
              <a:buNone/>
            </a:pPr>
            <a:r>
              <a:rPr lang="en-US" baseline="0" dirty="0" smtClean="0"/>
              <a:t>So, </a:t>
            </a:r>
            <a:r>
              <a:rPr lang="en-US" baseline="0" dirty="0" smtClean="0"/>
              <a:t>if a student leaves school and receives a GED, is retained past the fourth year, or reaches the maximum age for services, then that student will count towards your total number of students in the cohort.</a:t>
            </a:r>
          </a:p>
          <a:p>
            <a:pPr defTabSz="457200"/>
            <a:r>
              <a:rPr lang="en-US" baseline="0" dirty="0" smtClean="0"/>
              <a:t>	However</a:t>
            </a:r>
            <a:r>
              <a:rPr lang="en-US" baseline="0" dirty="0" smtClean="0"/>
              <a:t>, students exited to general education (by beginning homeschooling or completing an IEP, for example) will not count because they are no longer special education </a:t>
            </a:r>
            <a:r>
              <a:rPr lang="en-US" baseline="0" dirty="0" smtClean="0"/>
              <a:t>students.</a:t>
            </a:r>
          </a:p>
          <a:p>
            <a:pPr defTabSz="457200"/>
            <a:r>
              <a:rPr lang="en-US" baseline="0" dirty="0" smtClean="0"/>
              <a:t>	If </a:t>
            </a:r>
            <a:r>
              <a:rPr lang="en-US" baseline="0" dirty="0" smtClean="0"/>
              <a:t>a student is promoted and graduates early, then they will have a code of graduate with diploma and will count for the original cohort year as “graduated with a diploma.”</a:t>
            </a:r>
          </a:p>
          <a:p>
            <a:endParaRPr lang="en-US" dirty="0" smtClean="0"/>
          </a:p>
          <a:p>
            <a:r>
              <a:rPr lang="en-US" dirty="0" smtClean="0"/>
              <a:t>**Changing</a:t>
            </a:r>
            <a:r>
              <a:rPr lang="en-US" baseline="0" dirty="0" smtClean="0"/>
              <a:t> </a:t>
            </a:r>
            <a:r>
              <a:rPr lang="en-US" baseline="0" dirty="0" smtClean="0"/>
              <a:t>in the future</a:t>
            </a:r>
            <a:r>
              <a:rPr lang="en-US" dirty="0" smtClean="0"/>
              <a:t>? Due to the Reauthorization</a:t>
            </a:r>
            <a:r>
              <a:rPr lang="en-US" baseline="0" dirty="0" smtClean="0"/>
              <a:t> of ESSA, we may have an opportunity to change our cohort system. Dr. Cindy Koss, Deputy Supt for Academic Affairs, is working to determine if the state will move to a 5-6 year cohort for special education.</a:t>
            </a:r>
          </a:p>
        </p:txBody>
      </p:sp>
      <p:sp>
        <p:nvSpPr>
          <p:cNvPr id="4" name="Slide Number Placeholder 3"/>
          <p:cNvSpPr>
            <a:spLocks noGrp="1"/>
          </p:cNvSpPr>
          <p:nvPr>
            <p:ph type="sldNum" sz="quarter" idx="10"/>
          </p:nvPr>
        </p:nvSpPr>
        <p:spPr/>
        <p:txBody>
          <a:bodyPr/>
          <a:lstStyle/>
          <a:p>
            <a:fld id="{532D9A40-9EE1-4921-B5A4-5B96CACB7314}" type="slidenum">
              <a:rPr lang="en-US" smtClean="0"/>
              <a:t>3</a:t>
            </a:fld>
            <a:endParaRPr lang="en-US"/>
          </a:p>
        </p:txBody>
      </p:sp>
    </p:spTree>
    <p:extLst>
      <p:ext uri="{BB962C8B-B14F-4D97-AF65-F5344CB8AC3E}">
        <p14:creationId xmlns:p14="http://schemas.microsoft.com/office/powerpoint/2010/main" val="1594736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Report Category codes:</a:t>
            </a:r>
          </a:p>
          <a:p>
            <a:endParaRPr lang="en-US" baseline="0" dirty="0" smtClean="0"/>
          </a:p>
          <a:p>
            <a:r>
              <a:rPr lang="en-US" baseline="0" dirty="0" smtClean="0"/>
              <a:t>02- transfer to another diploma issuing school</a:t>
            </a:r>
          </a:p>
          <a:p>
            <a:r>
              <a:rPr lang="en-US" baseline="0" dirty="0" smtClean="0"/>
              <a:t>04- Emigrated</a:t>
            </a:r>
          </a:p>
          <a:p>
            <a:r>
              <a:rPr lang="en-US" baseline="0" dirty="0" smtClean="0"/>
              <a:t>05- Died</a:t>
            </a:r>
          </a:p>
          <a:p>
            <a:r>
              <a:rPr lang="en-US" baseline="0" dirty="0" smtClean="0"/>
              <a:t>13- Never Enrolled</a:t>
            </a:r>
          </a:p>
        </p:txBody>
      </p:sp>
      <p:sp>
        <p:nvSpPr>
          <p:cNvPr id="4" name="Slide Number Placeholder 3"/>
          <p:cNvSpPr>
            <a:spLocks noGrp="1"/>
          </p:cNvSpPr>
          <p:nvPr>
            <p:ph type="sldNum" sz="quarter" idx="10"/>
          </p:nvPr>
        </p:nvSpPr>
        <p:spPr/>
        <p:txBody>
          <a:bodyPr/>
          <a:lstStyle/>
          <a:p>
            <a:fld id="{532D9A40-9EE1-4921-B5A4-5B96CACB7314}" type="slidenum">
              <a:rPr lang="en-US" smtClean="0"/>
              <a:t>4</a:t>
            </a:fld>
            <a:endParaRPr lang="en-US"/>
          </a:p>
        </p:txBody>
      </p:sp>
    </p:spTree>
    <p:extLst>
      <p:ext uri="{BB962C8B-B14F-4D97-AF65-F5344CB8AC3E}">
        <p14:creationId xmlns:p14="http://schemas.microsoft.com/office/powerpoint/2010/main" val="603742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a:t>
            </a:r>
            <a:r>
              <a:rPr lang="en-US" baseline="0" dirty="0" smtClean="0"/>
              <a:t> report is available to superintendents in</a:t>
            </a:r>
            <a:r>
              <a:rPr lang="en-US" dirty="0" smtClean="0"/>
              <a:t> the WAVE: </a:t>
            </a:r>
            <a:r>
              <a:rPr lang="en-US" dirty="0" smtClean="0">
                <a:latin typeface="+mn-lt"/>
              </a:rPr>
              <a:t>the </a:t>
            </a:r>
            <a:r>
              <a:rPr lang="en-US" sz="1200" dirty="0" smtClean="0">
                <a:latin typeface="+mn-lt"/>
                <a:cs typeface="Aharoni" panose="02010803020104030203" pitchFamily="2" charset="-79"/>
              </a:rPr>
              <a:t>Historical Adjusted Graduation Cohort Report.</a:t>
            </a:r>
            <a:r>
              <a:rPr lang="en-US" sz="1200" baseline="0" dirty="0" smtClean="0">
                <a:latin typeface="+mn-lt"/>
                <a:cs typeface="Aharoni" panose="02010803020104030203" pitchFamily="2" charset="-79"/>
              </a:rPr>
              <a:t> Your superintendent can grant you viewing access if they choose. Otherwise, request a print-out. </a:t>
            </a:r>
            <a:endParaRPr lang="en-US" dirty="0" smtClean="0">
              <a:latin typeface="+mn-lt"/>
            </a:endParaRPr>
          </a:p>
          <a:p>
            <a:r>
              <a:rPr lang="en-US" dirty="0" smtClean="0"/>
              <a:t>Superintendents are required</a:t>
            </a:r>
            <a:r>
              <a:rPr lang="en-US" baseline="0" dirty="0" smtClean="0"/>
              <a:t> to validate the report, but it may be helpful to you to know that it is there to help confirm the accuracy of the data.</a:t>
            </a:r>
            <a:endParaRPr lang="en-US" dirty="0" smtClean="0"/>
          </a:p>
          <a:p>
            <a:r>
              <a:rPr lang="en-US" dirty="0" smtClean="0"/>
              <a:t>If</a:t>
            </a:r>
            <a:r>
              <a:rPr lang="en-US" baseline="0" dirty="0" smtClean="0"/>
              <a:t> you are granted access, you can get to the report via the following steps: </a:t>
            </a:r>
          </a:p>
          <a:p>
            <a:pPr marL="228600" indent="-228600">
              <a:buAutoNum type="arabicPeriod"/>
            </a:pPr>
            <a:r>
              <a:rPr lang="en-US" dirty="0" smtClean="0"/>
              <a:t>Choose “Reporting” at the top menu bar.</a:t>
            </a:r>
          </a:p>
          <a:p>
            <a:pPr marL="228600" indent="-228600">
              <a:buAutoNum type="arabicPeriod"/>
            </a:pPr>
            <a:r>
              <a:rPr lang="en-US" dirty="0" smtClean="0"/>
              <a:t>Choose “State reporting certification” from the drop down list.</a:t>
            </a:r>
          </a:p>
          <a:p>
            <a:pPr marL="228600" indent="-228600">
              <a:buAutoNum type="arabicPeriod"/>
            </a:pPr>
            <a:r>
              <a:rPr lang="en-US" dirty="0" smtClean="0"/>
              <a:t>Scroll down</a:t>
            </a:r>
            <a:r>
              <a:rPr lang="en-US" baseline="0" dirty="0" smtClean="0"/>
              <a:t> the page and click on the blue oval button titled “</a:t>
            </a:r>
            <a:r>
              <a:rPr lang="en-US" dirty="0" smtClean="0"/>
              <a:t>Historical Reports.”</a:t>
            </a:r>
          </a:p>
          <a:p>
            <a:pPr marL="228600" indent="-228600">
              <a:buAutoNum type="arabicPeriod"/>
            </a:pPr>
            <a:r>
              <a:rPr lang="en-US" dirty="0" smtClean="0"/>
              <a:t>In first</a:t>
            </a:r>
            <a:r>
              <a:rPr lang="en-US" baseline="0" dirty="0" smtClean="0"/>
              <a:t> drop down list s</a:t>
            </a:r>
            <a:r>
              <a:rPr lang="en-US" dirty="0" smtClean="0"/>
              <a:t>elect this report: “Historical</a:t>
            </a:r>
            <a:r>
              <a:rPr lang="en-US" baseline="0" dirty="0" smtClean="0"/>
              <a:t> Adjusted Graduation Cohort.”</a:t>
            </a:r>
          </a:p>
          <a:p>
            <a:pPr marL="228600" indent="-228600">
              <a:buAutoNum type="arabicPeriod"/>
            </a:pPr>
            <a:r>
              <a:rPr lang="en-US" baseline="0" dirty="0" smtClean="0"/>
              <a:t>Under the county/district code drop down select “district view.”</a:t>
            </a:r>
          </a:p>
          <a:p>
            <a:pPr marL="228600" indent="-228600">
              <a:buAutoNum type="arabicPeriod"/>
            </a:pPr>
            <a:r>
              <a:rPr lang="en-US" baseline="0" dirty="0" smtClean="0"/>
              <a:t>Select the school year: “2015” to get current data.</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Check the district wide icon if there is more than 1 high school in your district.</a:t>
            </a:r>
          </a:p>
          <a:p>
            <a:pPr marL="228600" indent="-228600">
              <a:buAutoNum type="arabicPeriod"/>
            </a:pPr>
            <a:r>
              <a:rPr lang="en-US" baseline="0" dirty="0" smtClean="0"/>
              <a:t>The report with student specific information will appear.</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You need to select students based on information in three columns: IEP (yes or no), Cohort Class of, &amp; Report Category.</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Filter:</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Type at the top of the “IEP” column: Type in “Yes,” filter “Equal to”</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“Cohort class of” column: Type in “2015,” filter “Equal to”</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i="1" baseline="0" dirty="0" smtClean="0"/>
              <a:t>Results will show a list of all students with an IEP for cohort class of 2015.</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Filter again by “Report Category”: Type in “02,” filter “Does Not Contain” (this removes students who moved away).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The report will now show all relevant students, with a few exceptions. You may ignore (for the purpose of this report) students with the following 3 categories in “Report Category”: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04: Emigrated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05: Deceased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13: Never enrolled</a:t>
            </a:r>
          </a:p>
          <a:p>
            <a:endParaRPr lang="en-US" baseline="0" dirty="0" smtClean="0"/>
          </a:p>
          <a:p>
            <a:r>
              <a:rPr lang="en-US" baseline="0" dirty="0" smtClean="0"/>
              <a:t>Graduation Rate is calculated by putting total number of students that Report Category = “01” divided by all students for whom the Report Category </a:t>
            </a:r>
            <a:r>
              <a:rPr lang="en-US" i="1" baseline="0" dirty="0" smtClean="0"/>
              <a:t>does not equal </a:t>
            </a:r>
            <a:r>
              <a:rPr lang="en-US" baseline="0" dirty="0" smtClean="0"/>
              <a:t>“02”, “04”, “05”, or “13”.</a:t>
            </a:r>
          </a:p>
          <a:p>
            <a:endParaRPr lang="en-US" baseline="0" dirty="0" smtClean="0"/>
          </a:p>
          <a:p>
            <a:r>
              <a:rPr lang="en-US" baseline="0" dirty="0" smtClean="0"/>
              <a:t>Note, at the bottom right corner of your screen is the  total number of kids in the district/school set for that school year.</a:t>
            </a:r>
          </a:p>
        </p:txBody>
      </p:sp>
      <p:sp>
        <p:nvSpPr>
          <p:cNvPr id="4" name="Slide Number Placeholder 3"/>
          <p:cNvSpPr>
            <a:spLocks noGrp="1"/>
          </p:cNvSpPr>
          <p:nvPr>
            <p:ph type="sldNum" sz="quarter" idx="10"/>
          </p:nvPr>
        </p:nvSpPr>
        <p:spPr/>
        <p:txBody>
          <a:bodyPr/>
          <a:lstStyle/>
          <a:p>
            <a:fld id="{532D9A40-9EE1-4921-B5A4-5B96CACB7314}" type="slidenum">
              <a:rPr lang="en-US" smtClean="0"/>
              <a:t>5</a:t>
            </a:fld>
            <a:endParaRPr lang="en-US"/>
          </a:p>
        </p:txBody>
      </p:sp>
    </p:spTree>
    <p:extLst>
      <p:ext uri="{BB962C8B-B14F-4D97-AF65-F5344CB8AC3E}">
        <p14:creationId xmlns:p14="http://schemas.microsoft.com/office/powerpoint/2010/main" val="289528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latin typeface="+mn-lt"/>
              </a:rPr>
              <a:t>The data for indicator 2 comes from the </a:t>
            </a:r>
            <a:r>
              <a:rPr lang="en-US" sz="1200" baseline="0" dirty="0" smtClean="0">
                <a:latin typeface="+mn-lt"/>
              </a:rPr>
              <a:t>reasons for exiting provided via the Exit </a:t>
            </a:r>
            <a:r>
              <a:rPr lang="en-US" sz="1200" baseline="0" dirty="0" smtClean="0">
                <a:latin typeface="+mn-lt"/>
              </a:rPr>
              <a:t>Questionnaire in OK </a:t>
            </a:r>
            <a:r>
              <a:rPr lang="en-US" sz="1200" baseline="0" dirty="0" err="1" smtClean="0">
                <a:latin typeface="+mn-lt"/>
              </a:rPr>
              <a:t>EdPlan</a:t>
            </a:r>
            <a:r>
              <a:rPr lang="en-US" sz="1200" baseline="0" dirty="0" smtClean="0">
                <a:latin typeface="+mn-lt"/>
              </a:rPr>
              <a:t>. </a:t>
            </a:r>
            <a:endParaRPr lang="en-US" sz="1200" baseline="0" dirty="0" smtClean="0">
              <a:latin typeface="+mn-lt"/>
            </a:endParaRPr>
          </a:p>
          <a:p>
            <a:endParaRPr lang="en-US" sz="1200" baseline="0" dirty="0" smtClean="0">
              <a:latin typeface="+mn-lt"/>
            </a:endParaRPr>
          </a:p>
          <a:p>
            <a:r>
              <a:rPr lang="en-US" sz="1200" baseline="0" dirty="0" smtClean="0">
                <a:latin typeface="+mn-lt"/>
              </a:rPr>
              <a:t>There </a:t>
            </a:r>
            <a:r>
              <a:rPr lang="en-US" sz="1200" baseline="0" dirty="0" smtClean="0">
                <a:latin typeface="+mn-lt"/>
              </a:rPr>
              <a:t>are 9 options available to select for exit: Transfer to another school system, graduated with a diploma, exceeded maximum age, dropped out, unknown, deceased, exit to private school, home schooled, accepted LNH </a:t>
            </a:r>
            <a:r>
              <a:rPr lang="en-US" sz="1200" baseline="0" dirty="0" smtClean="0">
                <a:latin typeface="+mn-lt"/>
              </a:rPr>
              <a:t>Scholarship. One exit option no longer exists on this list: </a:t>
            </a:r>
            <a:r>
              <a:rPr lang="en-US" sz="1200" baseline="0" dirty="0" smtClean="0">
                <a:latin typeface="+mn-lt"/>
              </a:rPr>
              <a:t>“Return to regular education”. </a:t>
            </a:r>
          </a:p>
          <a:p>
            <a:pPr defTabSz="457200"/>
            <a:r>
              <a:rPr lang="en-US" sz="1200" b="1" baseline="0" dirty="0" smtClean="0">
                <a:latin typeface="+mn-lt"/>
              </a:rPr>
              <a:t>	If you </a:t>
            </a:r>
            <a:r>
              <a:rPr lang="en-US" sz="1200" b="1" baseline="0" dirty="0" smtClean="0">
                <a:latin typeface="+mn-lt"/>
              </a:rPr>
              <a:t>have a student who is no longer eligible for any reason </a:t>
            </a:r>
            <a:r>
              <a:rPr lang="en-US" sz="1200" baseline="0" dirty="0" smtClean="0">
                <a:latin typeface="+mn-lt"/>
              </a:rPr>
              <a:t>(i.e. met IEP goals, parent withdrawal, etc.), </a:t>
            </a:r>
            <a:r>
              <a:rPr lang="en-US" sz="1200" b="1" baseline="0" dirty="0" smtClean="0">
                <a:latin typeface="+mn-lt"/>
              </a:rPr>
              <a:t>then you must return to general education by finalizing an eligibility event</a:t>
            </a:r>
            <a:r>
              <a:rPr lang="en-US" sz="1200" baseline="0" dirty="0" smtClean="0">
                <a:latin typeface="+mn-lt"/>
              </a:rPr>
              <a:t>. </a:t>
            </a:r>
            <a:r>
              <a:rPr lang="en-US" sz="1200" b="1" baseline="0" dirty="0" smtClean="0">
                <a:latin typeface="+mn-lt"/>
              </a:rPr>
              <a:t>This is called </a:t>
            </a:r>
            <a:r>
              <a:rPr lang="en-US" sz="1200" b="1" u="none" baseline="0" dirty="0" smtClean="0">
                <a:latin typeface="+mn-lt"/>
              </a:rPr>
              <a:t>“</a:t>
            </a:r>
            <a:r>
              <a:rPr lang="en-US" sz="1200" b="1" u="sng" baseline="0" dirty="0" smtClean="0">
                <a:latin typeface="+mn-lt"/>
              </a:rPr>
              <a:t>dismissing</a:t>
            </a:r>
            <a:r>
              <a:rPr lang="en-US" sz="1200" b="1" u="none" baseline="0" dirty="0" smtClean="0">
                <a:latin typeface="+mn-lt"/>
              </a:rPr>
              <a:t>” </a:t>
            </a:r>
            <a:r>
              <a:rPr lang="en-US" sz="1200" b="1" baseline="0" dirty="0" smtClean="0">
                <a:latin typeface="+mn-lt"/>
              </a:rPr>
              <a:t>a student. </a:t>
            </a:r>
            <a:r>
              <a:rPr lang="en-US" sz="1200" b="0" baseline="0" dirty="0" smtClean="0">
                <a:latin typeface="+mn-lt"/>
              </a:rPr>
              <a:t>This student will </a:t>
            </a:r>
            <a:r>
              <a:rPr lang="en-US" sz="1200" b="0" u="sng" baseline="0" dirty="0" smtClean="0">
                <a:latin typeface="+mn-lt"/>
              </a:rPr>
              <a:t>never be inactivated </a:t>
            </a:r>
            <a:r>
              <a:rPr lang="en-US" sz="1200" b="0" baseline="0" dirty="0" smtClean="0">
                <a:latin typeface="+mn-lt"/>
              </a:rPr>
              <a:t>in OK </a:t>
            </a:r>
            <a:r>
              <a:rPr lang="en-US" sz="1200" b="0" baseline="0" dirty="0" err="1" smtClean="0">
                <a:latin typeface="+mn-lt"/>
              </a:rPr>
              <a:t>EdPlan</a:t>
            </a:r>
            <a:r>
              <a:rPr lang="en-US" sz="1200" b="0" baseline="0" dirty="0" smtClean="0">
                <a:latin typeface="+mn-lt"/>
              </a:rPr>
              <a:t> as long as the student is still enrolled in the district. If you have inactivated students who is still in your school district—regular education or not—you will have to reactivate them </a:t>
            </a:r>
            <a:r>
              <a:rPr lang="en-US" sz="1200" b="0" u="sng" baseline="0" dirty="0" smtClean="0">
                <a:latin typeface="+mn-lt"/>
              </a:rPr>
              <a:t>AND</a:t>
            </a:r>
            <a:r>
              <a:rPr lang="en-US" sz="1200" b="0" baseline="0" dirty="0" smtClean="0">
                <a:latin typeface="+mn-lt"/>
              </a:rPr>
              <a:t> do an eligibility event to determine them not eligible for special education services. Take the students off the teachers’ caseload; the students are no longer in special education and will have a clear checkmark next to their names in OK </a:t>
            </a:r>
            <a:r>
              <a:rPr lang="en-US" sz="1200" b="0" baseline="0" dirty="0" err="1" smtClean="0">
                <a:latin typeface="+mn-lt"/>
              </a:rPr>
              <a:t>EdPlan</a:t>
            </a:r>
            <a:r>
              <a:rPr lang="en-US" sz="1200" b="0" baseline="0" dirty="0" smtClean="0">
                <a:latin typeface="+mn-lt"/>
              </a:rPr>
              <a:t>.</a:t>
            </a:r>
          </a:p>
          <a:p>
            <a:endParaRPr lang="en-US" sz="1200" b="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rPr>
              <a:t>You may have to run the dropout report or “All student export file (sped only)” in OK </a:t>
            </a:r>
            <a:r>
              <a:rPr lang="en-US" sz="1200" baseline="0" dirty="0" err="1" smtClean="0">
                <a:latin typeface="+mn-lt"/>
              </a:rPr>
              <a:t>EdPlan</a:t>
            </a:r>
            <a:r>
              <a:rPr lang="en-US" sz="1200" baseline="0" dirty="0" smtClean="0">
                <a:latin typeface="+mn-lt"/>
              </a:rPr>
              <a:t> and filter on the column of “Exit Reasons” for “return to regular education” to determine the names of students who have been dismissed. Determine which students are still enrolled in your SIS, then proceed with the advise above: reactivate and create an eligibility event.</a:t>
            </a:r>
          </a:p>
          <a:p>
            <a:endParaRPr lang="en-US" sz="1200" baseline="0" dirty="0" smtClean="0">
              <a:latin typeface="+mn-lt"/>
            </a:endParaRPr>
          </a:p>
          <a:p>
            <a:r>
              <a:rPr lang="en-US" sz="1200" b="0" baseline="0" dirty="0" smtClean="0">
                <a:latin typeface="+mn-lt"/>
              </a:rPr>
              <a:t>If the child leaves your school district for whatever reason—such as </a:t>
            </a:r>
            <a:r>
              <a:rPr lang="en-US" sz="1200" baseline="0" dirty="0" smtClean="0">
                <a:latin typeface="+mn-lt"/>
              </a:rPr>
              <a:t>enrolling in private school (LNH or otherwise) or home school—</a:t>
            </a:r>
            <a:r>
              <a:rPr lang="en-US" sz="1200" b="1" baseline="0" dirty="0" smtClean="0">
                <a:latin typeface="+mn-lt"/>
              </a:rPr>
              <a:t>you should exit the child with an exit reason, provide the date the student exited and inactivate the child…</a:t>
            </a:r>
            <a:r>
              <a:rPr lang="en-US" sz="1200" b="0" baseline="0" dirty="0" smtClean="0">
                <a:latin typeface="+mn-lt"/>
              </a:rPr>
              <a:t>even if they remain eligible for services.</a:t>
            </a:r>
            <a:r>
              <a:rPr lang="en-US" sz="1200" b="1" baseline="0" dirty="0" smtClean="0">
                <a:latin typeface="+mn-lt"/>
              </a:rPr>
              <a:t> </a:t>
            </a:r>
          </a:p>
          <a:p>
            <a:endParaRPr lang="en-US" sz="1200" b="0" baseline="0" dirty="0" smtClean="0">
              <a:latin typeface="+mn-lt"/>
            </a:endParaRPr>
          </a:p>
          <a:p>
            <a:r>
              <a:rPr lang="en-US" sz="1200" b="0" baseline="0" dirty="0" smtClean="0">
                <a:latin typeface="+mn-lt"/>
              </a:rPr>
              <a:t>NOTES: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mn-lt"/>
              </a:rPr>
              <a:t>If </a:t>
            </a:r>
            <a:r>
              <a:rPr lang="en-US" sz="1200" baseline="0" dirty="0" smtClean="0">
                <a:latin typeface="+mn-lt"/>
              </a:rPr>
              <a:t>the student dropped out to get a GED to seek support through Job Corp, it would be considered as a drop out.</a:t>
            </a:r>
          </a:p>
          <a:p>
            <a:pPr marL="228600" indent="-228600">
              <a:buAutoNum type="arabicPeriod"/>
            </a:pPr>
            <a:r>
              <a:rPr lang="en-US" sz="1200" b="0" baseline="0" dirty="0" smtClean="0">
                <a:latin typeface="+mn-lt"/>
              </a:rPr>
              <a:t>If you do not know that a student is continuing their education at another public school system, mark “Unknown.”</a:t>
            </a:r>
          </a:p>
          <a:p>
            <a:pPr marL="685800" lvl="1" indent="-228600">
              <a:buAutoNum type="arabicPeriod"/>
            </a:pPr>
            <a:r>
              <a:rPr lang="en-US" sz="1200" baseline="0" dirty="0" smtClean="0">
                <a:latin typeface="+mn-lt"/>
              </a:rPr>
              <a:t>If you selected an exit reason moved not known to be continuing, you can change the exit reason if records are requested at a later date. The exit reason would be exit known to be continuing. You would want to address this step so the exit not known to be continuing doesn’t count against your district.</a:t>
            </a:r>
          </a:p>
          <a:p>
            <a:pPr marL="228600" lvl="0" indent="-228600">
              <a:buAutoNum type="arabicPeriod"/>
            </a:pPr>
            <a:r>
              <a:rPr lang="en-US" sz="1200" baseline="0" dirty="0" smtClean="0">
                <a:latin typeface="+mn-lt"/>
              </a:rPr>
              <a:t>If a student drops out multiple years, then every single year that the student drops out will count against the district.</a:t>
            </a:r>
          </a:p>
          <a:p>
            <a:pPr marL="228600" lvl="0" indent="-228600">
              <a:buAutoNum type="arabicPeriod"/>
            </a:pPr>
            <a:r>
              <a:rPr lang="en-US" sz="1200" baseline="0" dirty="0" smtClean="0">
                <a:latin typeface="+mn-lt"/>
              </a:rPr>
              <a:t>Are the dropouts generated from the WAVE?  No. It is not a required element at this point, so the information is not gathered through the WAVE, but it may be an available component for the future). Another concern is that principals may not understand about the exit reason, especially as it relates to special education students.</a:t>
            </a:r>
          </a:p>
          <a:p>
            <a:pPr marL="228600" lvl="0" indent="-228600">
              <a:buAutoNum type="arabicPeriod"/>
            </a:pPr>
            <a:r>
              <a:rPr lang="en-US" sz="1200" baseline="0" dirty="0" smtClean="0">
                <a:latin typeface="+mn-lt"/>
              </a:rPr>
              <a:t>3 year olds are not effected because dropouts are calculated for students age 14-21. (Some schools will have dropouts for 14 year old students who are in 8</a:t>
            </a:r>
            <a:r>
              <a:rPr lang="en-US" sz="1200" baseline="30000" dirty="0" smtClean="0">
                <a:latin typeface="+mn-lt"/>
              </a:rPr>
              <a:t>th</a:t>
            </a:r>
            <a:r>
              <a:rPr lang="en-US" sz="1200" baseline="0" dirty="0" smtClean="0">
                <a:latin typeface="+mn-lt"/>
              </a:rPr>
              <a:t> grade).</a:t>
            </a:r>
          </a:p>
          <a:p>
            <a:pPr marL="685800" lvl="1" indent="-228600">
              <a:buAutoNum type="arabicPeriod"/>
            </a:pPr>
            <a:r>
              <a:rPr lang="en-US" sz="1200" baseline="0" dirty="0" smtClean="0">
                <a:latin typeface="+mn-lt"/>
              </a:rPr>
              <a:t>If you are an independent school district and the student is an 8</a:t>
            </a:r>
            <a:r>
              <a:rPr lang="en-US" sz="1200" baseline="30000" dirty="0" smtClean="0">
                <a:latin typeface="+mn-lt"/>
              </a:rPr>
              <a:t>th</a:t>
            </a:r>
            <a:r>
              <a:rPr lang="en-US" sz="1200" baseline="0" dirty="0" smtClean="0">
                <a:latin typeface="+mn-lt"/>
              </a:rPr>
              <a:t> grader the exit reason should be transferred to another school system. This will translate as exit known to be continuing.</a:t>
            </a:r>
          </a:p>
          <a:p>
            <a:pPr marL="228600" lvl="0" indent="-228600">
              <a:buAutoNum type="arabicPeriod"/>
            </a:pPr>
            <a:r>
              <a:rPr lang="en-US" sz="1200" baseline="0" dirty="0" smtClean="0">
                <a:latin typeface="+mn-lt"/>
              </a:rPr>
              <a:t>You will not want to exit the student (the date will be the date the student graduated) until the student has left the school district (walked across the stage). If the IEP is due prior to the graduation date, the team must have a new IEP meeting to continue to provide services prior to the time of graduation.</a:t>
            </a:r>
          </a:p>
          <a:p>
            <a:pPr marL="685800" lvl="1" indent="-228600">
              <a:buAutoNum type="arabicPeriod"/>
            </a:pPr>
            <a:r>
              <a:rPr lang="en-US" sz="1200" baseline="0" dirty="0" smtClean="0">
                <a:latin typeface="+mn-lt"/>
              </a:rPr>
              <a:t>If the student met the IEP requirements prior to graduation you can dismiss the student through an eligibility event. If the student completed the program and you don’t want to write an IEP, understand that if a graduate is returned to general education, the dropout rate will increase. Graduating seniors help with reduce the dropout rate. </a:t>
            </a:r>
          </a:p>
        </p:txBody>
      </p:sp>
      <p:sp>
        <p:nvSpPr>
          <p:cNvPr id="4" name="Slide Number Placeholder 3"/>
          <p:cNvSpPr>
            <a:spLocks noGrp="1"/>
          </p:cNvSpPr>
          <p:nvPr>
            <p:ph type="sldNum" sz="quarter" idx="10"/>
          </p:nvPr>
        </p:nvSpPr>
        <p:spPr/>
        <p:txBody>
          <a:bodyPr/>
          <a:lstStyle/>
          <a:p>
            <a:fld id="{532D9A40-9EE1-4921-B5A4-5B96CACB7314}" type="slidenum">
              <a:rPr lang="en-US" smtClean="0"/>
              <a:t>6</a:t>
            </a:fld>
            <a:endParaRPr lang="en-US"/>
          </a:p>
        </p:txBody>
      </p:sp>
    </p:spTree>
    <p:extLst>
      <p:ext uri="{BB962C8B-B14F-4D97-AF65-F5344CB8AC3E}">
        <p14:creationId xmlns:p14="http://schemas.microsoft.com/office/powerpoint/2010/main" val="357744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7</a:t>
            </a:fld>
            <a:endParaRPr lang="en-US"/>
          </a:p>
        </p:txBody>
      </p:sp>
    </p:spTree>
    <p:extLst>
      <p:ext uri="{BB962C8B-B14F-4D97-AF65-F5344CB8AC3E}">
        <p14:creationId xmlns:p14="http://schemas.microsoft.com/office/powerpoint/2010/main" val="2711737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8</a:t>
            </a:fld>
            <a:endParaRPr lang="en-US"/>
          </a:p>
        </p:txBody>
      </p:sp>
    </p:spTree>
    <p:extLst>
      <p:ext uri="{BB962C8B-B14F-4D97-AF65-F5344CB8AC3E}">
        <p14:creationId xmlns:p14="http://schemas.microsoft.com/office/powerpoint/2010/main" val="255203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erik.friend@sde.ok.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Reporting:</a:t>
            </a:r>
            <a:br>
              <a:rPr lang="en-US" dirty="0"/>
            </a:br>
            <a:r>
              <a:rPr lang="en-US" dirty="0">
                <a:solidFill>
                  <a:schemeClr val="accent2">
                    <a:lumMod val="50000"/>
                  </a:schemeClr>
                </a:solidFill>
              </a:rPr>
              <a:t>APR/DDP Indicators </a:t>
            </a:r>
            <a:r>
              <a:rPr lang="en-US" dirty="0" smtClean="0">
                <a:solidFill>
                  <a:schemeClr val="accent2">
                    <a:lumMod val="50000"/>
                  </a:schemeClr>
                </a:solidFill>
              </a:rPr>
              <a:t>1 </a:t>
            </a:r>
            <a:r>
              <a:rPr lang="en-US" dirty="0">
                <a:solidFill>
                  <a:schemeClr val="accent2">
                    <a:lumMod val="50000"/>
                  </a:schemeClr>
                </a:solidFill>
              </a:rPr>
              <a:t>&amp; 2</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Erik Friend &amp; Ginger Elliott-Teague</a:t>
            </a:r>
          </a:p>
          <a:p>
            <a:r>
              <a:rPr lang="en-US" dirty="0" smtClean="0"/>
              <a:t>Directors of Data Analysis</a:t>
            </a:r>
          </a:p>
          <a:p>
            <a:r>
              <a:rPr lang="en-US" smtClean="0"/>
              <a:t>April/May </a:t>
            </a:r>
            <a:r>
              <a:rPr lang="en-US" dirty="0" smtClean="0"/>
              <a:t>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85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Notes</a:t>
            </a:r>
            <a:endParaRPr lang="en-US" dirty="0"/>
          </a:p>
        </p:txBody>
      </p:sp>
      <p:sp>
        <p:nvSpPr>
          <p:cNvPr id="4" name="Content Placeholder 3"/>
          <p:cNvSpPr>
            <a:spLocks noGrp="1"/>
          </p:cNvSpPr>
          <p:nvPr>
            <p:ph sz="half" idx="2"/>
          </p:nvPr>
        </p:nvSpPr>
        <p:spPr>
          <a:xfrm>
            <a:off x="2592924" y="1905000"/>
            <a:ext cx="8911687" cy="4430486"/>
          </a:xfrm>
        </p:spPr>
        <p:txBody>
          <a:bodyPr>
            <a:normAutofit lnSpcReduction="10000"/>
          </a:bodyPr>
          <a:lstStyle/>
          <a:p>
            <a:pPr marL="0" indent="0">
              <a:buNone/>
            </a:pPr>
            <a:r>
              <a:rPr lang="en-US" dirty="0" smtClean="0"/>
              <a:t>Sources:</a:t>
            </a:r>
          </a:p>
          <a:p>
            <a:r>
              <a:rPr lang="en-US" dirty="0" smtClean="0"/>
              <a:t>Graduation Rate (Ind. 1) – Superintendent-certified </a:t>
            </a:r>
            <a:r>
              <a:rPr lang="en-US" dirty="0"/>
              <a:t>r</a:t>
            </a:r>
            <a:r>
              <a:rPr lang="en-US" dirty="0" smtClean="0"/>
              <a:t>eports from LEAs to OSDE</a:t>
            </a:r>
          </a:p>
          <a:p>
            <a:r>
              <a:rPr lang="en-US" dirty="0" smtClean="0"/>
              <a:t>Dropout Rate (Ind. 2) </a:t>
            </a:r>
            <a:r>
              <a:rPr lang="en-US" dirty="0"/>
              <a:t>– </a:t>
            </a:r>
            <a:r>
              <a:rPr lang="en-US" dirty="0" smtClean="0"/>
              <a:t>June 30 EOY Collection through OK </a:t>
            </a:r>
            <a:r>
              <a:rPr lang="en-US" dirty="0" err="1" smtClean="0"/>
              <a:t>EdPlan</a:t>
            </a:r>
            <a:endParaRPr lang="en-US" dirty="0" smtClean="0"/>
          </a:p>
          <a:p>
            <a:pPr marL="0" indent="0">
              <a:buNone/>
            </a:pPr>
            <a:endParaRPr lang="en-US" sz="1200" i="1" dirty="0" smtClean="0"/>
          </a:p>
          <a:p>
            <a:pPr marL="0" indent="0">
              <a:buNone/>
            </a:pPr>
            <a:r>
              <a:rPr lang="en-US" i="1" dirty="0" smtClean="0"/>
              <a:t>Questions </a:t>
            </a:r>
            <a:r>
              <a:rPr lang="en-US" i="1" dirty="0"/>
              <a:t>addressed:</a:t>
            </a:r>
            <a:r>
              <a:rPr lang="en-US" dirty="0"/>
              <a:t>	</a:t>
            </a:r>
          </a:p>
          <a:p>
            <a:r>
              <a:rPr lang="en-US" dirty="0"/>
              <a:t>Ind. </a:t>
            </a:r>
            <a:r>
              <a:rPr lang="en-US" dirty="0" smtClean="0"/>
              <a:t>1: At what rate are special education secondary students graduating (per 4-yr cohort)?</a:t>
            </a:r>
          </a:p>
          <a:p>
            <a:r>
              <a:rPr lang="en-US" dirty="0" smtClean="0"/>
              <a:t>Ind. 2: At what rate are special education students (14-21) dropping out of school?</a:t>
            </a:r>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1986878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 1:</a:t>
            </a:r>
            <a:br>
              <a:rPr lang="en-US" smtClean="0"/>
            </a:br>
            <a:r>
              <a:rPr lang="en-US" smtClean="0"/>
              <a:t>Graduation Rate</a:t>
            </a:r>
            <a:endParaRPr lang="en-US" dirty="0"/>
          </a:p>
        </p:txBody>
      </p:sp>
      <p:sp>
        <p:nvSpPr>
          <p:cNvPr id="3" name="Content Placeholder 2"/>
          <p:cNvSpPr>
            <a:spLocks noGrp="1"/>
          </p:cNvSpPr>
          <p:nvPr>
            <p:ph idx="1"/>
          </p:nvPr>
        </p:nvSpPr>
        <p:spPr/>
        <p:txBody>
          <a:bodyPr/>
          <a:lstStyle/>
          <a:p>
            <a:r>
              <a:rPr lang="en-US" dirty="0" smtClean="0"/>
              <a:t>The rate is required to use a 4-year cohort basis</a:t>
            </a:r>
          </a:p>
          <a:p>
            <a:pPr lvl="1"/>
            <a:r>
              <a:rPr lang="en-US" dirty="0"/>
              <a:t>How the cohort system works</a:t>
            </a:r>
          </a:p>
          <a:p>
            <a:r>
              <a:rPr lang="en-US" dirty="0" smtClean="0"/>
              <a:t>Reported a year in arrears</a:t>
            </a:r>
          </a:p>
          <a:p>
            <a:r>
              <a:rPr lang="en-US" dirty="0" smtClean="0"/>
              <a:t>Common Questions</a:t>
            </a:r>
          </a:p>
          <a:p>
            <a:pPr lvl="1"/>
            <a:r>
              <a:rPr lang="en-US" dirty="0" smtClean="0"/>
              <a:t>How do I know what Cohort each student is in?</a:t>
            </a:r>
          </a:p>
          <a:p>
            <a:pPr lvl="1"/>
            <a:r>
              <a:rPr lang="en-US" dirty="0" smtClean="0"/>
              <a:t>What if a student moves before scheduled graduation?</a:t>
            </a:r>
          </a:p>
          <a:p>
            <a:pPr lvl="1"/>
            <a:r>
              <a:rPr lang="en-US" dirty="0" smtClean="0"/>
              <a:t>Can I calculate my own graduation rate?</a:t>
            </a:r>
          </a:p>
        </p:txBody>
      </p:sp>
    </p:spTree>
    <p:extLst>
      <p:ext uri="{BB962C8B-B14F-4D97-AF65-F5344CB8AC3E}">
        <p14:creationId xmlns:p14="http://schemas.microsoft.com/office/powerpoint/2010/main" val="3643438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1</a:t>
            </a:r>
            <a:r>
              <a:rPr lang="en-US" dirty="0" smtClean="0"/>
              <a:t>: cont’d.</a:t>
            </a:r>
            <a:r>
              <a:rPr lang="en-US" dirty="0" smtClean="0"/>
              <a:t/>
            </a:r>
            <a:br>
              <a:rPr lang="en-US" dirty="0" smtClean="0"/>
            </a:br>
            <a:endParaRPr lang="en-US" dirty="0"/>
          </a:p>
        </p:txBody>
      </p:sp>
      <p:sp>
        <p:nvSpPr>
          <p:cNvPr id="3" name="Content Placeholder 2"/>
          <p:cNvSpPr>
            <a:spLocks noGrp="1"/>
          </p:cNvSpPr>
          <p:nvPr>
            <p:ph idx="1"/>
          </p:nvPr>
        </p:nvSpPr>
        <p:spPr>
          <a:xfrm>
            <a:off x="2589212" y="2702164"/>
            <a:ext cx="8915400" cy="1689539"/>
          </a:xfrm>
        </p:spPr>
        <p:txBody>
          <a:bodyPr/>
          <a:lstStyle/>
          <a:p>
            <a:pPr marL="0" indent="0" algn="ctr">
              <a:buNone/>
            </a:pPr>
            <a:r>
              <a:rPr lang="en-US" dirty="0" smtClean="0"/>
              <a:t>All Students with an IEP in the cohort, who graduated with a diploma (coded 01)</a:t>
            </a:r>
          </a:p>
          <a:p>
            <a:pPr marL="0" indent="0" algn="ctr">
              <a:buNone/>
            </a:pPr>
            <a:r>
              <a:rPr lang="en-US" dirty="0" smtClean="0"/>
              <a:t>(All Students with an IEP in the cohort </a:t>
            </a:r>
            <a:r>
              <a:rPr lang="en-US" i="1" dirty="0" smtClean="0"/>
              <a:t>minus</a:t>
            </a:r>
            <a:r>
              <a:rPr lang="en-US" dirty="0" smtClean="0"/>
              <a:t> Students with Report Category codes 02, 04, 05 &amp;13)</a:t>
            </a:r>
            <a:endParaRPr lang="en-US" dirty="0"/>
          </a:p>
          <a:p>
            <a:pPr marL="0" indent="0" algn="ctr">
              <a:buNone/>
            </a:pPr>
            <a:endParaRPr lang="en-US" dirty="0" smtClean="0"/>
          </a:p>
        </p:txBody>
      </p:sp>
      <p:cxnSp>
        <p:nvCxnSpPr>
          <p:cNvPr id="5" name="Straight Connector 4"/>
          <p:cNvCxnSpPr/>
          <p:nvPr/>
        </p:nvCxnSpPr>
        <p:spPr>
          <a:xfrm>
            <a:off x="2575901" y="3546933"/>
            <a:ext cx="877772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599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489" y="627721"/>
            <a:ext cx="8911687" cy="1105545"/>
          </a:xfrm>
        </p:spPr>
        <p:txBody>
          <a:bodyPr>
            <a:noAutofit/>
          </a:bodyPr>
          <a:lstStyle/>
          <a:p>
            <a:r>
              <a:rPr lang="en-US" dirty="0" smtClean="0"/>
              <a:t>Graduation Report Information in the WAVE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1748" y="1875692"/>
            <a:ext cx="11858918" cy="4733192"/>
          </a:xfrm>
        </p:spPr>
      </p:pic>
      <p:sp>
        <p:nvSpPr>
          <p:cNvPr id="6" name="Oval 5"/>
          <p:cNvSpPr/>
          <p:nvPr/>
        </p:nvSpPr>
        <p:spPr>
          <a:xfrm>
            <a:off x="1312985" y="5615354"/>
            <a:ext cx="2250831" cy="4454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34708" y="3024554"/>
            <a:ext cx="900992" cy="4806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0694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2:</a:t>
            </a:r>
            <a:br>
              <a:rPr lang="en-US" dirty="0" smtClean="0"/>
            </a:br>
            <a:r>
              <a:rPr lang="en-US" dirty="0" smtClean="0"/>
              <a:t>Dropout Rate</a:t>
            </a:r>
            <a:endParaRPr lang="en-US" dirty="0"/>
          </a:p>
        </p:txBody>
      </p:sp>
      <p:sp>
        <p:nvSpPr>
          <p:cNvPr id="3" name="Content Placeholder 2"/>
          <p:cNvSpPr>
            <a:spLocks noGrp="1"/>
          </p:cNvSpPr>
          <p:nvPr>
            <p:ph sz="half" idx="1"/>
          </p:nvPr>
        </p:nvSpPr>
        <p:spPr>
          <a:xfrm>
            <a:off x="2589211" y="1905001"/>
            <a:ext cx="8915399" cy="4225436"/>
          </a:xfrm>
        </p:spPr>
        <p:txBody>
          <a:bodyPr>
            <a:normAutofit/>
          </a:bodyPr>
          <a:lstStyle/>
          <a:p>
            <a:r>
              <a:rPr lang="en-US" dirty="0" smtClean="0"/>
              <a:t>OK </a:t>
            </a:r>
            <a:r>
              <a:rPr lang="en-US" dirty="0" err="1" smtClean="0"/>
              <a:t>EdPlan</a:t>
            </a:r>
            <a:r>
              <a:rPr lang="en-US" dirty="0" smtClean="0"/>
              <a:t> Exit Questionnaire page</a:t>
            </a:r>
          </a:p>
          <a:p>
            <a:r>
              <a:rPr lang="en-US" dirty="0" smtClean="0"/>
              <a:t>Difference between Dismissing &amp; Inactivating</a:t>
            </a:r>
          </a:p>
        </p:txBody>
      </p:sp>
      <p:sp>
        <p:nvSpPr>
          <p:cNvPr id="8" name="Content Placeholder 7"/>
          <p:cNvSpPr>
            <a:spLocks noGrp="1"/>
          </p:cNvSpPr>
          <p:nvPr>
            <p:ph sz="half" idx="2"/>
          </p:nvPr>
        </p:nvSpPr>
        <p:spPr>
          <a:xfrm>
            <a:off x="7526215" y="2964264"/>
            <a:ext cx="4320792" cy="3448259"/>
          </a:xfrm>
        </p:spPr>
        <p:txBody>
          <a:bodyPr>
            <a:normAutofit/>
          </a:bodyPr>
          <a:lstStyle/>
          <a:p>
            <a:r>
              <a:rPr lang="en-US" dirty="0" smtClean="0"/>
              <a:t>Difference between Unknown </a:t>
            </a:r>
            <a:r>
              <a:rPr lang="en-US" dirty="0"/>
              <a:t>&amp; Transfer to another school system</a:t>
            </a:r>
          </a:p>
          <a:p>
            <a:pPr marL="0" indent="0" algn="ctr">
              <a:spcBef>
                <a:spcPts val="0"/>
              </a:spcBef>
              <a:buNone/>
            </a:pPr>
            <a:endParaRPr lang="en-US" sz="800" dirty="0" smtClean="0"/>
          </a:p>
        </p:txBody>
      </p:sp>
      <p:pic>
        <p:nvPicPr>
          <p:cNvPr id="4" name="Picture 3"/>
          <p:cNvPicPr>
            <a:picLocks noChangeAspect="1"/>
          </p:cNvPicPr>
          <p:nvPr/>
        </p:nvPicPr>
        <p:blipFill>
          <a:blip r:embed="rId3"/>
          <a:stretch>
            <a:fillRect/>
          </a:stretch>
        </p:blipFill>
        <p:spPr>
          <a:xfrm>
            <a:off x="190918" y="3064748"/>
            <a:ext cx="7288051" cy="3778176"/>
          </a:xfrm>
          <a:prstGeom prst="rect">
            <a:avLst/>
          </a:prstGeom>
        </p:spPr>
      </p:pic>
    </p:spTree>
    <p:extLst>
      <p:ext uri="{BB962C8B-B14F-4D97-AF65-F5344CB8AC3E}">
        <p14:creationId xmlns:p14="http://schemas.microsoft.com/office/powerpoint/2010/main" val="1409868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2</a:t>
            </a:r>
            <a:r>
              <a:rPr lang="en-US" dirty="0" smtClean="0"/>
              <a:t>: cont’d.</a:t>
            </a:r>
            <a:r>
              <a:rPr lang="en-US" dirty="0" smtClean="0"/>
              <a:t/>
            </a:r>
            <a:br>
              <a:rPr lang="en-US" dirty="0" smtClean="0"/>
            </a:br>
            <a:endParaRPr lang="en-US" dirty="0"/>
          </a:p>
        </p:txBody>
      </p:sp>
      <p:sp>
        <p:nvSpPr>
          <p:cNvPr id="3" name="Content Placeholder 2"/>
          <p:cNvSpPr>
            <a:spLocks noGrp="1"/>
          </p:cNvSpPr>
          <p:nvPr>
            <p:ph sz="half" idx="1"/>
          </p:nvPr>
        </p:nvSpPr>
        <p:spPr>
          <a:xfrm>
            <a:off x="2589211" y="1905001"/>
            <a:ext cx="8915399" cy="4225436"/>
          </a:xfrm>
        </p:spPr>
        <p:txBody>
          <a:bodyPr>
            <a:normAutofit/>
          </a:bodyPr>
          <a:lstStyle/>
          <a:p>
            <a:pPr marL="0" indent="0">
              <a:buNone/>
            </a:pPr>
            <a:endParaRPr lang="en-US" dirty="0" smtClean="0"/>
          </a:p>
          <a:p>
            <a:pPr marL="0" indent="0">
              <a:buNone/>
            </a:pPr>
            <a:r>
              <a:rPr lang="en-US" dirty="0" smtClean="0"/>
              <a:t>Calculation*:</a:t>
            </a:r>
            <a:endParaRPr lang="en-US" dirty="0"/>
          </a:p>
          <a:p>
            <a:pPr marL="0" indent="0">
              <a:buNone/>
            </a:pPr>
            <a:endParaRPr lang="en-US" dirty="0"/>
          </a:p>
          <a:p>
            <a:pPr marL="0" indent="0" algn="ctr">
              <a:buNone/>
            </a:pPr>
            <a:r>
              <a:rPr lang="en-US" sz="2200" dirty="0" smtClean="0"/>
              <a:t>Count of Students with Exit Reason “Dropped Out”</a:t>
            </a:r>
          </a:p>
          <a:p>
            <a:pPr marL="0" indent="0" algn="ctr">
              <a:buNone/>
            </a:pPr>
            <a:r>
              <a:rPr lang="en-US" sz="2200" dirty="0" smtClean="0"/>
              <a:t>Count of Students with Exit Reasons “Dropped out” + “Exceeded Maximum Age” + “Graduated with a Diploma” + “Deceased”</a:t>
            </a:r>
            <a:endParaRPr lang="en-US" sz="2200" dirty="0"/>
          </a:p>
          <a:p>
            <a:pPr marL="114300" indent="0">
              <a:buNone/>
            </a:pPr>
            <a:endParaRPr lang="en-US" dirty="0"/>
          </a:p>
          <a:p>
            <a:pPr marL="0" indent="-285750">
              <a:buNone/>
            </a:pPr>
            <a:endParaRPr lang="en-US" sz="2000" dirty="0" smtClean="0"/>
          </a:p>
          <a:p>
            <a:pPr marL="0" indent="-285750">
              <a:buNone/>
            </a:pPr>
            <a:r>
              <a:rPr lang="en-US" sz="2000" dirty="0" smtClean="0"/>
              <a:t>*Using the </a:t>
            </a:r>
            <a:r>
              <a:rPr lang="en-US" sz="2000" dirty="0" smtClean="0"/>
              <a:t>codes on the OK </a:t>
            </a:r>
            <a:r>
              <a:rPr lang="en-US" sz="2000" dirty="0" err="1" smtClean="0"/>
              <a:t>EdPlan</a:t>
            </a:r>
            <a:r>
              <a:rPr lang="en-US" sz="2000" dirty="0" smtClean="0"/>
              <a:t> </a:t>
            </a:r>
            <a:r>
              <a:rPr lang="en-US" sz="2000" dirty="0"/>
              <a:t>Dropout </a:t>
            </a:r>
            <a:r>
              <a:rPr lang="en-US" sz="2000" dirty="0" smtClean="0"/>
              <a:t>Report.</a:t>
            </a:r>
            <a:endParaRPr lang="en-US" sz="2000" dirty="0"/>
          </a:p>
        </p:txBody>
      </p:sp>
      <p:cxnSp>
        <p:nvCxnSpPr>
          <p:cNvPr id="6" name="Straight Connector 5"/>
          <p:cNvCxnSpPr/>
          <p:nvPr/>
        </p:nvCxnSpPr>
        <p:spPr>
          <a:xfrm>
            <a:off x="3282460" y="3833443"/>
            <a:ext cx="747689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855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a:bodyPr>
          <a:lstStyle/>
          <a:p>
            <a:r>
              <a:rPr lang="en-US" i="1" dirty="0" smtClean="0"/>
              <a:t>Questions about graduation or dropout rate?</a:t>
            </a:r>
          </a:p>
          <a:p>
            <a:endParaRPr lang="en-US" dirty="0"/>
          </a:p>
          <a:p>
            <a:pPr marL="0" indent="0">
              <a:buNone/>
            </a:pPr>
            <a:r>
              <a:rPr lang="en-US" dirty="0" smtClean="0"/>
              <a:t>Contact:</a:t>
            </a:r>
          </a:p>
          <a:p>
            <a:pPr marL="457200" lvl="1" indent="0">
              <a:buNone/>
            </a:pPr>
            <a:r>
              <a:rPr lang="en-US" sz="2400" b="1" dirty="0" smtClean="0"/>
              <a:t>Erik Friend</a:t>
            </a:r>
          </a:p>
          <a:p>
            <a:pPr lvl="1"/>
            <a:r>
              <a:rPr lang="en-US" dirty="0" smtClean="0"/>
              <a:t>405-521-2198</a:t>
            </a:r>
          </a:p>
          <a:p>
            <a:pPr lvl="1"/>
            <a:r>
              <a:rPr lang="en-US" dirty="0" smtClean="0">
                <a:hlinkClick r:id="rId3"/>
              </a:rPr>
              <a:t>erik.friend@sde.ok.gov</a:t>
            </a:r>
            <a:endParaRPr lang="en-US" dirty="0" smtClean="0"/>
          </a:p>
          <a:p>
            <a:pPr marL="0" indent="0">
              <a:buNone/>
            </a:pPr>
            <a:endParaRPr lang="en-US" dirty="0" smtClean="0"/>
          </a:p>
        </p:txBody>
      </p:sp>
    </p:spTree>
    <p:extLst>
      <p:ext uri="{BB962C8B-B14F-4D97-AF65-F5344CB8AC3E}">
        <p14:creationId xmlns:p14="http://schemas.microsoft.com/office/powerpoint/2010/main" val="4062242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5292</TotalTime>
  <Words>1332</Words>
  <Application>Microsoft Office PowerPoint</Application>
  <PresentationFormat>Widescreen</PresentationFormat>
  <Paragraphs>127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Century Gothic</vt:lpstr>
      <vt:lpstr>Wingdings 3</vt:lpstr>
      <vt:lpstr>Wisp</vt:lpstr>
      <vt:lpstr>Data Reporting: APR/DDP Indicators 1 &amp; 2</vt:lpstr>
      <vt:lpstr>Data Collection Notes</vt:lpstr>
      <vt:lpstr>Indicator 1: Graduation Rate</vt:lpstr>
      <vt:lpstr>Indicator 1: cont’d. </vt:lpstr>
      <vt:lpstr>Graduation Report Information in the WAVE</vt:lpstr>
      <vt:lpstr>Indicator 2: Dropout Rate</vt:lpstr>
      <vt:lpstr>Indicator 2: cont’d. </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Year Reporting</dc:title>
  <dc:creator>Erik Friend</dc:creator>
  <cp:lastModifiedBy>Ginger Elliott-Teague</cp:lastModifiedBy>
  <cp:revision>209</cp:revision>
  <cp:lastPrinted>2016-04-12T13:57:25Z</cp:lastPrinted>
  <dcterms:created xsi:type="dcterms:W3CDTF">2016-03-07T16:01:04Z</dcterms:created>
  <dcterms:modified xsi:type="dcterms:W3CDTF">2016-05-06T13:44:03Z</dcterms:modified>
</cp:coreProperties>
</file>