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6" r:id="rId2"/>
    <p:sldId id="284" r:id="rId3"/>
    <p:sldId id="277" r:id="rId4"/>
    <p:sldId id="262" r:id="rId5"/>
    <p:sldId id="28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ger Elliott-Teague" initials="GET" lastIdx="3" clrIdx="0">
    <p:extLst/>
  </p:cmAuthor>
  <p:cmAuthor id="2" name="OMES" initials="O"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5" autoAdjust="0"/>
    <p:restoredTop sz="53372" autoAdjust="0"/>
  </p:normalViewPr>
  <p:slideViewPr>
    <p:cSldViewPr snapToGrid="0">
      <p:cViewPr varScale="1">
        <p:scale>
          <a:sx n="50" d="100"/>
          <a:sy n="50" d="100"/>
        </p:scale>
        <p:origin x="1152" y="3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7882"/>
    </p:cViewPr>
  </p:sorterViewPr>
  <p:notesViewPr>
    <p:cSldViewPr snapToGrid="0">
      <p:cViewPr varScale="1">
        <p:scale>
          <a:sx n="41" d="100"/>
          <a:sy n="41" d="100"/>
        </p:scale>
        <p:origin x="-2347"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75D9F-BA99-487D-87ED-06D1940E159C}" type="datetimeFigureOut">
              <a:rPr lang="en-US" smtClean="0"/>
              <a:t>5/5/2016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D9A40-9EE1-4921-B5A4-5B96CACB7314}" type="slidenum">
              <a:rPr lang="en-US" smtClean="0"/>
              <a:t>‹#›</a:t>
            </a:fld>
            <a:endParaRPr lang="en-US"/>
          </a:p>
        </p:txBody>
      </p:sp>
    </p:spTree>
    <p:extLst>
      <p:ext uri="{BB962C8B-B14F-4D97-AF65-F5344CB8AC3E}">
        <p14:creationId xmlns:p14="http://schemas.microsoft.com/office/powerpoint/2010/main" val="1798361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brief presentation describes the data sources and calculations for Indicators 3B and 3C, special education assessment results. </a:t>
            </a: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1</a:t>
            </a:fld>
            <a:endParaRPr lang="en-US"/>
          </a:p>
        </p:txBody>
      </p:sp>
    </p:spTree>
    <p:extLst>
      <p:ext uri="{BB962C8B-B14F-4D97-AF65-F5344CB8AC3E}">
        <p14:creationId xmlns:p14="http://schemas.microsoft.com/office/powerpoint/2010/main" val="72275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Special</a:t>
            </a:r>
            <a:r>
              <a:rPr lang="en-US" baseline="0" dirty="0" smtClean="0"/>
              <a:t> education teachers, directors and administrators do not report this data directly to OSDE-SES. You are not responsible for submitting this except through the testing process itself. </a:t>
            </a:r>
            <a:endParaRPr lang="en-US" dirty="0"/>
          </a:p>
        </p:txBody>
      </p:sp>
      <p:sp>
        <p:nvSpPr>
          <p:cNvPr id="4" name="Slide Number Placeholder 3"/>
          <p:cNvSpPr>
            <a:spLocks noGrp="1"/>
          </p:cNvSpPr>
          <p:nvPr>
            <p:ph type="sldNum" sz="quarter" idx="10"/>
          </p:nvPr>
        </p:nvSpPr>
        <p:spPr/>
        <p:txBody>
          <a:bodyPr/>
          <a:lstStyle/>
          <a:p>
            <a:fld id="{532D9A40-9EE1-4921-B5A4-5B96CACB7314}" type="slidenum">
              <a:rPr lang="en-US" smtClean="0"/>
              <a:t>2</a:t>
            </a:fld>
            <a:endParaRPr lang="en-US"/>
          </a:p>
        </p:txBody>
      </p:sp>
    </p:spTree>
    <p:extLst>
      <p:ext uri="{BB962C8B-B14F-4D97-AF65-F5344CB8AC3E}">
        <p14:creationId xmlns:p14="http://schemas.microsoft.com/office/powerpoint/2010/main" val="4071111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Oklahoma districts are doing great on this indicator!</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calculation</a:t>
            </a:r>
            <a:r>
              <a:rPr lang="en-US" baseline="0" dirty="0" smtClean="0"/>
              <a:t> for assessment participation in math and reading is determined by the total count of valid scores (OAAP, OCCT, EOI) divided by a</a:t>
            </a:r>
            <a:r>
              <a:rPr lang="en-US" dirty="0" smtClean="0"/>
              <a:t>ll valid scores + non-participants </a:t>
            </a:r>
            <a:r>
              <a:rPr lang="en-US" i="1" dirty="0" smtClean="0"/>
              <a:t>across all grades</a:t>
            </a:r>
            <a:r>
              <a:rPr lang="en-US" dirty="0" smtClean="0"/>
              <a:t>. For</a:t>
            </a:r>
            <a:r>
              <a:rPr lang="en-US" baseline="0" dirty="0" smtClean="0"/>
              <a:t> this indicator we are only concerned about reading and math, not science, writing, or social studies. </a:t>
            </a:r>
            <a:endParaRPr lang="en-US" dirty="0" smtClean="0"/>
          </a:p>
          <a:p>
            <a:endParaRPr lang="en-US" baseline="0" dirty="0" smtClean="0"/>
          </a:p>
          <a:p>
            <a:r>
              <a:rPr lang="en-US" baseline="0" dirty="0" smtClean="0"/>
              <a:t>The first step is to determine the total number of tests coded to the LEA by subject group. </a:t>
            </a:r>
          </a:p>
          <a:p>
            <a:endParaRPr lang="en-US" baseline="0" dirty="0" smtClean="0"/>
          </a:p>
          <a:p>
            <a:r>
              <a:rPr lang="en-US" baseline="0" dirty="0" smtClean="0"/>
              <a:t>2</a:t>
            </a:r>
            <a:r>
              <a:rPr lang="en-US" baseline="30000" dirty="0" smtClean="0"/>
              <a:t>nd</a:t>
            </a:r>
            <a:r>
              <a:rPr lang="en-US" baseline="0" dirty="0" smtClean="0"/>
              <a:t>, count the number of tests with valid scores. </a:t>
            </a:r>
          </a:p>
          <a:p>
            <a:endParaRPr lang="en-US" baseline="0" dirty="0" smtClean="0"/>
          </a:p>
          <a:p>
            <a:r>
              <a:rPr lang="en-US" baseline="0" dirty="0" smtClean="0"/>
              <a:t>3</a:t>
            </a:r>
            <a:r>
              <a:rPr lang="en-US" baseline="30000" dirty="0" smtClean="0"/>
              <a:t>rd</a:t>
            </a:r>
            <a:r>
              <a:rPr lang="en-US" baseline="0" dirty="0" smtClean="0"/>
              <a:t>, differentiate among the invalid tests which are “non-participant” tests and which are “exempt.” Only non-participant tests are included in the calculation. Participation and exemption are determined by codes supplied by teachers, test observers, schools, etc.</a:t>
            </a:r>
          </a:p>
          <a:p>
            <a:endParaRPr lang="en-US" baseline="0" dirty="0" smtClean="0"/>
          </a:p>
          <a:p>
            <a:r>
              <a:rPr lang="en-US" baseline="0" dirty="0" smtClean="0"/>
              <a:t>	--If the student takes two math tests and only one is invalidated, the one that was not invalidated is counted.</a:t>
            </a:r>
            <a:endParaRPr lang="en-US" dirty="0" smtClean="0"/>
          </a:p>
          <a:p>
            <a:endParaRPr lang="en-US" dirty="0" smtClean="0"/>
          </a:p>
          <a:p>
            <a:r>
              <a:rPr lang="en-US" dirty="0" smtClean="0"/>
              <a:t>	--ELL students are</a:t>
            </a:r>
            <a:r>
              <a:rPr lang="en-US" baseline="0" dirty="0" smtClean="0"/>
              <a:t> only excluded from reading the first year enrolled, not the second year or later.</a:t>
            </a:r>
            <a:endParaRPr lang="en-US" dirty="0" smtClean="0"/>
          </a:p>
          <a:p>
            <a:endParaRPr lang="en-US" dirty="0" smtClean="0"/>
          </a:p>
          <a:p>
            <a:r>
              <a:rPr lang="en-US" dirty="0" smtClean="0"/>
              <a:t>Last,</a:t>
            </a:r>
            <a:r>
              <a:rPr lang="en-US" baseline="0" dirty="0" smtClean="0"/>
              <a:t> we filter to include only students on IEPs, then perform the calculation on the slide.</a:t>
            </a:r>
          </a:p>
        </p:txBody>
      </p:sp>
      <p:sp>
        <p:nvSpPr>
          <p:cNvPr id="4" name="Slide Number Placeholder 3"/>
          <p:cNvSpPr>
            <a:spLocks noGrp="1"/>
          </p:cNvSpPr>
          <p:nvPr>
            <p:ph type="sldNum" sz="quarter" idx="10"/>
          </p:nvPr>
        </p:nvSpPr>
        <p:spPr/>
        <p:txBody>
          <a:bodyPr/>
          <a:lstStyle/>
          <a:p>
            <a:fld id="{532D9A40-9EE1-4921-B5A4-5B96CACB7314}" type="slidenum">
              <a:rPr lang="en-US" smtClean="0"/>
              <a:t>3</a:t>
            </a:fld>
            <a:endParaRPr lang="en-US"/>
          </a:p>
        </p:txBody>
      </p:sp>
    </p:spTree>
    <p:extLst>
      <p:ext uri="{BB962C8B-B14F-4D97-AF65-F5344CB8AC3E}">
        <p14:creationId xmlns:p14="http://schemas.microsoft.com/office/powerpoint/2010/main" val="56035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a:t>
            </a:r>
            <a:r>
              <a:rPr lang="en-US" dirty="0" smtClean="0"/>
              <a:t>roficiency</a:t>
            </a:r>
            <a:r>
              <a:rPr lang="en-US" baseline="0" dirty="0" smtClean="0"/>
              <a:t> rate is determined by the total number of proficient (3) and advanced (4) scores divided by the total number of valid scores. This calculation is completed for math and reading separately.</a:t>
            </a:r>
          </a:p>
          <a:p>
            <a:endParaRPr lang="en-US" baseline="0" dirty="0" smtClean="0"/>
          </a:p>
          <a:p>
            <a:r>
              <a:rPr lang="en-US" baseline="0" dirty="0" smtClean="0"/>
              <a:t>Proficiency scores on the DDP will not appear until OAAP scores are received. The goal is that you will have this information prior to August, so that way districts can use the data to make informed decisions and develop appropriate professional development. However, this depends entirely on the timing of the Office of Assessment.</a:t>
            </a:r>
          </a:p>
        </p:txBody>
      </p:sp>
      <p:sp>
        <p:nvSpPr>
          <p:cNvPr id="4" name="Slide Number Placeholder 3"/>
          <p:cNvSpPr>
            <a:spLocks noGrp="1"/>
          </p:cNvSpPr>
          <p:nvPr>
            <p:ph type="sldNum" sz="quarter" idx="10"/>
          </p:nvPr>
        </p:nvSpPr>
        <p:spPr/>
        <p:txBody>
          <a:bodyPr/>
          <a:lstStyle/>
          <a:p>
            <a:fld id="{532D9A40-9EE1-4921-B5A4-5B96CACB7314}" type="slidenum">
              <a:rPr lang="en-US" smtClean="0"/>
              <a:t>4</a:t>
            </a:fld>
            <a:endParaRPr lang="en-US"/>
          </a:p>
        </p:txBody>
      </p:sp>
    </p:spTree>
    <p:extLst>
      <p:ext uri="{BB962C8B-B14F-4D97-AF65-F5344CB8AC3E}">
        <p14:creationId xmlns:p14="http://schemas.microsoft.com/office/powerpoint/2010/main" val="50275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2D9A40-9EE1-4921-B5A4-5B96CACB7314}" type="slidenum">
              <a:rPr lang="en-US" smtClean="0"/>
              <a:t>5</a:t>
            </a:fld>
            <a:endParaRPr lang="en-US"/>
          </a:p>
        </p:txBody>
      </p:sp>
    </p:spTree>
    <p:extLst>
      <p:ext uri="{BB962C8B-B14F-4D97-AF65-F5344CB8AC3E}">
        <p14:creationId xmlns:p14="http://schemas.microsoft.com/office/powerpoint/2010/main" val="2003771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589212" y="1904999"/>
            <a:ext cx="8915400" cy="4136571"/>
          </a:xfrm>
        </p:spPr>
        <p:txBody>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1905001"/>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190747" y="1905000"/>
            <a:ext cx="4313864" cy="4225436"/>
          </a:xfrm>
        </p:spPr>
        <p:txBody>
          <a:bodyPr>
            <a:normAutofit/>
          </a:bodyPr>
          <a:lstStyle>
            <a:lvl1pPr>
              <a:defRPr sz="2400"/>
            </a:lvl1pPr>
            <a:lvl2pPr>
              <a:defRPr sz="2000"/>
            </a:lvl2pPr>
            <a:lvl3pPr>
              <a:defRPr sz="1800"/>
            </a:lvl3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1904999"/>
            <a:ext cx="8915400" cy="422543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2.png@01D164A4.6C6E09E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erik.friend@sde.ok.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ginger.elliott-teague@sde.ok.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Data Reporting:</a:t>
            </a:r>
            <a:br>
              <a:rPr lang="en-US" dirty="0"/>
            </a:br>
            <a:r>
              <a:rPr lang="en-US" dirty="0">
                <a:solidFill>
                  <a:schemeClr val="accent2">
                    <a:lumMod val="50000"/>
                  </a:schemeClr>
                </a:solidFill>
              </a:rPr>
              <a:t>APR/DDP Indicators </a:t>
            </a:r>
            <a:r>
              <a:rPr lang="en-US" dirty="0" smtClean="0">
                <a:solidFill>
                  <a:schemeClr val="accent2">
                    <a:lumMod val="50000"/>
                  </a:schemeClr>
                </a:solidFill>
              </a:rPr>
              <a:t>3B &amp; 3C</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Erik Friend &amp; </a:t>
            </a:r>
            <a:r>
              <a:rPr lang="en-US" smtClean="0"/>
              <a:t>Ginger </a:t>
            </a:r>
            <a:r>
              <a:rPr lang="en-US" smtClean="0"/>
              <a:t>Elliott-Teague</a:t>
            </a:r>
            <a:endParaRPr lang="en-US" dirty="0" smtClean="0"/>
          </a:p>
          <a:p>
            <a:r>
              <a:rPr lang="en-US" dirty="0" smtClean="0"/>
              <a:t>Directors of Data Analysis</a:t>
            </a:r>
          </a:p>
          <a:p>
            <a:r>
              <a:rPr lang="en-US" dirty="0" smtClean="0"/>
              <a:t>April/May 2016</a:t>
            </a:r>
          </a:p>
        </p:txBody>
      </p:sp>
      <p:pic>
        <p:nvPicPr>
          <p:cNvPr id="1026" name="Picture 2" descr="cid:image001.png@01D12378.8AFC8E3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7764732" y="5419046"/>
            <a:ext cx="3970992" cy="105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857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Notes</a:t>
            </a:r>
            <a:endParaRPr lang="en-US" dirty="0"/>
          </a:p>
        </p:txBody>
      </p:sp>
      <p:sp>
        <p:nvSpPr>
          <p:cNvPr id="3" name="Content Placeholder 2"/>
          <p:cNvSpPr>
            <a:spLocks noGrp="1"/>
          </p:cNvSpPr>
          <p:nvPr>
            <p:ph idx="1"/>
          </p:nvPr>
        </p:nvSpPr>
        <p:spPr/>
        <p:txBody>
          <a:bodyPr/>
          <a:lstStyle/>
          <a:p>
            <a:r>
              <a:rPr lang="en-US" dirty="0" smtClean="0"/>
              <a:t>Sources: </a:t>
            </a:r>
            <a:r>
              <a:rPr lang="en-US" dirty="0"/>
              <a:t>Student Information Systems and testing vendors</a:t>
            </a:r>
          </a:p>
          <a:p>
            <a:endParaRPr lang="en-US" dirty="0" smtClean="0"/>
          </a:p>
          <a:p>
            <a:r>
              <a:rPr lang="en-US" dirty="0" smtClean="0"/>
              <a:t>This data is typically reported several months after other indicators because it is produced by the </a:t>
            </a:r>
            <a:r>
              <a:rPr lang="en-US" i="1" dirty="0" smtClean="0"/>
              <a:t>Office of Assessment </a:t>
            </a:r>
            <a:r>
              <a:rPr lang="en-US" dirty="0" smtClean="0"/>
              <a:t>after all testing is completed. That Office supplies OSDE-SES the child-level test results.</a:t>
            </a:r>
          </a:p>
          <a:p>
            <a:endParaRPr lang="en-US" dirty="0"/>
          </a:p>
          <a:p>
            <a:r>
              <a:rPr lang="en-US" dirty="0" smtClean="0"/>
              <a:t>3A is no longer reported.</a:t>
            </a:r>
            <a:endParaRPr lang="en-US" dirty="0"/>
          </a:p>
        </p:txBody>
      </p:sp>
    </p:spTree>
    <p:extLst>
      <p:ext uri="{BB962C8B-B14F-4D97-AF65-F5344CB8AC3E}">
        <p14:creationId xmlns:p14="http://schemas.microsoft.com/office/powerpoint/2010/main" val="123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8063344" y="2083725"/>
            <a:ext cx="3956859" cy="3902324"/>
          </a:xfrm>
          <a:noFill/>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buNone/>
            </a:pPr>
            <a:endParaRPr lang="en-US" sz="700" dirty="0" smtClean="0"/>
          </a:p>
          <a:p>
            <a:r>
              <a:rPr lang="en-US" sz="2900" dirty="0" smtClean="0"/>
              <a:t>Non-Participants</a:t>
            </a:r>
            <a:endParaRPr lang="en-US" dirty="0" smtClean="0"/>
          </a:p>
          <a:p>
            <a:pPr lvl="1"/>
            <a:r>
              <a:rPr lang="en-US" sz="2600" dirty="0" smtClean="0"/>
              <a:t>Absent</a:t>
            </a:r>
          </a:p>
          <a:p>
            <a:pPr lvl="1"/>
            <a:r>
              <a:rPr lang="en-US" sz="2600" dirty="0" smtClean="0"/>
              <a:t>Did not Attempt</a:t>
            </a:r>
          </a:p>
          <a:p>
            <a:pPr marL="685800" lvl="2"/>
            <a:r>
              <a:rPr lang="en-US" sz="2600" dirty="0" smtClean="0"/>
              <a:t> Invalidated (If there is only 1 test in the subject)  </a:t>
            </a:r>
          </a:p>
          <a:p>
            <a:r>
              <a:rPr lang="en-US" sz="2900" dirty="0" smtClean="0"/>
              <a:t>Exempt</a:t>
            </a:r>
            <a:endParaRPr lang="en-US" sz="2300" dirty="0" smtClean="0"/>
          </a:p>
          <a:p>
            <a:pPr lvl="1"/>
            <a:r>
              <a:rPr lang="en-US" sz="2600" dirty="0" smtClean="0"/>
              <a:t>ELL (1</a:t>
            </a:r>
            <a:r>
              <a:rPr lang="en-US" sz="2600" baseline="30000" dirty="0" smtClean="0"/>
              <a:t>st</a:t>
            </a:r>
            <a:r>
              <a:rPr lang="en-US" sz="2600" dirty="0" smtClean="0"/>
              <a:t> year exempt for reading/writing </a:t>
            </a:r>
            <a:r>
              <a:rPr lang="en-US" sz="2600" dirty="0"/>
              <a:t>o</a:t>
            </a:r>
            <a:r>
              <a:rPr lang="en-US" sz="2600" dirty="0" smtClean="0"/>
              <a:t>nly)</a:t>
            </a:r>
          </a:p>
          <a:p>
            <a:pPr lvl="1"/>
            <a:r>
              <a:rPr lang="en-US" sz="2600" dirty="0" smtClean="0"/>
              <a:t>Do not Report</a:t>
            </a:r>
          </a:p>
          <a:p>
            <a:pPr lvl="1"/>
            <a:r>
              <a:rPr lang="en-US" sz="2600" dirty="0" smtClean="0"/>
              <a:t>Emergency Exempt</a:t>
            </a:r>
          </a:p>
          <a:p>
            <a:pPr lvl="1"/>
            <a:r>
              <a:rPr lang="en-US" sz="2600" dirty="0" smtClean="0"/>
              <a:t>No Longer Enrolled</a:t>
            </a:r>
          </a:p>
        </p:txBody>
      </p:sp>
      <p:sp>
        <p:nvSpPr>
          <p:cNvPr id="2" name="Title 1"/>
          <p:cNvSpPr>
            <a:spLocks noGrp="1"/>
          </p:cNvSpPr>
          <p:nvPr>
            <p:ph type="title"/>
          </p:nvPr>
        </p:nvSpPr>
        <p:spPr/>
        <p:txBody>
          <a:bodyPr/>
          <a:lstStyle/>
          <a:p>
            <a:r>
              <a:rPr lang="en-US" smtClean="0"/>
              <a:t>Indicator 3B:</a:t>
            </a:r>
            <a:br>
              <a:rPr lang="en-US" smtClean="0"/>
            </a:br>
            <a:r>
              <a:rPr lang="en-US" smtClean="0"/>
              <a:t>Math &amp; Reading Participation</a:t>
            </a:r>
            <a:endParaRPr lang="en-US" dirty="0"/>
          </a:p>
        </p:txBody>
      </p:sp>
      <p:sp>
        <p:nvSpPr>
          <p:cNvPr id="3" name="Content Placeholder 2"/>
          <p:cNvSpPr>
            <a:spLocks noGrp="1"/>
          </p:cNvSpPr>
          <p:nvPr>
            <p:ph sz="half" idx="1"/>
          </p:nvPr>
        </p:nvSpPr>
        <p:spPr>
          <a:xfrm>
            <a:off x="2214879" y="2133600"/>
            <a:ext cx="5266575" cy="3902324"/>
          </a:xfrm>
        </p:spPr>
        <p:txBody>
          <a:bodyPr>
            <a:normAutofit fontScale="70000" lnSpcReduction="20000"/>
          </a:bodyPr>
          <a:lstStyle/>
          <a:p>
            <a:pPr>
              <a:spcAft>
                <a:spcPts val="300"/>
              </a:spcAft>
            </a:pPr>
            <a:r>
              <a:rPr lang="en-US" sz="2900" dirty="0" smtClean="0"/>
              <a:t>Step 1: Count of ALL state tests coded to the LEA by subject group</a:t>
            </a:r>
          </a:p>
          <a:p>
            <a:pPr>
              <a:spcAft>
                <a:spcPts val="300"/>
              </a:spcAft>
            </a:pPr>
            <a:r>
              <a:rPr lang="en-US" sz="2900" dirty="0" smtClean="0"/>
              <a:t>Step 2: Count of tests with valid scores (performance level of 1-4)</a:t>
            </a:r>
          </a:p>
          <a:p>
            <a:pPr>
              <a:spcAft>
                <a:spcPts val="300"/>
              </a:spcAft>
            </a:pPr>
            <a:r>
              <a:rPr lang="en-US" sz="2900" dirty="0" smtClean="0"/>
              <a:t>Step 3: Determine Non-Participant vs Exempt among invalid scores (remove the latter)</a:t>
            </a:r>
          </a:p>
          <a:p>
            <a:pPr>
              <a:spcAft>
                <a:spcPts val="300"/>
              </a:spcAft>
            </a:pPr>
            <a:r>
              <a:rPr lang="en-US" sz="2900" dirty="0" smtClean="0"/>
              <a:t>Step 4: Filter students with IEPs</a:t>
            </a:r>
          </a:p>
          <a:p>
            <a:pPr>
              <a:spcAft>
                <a:spcPts val="600"/>
              </a:spcAft>
            </a:pPr>
            <a:r>
              <a:rPr lang="en-US" sz="2900" dirty="0" smtClean="0"/>
              <a:t>Step 5: Calculate: </a:t>
            </a:r>
          </a:p>
          <a:p>
            <a:pPr marL="0" indent="0">
              <a:buNone/>
            </a:pPr>
            <a:r>
              <a:rPr lang="en-US" sz="2900" dirty="0" smtClean="0"/>
              <a:t>		           All Valid Scores</a:t>
            </a:r>
          </a:p>
          <a:p>
            <a:pPr marL="0" indent="0">
              <a:buNone/>
            </a:pPr>
            <a:r>
              <a:rPr lang="en-US" sz="2900" dirty="0" smtClean="0"/>
              <a:t>     (All Valid Scores + Non-Participants)</a:t>
            </a:r>
            <a:endParaRPr lang="en-US" dirty="0" smtClean="0"/>
          </a:p>
          <a:p>
            <a:pPr marL="0" indent="0">
              <a:buNone/>
            </a:pPr>
            <a:endParaRPr lang="en-US" dirty="0" smtClean="0"/>
          </a:p>
        </p:txBody>
      </p:sp>
      <p:cxnSp>
        <p:nvCxnSpPr>
          <p:cNvPr id="7" name="Straight Connector 6"/>
          <p:cNvCxnSpPr/>
          <p:nvPr/>
        </p:nvCxnSpPr>
        <p:spPr>
          <a:xfrm flipV="1">
            <a:off x="2930732" y="5503453"/>
            <a:ext cx="3840480" cy="101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298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3C:</a:t>
            </a:r>
            <a:br>
              <a:rPr lang="en-US" dirty="0" smtClean="0"/>
            </a:br>
            <a:r>
              <a:rPr lang="en-US" dirty="0" smtClean="0"/>
              <a:t>Math &amp; Reading Proficiency</a:t>
            </a:r>
            <a:endParaRPr lang="en-US" dirty="0"/>
          </a:p>
        </p:txBody>
      </p:sp>
      <p:sp>
        <p:nvSpPr>
          <p:cNvPr id="3" name="Content Placeholder 2"/>
          <p:cNvSpPr>
            <a:spLocks noGrp="1"/>
          </p:cNvSpPr>
          <p:nvPr>
            <p:ph idx="1"/>
          </p:nvPr>
        </p:nvSpPr>
        <p:spPr/>
        <p:txBody>
          <a:bodyPr/>
          <a:lstStyle/>
          <a:p>
            <a:r>
              <a:rPr lang="en-US" dirty="0" smtClean="0"/>
              <a:t>Step 1: Take numerator of participation calculation (All Valid Scores)</a:t>
            </a:r>
          </a:p>
          <a:p>
            <a:r>
              <a:rPr lang="en-US" dirty="0" smtClean="0"/>
              <a:t>Step 2: Count all Proficient &amp; Advanced scores (3/4)</a:t>
            </a:r>
          </a:p>
          <a:p>
            <a:pPr>
              <a:spcAft>
                <a:spcPts val="600"/>
              </a:spcAft>
            </a:pPr>
            <a:r>
              <a:rPr lang="en-US" dirty="0" smtClean="0"/>
              <a:t>Step 3: Calculate:</a:t>
            </a:r>
          </a:p>
          <a:p>
            <a:pPr marL="0" indent="0">
              <a:buNone/>
            </a:pPr>
            <a:r>
              <a:rPr lang="en-US" dirty="0" smtClean="0"/>
              <a:t>         All </a:t>
            </a:r>
            <a:r>
              <a:rPr lang="en-US" dirty="0"/>
              <a:t>Proficient &amp; Advanced Scores </a:t>
            </a:r>
            <a:endParaRPr lang="en-US" dirty="0" smtClean="0"/>
          </a:p>
          <a:p>
            <a:pPr marL="0" indent="0">
              <a:buNone/>
            </a:pPr>
            <a:r>
              <a:rPr lang="en-US" dirty="0" smtClean="0"/>
              <a:t>                         All Valid Scores</a:t>
            </a:r>
          </a:p>
        </p:txBody>
      </p:sp>
      <p:cxnSp>
        <p:nvCxnSpPr>
          <p:cNvPr id="4" name="Straight Connector 3"/>
          <p:cNvCxnSpPr/>
          <p:nvPr/>
        </p:nvCxnSpPr>
        <p:spPr>
          <a:xfrm flipV="1">
            <a:off x="3517372" y="4287541"/>
            <a:ext cx="4641890" cy="547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571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OSDE Contact</a:t>
            </a:r>
            <a:endParaRPr lang="en-US" dirty="0"/>
          </a:p>
        </p:txBody>
      </p:sp>
      <p:sp>
        <p:nvSpPr>
          <p:cNvPr id="3" name="Content Placeholder 2"/>
          <p:cNvSpPr>
            <a:spLocks noGrp="1"/>
          </p:cNvSpPr>
          <p:nvPr>
            <p:ph idx="1"/>
          </p:nvPr>
        </p:nvSpPr>
        <p:spPr>
          <a:xfrm>
            <a:off x="2589212" y="1904999"/>
            <a:ext cx="8915400" cy="4184302"/>
          </a:xfrm>
        </p:spPr>
        <p:txBody>
          <a:bodyPr>
            <a:normAutofit fontScale="92500" lnSpcReduction="10000"/>
          </a:bodyPr>
          <a:lstStyle/>
          <a:p>
            <a:r>
              <a:rPr lang="en-US" i="1" dirty="0"/>
              <a:t>Need </a:t>
            </a:r>
            <a:r>
              <a:rPr lang="en-US" i="1" dirty="0" smtClean="0"/>
              <a:t>more detail?</a:t>
            </a:r>
          </a:p>
          <a:p>
            <a:endParaRPr lang="en-US" dirty="0"/>
          </a:p>
          <a:p>
            <a:pPr marL="0" indent="0">
              <a:buNone/>
            </a:pPr>
            <a:r>
              <a:rPr lang="en-US" dirty="0" smtClean="0"/>
              <a:t>Contact:</a:t>
            </a:r>
            <a:endParaRPr lang="en-US" dirty="0"/>
          </a:p>
          <a:p>
            <a:pPr marL="0" indent="0">
              <a:buNone/>
            </a:pPr>
            <a:r>
              <a:rPr lang="en-US" dirty="0" smtClean="0"/>
              <a:t>	</a:t>
            </a:r>
            <a:r>
              <a:rPr lang="en-US" b="1" dirty="0" smtClean="0"/>
              <a:t>Erik Friend</a:t>
            </a:r>
          </a:p>
          <a:p>
            <a:pPr lvl="1">
              <a:buClr>
                <a:srgbClr val="353535"/>
              </a:buClr>
            </a:pPr>
            <a:r>
              <a:rPr lang="en-US" dirty="0" smtClean="0">
                <a:solidFill>
                  <a:prstClr val="black">
                    <a:lumMod val="75000"/>
                    <a:lumOff val="25000"/>
                  </a:prstClr>
                </a:solidFill>
              </a:rPr>
              <a:t>405-521-2198</a:t>
            </a:r>
          </a:p>
          <a:p>
            <a:pPr lvl="1">
              <a:buClr>
                <a:srgbClr val="353535"/>
              </a:buClr>
            </a:pPr>
            <a:r>
              <a:rPr lang="en-US" dirty="0" smtClean="0">
                <a:solidFill>
                  <a:prstClr val="black">
                    <a:lumMod val="75000"/>
                    <a:lumOff val="25000"/>
                  </a:prstClr>
                </a:solidFill>
                <a:hlinkClick r:id="rId3"/>
              </a:rPr>
              <a:t>erik.friend@sde.ok.gov</a:t>
            </a:r>
            <a:endParaRPr lang="en-US" dirty="0" smtClean="0">
              <a:solidFill>
                <a:prstClr val="black">
                  <a:lumMod val="75000"/>
                  <a:lumOff val="25000"/>
                </a:prstClr>
              </a:solidFill>
            </a:endParaRPr>
          </a:p>
          <a:p>
            <a:pPr marL="0" indent="0">
              <a:buNone/>
            </a:pPr>
            <a:endParaRPr lang="en-US" dirty="0" smtClean="0"/>
          </a:p>
          <a:p>
            <a:pPr marL="0" indent="0">
              <a:buNone/>
            </a:pPr>
            <a:r>
              <a:rPr lang="en-US" dirty="0" smtClean="0"/>
              <a:t>	</a:t>
            </a:r>
            <a:r>
              <a:rPr lang="en-US" b="1" dirty="0" smtClean="0"/>
              <a:t>Ginger Elliott-Teague</a:t>
            </a:r>
          </a:p>
          <a:p>
            <a:pPr lvl="1"/>
            <a:r>
              <a:rPr lang="en-US" dirty="0" smtClean="0"/>
              <a:t>405-521-4871</a:t>
            </a:r>
          </a:p>
          <a:p>
            <a:pPr lvl="1"/>
            <a:r>
              <a:rPr lang="en-US" dirty="0" smtClean="0">
                <a:hlinkClick r:id="rId4"/>
              </a:rPr>
              <a:t>ginger.elliott-teague@sde.ok.gov</a:t>
            </a:r>
            <a:r>
              <a:rPr lang="en-US" dirty="0" smtClean="0"/>
              <a:t> </a:t>
            </a:r>
            <a:endParaRPr lang="en-US" dirty="0"/>
          </a:p>
          <a:p>
            <a:pPr lvl="1"/>
            <a:endParaRPr lang="en-US" dirty="0" smtClean="0"/>
          </a:p>
        </p:txBody>
      </p:sp>
    </p:spTree>
    <p:extLst>
      <p:ext uri="{BB962C8B-B14F-4D97-AF65-F5344CB8AC3E}">
        <p14:creationId xmlns:p14="http://schemas.microsoft.com/office/powerpoint/2010/main" val="3633627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5198</TotalTime>
  <Words>507</Words>
  <Application>Microsoft Office PowerPoint</Application>
  <PresentationFormat>Widescreen</PresentationFormat>
  <Paragraphs>70</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Data Reporting: APR/DDP Indicators 3B &amp; 3C</vt:lpstr>
      <vt:lpstr>Data Collection Notes</vt:lpstr>
      <vt:lpstr>Indicator 3B: Math &amp; Reading Participation</vt:lpstr>
      <vt:lpstr>Indicator 3C: Math &amp; Reading Proficiency</vt:lpstr>
      <vt:lpstr>OSDE Contact</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Year Reporting</dc:title>
  <dc:creator>Erik Friend</dc:creator>
  <cp:lastModifiedBy>Ginger Elliott-Teague</cp:lastModifiedBy>
  <cp:revision>192</cp:revision>
  <cp:lastPrinted>2016-04-12T13:57:25Z</cp:lastPrinted>
  <dcterms:created xsi:type="dcterms:W3CDTF">2016-03-07T16:01:04Z</dcterms:created>
  <dcterms:modified xsi:type="dcterms:W3CDTF">2016-05-05T20:22:12Z</dcterms:modified>
</cp:coreProperties>
</file>