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84" r:id="rId3"/>
    <p:sldId id="263" r:id="rId4"/>
    <p:sldId id="285" r:id="rId5"/>
    <p:sldId id="28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ger Elliott-Teague" initials="GET" lastIdx="3" clrIdx="0">
    <p:extLst/>
  </p:cmAuthor>
  <p:cmAuthor id="2" name="OMES" initials="O"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4" autoAdjust="0"/>
    <p:restoredTop sz="68621" autoAdjust="0"/>
  </p:normalViewPr>
  <p:slideViewPr>
    <p:cSldViewPr snapToGrid="0">
      <p:cViewPr varScale="1">
        <p:scale>
          <a:sx n="65" d="100"/>
          <a:sy n="65" d="100"/>
        </p:scale>
        <p:origin x="468" y="66"/>
      </p:cViewPr>
      <p:guideLst>
        <p:guide orient="horz" pos="2160"/>
        <p:guide pos="3840"/>
      </p:guideLst>
    </p:cSldViewPr>
  </p:slideViewPr>
  <p:outlineViewPr>
    <p:cViewPr>
      <p:scale>
        <a:sx n="33" d="100"/>
        <a:sy n="33" d="100"/>
      </p:scale>
      <p:origin x="0" y="0"/>
    </p:cViewPr>
  </p:outlineViewPr>
  <p:notesTextViewPr>
    <p:cViewPr>
      <p:scale>
        <a:sx n="3" d="2"/>
        <a:sy n="3" d="2"/>
      </p:scale>
      <p:origin x="0" y="-4320"/>
    </p:cViewPr>
  </p:notesTextViewPr>
  <p:sorterViewPr>
    <p:cViewPr>
      <p:scale>
        <a:sx n="100" d="100"/>
        <a:sy n="100" d="100"/>
      </p:scale>
      <p:origin x="0" y="7882"/>
    </p:cViewPr>
  </p:sorterViewPr>
  <p:notesViewPr>
    <p:cSldViewPr snapToGrid="0">
      <p:cViewPr varScale="1">
        <p:scale>
          <a:sx n="41" d="100"/>
          <a:sy n="41" d="100"/>
        </p:scale>
        <p:origin x="-2347"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75D9F-BA99-487D-87ED-06D1940E159C}" type="datetimeFigureOut">
              <a:rPr lang="en-US" smtClean="0"/>
              <a:t>5/6/2016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D9A40-9EE1-4921-B5A4-5B96CACB7314}" type="slidenum">
              <a:rPr lang="en-US" smtClean="0"/>
              <a:t>‹#›</a:t>
            </a:fld>
            <a:endParaRPr lang="en-US"/>
          </a:p>
        </p:txBody>
      </p:sp>
    </p:spTree>
    <p:extLst>
      <p:ext uri="{BB962C8B-B14F-4D97-AF65-F5344CB8AC3E}">
        <p14:creationId xmlns:p14="http://schemas.microsoft.com/office/powerpoint/2010/main" val="1798361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brief presentation discusses Indicator 4, which reports a comparison in discipline data between students with disabilities and students without disabilities.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June 30, 3016, districts must u</a:t>
            </a:r>
            <a:r>
              <a:rPr lang="en-US" sz="1200" kern="1200" dirty="0" smtClean="0">
                <a:solidFill>
                  <a:schemeClr val="tx1"/>
                </a:solidFill>
                <a:effectLst/>
                <a:latin typeface="+mn-lt"/>
                <a:ea typeface="+mn-ea"/>
                <a:cs typeface="+mn-cs"/>
              </a:rPr>
              <a:t>pload policies and/or procedures that document your district’s Discipline/Expulsion processes </a:t>
            </a:r>
            <a:r>
              <a:rPr lang="en-US" sz="1200" i="1" kern="1200" dirty="0" smtClean="0">
                <a:solidFill>
                  <a:schemeClr val="tx1"/>
                </a:solidFill>
                <a:effectLst/>
                <a:latin typeface="+mn-lt"/>
                <a:ea typeface="+mn-ea"/>
                <a:cs typeface="+mn-cs"/>
              </a:rPr>
              <a:t>as</a:t>
            </a:r>
            <a:r>
              <a:rPr lang="en-US" sz="1200" i="1" kern="1200" baseline="0" dirty="0" smtClean="0">
                <a:solidFill>
                  <a:schemeClr val="tx1"/>
                </a:solidFill>
                <a:effectLst/>
                <a:latin typeface="+mn-lt"/>
                <a:ea typeface="+mn-ea"/>
                <a:cs typeface="+mn-cs"/>
              </a:rPr>
              <a:t> part of the LEA Assurances and Agreements process (not in </a:t>
            </a:r>
            <a:r>
              <a:rPr lang="en-US" sz="1200" i="1" kern="1200" baseline="0" dirty="0" err="1" smtClean="0">
                <a:solidFill>
                  <a:schemeClr val="tx1"/>
                </a:solidFill>
                <a:effectLst/>
                <a:latin typeface="+mn-lt"/>
                <a:ea typeface="+mn-ea"/>
                <a:cs typeface="+mn-cs"/>
              </a:rPr>
              <a:t>EdPlan</a:t>
            </a:r>
            <a:r>
              <a:rPr lang="en-US" sz="1200" i="1"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“This documentation may describe a collection of activities providing evidence that your district supports acceptable Discipline practices, according to the Individuals with Disabilities Education Act (IDEA).  It is acceptable to provide an assurance statement on district letterhead, declaring that district policies and procedures are aligned with the </a:t>
            </a:r>
            <a:r>
              <a:rPr lang="en-US" sz="1200" u="sng" kern="1200" dirty="0" smtClean="0">
                <a:solidFill>
                  <a:schemeClr val="tx1"/>
                </a:solidFill>
                <a:effectLst/>
                <a:latin typeface="+mn-lt"/>
                <a:ea typeface="+mn-ea"/>
                <a:cs typeface="+mn-cs"/>
              </a:rPr>
              <a:t>Oklahoma Special Education Handbook</a:t>
            </a:r>
            <a:r>
              <a:rPr lang="en-US" sz="1200" kern="1200" dirty="0" smtClean="0">
                <a:solidFill>
                  <a:schemeClr val="tx1"/>
                </a:solidFill>
                <a:effectLst/>
                <a:latin typeface="+mn-lt"/>
                <a:ea typeface="+mn-ea"/>
                <a:cs typeface="+mn-cs"/>
              </a:rPr>
              <a:t>. Any policies may be board approved or not, depending on the discretion of the district.”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1</a:t>
            </a:fld>
            <a:endParaRPr lang="en-US"/>
          </a:p>
        </p:txBody>
      </p:sp>
    </p:spTree>
    <p:extLst>
      <p:ext uri="{BB962C8B-B14F-4D97-AF65-F5344CB8AC3E}">
        <p14:creationId xmlns:p14="http://schemas.microsoft.com/office/powerpoint/2010/main" val="72275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2</a:t>
            </a:fld>
            <a:endParaRPr lang="en-US"/>
          </a:p>
        </p:txBody>
      </p:sp>
    </p:spTree>
    <p:extLst>
      <p:ext uri="{BB962C8B-B14F-4D97-AF65-F5344CB8AC3E}">
        <p14:creationId xmlns:p14="http://schemas.microsoft.com/office/powerpoint/2010/main" val="2995684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Suspensions</a:t>
            </a:r>
            <a:r>
              <a:rPr lang="en-US" b="0" baseline="0" dirty="0" smtClean="0"/>
              <a:t>/Expulsion incidents will be entered on a child by child basis on the discipline tab</a:t>
            </a:r>
            <a:r>
              <a:rPr lang="en-US" b="1" baseline="0" dirty="0" smtClean="0"/>
              <a:t> </a:t>
            </a:r>
            <a:r>
              <a:rPr lang="en-US" baseline="0" dirty="0" smtClean="0"/>
              <a:t>of a student’s page in OK </a:t>
            </a:r>
            <a:r>
              <a:rPr lang="en-US" baseline="0" dirty="0" err="1" smtClean="0"/>
              <a:t>EdPlan</a:t>
            </a:r>
            <a:r>
              <a:rPr lang="en-US" baseline="0" dirty="0" smtClean="0"/>
              <a:t> </a:t>
            </a:r>
            <a:r>
              <a:rPr lang="en-US" b="1" baseline="0" dirty="0" smtClean="0"/>
              <a:t>only for students with IEPs</a:t>
            </a:r>
            <a:r>
              <a:rPr lang="en-US" dirty="0" smtClean="0"/>
              <a:t>. It is up to you to accurately report</a:t>
            </a:r>
            <a:r>
              <a:rPr lang="en-US" baseline="0" dirty="0" smtClean="0"/>
              <a:t> each suspension and offense with the number of days for each student with an IEP (including the category of the removal/expulsion) and the offense. OK </a:t>
            </a:r>
            <a:r>
              <a:rPr lang="en-US" baseline="0" dirty="0" err="1" smtClean="0"/>
              <a:t>EdPlan</a:t>
            </a:r>
            <a:r>
              <a:rPr lang="en-US" baseline="0" dirty="0" smtClean="0"/>
              <a:t> administrators are the only user type who have the ability to enter discipline data because it is directly related to an indicator. If necessary, a district may consider adding a user with OK Admin rights to help enter the discipline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Right now, the priority are students who have cumulative suspension days of more than 10. The other discipline information is important, but we want to encourage districts to focus on entering incidents for students with more than 10 days (cumulative) of suspension first.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Next year the information will be entered on an ongoing basis. One entry will be completed for each incident.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any information was entered incorrectly, it can be edited prior to June 30, 2016.</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Under the administrator tab, a page exists to collect District Summary Data. This section is important because you must also report the overall number of General Ed students who were suspended/expelled for greater than 10 days cumulatively. This information needs to be in by June 30.</a:t>
            </a:r>
          </a:p>
          <a:p>
            <a:pPr marL="0" marR="0" indent="0" algn="l" defTabSz="914400" rtl="0" eaLnBrk="1" fontAlgn="auto" latinLnBrk="0" hangingPunct="1">
              <a:lnSpc>
                <a:spcPct val="100000"/>
              </a:lnSpc>
              <a:spcBef>
                <a:spcPts val="0"/>
              </a:spcBef>
              <a:spcAft>
                <a:spcPts val="0"/>
              </a:spcAft>
              <a:buClrTx/>
              <a:buSzTx/>
              <a:buFontTx/>
              <a:buNone/>
              <a:tabLst/>
              <a:defRPr/>
            </a:pPr>
            <a:r>
              <a:rPr lang="en-US" u="none" baseline="0" dirty="0" smtClean="0"/>
              <a:t>	</a:t>
            </a:r>
            <a:r>
              <a:rPr lang="en-US" u="sng" baseline="0" dirty="0" smtClean="0"/>
              <a:t>Ignore the term “long term” when asking for this data from your discipline person, ask for a count of gen </a:t>
            </a:r>
            <a:r>
              <a:rPr lang="en-US" u="sng" baseline="0" dirty="0" err="1" smtClean="0"/>
              <a:t>ed</a:t>
            </a:r>
            <a:r>
              <a:rPr lang="en-US" u="sng" baseline="0" dirty="0" smtClean="0"/>
              <a:t> students who were suspended or expelled for a total of greater than 10 days cumulatively, not long term suspensions.</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reason we must collect special education data by student is because OSDE must report discipline data by race, gender, disability type, and ELL status. We also must ensure that a district is not suspending/expelling students with disabilities in a significantly disproportionate way, which is defined to be 2.5 times more than general education students. That is why you must also collect an overall number of general education students who were suspended/expelled for more than 10 days. This number should be the number of students, NOT the number of incidents.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OSDE is looking into having suspension/expulsion be part of the SIS system, but not all districts are currently entering discipline data into the Wave. It will not be implemented for the 2015-16 school year. There is a concern from the larger districts that once an administrator enters this information and the IEP team holds a manifestation determination meeting and change placement reducing the number of dates of suspension, it doesn’t get changed in the SIS.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 not go back in and re-activate a student who has left the district to enter discipline data. Do not worry about students who have left your district.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3</a:t>
            </a:fld>
            <a:endParaRPr lang="en-US"/>
          </a:p>
        </p:txBody>
      </p:sp>
    </p:spTree>
    <p:extLst>
      <p:ext uri="{BB962C8B-B14F-4D97-AF65-F5344CB8AC3E}">
        <p14:creationId xmlns:p14="http://schemas.microsoft.com/office/powerpoint/2010/main" val="1157630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rates of long-term discipline are calculated for special education and general education separately then compared, creating a risk ratio. If students with disabilities are suspended at a rate 2.5 times higher than their non-disabled peers, the district’s discipline policies and procedures will be reviewed to check for discriminatory practices.</a:t>
            </a:r>
          </a:p>
          <a:p>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4</a:t>
            </a:fld>
            <a:endParaRPr lang="en-US"/>
          </a:p>
        </p:txBody>
      </p:sp>
    </p:spTree>
    <p:extLst>
      <p:ext uri="{BB962C8B-B14F-4D97-AF65-F5344CB8AC3E}">
        <p14:creationId xmlns:p14="http://schemas.microsoft.com/office/powerpoint/2010/main" val="169883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inger.elliott-teague@sde.ok.gov" TargetMode="External"/><Relationship Id="rId2" Type="http://schemas.openxmlformats.org/officeDocument/2006/relationships/hyperlink" Target="mailto:erik.friend@sde.ok.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Reporting:</a:t>
            </a:r>
            <a:br>
              <a:rPr lang="en-US" dirty="0"/>
            </a:br>
            <a:r>
              <a:rPr lang="en-US" dirty="0">
                <a:solidFill>
                  <a:schemeClr val="accent2">
                    <a:lumMod val="50000"/>
                  </a:schemeClr>
                </a:solidFill>
              </a:rPr>
              <a:t>APR/DDP Indicator </a:t>
            </a:r>
            <a:r>
              <a:rPr lang="en-US" dirty="0" smtClean="0">
                <a:solidFill>
                  <a:schemeClr val="accent2">
                    <a:lumMod val="50000"/>
                  </a:schemeClr>
                </a:solidFill>
              </a:rPr>
              <a:t>4</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Erik Friend &amp; </a:t>
            </a:r>
            <a:r>
              <a:rPr lang="en-US" smtClean="0"/>
              <a:t>Ginger Elliott-Teague</a:t>
            </a:r>
            <a:endParaRPr lang="en-US" dirty="0" smtClean="0"/>
          </a:p>
          <a:p>
            <a:r>
              <a:rPr lang="en-US" dirty="0" smtClean="0"/>
              <a:t>Directors of Data Analysis</a:t>
            </a:r>
          </a:p>
          <a:p>
            <a:r>
              <a:rPr lang="en-US" dirty="0" smtClean="0"/>
              <a:t>April/May 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857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Notes</a:t>
            </a:r>
            <a:endParaRPr lang="en-US" dirty="0"/>
          </a:p>
        </p:txBody>
      </p:sp>
      <p:sp>
        <p:nvSpPr>
          <p:cNvPr id="3" name="Content Placeholder 2"/>
          <p:cNvSpPr>
            <a:spLocks noGrp="1"/>
          </p:cNvSpPr>
          <p:nvPr>
            <p:ph idx="1"/>
          </p:nvPr>
        </p:nvSpPr>
        <p:spPr/>
        <p:txBody>
          <a:bodyPr>
            <a:normAutofit/>
          </a:bodyPr>
          <a:lstStyle/>
          <a:p>
            <a:r>
              <a:rPr lang="en-US" dirty="0" smtClean="0"/>
              <a:t>Sources: </a:t>
            </a:r>
          </a:p>
          <a:p>
            <a:pPr lvl="1"/>
            <a:r>
              <a:rPr lang="en-US" dirty="0" smtClean="0"/>
              <a:t>individual student discipline data in OK </a:t>
            </a:r>
            <a:r>
              <a:rPr lang="en-US" dirty="0" err="1" smtClean="0"/>
              <a:t>EdPlan</a:t>
            </a:r>
            <a:endParaRPr lang="en-US" dirty="0"/>
          </a:p>
          <a:p>
            <a:pPr lvl="1"/>
            <a:r>
              <a:rPr lang="en-US" dirty="0" smtClean="0"/>
              <a:t>District Summary Data element on general education suspensions of greater than 10 days</a:t>
            </a:r>
          </a:p>
          <a:p>
            <a:pPr marL="457200" lvl="1" indent="0">
              <a:buNone/>
            </a:pPr>
            <a:endParaRPr lang="en-US" dirty="0"/>
          </a:p>
          <a:p>
            <a:pPr marL="57150" indent="0">
              <a:buNone/>
            </a:pPr>
            <a:r>
              <a:rPr lang="en-US" i="1" dirty="0"/>
              <a:t>Question addressed:</a:t>
            </a:r>
            <a:r>
              <a:rPr lang="en-US" dirty="0"/>
              <a:t>	</a:t>
            </a:r>
          </a:p>
          <a:p>
            <a:r>
              <a:rPr lang="en-US" dirty="0" smtClean="0"/>
              <a:t>Are students with IEPs more or less likely than their nondisabled peers to be suspended and/or expelled? </a:t>
            </a:r>
            <a:endParaRPr lang="en-US" dirty="0"/>
          </a:p>
        </p:txBody>
      </p:sp>
    </p:spTree>
    <p:extLst>
      <p:ext uri="{BB962C8B-B14F-4D97-AF65-F5344CB8AC3E}">
        <p14:creationId xmlns:p14="http://schemas.microsoft.com/office/powerpoint/2010/main" val="226874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4:</a:t>
            </a:r>
            <a:br>
              <a:rPr lang="en-US" dirty="0" smtClean="0"/>
            </a:br>
            <a:r>
              <a:rPr lang="en-US" dirty="0" smtClean="0"/>
              <a:t>Suspension/Expulsion</a:t>
            </a:r>
            <a:endParaRPr lang="en-US" dirty="0"/>
          </a:p>
        </p:txBody>
      </p:sp>
      <p:sp>
        <p:nvSpPr>
          <p:cNvPr id="6" name="Content Placeholder 5"/>
          <p:cNvSpPr>
            <a:spLocks noGrp="1"/>
          </p:cNvSpPr>
          <p:nvPr>
            <p:ph idx="1"/>
          </p:nvPr>
        </p:nvSpPr>
        <p:spPr>
          <a:xfrm>
            <a:off x="2589212" y="1904999"/>
            <a:ext cx="8915400" cy="4127501"/>
          </a:xfrm>
        </p:spPr>
        <p:txBody>
          <a:bodyPr>
            <a:normAutofit/>
          </a:bodyPr>
          <a:lstStyle/>
          <a:p>
            <a:r>
              <a:rPr lang="en-US" dirty="0" smtClean="0"/>
              <a:t>OK </a:t>
            </a:r>
            <a:r>
              <a:rPr lang="en-US" dirty="0" err="1" smtClean="0"/>
              <a:t>EdPlan</a:t>
            </a:r>
            <a:r>
              <a:rPr lang="en-US" dirty="0" smtClean="0"/>
              <a:t> </a:t>
            </a:r>
            <a:r>
              <a:rPr lang="en-US" dirty="0"/>
              <a:t>S</a:t>
            </a:r>
            <a:r>
              <a:rPr lang="en-US" dirty="0" smtClean="0"/>
              <a:t>tudent </a:t>
            </a:r>
            <a:r>
              <a:rPr lang="en-US" dirty="0"/>
              <a:t>Discipline </a:t>
            </a:r>
            <a:r>
              <a:rPr lang="en-US" dirty="0" smtClean="0"/>
              <a:t>page: </a:t>
            </a:r>
          </a:p>
          <a:p>
            <a:endParaRPr lang="en-US" dirty="0" smtClean="0"/>
          </a:p>
          <a:p>
            <a:endParaRPr lang="en-US" dirty="0"/>
          </a:p>
          <a:p>
            <a:endParaRPr lang="en-US" dirty="0" smtClean="0"/>
          </a:p>
          <a:p>
            <a:endParaRPr lang="en-US" dirty="0"/>
          </a:p>
          <a:p>
            <a:endParaRPr lang="en-US" dirty="0" smtClean="0"/>
          </a:p>
          <a:p>
            <a:endParaRPr lang="en-US" dirty="0"/>
          </a:p>
          <a:p>
            <a:r>
              <a:rPr lang="en-US" dirty="0" smtClean="0"/>
              <a:t>District Summary Data page: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6477" y="5824889"/>
            <a:ext cx="7415641" cy="848694"/>
          </a:xfrm>
          <a:prstGeom prst="rect">
            <a:avLst/>
          </a:prstGeom>
        </p:spPr>
      </p:pic>
      <p:pic>
        <p:nvPicPr>
          <p:cNvPr id="5" name="Picture 4"/>
          <p:cNvPicPr>
            <a:picLocks noChangeAspect="1"/>
          </p:cNvPicPr>
          <p:nvPr/>
        </p:nvPicPr>
        <p:blipFill>
          <a:blip r:embed="rId4"/>
          <a:stretch>
            <a:fillRect/>
          </a:stretch>
        </p:blipFill>
        <p:spPr>
          <a:xfrm>
            <a:off x="2150423" y="2411049"/>
            <a:ext cx="9792978" cy="2801957"/>
          </a:xfrm>
          <a:prstGeom prst="rect">
            <a:avLst/>
          </a:prstGeom>
        </p:spPr>
      </p:pic>
    </p:spTree>
    <p:extLst>
      <p:ext uri="{BB962C8B-B14F-4D97-AF65-F5344CB8AC3E}">
        <p14:creationId xmlns:p14="http://schemas.microsoft.com/office/powerpoint/2010/main" val="68381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 4</a:t>
            </a:r>
            <a:r>
              <a:rPr lang="en-US" dirty="0" smtClean="0"/>
              <a:t>: cont’d.</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Calculation:</a:t>
            </a:r>
          </a:p>
          <a:p>
            <a:pPr marL="0" indent="0" algn="ctr">
              <a:buNone/>
            </a:pPr>
            <a:endParaRPr lang="en-US" sz="1600" dirty="0" smtClean="0"/>
          </a:p>
          <a:p>
            <a:pPr marL="0" indent="0" algn="ctr">
              <a:buNone/>
            </a:pPr>
            <a:r>
              <a:rPr lang="en-US" dirty="0" smtClean="0"/>
              <a:t>% of Students with IEPs suspended 10+ days</a:t>
            </a:r>
          </a:p>
          <a:p>
            <a:pPr marL="0" indent="0" algn="ctr">
              <a:buNone/>
            </a:pPr>
            <a:r>
              <a:rPr lang="en-US" dirty="0" smtClean="0"/>
              <a:t>% of General Education Students suspended 10+ days</a:t>
            </a:r>
          </a:p>
          <a:p>
            <a:pPr marL="0" indent="0">
              <a:buNone/>
            </a:pPr>
            <a:endParaRPr lang="en-US" dirty="0" smtClean="0"/>
          </a:p>
          <a:p>
            <a:pPr marL="0" indent="0">
              <a:buNone/>
            </a:pPr>
            <a:r>
              <a:rPr lang="en-US" dirty="0" smtClean="0"/>
              <a:t>Note: </a:t>
            </a:r>
            <a:r>
              <a:rPr lang="en-US" i="1" dirty="0" smtClean="0"/>
              <a:t>If this calculation is 2.5 or higher—indicating disproportionality—we look </a:t>
            </a:r>
            <a:r>
              <a:rPr lang="en-US" i="1" dirty="0"/>
              <a:t>at a district’s </a:t>
            </a:r>
            <a:r>
              <a:rPr lang="en-US" i="1" dirty="0" smtClean="0"/>
              <a:t>disciplinary policies </a:t>
            </a:r>
            <a:r>
              <a:rPr lang="en-US" i="1" dirty="0"/>
              <a:t>and procedures </a:t>
            </a:r>
            <a:r>
              <a:rPr lang="en-US" i="1" dirty="0" smtClean="0"/>
              <a:t>to </a:t>
            </a:r>
            <a:r>
              <a:rPr lang="en-US" i="1" dirty="0"/>
              <a:t>ensure that the policies are not contributing to the disproportionality. </a:t>
            </a:r>
          </a:p>
          <a:p>
            <a:pPr marL="0" indent="0">
              <a:buNone/>
            </a:pPr>
            <a:endParaRPr lang="en-US" dirty="0"/>
          </a:p>
        </p:txBody>
      </p:sp>
      <p:cxnSp>
        <p:nvCxnSpPr>
          <p:cNvPr id="4" name="Straight Arrow Connector 3"/>
          <p:cNvCxnSpPr/>
          <p:nvPr/>
        </p:nvCxnSpPr>
        <p:spPr>
          <a:xfrm flipV="1">
            <a:off x="3763962" y="3238500"/>
            <a:ext cx="6565900" cy="19050"/>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18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fontScale="92500" lnSpcReduction="10000"/>
          </a:bodyPr>
          <a:lstStyle/>
          <a:p>
            <a:r>
              <a:rPr lang="en-US" i="1" dirty="0"/>
              <a:t>Need </a:t>
            </a:r>
            <a:r>
              <a:rPr lang="en-US" i="1" dirty="0" smtClean="0"/>
              <a:t>more detail?</a:t>
            </a:r>
          </a:p>
          <a:p>
            <a:endParaRPr lang="en-US" dirty="0"/>
          </a:p>
          <a:p>
            <a:pPr marL="0" indent="0">
              <a:buNone/>
            </a:pPr>
            <a:r>
              <a:rPr lang="en-US" dirty="0" smtClean="0"/>
              <a:t>Contact:</a:t>
            </a:r>
            <a:endParaRPr lang="en-US" dirty="0"/>
          </a:p>
          <a:p>
            <a:pPr marL="0" indent="0">
              <a:buNone/>
            </a:pPr>
            <a:r>
              <a:rPr lang="en-US" dirty="0" smtClean="0"/>
              <a:t>	</a:t>
            </a:r>
            <a:r>
              <a:rPr lang="en-US" b="1" dirty="0" smtClean="0"/>
              <a:t>Erik Friend</a:t>
            </a:r>
          </a:p>
          <a:p>
            <a:pPr lvl="1">
              <a:buClr>
                <a:srgbClr val="353535"/>
              </a:buClr>
            </a:pPr>
            <a:r>
              <a:rPr lang="en-US" dirty="0" smtClean="0">
                <a:solidFill>
                  <a:prstClr val="black">
                    <a:lumMod val="75000"/>
                    <a:lumOff val="25000"/>
                  </a:prstClr>
                </a:solidFill>
              </a:rPr>
              <a:t>405-521-2198</a:t>
            </a:r>
          </a:p>
          <a:p>
            <a:pPr lvl="1">
              <a:buClr>
                <a:srgbClr val="353535"/>
              </a:buClr>
            </a:pPr>
            <a:r>
              <a:rPr lang="en-US" dirty="0" smtClean="0">
                <a:solidFill>
                  <a:prstClr val="black">
                    <a:lumMod val="75000"/>
                    <a:lumOff val="25000"/>
                  </a:prstClr>
                </a:solidFill>
                <a:hlinkClick r:id="rId2"/>
              </a:rPr>
              <a:t>erik.friend@sde.ok.gov</a:t>
            </a:r>
            <a:endParaRPr lang="en-US" dirty="0" smtClean="0">
              <a:solidFill>
                <a:prstClr val="black">
                  <a:lumMod val="75000"/>
                  <a:lumOff val="25000"/>
                </a:prstClr>
              </a:solidFill>
            </a:endParaRPr>
          </a:p>
          <a:p>
            <a:pPr marL="0" indent="0">
              <a:buNone/>
            </a:pPr>
            <a:endParaRPr lang="en-US" dirty="0" smtClean="0"/>
          </a:p>
          <a:p>
            <a:pPr marL="0" indent="0">
              <a:buNone/>
            </a:pPr>
            <a:r>
              <a:rPr lang="en-US" dirty="0" smtClean="0"/>
              <a:t>	</a:t>
            </a:r>
            <a:r>
              <a:rPr lang="en-US" b="1" dirty="0" smtClean="0"/>
              <a:t>Ginger Elliott-Teague</a:t>
            </a:r>
          </a:p>
          <a:p>
            <a:pPr lvl="1"/>
            <a:r>
              <a:rPr lang="en-US" dirty="0" smtClean="0"/>
              <a:t>405-521-4871</a:t>
            </a:r>
          </a:p>
          <a:p>
            <a:pPr lvl="1"/>
            <a:r>
              <a:rPr lang="en-US" dirty="0" smtClean="0">
                <a:hlinkClick r:id="rId3"/>
              </a:rPr>
              <a:t>ginger.elliott-teague@sde.ok.gov</a:t>
            </a:r>
            <a:r>
              <a:rPr lang="en-US" dirty="0" smtClean="0"/>
              <a:t> </a:t>
            </a:r>
            <a:endParaRPr lang="en-US" dirty="0"/>
          </a:p>
          <a:p>
            <a:pPr lvl="1"/>
            <a:endParaRPr lang="en-US" dirty="0" smtClean="0"/>
          </a:p>
        </p:txBody>
      </p:sp>
    </p:spTree>
    <p:extLst>
      <p:ext uri="{BB962C8B-B14F-4D97-AF65-F5344CB8AC3E}">
        <p14:creationId xmlns:p14="http://schemas.microsoft.com/office/powerpoint/2010/main" val="1727789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5169</TotalTime>
  <Words>420</Words>
  <Application>Microsoft Office PowerPoint</Application>
  <PresentationFormat>Widescreen</PresentationFormat>
  <Paragraphs>63</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Wisp</vt:lpstr>
      <vt:lpstr>Data Reporting: APR/DDP Indicator 4</vt:lpstr>
      <vt:lpstr>Data Collection Notes</vt:lpstr>
      <vt:lpstr>Indicator 4: Suspension/Expulsion</vt:lpstr>
      <vt:lpstr>Indicator 4: cont’d. </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Year Reporting</dc:title>
  <dc:creator>Erik Friend</dc:creator>
  <cp:lastModifiedBy>Ginger Elliott-Teague</cp:lastModifiedBy>
  <cp:revision>195</cp:revision>
  <cp:lastPrinted>2016-04-12T13:57:25Z</cp:lastPrinted>
  <dcterms:created xsi:type="dcterms:W3CDTF">2016-03-07T16:01:04Z</dcterms:created>
  <dcterms:modified xsi:type="dcterms:W3CDTF">2016-05-06T13:07:03Z</dcterms:modified>
</cp:coreProperties>
</file>