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1" r:id="rId4"/>
    <p:sldId id="262"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9685" autoAdjust="0"/>
  </p:normalViewPr>
  <p:slideViewPr>
    <p:cSldViewPr snapToGrid="0">
      <p:cViewPr varScale="1">
        <p:scale>
          <a:sx n="58" d="100"/>
          <a:sy n="58" d="100"/>
        </p:scale>
        <p:origin x="96" y="756"/>
      </p:cViewPr>
      <p:guideLst/>
    </p:cSldViewPr>
  </p:slideViewPr>
  <p:notesTextViewPr>
    <p:cViewPr>
      <p:scale>
        <a:sx n="1" d="1"/>
        <a:sy n="1" d="1"/>
      </p:scale>
      <p:origin x="0" y="-250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5FD50F-7700-42A7-94B6-85BB830913AC}" type="datetimeFigureOut">
              <a:rPr lang="en-US" smtClean="0"/>
              <a:t>5/6/2016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FEA25-4DEE-4F6A-946D-2C13BC4F151F}" type="slidenum">
              <a:rPr lang="en-US" smtClean="0"/>
              <a:t>‹#›</a:t>
            </a:fld>
            <a:endParaRPr lang="en-US"/>
          </a:p>
        </p:txBody>
      </p:sp>
    </p:spTree>
    <p:extLst>
      <p:ext uri="{BB962C8B-B14F-4D97-AF65-F5344CB8AC3E}">
        <p14:creationId xmlns:p14="http://schemas.microsoft.com/office/powerpoint/2010/main" val="2377222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brief presentation discusses Indicator 5, which reports on the location of services provided to students to ensure that students are served in the “Least Restrictive Environment” possible.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1442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32003C-63D8-46A6-B3A5-A68475C24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3738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LRE rating for each student is calculated as the number of hours of services provided in a general education setting divided by the length of the school week. To get this number, do the following: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First</a:t>
            </a:r>
            <a:r>
              <a:rPr lang="en-US" baseline="0" dirty="0" smtClean="0"/>
              <a:t>, on the services page of a student’s IEP, count of the number of hours of services (special </a:t>
            </a:r>
            <a:r>
              <a:rPr lang="en-US" baseline="0" dirty="0" err="1" smtClean="0"/>
              <a:t>ed</a:t>
            </a:r>
            <a:r>
              <a:rPr lang="en-US" baseline="0" dirty="0" smtClean="0"/>
              <a:t> and related) provided per week in the special education setting.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Look at the service type. The only area that will count towards LRE is Direct Instruction. Anything other the Direct Instruction is ignored because it does not count towards LRE.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Look at the location to determine where the service is provided.</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Count up the number of sessions per week, multiplied by the time services are provided each week.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 this slide, the math calculation service in special education will count for 2 hours per week, and the SLP services (under related services) will count for 1 hour per week. Thus, this child is being provided services outside the regular education setting for 3 hours per week.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Next, determine the length of the student’s school week (see the next slide).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OK </a:t>
            </a:r>
            <a:r>
              <a:rPr lang="en-US" dirty="0" err="1" smtClean="0"/>
              <a:t>EdPlan</a:t>
            </a:r>
            <a:r>
              <a:rPr lang="en-US" baseline="0" dirty="0" smtClean="0"/>
              <a:t> Admin users can view each student’s LRE by going to the student’s personal page.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Within OK </a:t>
            </a:r>
            <a:r>
              <a:rPr lang="en-US" baseline="0" dirty="0" err="1" smtClean="0"/>
              <a:t>EdPlan</a:t>
            </a:r>
            <a:r>
              <a:rPr lang="en-US" baseline="0" dirty="0" smtClean="0"/>
              <a:t> a period is set at 60 minutes, an hour is 60 minutes and a block is set at 90 mins. If IEPs were finalized with a significant difference in this definition, the IEPs will have to be </a:t>
            </a:r>
            <a:r>
              <a:rPr lang="en-US" baseline="0" dirty="0" err="1" smtClean="0"/>
              <a:t>refinalized</a:t>
            </a:r>
            <a:r>
              <a:rPr lang="en-US" baseline="0" dirty="0" smtClean="0"/>
              <a:t> using minutes to define the amount of services received.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Fields that attribute</a:t>
            </a:r>
            <a:r>
              <a:rPr lang="en-US" baseline="0" dirty="0" smtClean="0"/>
              <a:t> to the calculations:</a:t>
            </a:r>
            <a:endParaRPr lang="en-US" dirty="0" smtClean="0"/>
          </a:p>
          <a:p>
            <a:pPr lvl="1"/>
            <a:r>
              <a:rPr lang="en-US" dirty="0" smtClean="0"/>
              <a:t>Service</a:t>
            </a:r>
            <a:r>
              <a:rPr lang="en-US" baseline="0" dirty="0" smtClean="0"/>
              <a:t> type</a:t>
            </a:r>
            <a:endParaRPr lang="en-US" dirty="0" smtClean="0"/>
          </a:p>
          <a:p>
            <a:pPr lvl="1"/>
            <a:r>
              <a:rPr lang="en-US" dirty="0" smtClean="0"/>
              <a:t>Location</a:t>
            </a:r>
          </a:p>
          <a:p>
            <a:pPr lvl="1"/>
            <a:r>
              <a:rPr lang="en-US" dirty="0" smtClean="0"/>
              <a:t>Number of Sessions/Session Length</a:t>
            </a:r>
          </a:p>
          <a:p>
            <a:pPr lvl="1"/>
            <a:r>
              <a:rPr lang="en-US" dirty="0" smtClean="0"/>
              <a:t>Start Date/End Date</a:t>
            </a:r>
          </a:p>
          <a:p>
            <a:pPr lvl="1"/>
            <a:r>
              <a:rPr lang="en-US" dirty="0" smtClean="0"/>
              <a:t>Length of School Week</a:t>
            </a:r>
          </a:p>
          <a:p>
            <a:pPr lvl="1"/>
            <a:endParaRPr lang="en-US" dirty="0" smtClean="0"/>
          </a:p>
          <a:p>
            <a:pPr marL="0" lvl="1"/>
            <a:r>
              <a:rPr lang="en-US" dirty="0" smtClean="0"/>
              <a:t>Students</a:t>
            </a:r>
            <a:r>
              <a:rPr lang="en-US" baseline="0" dirty="0" smtClean="0"/>
              <a:t> aged 3-5 are excluded from the LRE calculation on the services page for data purposes. IEP teams will continue to use the services page to address the services provided for all students. The information entered is generated from the EC environment tab.</a:t>
            </a:r>
            <a:endParaRPr lang="en-US"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3506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 </a:t>
            </a:r>
            <a:r>
              <a:rPr lang="en-US" baseline="0" dirty="0" smtClean="0"/>
              <a:t>find the Length of School Week on the Site Profile page, on the student’s personal page (which reflects the Site Profile data), or on the Services page (if the length of school week differs from the student’s nondisabled peers).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Do not edit a school site to adjust one student’s length of school week, but record the reduction of a length of school week on the Services page of the student’s IEP. The answer to the question of “Is this student’s instructional week the same length as nondisabled peers?” would be ”no”…and enter the number of hours of the student’s week.</a:t>
            </a:r>
          </a:p>
          <a:p>
            <a:endParaRPr lang="en-US" baseline="0" dirty="0" smtClean="0"/>
          </a:p>
          <a:p>
            <a:r>
              <a:rPr lang="en-US" baseline="0" dirty="0" smtClean="0"/>
              <a:t>NOTES: </a:t>
            </a:r>
            <a:endParaRPr lang="en-US" baseline="0" dirty="0" smtClean="0"/>
          </a:p>
          <a:p>
            <a:endParaRPr lang="en-US" dirty="0" smtClean="0"/>
          </a:p>
          <a:p>
            <a:r>
              <a:rPr lang="en-US" dirty="0" smtClean="0"/>
              <a:t>Check the length of school week for every site in your district. We have seen some sites</a:t>
            </a:r>
            <a:r>
              <a:rPr lang="en-US" baseline="0" dirty="0" smtClean="0"/>
              <a:t> with a “Length of School Week” of just 6 periods. In OK </a:t>
            </a:r>
            <a:r>
              <a:rPr lang="en-US" baseline="0" dirty="0" err="1" smtClean="0"/>
              <a:t>EdPlan</a:t>
            </a:r>
            <a:r>
              <a:rPr lang="en-US" baseline="0" dirty="0" smtClean="0"/>
              <a:t>, 6 periods equates to 6 hours or 360 minutes, thus these sites had set their length of week to 360 minutes long…which is clearly wrong.</a:t>
            </a:r>
          </a:p>
          <a:p>
            <a:endParaRPr lang="en-US" baseline="0" dirty="0" smtClean="0"/>
          </a:p>
          <a:p>
            <a:r>
              <a:rPr lang="en-US" baseline="0" dirty="0" smtClean="0"/>
              <a:t>Once all student services data is entered, we calculate Indicator 5 by counting the students who fit into each category of LRE we are required to report (&gt;80%, &lt;40%). </a:t>
            </a: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3578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DFEA25-4DEE-4F6A-946D-2C13BC4F151F}" type="slidenum">
              <a:rPr lang="en-US" smtClean="0"/>
              <a:t>5</a:t>
            </a:fld>
            <a:endParaRPr lang="en-US"/>
          </a:p>
        </p:txBody>
      </p:sp>
    </p:spTree>
    <p:extLst>
      <p:ext uri="{BB962C8B-B14F-4D97-AF65-F5344CB8AC3E}">
        <p14:creationId xmlns:p14="http://schemas.microsoft.com/office/powerpoint/2010/main" val="3896496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555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1273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039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29086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896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6114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7403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9342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89212" y="1904999"/>
            <a:ext cx="8915400" cy="4136571"/>
          </a:xfrm>
        </p:spPr>
        <p:txBody>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8571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6951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1905001"/>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190747" y="1905000"/>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7686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643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3991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0039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9681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64221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1904999"/>
            <a:ext cx="8915400" cy="422543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9817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164A4.6C6E09E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mailto:erik.friend@sde.ok.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ginger.elliott-teague@sde.ok.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085975"/>
          </a:xfrm>
        </p:spPr>
        <p:txBody>
          <a:bodyPr/>
          <a:lstStyle/>
          <a:p>
            <a:r>
              <a:rPr lang="en-US" dirty="0" smtClean="0"/>
              <a:t>Data Reporting:</a:t>
            </a:r>
            <a:br>
              <a:rPr lang="en-US" dirty="0" smtClean="0"/>
            </a:br>
            <a:r>
              <a:rPr lang="en-US" dirty="0" smtClean="0">
                <a:solidFill>
                  <a:schemeClr val="accent2">
                    <a:lumMod val="50000"/>
                  </a:schemeClr>
                </a:solidFill>
              </a:rPr>
              <a:t>APR/DDP Indicator </a:t>
            </a:r>
            <a:r>
              <a:rPr lang="en-US" dirty="0">
                <a:solidFill>
                  <a:schemeClr val="accent2">
                    <a:lumMod val="50000"/>
                  </a:schemeClr>
                </a:solidFill>
              </a:rPr>
              <a:t>5</a:t>
            </a:r>
          </a:p>
        </p:txBody>
      </p:sp>
      <p:sp>
        <p:nvSpPr>
          <p:cNvPr id="3" name="Subtitle 2"/>
          <p:cNvSpPr>
            <a:spLocks noGrp="1"/>
          </p:cNvSpPr>
          <p:nvPr>
            <p:ph type="subTitle" idx="1"/>
          </p:nvPr>
        </p:nvSpPr>
        <p:spPr>
          <a:xfrm>
            <a:off x="2589213" y="4814888"/>
            <a:ext cx="8915399" cy="1088774"/>
          </a:xfrm>
        </p:spPr>
        <p:txBody>
          <a:bodyPr>
            <a:normAutofit fontScale="85000" lnSpcReduction="20000"/>
          </a:bodyPr>
          <a:lstStyle/>
          <a:p>
            <a:r>
              <a:rPr lang="en-US" dirty="0" smtClean="0"/>
              <a:t>Erik Friend &amp; Ginger Elliott-Teague</a:t>
            </a:r>
          </a:p>
          <a:p>
            <a:r>
              <a:rPr lang="en-US" dirty="0" smtClean="0"/>
              <a:t>Directors of Data Analysis</a:t>
            </a:r>
          </a:p>
          <a:p>
            <a:r>
              <a:rPr lang="en-US" dirty="0" smtClean="0"/>
              <a:t>April/May 2016</a:t>
            </a:r>
          </a:p>
        </p:txBody>
      </p:sp>
      <p:pic>
        <p:nvPicPr>
          <p:cNvPr id="1026" name="Picture 2" descr="cid:image001.png@01D12378.8AFC8E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4732" y="5419046"/>
            <a:ext cx="3970992" cy="105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4562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Data Collection Notes</a:t>
            </a:r>
            <a:endParaRPr lang="en-US" dirty="0"/>
          </a:p>
        </p:txBody>
      </p:sp>
      <p:sp>
        <p:nvSpPr>
          <p:cNvPr id="4" name="Content Placeholder 3"/>
          <p:cNvSpPr>
            <a:spLocks noGrp="1"/>
          </p:cNvSpPr>
          <p:nvPr>
            <p:ph sz="half" idx="2"/>
          </p:nvPr>
        </p:nvSpPr>
        <p:spPr>
          <a:xfrm>
            <a:off x="2592924" y="1905000"/>
            <a:ext cx="8911687" cy="4225436"/>
          </a:xfrm>
        </p:spPr>
        <p:txBody>
          <a:bodyPr>
            <a:normAutofit/>
          </a:bodyPr>
          <a:lstStyle/>
          <a:p>
            <a:r>
              <a:rPr lang="en-US" dirty="0" smtClean="0"/>
              <a:t>Source: Oct 1 Child Count through </a:t>
            </a:r>
            <a:r>
              <a:rPr lang="en-US" dirty="0"/>
              <a:t>OK </a:t>
            </a:r>
            <a:r>
              <a:rPr lang="en-US" dirty="0" err="1"/>
              <a:t>EdPlan</a:t>
            </a:r>
            <a:endParaRPr lang="en-US" dirty="0"/>
          </a:p>
          <a:p>
            <a:pPr marL="0" indent="0">
              <a:buNone/>
            </a:pPr>
            <a:endParaRPr lang="en-US" dirty="0" smtClean="0"/>
          </a:p>
          <a:p>
            <a:pPr marL="0" indent="0">
              <a:buNone/>
            </a:pPr>
            <a:r>
              <a:rPr lang="en-US" i="1" dirty="0" smtClean="0"/>
              <a:t>Question addressed:</a:t>
            </a:r>
            <a:r>
              <a:rPr lang="en-US" dirty="0" smtClean="0"/>
              <a:t>	</a:t>
            </a:r>
          </a:p>
          <a:p>
            <a:r>
              <a:rPr lang="en-US" dirty="0" smtClean="0"/>
              <a:t>What percentage of the time do students with IEPs receive services in regular education settings?</a:t>
            </a:r>
          </a:p>
        </p:txBody>
      </p:sp>
    </p:spTree>
    <p:extLst>
      <p:ext uri="{BB962C8B-B14F-4D97-AF65-F5344CB8AC3E}">
        <p14:creationId xmlns:p14="http://schemas.microsoft.com/office/powerpoint/2010/main" val="4137405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5:</a:t>
            </a:r>
            <a:br>
              <a:rPr lang="en-US" dirty="0" smtClean="0"/>
            </a:br>
            <a:r>
              <a:rPr lang="en-US" dirty="0" smtClean="0"/>
              <a:t>Least Restrictive Environment 6-21</a:t>
            </a:r>
            <a:endParaRPr lang="en-US" dirty="0"/>
          </a:p>
        </p:txBody>
      </p:sp>
      <p:pic>
        <p:nvPicPr>
          <p:cNvPr id="6" name="Content Placeholder 3"/>
          <p:cNvPicPr>
            <a:picLocks noChangeAspect="1"/>
          </p:cNvPicPr>
          <p:nvPr/>
        </p:nvPicPr>
        <p:blipFill>
          <a:blip r:embed="rId3"/>
          <a:stretch>
            <a:fillRect/>
          </a:stretch>
        </p:blipFill>
        <p:spPr>
          <a:xfrm>
            <a:off x="190919" y="2542233"/>
            <a:ext cx="11974191" cy="4200211"/>
          </a:xfrm>
          <a:prstGeom prst="rect">
            <a:avLst/>
          </a:prstGeom>
        </p:spPr>
      </p:pic>
      <p:sp>
        <p:nvSpPr>
          <p:cNvPr id="4" name="Content Placeholder 3"/>
          <p:cNvSpPr>
            <a:spLocks noGrp="1"/>
          </p:cNvSpPr>
          <p:nvPr>
            <p:ph idx="1"/>
          </p:nvPr>
        </p:nvSpPr>
        <p:spPr>
          <a:xfrm>
            <a:off x="2589211" y="1905000"/>
            <a:ext cx="9230753" cy="506604"/>
          </a:xfrm>
        </p:spPr>
        <p:txBody>
          <a:bodyPr>
            <a:normAutofit/>
          </a:bodyPr>
          <a:lstStyle/>
          <a:p>
            <a:r>
              <a:rPr lang="en-US" dirty="0" smtClean="0"/>
              <a:t>LRE is calculated from a child’s OK </a:t>
            </a:r>
            <a:r>
              <a:rPr lang="en-US" dirty="0" err="1" smtClean="0"/>
              <a:t>EdPlan</a:t>
            </a:r>
            <a:r>
              <a:rPr lang="en-US" dirty="0" smtClean="0"/>
              <a:t> Services page.</a:t>
            </a:r>
            <a:endParaRPr lang="en-US" dirty="0"/>
          </a:p>
        </p:txBody>
      </p:sp>
    </p:spTree>
    <p:extLst>
      <p:ext uri="{BB962C8B-B14F-4D97-AF65-F5344CB8AC3E}">
        <p14:creationId xmlns:p14="http://schemas.microsoft.com/office/powerpoint/2010/main" val="1687996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5, cont’d.</a:t>
            </a:r>
            <a:endParaRPr lang="en-US" dirty="0"/>
          </a:p>
        </p:txBody>
      </p:sp>
      <p:sp>
        <p:nvSpPr>
          <p:cNvPr id="6" name="Content Placeholder 5"/>
          <p:cNvSpPr>
            <a:spLocks noGrp="1"/>
          </p:cNvSpPr>
          <p:nvPr>
            <p:ph sz="half" idx="2"/>
          </p:nvPr>
        </p:nvSpPr>
        <p:spPr>
          <a:xfrm>
            <a:off x="7190747" y="1905000"/>
            <a:ext cx="4313864" cy="4495800"/>
          </a:xfrm>
        </p:spPr>
        <p:txBody>
          <a:bodyPr>
            <a:normAutofit/>
          </a:bodyPr>
          <a:lstStyle/>
          <a:p>
            <a:r>
              <a:rPr lang="en-US" dirty="0"/>
              <a:t>Choose Site -&gt; Review Length of School Week</a:t>
            </a:r>
          </a:p>
          <a:p>
            <a:endParaRPr lang="en-US" dirty="0" smtClean="0"/>
          </a:p>
          <a:p>
            <a:endParaRPr lang="en-US" dirty="0" smtClean="0"/>
          </a:p>
          <a:p>
            <a:r>
              <a:rPr lang="en-US" dirty="0" smtClean="0"/>
              <a:t>If </a:t>
            </a:r>
            <a:r>
              <a:rPr lang="en-US" dirty="0"/>
              <a:t>the </a:t>
            </a:r>
            <a:r>
              <a:rPr lang="en-US" dirty="0" smtClean="0"/>
              <a:t>student’s </a:t>
            </a:r>
            <a:r>
              <a:rPr lang="en-US" dirty="0"/>
              <a:t>instructional week is not the same as </a:t>
            </a:r>
            <a:r>
              <a:rPr lang="en-US" dirty="0" smtClean="0"/>
              <a:t>peers’, </a:t>
            </a:r>
            <a:r>
              <a:rPr lang="en-US" dirty="0"/>
              <a:t>be sure to notate that on the Services </a:t>
            </a:r>
            <a:r>
              <a:rPr lang="en-US" dirty="0" smtClean="0"/>
              <a:t>page, as shown on the box to the left.</a:t>
            </a:r>
          </a:p>
          <a:p>
            <a:endParaRPr lang="en-US" dirty="0"/>
          </a:p>
        </p:txBody>
      </p:sp>
      <p:pic>
        <p:nvPicPr>
          <p:cNvPr id="3" name="Picture 2"/>
          <p:cNvPicPr>
            <a:picLocks noChangeAspect="1"/>
          </p:cNvPicPr>
          <p:nvPr/>
        </p:nvPicPr>
        <p:blipFill>
          <a:blip r:embed="rId3"/>
          <a:stretch>
            <a:fillRect/>
          </a:stretch>
        </p:blipFill>
        <p:spPr>
          <a:xfrm>
            <a:off x="211964" y="3878853"/>
            <a:ext cx="6624265" cy="2866708"/>
          </a:xfrm>
          <a:prstGeom prst="rect">
            <a:avLst/>
          </a:prstGeom>
        </p:spPr>
      </p:pic>
      <p:pic>
        <p:nvPicPr>
          <p:cNvPr id="5" name="Picture 4"/>
          <p:cNvPicPr>
            <a:picLocks noChangeAspect="1"/>
          </p:cNvPicPr>
          <p:nvPr/>
        </p:nvPicPr>
        <p:blipFill>
          <a:blip r:embed="rId4"/>
          <a:stretch>
            <a:fillRect/>
          </a:stretch>
        </p:blipFill>
        <p:spPr>
          <a:xfrm>
            <a:off x="2978226" y="1674397"/>
            <a:ext cx="3838462" cy="1461666"/>
          </a:xfrm>
          <a:prstGeom prst="rect">
            <a:avLst/>
          </a:prstGeom>
        </p:spPr>
      </p:pic>
      <p:pic>
        <p:nvPicPr>
          <p:cNvPr id="7" name="Picture 6"/>
          <p:cNvPicPr>
            <a:picLocks noChangeAspect="1"/>
          </p:cNvPicPr>
          <p:nvPr/>
        </p:nvPicPr>
        <p:blipFill>
          <a:blip r:embed="rId5"/>
          <a:stretch>
            <a:fillRect/>
          </a:stretch>
        </p:blipFill>
        <p:spPr>
          <a:xfrm>
            <a:off x="2971044" y="3211171"/>
            <a:ext cx="3845643" cy="396458"/>
          </a:xfrm>
          <a:prstGeom prst="rect">
            <a:avLst/>
          </a:prstGeom>
        </p:spPr>
      </p:pic>
    </p:spTree>
    <p:extLst>
      <p:ext uri="{BB962C8B-B14F-4D97-AF65-F5344CB8AC3E}">
        <p14:creationId xmlns:p14="http://schemas.microsoft.com/office/powerpoint/2010/main" val="527498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Contact</a:t>
            </a:r>
            <a:endParaRPr lang="en-US" dirty="0"/>
          </a:p>
        </p:txBody>
      </p:sp>
      <p:sp>
        <p:nvSpPr>
          <p:cNvPr id="3" name="Content Placeholder 2"/>
          <p:cNvSpPr>
            <a:spLocks noGrp="1"/>
          </p:cNvSpPr>
          <p:nvPr>
            <p:ph idx="1"/>
          </p:nvPr>
        </p:nvSpPr>
        <p:spPr>
          <a:xfrm>
            <a:off x="2589212" y="1904999"/>
            <a:ext cx="8915400" cy="4184302"/>
          </a:xfrm>
        </p:spPr>
        <p:txBody>
          <a:bodyPr>
            <a:normAutofit fontScale="92500" lnSpcReduction="10000"/>
          </a:bodyPr>
          <a:lstStyle/>
          <a:p>
            <a:r>
              <a:rPr lang="en-US" i="1" dirty="0"/>
              <a:t>Need </a:t>
            </a:r>
            <a:r>
              <a:rPr lang="en-US" i="1" dirty="0" smtClean="0"/>
              <a:t>more detail?</a:t>
            </a:r>
          </a:p>
          <a:p>
            <a:endParaRPr lang="en-US" dirty="0"/>
          </a:p>
          <a:p>
            <a:pPr marL="0" indent="0">
              <a:buNone/>
            </a:pPr>
            <a:r>
              <a:rPr lang="en-US" dirty="0" smtClean="0"/>
              <a:t>Contact:</a:t>
            </a:r>
            <a:endParaRPr lang="en-US" dirty="0"/>
          </a:p>
          <a:p>
            <a:pPr marL="0" indent="0">
              <a:buNone/>
            </a:pPr>
            <a:r>
              <a:rPr lang="en-US" dirty="0" smtClean="0"/>
              <a:t>	</a:t>
            </a:r>
            <a:r>
              <a:rPr lang="en-US" b="1" dirty="0" smtClean="0"/>
              <a:t>Erik Friend</a:t>
            </a:r>
          </a:p>
          <a:p>
            <a:pPr lvl="1">
              <a:buClr>
                <a:srgbClr val="353535"/>
              </a:buClr>
            </a:pPr>
            <a:r>
              <a:rPr lang="en-US" dirty="0" smtClean="0">
                <a:solidFill>
                  <a:prstClr val="black">
                    <a:lumMod val="75000"/>
                    <a:lumOff val="25000"/>
                  </a:prstClr>
                </a:solidFill>
              </a:rPr>
              <a:t>405-521-2198</a:t>
            </a:r>
          </a:p>
          <a:p>
            <a:pPr lvl="1">
              <a:buClr>
                <a:srgbClr val="353535"/>
              </a:buClr>
            </a:pPr>
            <a:r>
              <a:rPr lang="en-US" dirty="0" smtClean="0">
                <a:solidFill>
                  <a:prstClr val="black">
                    <a:lumMod val="75000"/>
                    <a:lumOff val="25000"/>
                  </a:prstClr>
                </a:solidFill>
                <a:hlinkClick r:id="rId3"/>
              </a:rPr>
              <a:t>erik.friend@sde.ok.gov</a:t>
            </a:r>
            <a:endParaRPr lang="en-US" dirty="0" smtClean="0">
              <a:solidFill>
                <a:prstClr val="black">
                  <a:lumMod val="75000"/>
                  <a:lumOff val="25000"/>
                </a:prstClr>
              </a:solidFill>
            </a:endParaRPr>
          </a:p>
          <a:p>
            <a:pPr marL="0" indent="0">
              <a:buNone/>
            </a:pPr>
            <a:endParaRPr lang="en-US" dirty="0" smtClean="0"/>
          </a:p>
          <a:p>
            <a:pPr marL="0" indent="0">
              <a:buNone/>
            </a:pPr>
            <a:r>
              <a:rPr lang="en-US" dirty="0" smtClean="0"/>
              <a:t>	</a:t>
            </a:r>
            <a:r>
              <a:rPr lang="en-US" b="1" dirty="0" smtClean="0"/>
              <a:t>Ginger Elliott-Teague</a:t>
            </a:r>
          </a:p>
          <a:p>
            <a:pPr lvl="1"/>
            <a:r>
              <a:rPr lang="en-US" dirty="0" smtClean="0"/>
              <a:t>405-521-4871</a:t>
            </a:r>
          </a:p>
          <a:p>
            <a:pPr lvl="1"/>
            <a:r>
              <a:rPr lang="en-US" dirty="0" smtClean="0">
                <a:hlinkClick r:id="rId4"/>
              </a:rPr>
              <a:t>ginger.elliott-teague@sde.ok.gov</a:t>
            </a:r>
            <a:r>
              <a:rPr lang="en-US" dirty="0" smtClean="0"/>
              <a:t> </a:t>
            </a:r>
            <a:endParaRPr lang="en-US" dirty="0"/>
          </a:p>
          <a:p>
            <a:pPr lvl="1"/>
            <a:endParaRPr lang="en-US" dirty="0" smtClean="0"/>
          </a:p>
        </p:txBody>
      </p:sp>
    </p:spTree>
    <p:extLst>
      <p:ext uri="{BB962C8B-B14F-4D97-AF65-F5344CB8AC3E}">
        <p14:creationId xmlns:p14="http://schemas.microsoft.com/office/powerpoint/2010/main" val="2754195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525</Words>
  <Application>Microsoft Office PowerPoint</Application>
  <PresentationFormat>Widescreen</PresentationFormat>
  <Paragraphs>65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Wisp</vt:lpstr>
      <vt:lpstr>Data Reporting: APR/DDP Indicator 5</vt:lpstr>
      <vt:lpstr>Data Collection Notes</vt:lpstr>
      <vt:lpstr>Indicator 5: Least Restrictive Environment 6-21</vt:lpstr>
      <vt:lpstr>Indicator 5, cont’d.</vt:lpstr>
      <vt:lpstr>OSDE Contact</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Reporting: APR/DDP Indicator 5</dc:title>
  <dc:creator>Ginger Elliott-Teague</dc:creator>
  <cp:lastModifiedBy>Ginger Elliott-Teague</cp:lastModifiedBy>
  <cp:revision>6</cp:revision>
  <dcterms:created xsi:type="dcterms:W3CDTF">2016-05-02T19:48:55Z</dcterms:created>
  <dcterms:modified xsi:type="dcterms:W3CDTF">2016-05-06T13:16:50Z</dcterms:modified>
</cp:coreProperties>
</file>