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59" r:id="rId3"/>
    <p:sldId id="260"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64221" autoAdjust="0"/>
  </p:normalViewPr>
  <p:slideViewPr>
    <p:cSldViewPr snapToGrid="0">
      <p:cViewPr varScale="1">
        <p:scale>
          <a:sx n="60" d="100"/>
          <a:sy n="60" d="100"/>
        </p:scale>
        <p:origin x="68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FF6EFE-B035-4E21-A9A9-AA27D6CCA03C}" type="datetimeFigureOut">
              <a:rPr lang="en-US" smtClean="0"/>
              <a:t>5/5/2016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32003C-63D8-46A6-B3A5-A68475C24089}" type="slidenum">
              <a:rPr lang="en-US" smtClean="0"/>
              <a:t>‹#›</a:t>
            </a:fld>
            <a:endParaRPr lang="en-US"/>
          </a:p>
        </p:txBody>
      </p:sp>
    </p:spTree>
    <p:extLst>
      <p:ext uri="{BB962C8B-B14F-4D97-AF65-F5344CB8AC3E}">
        <p14:creationId xmlns:p14="http://schemas.microsoft.com/office/powerpoint/2010/main" val="3162382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2D9A40-9EE1-4921-B5A4-5B96CACB731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8323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brief presentation focuses on the two indicators that report</a:t>
            </a:r>
            <a:r>
              <a:rPr lang="en-US" baseline="0" dirty="0" smtClean="0"/>
              <a:t> data collected via outside surveys.</a:t>
            </a:r>
            <a:endParaRPr lang="en-US" dirty="0" smtClean="0"/>
          </a:p>
          <a:p>
            <a:endParaRPr lang="en-US" dirty="0"/>
          </a:p>
        </p:txBody>
      </p:sp>
      <p:sp>
        <p:nvSpPr>
          <p:cNvPr id="4" name="Slide Number Placeholder 3"/>
          <p:cNvSpPr>
            <a:spLocks noGrp="1"/>
          </p:cNvSpPr>
          <p:nvPr>
            <p:ph type="sldNum" sz="quarter" idx="10"/>
          </p:nvPr>
        </p:nvSpPr>
        <p:spPr/>
        <p:txBody>
          <a:bodyPr/>
          <a:lstStyle/>
          <a:p>
            <a:fld id="{FC32003C-63D8-46A6-B3A5-A68475C24089}" type="slidenum">
              <a:rPr lang="en-US" smtClean="0"/>
              <a:t>2</a:t>
            </a:fld>
            <a:endParaRPr lang="en-US"/>
          </a:p>
        </p:txBody>
      </p:sp>
    </p:spTree>
    <p:extLst>
      <p:ext uri="{BB962C8B-B14F-4D97-AF65-F5344CB8AC3E}">
        <p14:creationId xmlns:p14="http://schemas.microsoft.com/office/powerpoint/2010/main" val="2680158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Indicator</a:t>
            </a:r>
            <a:r>
              <a:rPr lang="en-US" baseline="0" dirty="0" smtClean="0"/>
              <a:t> 8 measures what parents think about their school’s support of parents’ involvement in the IEP process. The number is not necessarily reflective of a district’s performance because it is based on the number of responses received from parents. Last year only 5.8 surveys were completed for the average district, so we want to look at increasing this. Half the districts in Oklahoma had 0 or 1 response. </a:t>
            </a:r>
          </a:p>
          <a:p>
            <a:endParaRPr lang="en-US" baseline="0" dirty="0" smtClean="0"/>
          </a:p>
          <a:p>
            <a:r>
              <a:rPr lang="en-US" baseline="0" dirty="0" smtClean="0"/>
              <a:t>Data related to Indicator 8 is included on the DDP, but it does not count towards your district’s determination. Oklahoma has to report the state-wide results for indicator 8 and we want to show you how your district’s performance contributes to the state-wide data. Positive responses are those surveys that have average scores higher than 3.5.</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Parents should complete it every year! The data does not roll over year to year. As a district, you have been tasked to facilitate the completion of these surveys. We understand that this is not an easy task. </a:t>
            </a:r>
            <a:r>
              <a:rPr lang="en-US" i="1" baseline="0" dirty="0" smtClean="0"/>
              <a:t>However, here are some tips on how to potentially get more responses.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Parents can complete the survey in three ways: Phone, Mail, or Internet. Students who are 18 years or older can respond as their own guardian and should be encouraged to complete the survey. The survey is available in English and Spanish. </a:t>
            </a:r>
          </a:p>
          <a:p>
            <a:endParaRPr lang="en-US" baseline="0" dirty="0" smtClean="0"/>
          </a:p>
          <a:p>
            <a:r>
              <a:rPr lang="en-US" baseline="0" dirty="0" smtClean="0"/>
              <a:t>Ask the parents/student to complete a paper survey and explain to them that you will mail it for them. Have a computer/tablet in the IEP meeting room and make it available to the parent/student to complete the survey while IEP team makes copies of documents. Alternatively, have a phone available right after the IEP meeting and call in for the parent and hand them the phone. However you choose to facilitate survey participation, please leave the room so that parents/students can answer anonymously and not feel coerced.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process of collecting surveys will likely change next year and the new survey will be available by July 1, 2016. We are looking at decreasing the number of questions asked, and offering districts a paper copy to give to parents.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OSDE can provide a district’s data of the survey responses received. They are only available on a request basis. The responses received are anonymous, but helpful for decisions for the school district moving forward.</a:t>
            </a:r>
            <a:endParaRPr lang="en-US" dirty="0"/>
          </a:p>
        </p:txBody>
      </p:sp>
      <p:sp>
        <p:nvSpPr>
          <p:cNvPr id="4" name="Slide Number Placeholder 3"/>
          <p:cNvSpPr>
            <a:spLocks noGrp="1"/>
          </p:cNvSpPr>
          <p:nvPr>
            <p:ph type="sldNum" sz="quarter" idx="10"/>
          </p:nvPr>
        </p:nvSpPr>
        <p:spPr/>
        <p:txBody>
          <a:bodyPr/>
          <a:lstStyle/>
          <a:p>
            <a:fld id="{532D9A40-9EE1-4921-B5A4-5B96CACB7314}" type="slidenum">
              <a:rPr lang="en-US" smtClean="0"/>
              <a:t>3</a:t>
            </a:fld>
            <a:endParaRPr lang="en-US"/>
          </a:p>
        </p:txBody>
      </p:sp>
    </p:spTree>
    <p:extLst>
      <p:ext uri="{BB962C8B-B14F-4D97-AF65-F5344CB8AC3E}">
        <p14:creationId xmlns:p14="http://schemas.microsoft.com/office/powerpoint/2010/main" val="3859659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Indicator</a:t>
            </a:r>
            <a:r>
              <a:rPr lang="en-US" baseline="0" dirty="0" smtClean="0"/>
              <a:t> 14 data is received from OU POLL, which conducts the transition survey. Oklahoma University contacts recent-year high school graduates with IEPs. The results are based on the number of respondents, not the number of graduates. Last year we had about 850 responses of all the students who graduated with IEPs last year.</a:t>
            </a:r>
          </a:p>
          <a:p>
            <a:endParaRPr lang="en-US" baseline="0" dirty="0" smtClean="0"/>
          </a:p>
          <a:p>
            <a:r>
              <a:rPr lang="en-US" baseline="0" dirty="0" smtClean="0"/>
              <a:t>The response rate is weak because students receive a phone call from a stranger to answer a survey of 80 questions. We are looking to improve this practice in future years. We are even considering an online survey for students. It will not be in place for the 2016-17 school year, but maybe in future years.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results may not be representative of a district’s recent graduates since it is based only on the responses of those who took the survey. If you had a an NA on your DDP for Indicator 14, no students in your district completed the survey. </a:t>
            </a:r>
          </a:p>
          <a:p>
            <a:endParaRPr lang="en-US" dirty="0"/>
          </a:p>
        </p:txBody>
      </p:sp>
      <p:sp>
        <p:nvSpPr>
          <p:cNvPr id="4" name="Slide Number Placeholder 3"/>
          <p:cNvSpPr>
            <a:spLocks noGrp="1"/>
          </p:cNvSpPr>
          <p:nvPr>
            <p:ph type="sldNum" sz="quarter" idx="10"/>
          </p:nvPr>
        </p:nvSpPr>
        <p:spPr/>
        <p:txBody>
          <a:bodyPr/>
          <a:lstStyle/>
          <a:p>
            <a:fld id="{FC32003C-63D8-46A6-B3A5-A68475C24089}" type="slidenum">
              <a:rPr lang="en-US" smtClean="0"/>
              <a:t>4</a:t>
            </a:fld>
            <a:endParaRPr lang="en-US"/>
          </a:p>
        </p:txBody>
      </p:sp>
    </p:spTree>
    <p:extLst>
      <p:ext uri="{BB962C8B-B14F-4D97-AF65-F5344CB8AC3E}">
        <p14:creationId xmlns:p14="http://schemas.microsoft.com/office/powerpoint/2010/main" val="4184883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Data related to Indicator 14 is included on the DDP, but it does not count towards your district’s determination. Oklahoma has to report the state-wide results for indicator 8 and we want to show you how your district’s performance contributes to the state-wide data. Positive responses are those surveys that have average scores higher than 3.5.</a:t>
            </a:r>
          </a:p>
          <a:p>
            <a:endParaRPr lang="en-US" dirty="0"/>
          </a:p>
        </p:txBody>
      </p:sp>
      <p:sp>
        <p:nvSpPr>
          <p:cNvPr id="4" name="Slide Number Placeholder 3"/>
          <p:cNvSpPr>
            <a:spLocks noGrp="1"/>
          </p:cNvSpPr>
          <p:nvPr>
            <p:ph type="sldNum" sz="quarter" idx="10"/>
          </p:nvPr>
        </p:nvSpPr>
        <p:spPr/>
        <p:txBody>
          <a:bodyPr/>
          <a:lstStyle/>
          <a:p>
            <a:fld id="{FC32003C-63D8-46A6-B3A5-A68475C24089}" type="slidenum">
              <a:rPr lang="en-US" smtClean="0"/>
              <a:t>5</a:t>
            </a:fld>
            <a:endParaRPr lang="en-US"/>
          </a:p>
        </p:txBody>
      </p:sp>
    </p:spTree>
    <p:extLst>
      <p:ext uri="{BB962C8B-B14F-4D97-AF65-F5344CB8AC3E}">
        <p14:creationId xmlns:p14="http://schemas.microsoft.com/office/powerpoint/2010/main" val="3401848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24896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5428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93496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0931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484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94617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51433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4449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589212" y="1904999"/>
            <a:ext cx="8915400" cy="4136571"/>
          </a:xfrm>
        </p:spPr>
        <p:txBody>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49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83181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1905001"/>
            <a:ext cx="4313864" cy="4225436"/>
          </a:xfrm>
        </p:spPr>
        <p:txBody>
          <a:bodyPr>
            <a:normAutofit/>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190747" y="1905000"/>
            <a:ext cx="4313864" cy="4225436"/>
          </a:xfrm>
        </p:spPr>
        <p:txBody>
          <a:bodyPr>
            <a:normAutofit/>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0153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12078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91384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15033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8540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50484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1904999"/>
            <a:ext cx="8915400" cy="4225437"/>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5/5/2016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489206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2.png@01D164A4.6C6E09E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ginger.elliott-teague@sde.ok.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085975"/>
          </a:xfrm>
        </p:spPr>
        <p:txBody>
          <a:bodyPr/>
          <a:lstStyle/>
          <a:p>
            <a:r>
              <a:rPr lang="en-US" dirty="0" smtClean="0"/>
              <a:t>Data Reporting:</a:t>
            </a:r>
            <a:br>
              <a:rPr lang="en-US" dirty="0" smtClean="0"/>
            </a:br>
            <a:r>
              <a:rPr lang="en-US" dirty="0" smtClean="0">
                <a:solidFill>
                  <a:schemeClr val="accent2">
                    <a:lumMod val="50000"/>
                  </a:schemeClr>
                </a:solidFill>
              </a:rPr>
              <a:t>APR/DDP Indicators 8 &amp; 14</a:t>
            </a:r>
            <a:endParaRPr lang="en-US" dirty="0">
              <a:solidFill>
                <a:schemeClr val="accent2">
                  <a:lumMod val="50000"/>
                </a:schemeClr>
              </a:solidFill>
            </a:endParaRPr>
          </a:p>
        </p:txBody>
      </p:sp>
      <p:sp>
        <p:nvSpPr>
          <p:cNvPr id="3" name="Subtitle 2"/>
          <p:cNvSpPr>
            <a:spLocks noGrp="1"/>
          </p:cNvSpPr>
          <p:nvPr>
            <p:ph type="subTitle" idx="1"/>
          </p:nvPr>
        </p:nvSpPr>
        <p:spPr>
          <a:xfrm>
            <a:off x="2589213" y="4814888"/>
            <a:ext cx="8915399" cy="1088774"/>
          </a:xfrm>
        </p:spPr>
        <p:txBody>
          <a:bodyPr>
            <a:normAutofit fontScale="85000" lnSpcReduction="20000"/>
          </a:bodyPr>
          <a:lstStyle/>
          <a:p>
            <a:r>
              <a:rPr lang="en-US" dirty="0" smtClean="0"/>
              <a:t>Erik Friend &amp; Ginger Elliott-Teague</a:t>
            </a:r>
          </a:p>
          <a:p>
            <a:r>
              <a:rPr lang="en-US" dirty="0" smtClean="0"/>
              <a:t>Directors of Data Analysis</a:t>
            </a:r>
          </a:p>
          <a:p>
            <a:r>
              <a:rPr lang="en-US" dirty="0" smtClean="0"/>
              <a:t>April/May 2016</a:t>
            </a:r>
          </a:p>
        </p:txBody>
      </p:sp>
      <p:pic>
        <p:nvPicPr>
          <p:cNvPr id="1026" name="Picture 2" descr="cid:image001.png@01D12378.8AFC8E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764732" y="5419046"/>
            <a:ext cx="3970992" cy="105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2881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Notes</a:t>
            </a:r>
            <a:endParaRPr lang="en-US" dirty="0"/>
          </a:p>
        </p:txBody>
      </p:sp>
      <p:sp>
        <p:nvSpPr>
          <p:cNvPr id="4" name="Content Placeholder 3"/>
          <p:cNvSpPr>
            <a:spLocks noGrp="1"/>
          </p:cNvSpPr>
          <p:nvPr>
            <p:ph sz="half" idx="2"/>
          </p:nvPr>
        </p:nvSpPr>
        <p:spPr>
          <a:xfrm>
            <a:off x="2592924" y="1905000"/>
            <a:ext cx="8911687" cy="4225436"/>
          </a:xfrm>
        </p:spPr>
        <p:txBody>
          <a:bodyPr>
            <a:normAutofit lnSpcReduction="10000"/>
          </a:bodyPr>
          <a:lstStyle/>
          <a:p>
            <a:r>
              <a:rPr lang="en-US" dirty="0" smtClean="0"/>
              <a:t>Sources: Outside surveys</a:t>
            </a:r>
          </a:p>
          <a:p>
            <a:pPr lvl="1"/>
            <a:r>
              <a:rPr lang="en-US" dirty="0" smtClean="0"/>
              <a:t>Parent Involvement (Ind. 8) – Oklahoma Parent Center</a:t>
            </a:r>
          </a:p>
          <a:p>
            <a:pPr lvl="1">
              <a:lnSpc>
                <a:spcPct val="110000"/>
              </a:lnSpc>
            </a:pPr>
            <a:r>
              <a:rPr lang="en-US" dirty="0" smtClean="0"/>
              <a:t>Post-School Outcomes (Ind. 14) </a:t>
            </a:r>
            <a:r>
              <a:rPr lang="en-US" dirty="0"/>
              <a:t>– </a:t>
            </a:r>
            <a:r>
              <a:rPr lang="en-US" dirty="0" smtClean="0"/>
              <a:t>OU </a:t>
            </a:r>
            <a:r>
              <a:rPr lang="en-US" dirty="0"/>
              <a:t>POLL (The Univ. of </a:t>
            </a:r>
            <a:r>
              <a:rPr lang="en-US" dirty="0" smtClean="0"/>
              <a:t>Okla</a:t>
            </a:r>
            <a:r>
              <a:rPr lang="en-US" dirty="0"/>
              <a:t>.</a:t>
            </a:r>
            <a:r>
              <a:rPr lang="en-US" dirty="0" smtClean="0"/>
              <a:t> </a:t>
            </a:r>
            <a:r>
              <a:rPr lang="en-US" dirty="0"/>
              <a:t>Public Opinion Learning </a:t>
            </a:r>
            <a:r>
              <a:rPr lang="en-US" dirty="0" smtClean="0"/>
              <a:t>Laboratory)</a:t>
            </a:r>
            <a:endParaRPr lang="en-US" dirty="0" smtClean="0"/>
          </a:p>
          <a:p>
            <a:pPr marL="0" indent="0">
              <a:buNone/>
            </a:pPr>
            <a:endParaRPr lang="en-US" dirty="0" smtClean="0"/>
          </a:p>
          <a:p>
            <a:pPr marL="0" indent="0">
              <a:buNone/>
            </a:pPr>
            <a:r>
              <a:rPr lang="en-US" i="1" dirty="0" smtClean="0"/>
              <a:t>Questions addressed:</a:t>
            </a:r>
          </a:p>
          <a:p>
            <a:r>
              <a:rPr lang="en-US" dirty="0" smtClean="0"/>
              <a:t>Ind. 8: What do parents think about a school’s level of support throughout the IEP process?</a:t>
            </a:r>
          </a:p>
          <a:p>
            <a:r>
              <a:rPr lang="en-US" dirty="0" smtClean="0"/>
              <a:t>Ind. 14: What are graduates with IEPs doing after high school?</a:t>
            </a:r>
            <a:endParaRPr lang="en-US" dirty="0"/>
          </a:p>
        </p:txBody>
      </p:sp>
    </p:spTree>
    <p:extLst>
      <p:ext uri="{BB962C8B-B14F-4D97-AF65-F5344CB8AC3E}">
        <p14:creationId xmlns:p14="http://schemas.microsoft.com/office/powerpoint/2010/main" val="3064525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Indicator 8:</a:t>
            </a:r>
            <a:br>
              <a:rPr lang="en-US" smtClean="0"/>
            </a:br>
            <a:r>
              <a:rPr lang="en-US" smtClean="0"/>
              <a:t>Parental Involvement</a:t>
            </a:r>
            <a:endParaRPr lang="en-US" dirty="0"/>
          </a:p>
        </p:txBody>
      </p:sp>
      <p:sp>
        <p:nvSpPr>
          <p:cNvPr id="3" name="Content Placeholder 2"/>
          <p:cNvSpPr>
            <a:spLocks noGrp="1"/>
          </p:cNvSpPr>
          <p:nvPr>
            <p:ph idx="1"/>
          </p:nvPr>
        </p:nvSpPr>
        <p:spPr>
          <a:xfrm>
            <a:off x="2589212" y="1904999"/>
            <a:ext cx="8915400" cy="4535994"/>
          </a:xfrm>
        </p:spPr>
        <p:txBody>
          <a:bodyPr>
            <a:normAutofit/>
          </a:bodyPr>
          <a:lstStyle/>
          <a:p>
            <a:r>
              <a:rPr lang="en-US" dirty="0" smtClean="0"/>
              <a:t>OPC </a:t>
            </a:r>
            <a:r>
              <a:rPr lang="en-US" dirty="0" smtClean="0"/>
              <a:t>supports the parent survey about schools’ support of parent involvement in IEP process.</a:t>
            </a:r>
          </a:p>
          <a:p>
            <a:pPr lvl="1"/>
            <a:r>
              <a:rPr lang="en-US" dirty="0" smtClean="0"/>
              <a:t>25 questions of school support, each a 1-7 rating (7 is excellent/ always/very strongly agree)</a:t>
            </a:r>
          </a:p>
          <a:p>
            <a:pPr lvl="1"/>
            <a:r>
              <a:rPr lang="en-US" dirty="0" smtClean="0"/>
              <a:t>Score is calculated from completed surveys: the percentage of question responses rated &gt;3.5</a:t>
            </a:r>
          </a:p>
          <a:p>
            <a:r>
              <a:rPr lang="en-US" dirty="0" smtClean="0"/>
              <a:t>Notes on completion:</a:t>
            </a:r>
          </a:p>
          <a:p>
            <a:pPr lvl="1"/>
            <a:r>
              <a:rPr lang="en-US" dirty="0" smtClean="0"/>
              <a:t>Average of 5.8 parent surveys completed per district in 2014-2015.</a:t>
            </a:r>
          </a:p>
          <a:p>
            <a:pPr lvl="1"/>
            <a:r>
              <a:rPr lang="en-US" dirty="0" smtClean="0"/>
              <a:t>In 47% of districts across the state, none or one was completed.</a:t>
            </a:r>
          </a:p>
          <a:p>
            <a:endParaRPr lang="en-US" dirty="0"/>
          </a:p>
        </p:txBody>
      </p:sp>
    </p:spTree>
    <p:extLst>
      <p:ext uri="{BB962C8B-B14F-4D97-AF65-F5344CB8AC3E}">
        <p14:creationId xmlns:p14="http://schemas.microsoft.com/office/powerpoint/2010/main" val="1684109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Indicator 14: </a:t>
            </a:r>
            <a:br>
              <a:rPr lang="en-US" smtClean="0"/>
            </a:br>
            <a:r>
              <a:rPr lang="en-US" smtClean="0"/>
              <a:t>Post-School Outcomes</a:t>
            </a:r>
            <a:endParaRPr lang="en-US" dirty="0"/>
          </a:p>
        </p:txBody>
      </p:sp>
      <p:sp>
        <p:nvSpPr>
          <p:cNvPr id="3" name="Content Placeholder 2"/>
          <p:cNvSpPr>
            <a:spLocks noGrp="1"/>
          </p:cNvSpPr>
          <p:nvPr>
            <p:ph idx="1"/>
          </p:nvPr>
        </p:nvSpPr>
        <p:spPr/>
        <p:txBody>
          <a:bodyPr>
            <a:normAutofit/>
          </a:bodyPr>
          <a:lstStyle/>
          <a:p>
            <a:r>
              <a:rPr lang="en-US" dirty="0" smtClean="0"/>
              <a:t>Process</a:t>
            </a:r>
            <a:r>
              <a:rPr lang="en-US" dirty="0" smtClean="0"/>
              <a:t>:</a:t>
            </a:r>
          </a:p>
          <a:p>
            <a:pPr lvl="1"/>
            <a:r>
              <a:rPr lang="en-US" dirty="0" smtClean="0"/>
              <a:t>OU POLL calls the full list of graduated students with IEPs, based on contact information at graduation.</a:t>
            </a:r>
          </a:p>
          <a:p>
            <a:pPr lvl="1"/>
            <a:r>
              <a:rPr lang="en-US" dirty="0" smtClean="0"/>
              <a:t>Asks series of questions on transition.</a:t>
            </a:r>
          </a:p>
          <a:p>
            <a:r>
              <a:rPr lang="en-US" dirty="0" smtClean="0"/>
              <a:t>The set of respondents is used as the baseline data to calculate rates of outcomes for Indicator 14. 	</a:t>
            </a:r>
          </a:p>
          <a:p>
            <a:pPr lvl="1"/>
            <a:r>
              <a:rPr lang="en-US" dirty="0" smtClean="0"/>
              <a:t>The total of graduated students is not taken into account.</a:t>
            </a:r>
          </a:p>
          <a:p>
            <a:pPr lvl="1"/>
            <a:r>
              <a:rPr lang="en-US" dirty="0" smtClean="0"/>
              <a:t>Most districts had no respondents, so have no data.</a:t>
            </a:r>
          </a:p>
        </p:txBody>
      </p:sp>
    </p:spTree>
    <p:extLst>
      <p:ext uri="{BB962C8B-B14F-4D97-AF65-F5344CB8AC3E}">
        <p14:creationId xmlns:p14="http://schemas.microsoft.com/office/powerpoint/2010/main" val="605114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Indicator 14, cont’d.</a:t>
            </a:r>
            <a:endParaRPr lang="en-US" dirty="0"/>
          </a:p>
        </p:txBody>
      </p:sp>
      <p:sp>
        <p:nvSpPr>
          <p:cNvPr id="3" name="Content Placeholder 2"/>
          <p:cNvSpPr>
            <a:spLocks noGrp="1"/>
          </p:cNvSpPr>
          <p:nvPr>
            <p:ph idx="1"/>
          </p:nvPr>
        </p:nvSpPr>
        <p:spPr>
          <a:xfrm>
            <a:off x="2589212" y="1485901"/>
            <a:ext cx="8915400" cy="4555670"/>
          </a:xfrm>
        </p:spPr>
        <p:txBody>
          <a:bodyPr>
            <a:noAutofit/>
          </a:bodyPr>
          <a:lstStyle/>
          <a:p>
            <a:r>
              <a:rPr lang="en-US" dirty="0" smtClean="0"/>
              <a:t>Four elements are used to measure Indicator 14:</a:t>
            </a:r>
          </a:p>
          <a:p>
            <a:pPr lvl="1"/>
            <a:r>
              <a:rPr lang="en-US" dirty="0" smtClean="0"/>
              <a:t>Enrolled in higher education </a:t>
            </a:r>
          </a:p>
          <a:p>
            <a:pPr lvl="1"/>
            <a:r>
              <a:rPr lang="en-US" dirty="0" smtClean="0"/>
              <a:t>Working in competitive employment</a:t>
            </a:r>
          </a:p>
          <a:p>
            <a:pPr lvl="1"/>
            <a:r>
              <a:rPr lang="en-US" dirty="0" smtClean="0"/>
              <a:t>Engaged in other work or education</a:t>
            </a:r>
          </a:p>
          <a:p>
            <a:pPr lvl="1"/>
            <a:r>
              <a:rPr lang="en-US" dirty="0" smtClean="0"/>
              <a:t>Not engaged </a:t>
            </a:r>
          </a:p>
          <a:p>
            <a:r>
              <a:rPr lang="en-US" dirty="0" smtClean="0"/>
              <a:t>Values:</a:t>
            </a:r>
          </a:p>
          <a:p>
            <a:pPr lvl="1"/>
            <a:r>
              <a:rPr lang="en-US" dirty="0" smtClean="0"/>
              <a:t>“A” = Percent respondents in higher </a:t>
            </a:r>
            <a:r>
              <a:rPr lang="en-US" dirty="0" err="1" smtClean="0"/>
              <a:t>ed</a:t>
            </a:r>
            <a:endParaRPr lang="en-US" dirty="0" smtClean="0"/>
          </a:p>
          <a:p>
            <a:pPr lvl="1"/>
            <a:r>
              <a:rPr lang="en-US" dirty="0" smtClean="0"/>
              <a:t>“B” = Percent in higher </a:t>
            </a:r>
            <a:r>
              <a:rPr lang="en-US" dirty="0" err="1" smtClean="0"/>
              <a:t>ed</a:t>
            </a:r>
            <a:r>
              <a:rPr lang="en-US" dirty="0" smtClean="0"/>
              <a:t> and/or competitive employment</a:t>
            </a:r>
          </a:p>
          <a:p>
            <a:pPr lvl="1"/>
            <a:r>
              <a:rPr lang="en-US" dirty="0" smtClean="0"/>
              <a:t>“C” = Percent in B and/or engaged in other work or education</a:t>
            </a:r>
          </a:p>
          <a:p>
            <a:r>
              <a:rPr lang="en-US" dirty="0" smtClean="0"/>
              <a:t>Will have 100% in “C” if no respondents are “Not engaged.”</a:t>
            </a:r>
          </a:p>
          <a:p>
            <a:pPr lvl="1"/>
            <a:endParaRPr lang="en-US" dirty="0"/>
          </a:p>
        </p:txBody>
      </p:sp>
    </p:spTree>
    <p:extLst>
      <p:ext uri="{BB962C8B-B14F-4D97-AF65-F5344CB8AC3E}">
        <p14:creationId xmlns:p14="http://schemas.microsoft.com/office/powerpoint/2010/main" val="2725329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OSDE Contact</a:t>
            </a:r>
            <a:endParaRPr lang="en-US" dirty="0"/>
          </a:p>
        </p:txBody>
      </p:sp>
      <p:sp>
        <p:nvSpPr>
          <p:cNvPr id="3" name="Content Placeholder 2"/>
          <p:cNvSpPr>
            <a:spLocks noGrp="1"/>
          </p:cNvSpPr>
          <p:nvPr>
            <p:ph idx="1"/>
          </p:nvPr>
        </p:nvSpPr>
        <p:spPr>
          <a:xfrm>
            <a:off x="2589212" y="1904999"/>
            <a:ext cx="8915400" cy="4184302"/>
          </a:xfrm>
        </p:spPr>
        <p:txBody>
          <a:bodyPr>
            <a:normAutofit/>
          </a:bodyPr>
          <a:lstStyle/>
          <a:p>
            <a:r>
              <a:rPr lang="en-US" i="1" dirty="0"/>
              <a:t>Need your district responses</a:t>
            </a:r>
            <a:r>
              <a:rPr lang="en-US" i="1" dirty="0" smtClean="0"/>
              <a:t>? </a:t>
            </a:r>
          </a:p>
          <a:p>
            <a:endParaRPr lang="en-US" dirty="0"/>
          </a:p>
          <a:p>
            <a:pPr marL="0" indent="0">
              <a:buNone/>
            </a:pPr>
            <a:r>
              <a:rPr lang="en-US" dirty="0" smtClean="0"/>
              <a:t>Contact:</a:t>
            </a:r>
            <a:endParaRPr lang="en-US" dirty="0"/>
          </a:p>
          <a:p>
            <a:pPr marL="0" indent="0">
              <a:buNone/>
            </a:pPr>
            <a:r>
              <a:rPr lang="en-US" dirty="0" smtClean="0"/>
              <a:t>	</a:t>
            </a:r>
            <a:r>
              <a:rPr lang="en-US" b="1" dirty="0" smtClean="0"/>
              <a:t>Ginger Elliott-Teague</a:t>
            </a:r>
          </a:p>
          <a:p>
            <a:pPr lvl="1"/>
            <a:r>
              <a:rPr lang="en-US" dirty="0" smtClean="0"/>
              <a:t>405-521-4871</a:t>
            </a:r>
          </a:p>
          <a:p>
            <a:pPr lvl="1"/>
            <a:r>
              <a:rPr lang="en-US" dirty="0" smtClean="0">
                <a:hlinkClick r:id="rId2"/>
              </a:rPr>
              <a:t>ginger.elliott-teague@sde.ok.gov</a:t>
            </a:r>
            <a:r>
              <a:rPr lang="en-US" dirty="0" smtClean="0"/>
              <a:t> </a:t>
            </a:r>
            <a:endParaRPr lang="en-US" dirty="0"/>
          </a:p>
          <a:p>
            <a:pPr lvl="1"/>
            <a:endParaRPr lang="en-US" dirty="0" smtClean="0"/>
          </a:p>
        </p:txBody>
      </p:sp>
    </p:spTree>
    <p:extLst>
      <p:ext uri="{BB962C8B-B14F-4D97-AF65-F5344CB8AC3E}">
        <p14:creationId xmlns:p14="http://schemas.microsoft.com/office/powerpoint/2010/main" val="648427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977</Words>
  <Application>Microsoft Office PowerPoint</Application>
  <PresentationFormat>Widescreen</PresentationFormat>
  <Paragraphs>69</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Wingdings 3</vt:lpstr>
      <vt:lpstr>Wisp</vt:lpstr>
      <vt:lpstr>Data Reporting: APR/DDP Indicators 8 &amp; 14</vt:lpstr>
      <vt:lpstr>Data Collection Notes</vt:lpstr>
      <vt:lpstr>Indicator 8: Parental Involvement</vt:lpstr>
      <vt:lpstr>Indicator 14:  Post-School Outcomes</vt:lpstr>
      <vt:lpstr>Indicator 14, cont’d.</vt:lpstr>
      <vt:lpstr>OSDE Contact</vt:lpstr>
    </vt:vector>
  </TitlesOfParts>
  <Company>State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Reporting</dc:title>
  <dc:creator>Ginger Elliott-Teague</dc:creator>
  <cp:lastModifiedBy>Ginger Elliott-Teague</cp:lastModifiedBy>
  <cp:revision>13</cp:revision>
  <dcterms:created xsi:type="dcterms:W3CDTF">2016-04-30T16:39:01Z</dcterms:created>
  <dcterms:modified xsi:type="dcterms:W3CDTF">2016-05-05T20:16:08Z</dcterms:modified>
</cp:coreProperties>
</file>