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64023" autoAdjust="0"/>
  </p:normalViewPr>
  <p:slideViewPr>
    <p:cSldViewPr snapToGrid="0">
      <p:cViewPr varScale="1">
        <p:scale>
          <a:sx n="60" d="100"/>
          <a:sy n="60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-76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22A4B-5048-4E5F-9BAA-ACDE5C3557BA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52934-D432-4E2A-99A2-5DC1B444D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78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2D9A40-9EE1-4921-B5A4-5B96CACB73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5317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Racial groups examined for Indicator 9: Native American/American Indian, Pacific Islander, Hispanic, Black/African-American, Caucasian/White, Asian, &amp; Multi-Race</a:t>
            </a:r>
          </a:p>
          <a:p>
            <a:endParaRPr lang="en-US" dirty="0" smtClean="0"/>
          </a:p>
          <a:p>
            <a:r>
              <a:rPr lang="en-US" dirty="0" smtClean="0"/>
              <a:t>Disability types examined for</a:t>
            </a:r>
            <a:r>
              <a:rPr lang="en-US" baseline="0" dirty="0" smtClean="0"/>
              <a:t> Indicator 10</a:t>
            </a:r>
            <a:r>
              <a:rPr lang="en-US" dirty="0" smtClean="0"/>
              <a:t>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intellectual disability, specific learning disabilities, emotional disturbance, speech or language impairments, other health impairments, and autism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32003C-63D8-46A6-B3A5-A68475C2408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9840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calculation</a:t>
            </a:r>
            <a:r>
              <a:rPr lang="en-US" baseline="0" dirty="0" smtClean="0"/>
              <a:t> of disproportionality by race is determined by the number of a sub-population divided by the total number of all students with that ethnicity enrolled in the district.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Calculation 1: The number of students of a particular race with an IEP divided by the number of all students of the same race (general education and students with an IEP).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Calculation 2: The number of all students with an IEP (minus the multiple race) divided by all students (minus the multiple race)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Finally: Calculation 1 divided by Calculation 2 to find the risk ratio. If the number is 2.5 or more, disproportionality exists.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a racial group has significant disproportionality, we will review policies and procedures to ensure that discrimination is not inherent to the process. As long as policies and procedures are not a problem, you meet the target regardless of the existence of significant disproportionality. There are some circumstances that cause the disproportionality simply because of the demographics of the community.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Notes: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Smaller districts with less demographic diversity are more likely to calculate disproportionality by race. There is a minimum count of 10 per race but it depends on the total enrollment of the district.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As part of the LEA assurances and agreements, OSDE-SES will </a:t>
            </a:r>
            <a:r>
              <a:rPr lang="en-US" b="1" baseline="0" dirty="0" smtClean="0"/>
              <a:t>require </a:t>
            </a:r>
            <a:r>
              <a:rPr lang="en-US" b="1" u="sng" baseline="0" dirty="0" smtClean="0"/>
              <a:t>discipline </a:t>
            </a:r>
            <a:r>
              <a:rPr lang="en-US" b="1" u="sng" baseline="0" dirty="0" smtClean="0"/>
              <a:t>policies and/or procedures</a:t>
            </a:r>
            <a:r>
              <a:rPr lang="en-US" b="1" u="none" baseline="0" dirty="0" smtClean="0"/>
              <a:t> </a:t>
            </a:r>
            <a:r>
              <a:rPr lang="en-US" b="1" baseline="0" dirty="0" smtClean="0"/>
              <a:t>and </a:t>
            </a:r>
            <a:r>
              <a:rPr lang="en-US" b="1" baseline="0" dirty="0" smtClean="0"/>
              <a:t>the </a:t>
            </a:r>
            <a:r>
              <a:rPr lang="en-US" b="1" u="sng" baseline="0" dirty="0" smtClean="0"/>
              <a:t>child </a:t>
            </a:r>
            <a:r>
              <a:rPr lang="en-US" b="1" u="sng" baseline="0" dirty="0" smtClean="0"/>
              <a:t>find </a:t>
            </a:r>
            <a:r>
              <a:rPr lang="en-US" b="1" u="sng" baseline="0" dirty="0" smtClean="0"/>
              <a:t>policy and/or procedures</a:t>
            </a:r>
            <a:r>
              <a:rPr lang="en-US" b="1" u="none" baseline="0" dirty="0" smtClean="0"/>
              <a:t> </a:t>
            </a:r>
            <a:r>
              <a:rPr lang="en-US" b="1" baseline="0" dirty="0" smtClean="0"/>
              <a:t>for both general and special education to be uploaded per </a:t>
            </a:r>
            <a:r>
              <a:rPr lang="en-US" b="1" baseline="0" dirty="0" smtClean="0"/>
              <a:t>district</a:t>
            </a:r>
            <a:r>
              <a:rPr lang="en-US" baseline="0" dirty="0" smtClean="0"/>
              <a:t>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2D9A40-9EE1-4921-B5A4-5B96CACB73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588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9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49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6852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18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167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0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534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82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4999"/>
            <a:ext cx="8915400" cy="413657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9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7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1905001"/>
            <a:ext cx="4313864" cy="42254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905000"/>
            <a:ext cx="4313864" cy="42254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94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343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53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7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2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04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1904999"/>
            <a:ext cx="8915400" cy="4225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7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2.png@01D164A4.6C6E09E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ginger.elliott-teague@sde.ok.gov" TargetMode="External"/><Relationship Id="rId2" Type="http://schemas.openxmlformats.org/officeDocument/2006/relationships/hyperlink" Target="mailto:erik.friend@sde.ok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085975"/>
          </a:xfrm>
        </p:spPr>
        <p:txBody>
          <a:bodyPr/>
          <a:lstStyle/>
          <a:p>
            <a:r>
              <a:rPr lang="en-US" dirty="0" smtClean="0"/>
              <a:t>Data Reporting:</a:t>
            </a:r>
            <a:br>
              <a:rPr lang="en-US" dirty="0" smtClean="0"/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APR/DDP Indicators 9 &amp; 10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814888"/>
            <a:ext cx="8915399" cy="108877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Erik Friend &amp; Ginger Elliott-Teague</a:t>
            </a:r>
          </a:p>
          <a:p>
            <a:r>
              <a:rPr lang="en-US" dirty="0" smtClean="0"/>
              <a:t>Directors of Data Analysis</a:t>
            </a:r>
          </a:p>
          <a:p>
            <a:r>
              <a:rPr lang="en-US" dirty="0" smtClean="0"/>
              <a:t>April/May 2016</a:t>
            </a:r>
          </a:p>
        </p:txBody>
      </p:sp>
      <p:pic>
        <p:nvPicPr>
          <p:cNvPr id="1026" name="Picture 2" descr="cid:image001.png@01D12378.8AFC8E3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732" y="5419046"/>
            <a:ext cx="3970992" cy="105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4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Data Collection Notes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924" y="1905000"/>
            <a:ext cx="8911687" cy="4225436"/>
          </a:xfrm>
        </p:spPr>
        <p:txBody>
          <a:bodyPr>
            <a:normAutofit/>
          </a:bodyPr>
          <a:lstStyle/>
          <a:p>
            <a:r>
              <a:rPr lang="en-US" dirty="0" smtClean="0"/>
              <a:t>Source: Oct. </a:t>
            </a:r>
            <a:r>
              <a:rPr lang="en-US" dirty="0"/>
              <a:t>1 Child Count </a:t>
            </a:r>
            <a:r>
              <a:rPr lang="en-US" dirty="0" smtClean="0"/>
              <a:t>through </a:t>
            </a:r>
            <a:r>
              <a:rPr lang="en-US" dirty="0"/>
              <a:t>OK </a:t>
            </a:r>
            <a:r>
              <a:rPr lang="en-US" dirty="0" err="1"/>
              <a:t>EdPlan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Questions addressed:</a:t>
            </a:r>
            <a:r>
              <a:rPr lang="en-US" dirty="0" smtClean="0"/>
              <a:t>	</a:t>
            </a:r>
          </a:p>
          <a:p>
            <a:r>
              <a:rPr lang="en-US" dirty="0" smtClean="0"/>
              <a:t>Ind. 9: Are </a:t>
            </a:r>
            <a:r>
              <a:rPr lang="en-US" dirty="0"/>
              <a:t>students of one racial group </a:t>
            </a:r>
            <a:r>
              <a:rPr lang="en-US" dirty="0" smtClean="0"/>
              <a:t>more likely to be </a:t>
            </a:r>
            <a:r>
              <a:rPr lang="en-US" dirty="0"/>
              <a:t>identified as needing an IEP than any other racial group</a:t>
            </a:r>
            <a:r>
              <a:rPr lang="en-US" dirty="0" smtClean="0"/>
              <a:t>? </a:t>
            </a:r>
            <a:endParaRPr lang="en-US" dirty="0"/>
          </a:p>
          <a:p>
            <a:r>
              <a:rPr lang="en-US" dirty="0" smtClean="0"/>
              <a:t>Ind. 10: Are students of one racial group more likely to be identified as having a particular disability than any other racial group?</a:t>
            </a:r>
          </a:p>
        </p:txBody>
      </p:sp>
    </p:spTree>
    <p:extLst>
      <p:ext uri="{BB962C8B-B14F-4D97-AF65-F5344CB8AC3E}">
        <p14:creationId xmlns:p14="http://schemas.microsoft.com/office/powerpoint/2010/main" val="69494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Indicator 9: Disproportionate Identification by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4999"/>
            <a:ext cx="9308036" cy="475705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Step 1:    # of Multi-Race IEP students/Total # Multi-Race students</a:t>
            </a:r>
          </a:p>
          <a:p>
            <a:pPr lvl="1"/>
            <a:r>
              <a:rPr lang="en-US" dirty="0" smtClean="0"/>
              <a:t>This gives us the percentage of Multi-Race students with IEPs.</a:t>
            </a:r>
          </a:p>
          <a:p>
            <a:r>
              <a:rPr lang="en-US" dirty="0" smtClean="0"/>
              <a:t>Step 2:    # of All IEP except Multi-Race IEP students/Total # of all except Multi-Race students</a:t>
            </a:r>
          </a:p>
          <a:p>
            <a:pPr lvl="1"/>
            <a:r>
              <a:rPr lang="en-US" dirty="0" smtClean="0"/>
              <a:t>This gives us the percentage of all other students with IEPs.</a:t>
            </a:r>
          </a:p>
          <a:p>
            <a:r>
              <a:rPr lang="en-US" dirty="0" smtClean="0"/>
              <a:t>Step 3:   % of Multi-Race IEP students/% of all others</a:t>
            </a:r>
          </a:p>
          <a:p>
            <a:pPr lvl="1"/>
            <a:r>
              <a:rPr lang="en-US" dirty="0" smtClean="0"/>
              <a:t>This tells us how much more/less likely it is for a Multi-Race student to be identified as needing an IEP than a child of another racial group.</a:t>
            </a:r>
          </a:p>
          <a:p>
            <a:r>
              <a:rPr lang="en-US" dirty="0" smtClean="0"/>
              <a:t>We take this approach for each racial group to determine whether it is more than 2.5 times more likely for a single group to be identified (as needing IEPs) in a particular district.</a:t>
            </a:r>
          </a:p>
          <a:p>
            <a:r>
              <a:rPr lang="en-US" dirty="0" smtClean="0"/>
              <a:t>After identifying disproportionality, we look at a district’s policies and procedures on child find and identification to ensure that the policies are not contributing to the disproportionality. </a:t>
            </a:r>
          </a:p>
        </p:txBody>
      </p:sp>
    </p:spTree>
    <p:extLst>
      <p:ext uri="{BB962C8B-B14F-4D97-AF65-F5344CB8AC3E}">
        <p14:creationId xmlns:p14="http://schemas.microsoft.com/office/powerpoint/2010/main" val="19232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Indicator 10: Disproportionate Identification by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calculated the same way as Indicator 9, except that each disability is isolated and separately calculated to ensure that there is not a disproportionate number of students of one race identified in one disability category.</a:t>
            </a:r>
          </a:p>
          <a:p>
            <a:r>
              <a:rPr lang="en-US" dirty="0" smtClean="0"/>
              <a:t>After identifying disproportionality, we again look at a district’s policies and procedures on child find and identification to ensure that the policies are not contributing to the disproportionality.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55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OSDE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4999"/>
            <a:ext cx="8915400" cy="4184302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Need </a:t>
            </a:r>
            <a:r>
              <a:rPr lang="en-US" i="1" dirty="0" smtClean="0"/>
              <a:t>more detail?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Contact: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Erik Friend</a:t>
            </a:r>
          </a:p>
          <a:p>
            <a:pPr lvl="1">
              <a:buClr>
                <a:srgbClr val="353535"/>
              </a:buClr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405-521-2198</a:t>
            </a:r>
          </a:p>
          <a:p>
            <a:pPr lvl="1">
              <a:buClr>
                <a:srgbClr val="353535"/>
              </a:buClr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2"/>
              </a:rPr>
              <a:t>erik.friend@sde.ok.gov</a:t>
            </a:r>
            <a:endParaRPr lang="en-US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Ginger Elliott-Teague</a:t>
            </a:r>
          </a:p>
          <a:p>
            <a:pPr lvl="1"/>
            <a:r>
              <a:rPr lang="en-US" dirty="0" smtClean="0"/>
              <a:t>405-521-4871</a:t>
            </a:r>
          </a:p>
          <a:p>
            <a:pPr lvl="1"/>
            <a:r>
              <a:rPr lang="en-US" dirty="0" smtClean="0">
                <a:hlinkClick r:id="rId3"/>
              </a:rPr>
              <a:t>ginger.elliott-teague@sde.ok.gov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55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585</Words>
  <Application>Microsoft Office PowerPoint</Application>
  <PresentationFormat>Widescreen</PresentationFormat>
  <Paragraphs>54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Wisp</vt:lpstr>
      <vt:lpstr>Data Reporting: APR/DDP Indicators 9 &amp; 10</vt:lpstr>
      <vt:lpstr>Data Collection Notes</vt:lpstr>
      <vt:lpstr>Indicator 9: Disproportionate Identification by Race</vt:lpstr>
      <vt:lpstr>Indicator 10: Disproportionate Identification by Disability</vt:lpstr>
      <vt:lpstr>OSDE Contact</vt:lpstr>
    </vt:vector>
  </TitlesOfParts>
  <Company>State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Reporting: APR/DDP Indicators 9 &amp; 10</dc:title>
  <dc:creator>Ginger Elliott-Teague</dc:creator>
  <cp:lastModifiedBy>Ginger Elliott-Teague</cp:lastModifiedBy>
  <cp:revision>6</cp:revision>
  <dcterms:created xsi:type="dcterms:W3CDTF">2016-05-02T16:32:10Z</dcterms:created>
  <dcterms:modified xsi:type="dcterms:W3CDTF">2016-05-05T20:17:59Z</dcterms:modified>
</cp:coreProperties>
</file>