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392EC8-A3BC-4A0A-8190-AD8AC84C930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CF327D-587D-4192-B6AD-08DEB05A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E401-397D-4306-8383-10418B3C349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99AB-7B24-4130-B7B1-2181718DB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Gifted Reports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i="1" dirty="0" smtClean="0"/>
              <a:t>Gifted</a:t>
            </a:r>
            <a:r>
              <a:rPr lang="en-US" dirty="0" smtClean="0"/>
              <a:t> Report due October 15 on the single sign-on</a:t>
            </a:r>
            <a:endParaRPr lang="en-US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i="1" dirty="0" smtClean="0"/>
              <a:t>Gifted</a:t>
            </a:r>
            <a:r>
              <a:rPr lang="en-US" dirty="0" smtClean="0"/>
              <a:t> numbers pulled from the WAVE starting October 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Child Count must be certified to populate </a:t>
            </a:r>
            <a:r>
              <a:rPr lang="en-US" i="1" dirty="0" smtClean="0"/>
              <a:t>Gifted</a:t>
            </a:r>
            <a:r>
              <a:rPr lang="en-US" dirty="0" smtClean="0"/>
              <a:t> numbers</a:t>
            </a:r>
          </a:p>
        </p:txBody>
      </p:sp>
      <p:pic>
        <p:nvPicPr>
          <p:cNvPr id="1026" name="Picture 2" descr="http://ts3.mm.bing.net/th?id=HN.608001841155082224&amp;w=145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508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Gifted</a:t>
            </a:r>
            <a:r>
              <a:rPr lang="en-US" dirty="0" smtClean="0"/>
              <a:t> numbers are incorrect, you must    un-certify Wave and recertify to correct numbers</a:t>
            </a:r>
          </a:p>
          <a:p>
            <a:r>
              <a:rPr lang="en-US" dirty="0" smtClean="0"/>
              <a:t>Check with your vendor as to how to distinguish category 1 and category 2 students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http://ts3.mm.bing.net/th?id=HN.608001841155082224&amp;w=145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" y="76200"/>
            <a:ext cx="13811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5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Gifted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 are 2 ways a student can be identified for Gifted services in public school districts in Oklahoma for grades Prekindergarten through grade 12.</a:t>
            </a:r>
          </a:p>
          <a:p>
            <a:pPr lvl="1"/>
            <a:r>
              <a:rPr lang="en-US" sz="3600" dirty="0" smtClean="0"/>
              <a:t>Category 1</a:t>
            </a:r>
          </a:p>
          <a:p>
            <a:pPr lvl="1"/>
            <a:r>
              <a:rPr lang="en-US" sz="3600" dirty="0" smtClean="0"/>
              <a:t>Category 2</a:t>
            </a:r>
            <a:endParaRPr lang="en-US" sz="3600" dirty="0"/>
          </a:p>
        </p:txBody>
      </p:sp>
      <p:pic>
        <p:nvPicPr>
          <p:cNvPr id="3074" name="Picture 2" descr="http://ts3.mm.bing.net/th?id=HN.608001841155082224&amp;w=145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3811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6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Gifted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Category 1</a:t>
            </a:r>
          </a:p>
          <a:p>
            <a:pPr lvl="1"/>
            <a:r>
              <a:rPr lang="en-US" sz="7000" dirty="0" smtClean="0"/>
              <a:t>“Demonstrated abilities of high performance capability” means those identified students who score in the top three percent (3%) on </a:t>
            </a:r>
            <a:r>
              <a:rPr lang="en-US" sz="7000" u="sng" dirty="0" smtClean="0"/>
              <a:t>any</a:t>
            </a:r>
            <a:r>
              <a:rPr lang="en-US" sz="7000" dirty="0" smtClean="0"/>
              <a:t> national standardized test of intellectual ability.  </a:t>
            </a:r>
          </a:p>
          <a:p>
            <a:pPr marL="457200" lvl="1" indent="0">
              <a:buNone/>
            </a:pPr>
            <a:endParaRPr lang="en-US" sz="7000" dirty="0" smtClean="0"/>
          </a:p>
          <a:p>
            <a:r>
              <a:rPr lang="en-US" sz="7000" dirty="0" smtClean="0"/>
              <a:t>Category 2</a:t>
            </a:r>
          </a:p>
          <a:p>
            <a:pPr lvl="1"/>
            <a:r>
              <a:rPr lang="en-US" sz="7000" dirty="0" smtClean="0"/>
              <a:t>Includes students who excel in two or more of these areas:</a:t>
            </a:r>
          </a:p>
          <a:p>
            <a:pPr lvl="2"/>
            <a:r>
              <a:rPr lang="en-US" sz="7000" dirty="0" smtClean="0"/>
              <a:t>Creative Thinking Ability</a:t>
            </a:r>
          </a:p>
          <a:p>
            <a:pPr lvl="2"/>
            <a:r>
              <a:rPr lang="en-US" sz="7000" dirty="0" smtClean="0"/>
              <a:t>Leadership Ability</a:t>
            </a:r>
          </a:p>
          <a:p>
            <a:pPr lvl="2"/>
            <a:r>
              <a:rPr lang="en-US" sz="7000" dirty="0" smtClean="0"/>
              <a:t>Visual Performing Arts Ability</a:t>
            </a:r>
          </a:p>
          <a:p>
            <a:pPr lvl="2"/>
            <a:r>
              <a:rPr lang="en-US" sz="7000" dirty="0" smtClean="0"/>
              <a:t>Specific Academic Ability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http://ts3.mm.bing.net/th?id=HN.608001841155082224&amp;w=145&amp;h=17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3811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991600" cy="4525963"/>
          </a:xfrm>
        </p:spPr>
      </p:pic>
    </p:spTree>
    <p:extLst>
      <p:ext uri="{BB962C8B-B14F-4D97-AF65-F5344CB8AC3E}">
        <p14:creationId xmlns:p14="http://schemas.microsoft.com/office/powerpoint/2010/main" val="234811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160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Gifted Reports </vt:lpstr>
      <vt:lpstr>Gifted Reports</vt:lpstr>
      <vt:lpstr>Gifted Categories</vt:lpstr>
      <vt:lpstr>Identification of Gifted Students</vt:lpstr>
      <vt:lpstr>Questions or Comments</vt:lpstr>
    </vt:vector>
  </TitlesOfParts>
  <Company>Oklahoma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Reports</dc:title>
  <dc:creator>Timmie Spangler</dc:creator>
  <cp:lastModifiedBy>Daniel Craig</cp:lastModifiedBy>
  <cp:revision>5</cp:revision>
  <cp:lastPrinted>2014-03-25T13:20:17Z</cp:lastPrinted>
  <dcterms:created xsi:type="dcterms:W3CDTF">2014-03-24T20:58:59Z</dcterms:created>
  <dcterms:modified xsi:type="dcterms:W3CDTF">2015-04-02T16:18:58Z</dcterms:modified>
</cp:coreProperties>
</file>