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1" r:id="rId15"/>
    <p:sldId id="265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54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9BA098A-A3FF-489B-BD67-70B1FD01572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5D2ADEA-63CB-48A3-BDF5-D267586901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ok.gov/sde/sites/ok.gov.sde/files/Testing%20Calendar%20-%202014-2015%20-%20Revised%201-16-15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Charter School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886200"/>
            <a:ext cx="6553200" cy="173886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/>
              <a:t>Student Assessments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Craig Walker  </a:t>
            </a:r>
          </a:p>
          <a:p>
            <a:pPr algn="ctr"/>
            <a:r>
              <a:rPr lang="en-US" dirty="0" smtClean="0"/>
              <a:t>Assistant Executive Director of State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4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and Biology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assessments are aligned to the 2011 </a:t>
            </a:r>
            <a:r>
              <a:rPr lang="en-US" i="1" dirty="0" smtClean="0"/>
              <a:t>PASS</a:t>
            </a:r>
            <a:r>
              <a:rPr lang="en-US" dirty="0" smtClean="0"/>
              <a:t> standards for Grades 5 and 8 Science and EOI Biology I.</a:t>
            </a:r>
          </a:p>
          <a:p>
            <a:r>
              <a:rPr lang="en-US" dirty="0" smtClean="0"/>
              <a:t>All grade 8 Science students will be allowed to use a scientific calculator.</a:t>
            </a:r>
          </a:p>
          <a:p>
            <a:r>
              <a:rPr lang="en-US" dirty="0" smtClean="0"/>
              <a:t>EOI Biology I will use the reference sheet that was introduced in Spring 2014 testing.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50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and Biology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Oklahoma Academic Standards in Science and Biology I were approved in June of 2014.</a:t>
            </a:r>
          </a:p>
          <a:p>
            <a:r>
              <a:rPr lang="en-US" dirty="0" smtClean="0"/>
              <a:t>New Science and Biology I assessments aligned to these standards will begin in 2016-2017.</a:t>
            </a:r>
          </a:p>
          <a:p>
            <a:pPr lvl="1"/>
            <a:r>
              <a:rPr lang="en-US" dirty="0" smtClean="0"/>
              <a:t>Federal and state law require science to be assessed once at each grade span.</a:t>
            </a:r>
          </a:p>
          <a:p>
            <a:pPr lvl="2"/>
            <a:r>
              <a:rPr lang="en-US" dirty="0" smtClean="0"/>
              <a:t>Oklahoma assesses science at Grade 5, Grade 8, and EOI Biology 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89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Studies, Geography, and </a:t>
            </a:r>
            <a:br>
              <a:rPr lang="en-US" dirty="0" smtClean="0"/>
            </a:br>
            <a:r>
              <a:rPr lang="en-US" dirty="0" smtClean="0"/>
              <a:t>U.S.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Oklahoma Academic Standards for Social Studies and U.S. History will continue to be assessed.</a:t>
            </a:r>
          </a:p>
          <a:p>
            <a:r>
              <a:rPr lang="en-US" dirty="0" smtClean="0"/>
              <a:t>Grade 7 Geography will have an operational assessment in the spring 2015.</a:t>
            </a:r>
          </a:p>
          <a:p>
            <a:pPr lvl="1"/>
            <a:r>
              <a:rPr lang="en-US" dirty="0" smtClean="0"/>
              <a:t>New standards will be set in summer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6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2014-2015 Testing Calendar can be found on the </a:t>
            </a:r>
            <a:r>
              <a:rPr lang="en-US" dirty="0"/>
              <a:t>State Department’s website: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://ok.gov/sde/sites/ok.gov.sde/files/Testing%20Calendar%20-%202014-2015%20-%20Revised%201-16-15.</a:t>
            </a:r>
            <a:r>
              <a:rPr lang="en-US" dirty="0" smtClean="0">
                <a:hlinkClick r:id="rId2"/>
              </a:rPr>
              <a:t>pdf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0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Oklahoma School Testing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District Test Coordinator (DTC)</a:t>
            </a:r>
          </a:p>
          <a:p>
            <a:pPr lvl="1"/>
            <a:r>
              <a:rPr lang="en-US" dirty="0" smtClean="0"/>
              <a:t>Responsible for making arrangements for testing</a:t>
            </a:r>
          </a:p>
          <a:p>
            <a:pPr lvl="1"/>
            <a:r>
              <a:rPr lang="en-US" dirty="0" smtClean="0"/>
              <a:t> Handles and maintains the secure distribution and collection of test materials</a:t>
            </a:r>
          </a:p>
          <a:p>
            <a:pPr lvl="2"/>
            <a:r>
              <a:rPr lang="en-US" dirty="0" smtClean="0"/>
              <a:t>Security of all testing information and material is crucial.</a:t>
            </a:r>
          </a:p>
          <a:p>
            <a:pPr lvl="1"/>
            <a:r>
              <a:rPr lang="en-US" dirty="0" smtClean="0"/>
              <a:t>Must be trained by State Department during Test-Preparation In-Service</a:t>
            </a:r>
          </a:p>
          <a:p>
            <a:pPr lvl="2"/>
            <a:r>
              <a:rPr lang="en-US" dirty="0" smtClean="0"/>
              <a:t>Training must be validated each school year.</a:t>
            </a:r>
          </a:p>
        </p:txBody>
      </p:sp>
    </p:spTree>
    <p:extLst>
      <p:ext uri="{BB962C8B-B14F-4D97-AF65-F5344CB8AC3E}">
        <p14:creationId xmlns:p14="http://schemas.microsoft.com/office/powerpoint/2010/main" val="41102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Oklahoma School Testing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dirty="0">
                <a:solidFill>
                  <a:schemeClr val="tx1"/>
                </a:solidFill>
              </a:rPr>
              <a:t>District </a:t>
            </a:r>
            <a:r>
              <a:rPr lang="en-US" sz="2800" dirty="0">
                <a:solidFill>
                  <a:schemeClr val="tx1"/>
                </a:solidFill>
              </a:rPr>
              <a:t>Test</a:t>
            </a:r>
            <a:r>
              <a:rPr lang="en-US" dirty="0">
                <a:solidFill>
                  <a:schemeClr val="tx1"/>
                </a:solidFill>
              </a:rPr>
              <a:t> Coordinator (DTC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566928" lvl="1" indent="-457200">
              <a:buClr>
                <a:schemeClr val="accent3"/>
              </a:buClr>
            </a:pPr>
            <a:r>
              <a:rPr lang="en-US" dirty="0" smtClean="0"/>
              <a:t>Trains </a:t>
            </a:r>
            <a:r>
              <a:rPr lang="en-US" dirty="0"/>
              <a:t>Building Test Coordinators, Test Administrators, Test Proctors and other key </a:t>
            </a:r>
            <a:r>
              <a:rPr lang="en-US" dirty="0" smtClean="0"/>
              <a:t>staff</a:t>
            </a:r>
          </a:p>
          <a:p>
            <a:pPr marL="886968" lvl="3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Test administrators are required to be Oklahoma certified teachers employed by the district.</a:t>
            </a:r>
          </a:p>
          <a:p>
            <a:pPr marL="886968" lvl="3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Proctors are required for every 25-35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Office of Assessments</a:t>
            </a:r>
          </a:p>
          <a:p>
            <a:pPr marL="109728" indent="0" algn="ctr">
              <a:buNone/>
            </a:pPr>
            <a:r>
              <a:rPr lang="en-US" dirty="0" smtClean="0"/>
              <a:t>(405) 521-3341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Oklahoma School Testing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Assessment of the Oklahoma Academic Standards</a:t>
            </a:r>
          </a:p>
          <a:p>
            <a:r>
              <a:rPr lang="en-US" dirty="0" smtClean="0"/>
              <a:t>Criterion-referenced </a:t>
            </a:r>
            <a:r>
              <a:rPr lang="en-US" dirty="0"/>
              <a:t>test</a:t>
            </a:r>
          </a:p>
          <a:p>
            <a:r>
              <a:rPr lang="en-US" dirty="0" smtClean="0"/>
              <a:t>Fulfills the Federal and Oklahoma’s state testing requirements</a:t>
            </a:r>
          </a:p>
          <a:p>
            <a:r>
              <a:rPr lang="en-US" dirty="0" smtClean="0"/>
              <a:t>Provides scores used for the A-F Report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Oklahoma School Testing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Oklahoma Core Curriculum Tests (OCCT)</a:t>
            </a:r>
          </a:p>
          <a:p>
            <a:pPr lvl="1"/>
            <a:r>
              <a:rPr lang="en-US" dirty="0" smtClean="0"/>
              <a:t>Grades 3-8 and EOI</a:t>
            </a:r>
          </a:p>
          <a:p>
            <a:pPr marL="576072" indent="-457200"/>
            <a:r>
              <a:rPr lang="en-US" dirty="0" smtClean="0"/>
              <a:t>Oklahoma Modified Alternate Assessment Program (OMAAP)</a:t>
            </a:r>
          </a:p>
          <a:p>
            <a:pPr marL="868680" lvl="1" indent="-457200"/>
            <a:r>
              <a:rPr lang="en-US" dirty="0" smtClean="0"/>
              <a:t>ONLY for EOI repeat testers with a previous OMAAP score in the same subject</a:t>
            </a:r>
          </a:p>
          <a:p>
            <a:pPr marL="576072" indent="-457200"/>
            <a:r>
              <a:rPr lang="en-US" dirty="0" smtClean="0"/>
              <a:t>Oklahoma Alternate Assessment Program (OAAP)</a:t>
            </a:r>
          </a:p>
          <a:p>
            <a:pPr marL="868680" lvl="1" indent="-457200"/>
            <a:r>
              <a:rPr lang="en-US" dirty="0" smtClean="0"/>
              <a:t>Grades 3-8 and EOI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9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Oklahoma School Testing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student enrolled in a tested grade level in an Oklahoma public school must participate in testing.</a:t>
            </a:r>
          </a:p>
          <a:p>
            <a:r>
              <a:rPr lang="en-US" dirty="0" smtClean="0"/>
              <a:t>All students will be administered either an</a:t>
            </a:r>
          </a:p>
          <a:p>
            <a:pPr lvl="1"/>
            <a:r>
              <a:rPr lang="en-US" dirty="0" smtClean="0"/>
              <a:t>OCCT general assessment with or without accommodations or</a:t>
            </a:r>
          </a:p>
          <a:p>
            <a:pPr lvl="1"/>
            <a:r>
              <a:rPr lang="en-US" smtClean="0"/>
              <a:t>Alternate assessments.</a:t>
            </a:r>
            <a:endParaRPr lang="en-US" dirty="0" smtClean="0"/>
          </a:p>
          <a:p>
            <a:pPr lvl="2"/>
            <a:r>
              <a:rPr lang="en-US" dirty="0" smtClean="0"/>
              <a:t>OMAAP with or without accommodations (limited to EOI </a:t>
            </a:r>
            <a:r>
              <a:rPr lang="en-US" dirty="0"/>
              <a:t>repeat </a:t>
            </a:r>
            <a:r>
              <a:rPr lang="en-US" dirty="0" smtClean="0"/>
              <a:t>testers </a:t>
            </a:r>
            <a:r>
              <a:rPr lang="en-US" dirty="0"/>
              <a:t>with a previous OMAAP score in the same </a:t>
            </a:r>
            <a:r>
              <a:rPr lang="en-US" dirty="0" smtClean="0"/>
              <a:t>subject)</a:t>
            </a:r>
          </a:p>
          <a:p>
            <a:pPr lvl="2"/>
            <a:r>
              <a:rPr lang="en-US" dirty="0" smtClean="0"/>
              <a:t>OAAP/Dynamic Learning Maps (DLM) </a:t>
            </a:r>
          </a:p>
        </p:txBody>
      </p:sp>
    </p:spTree>
    <p:extLst>
      <p:ext uri="{BB962C8B-B14F-4D97-AF65-F5344CB8AC3E}">
        <p14:creationId xmlns:p14="http://schemas.microsoft.com/office/powerpoint/2010/main" val="103794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OCCT General Assessments for </a:t>
            </a:r>
            <a:br>
              <a:rPr lang="en-US" dirty="0" smtClean="0"/>
            </a:br>
            <a:r>
              <a:rPr lang="en-US" dirty="0" smtClean="0"/>
              <a:t>Grades 3-8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790309"/>
              </p:ext>
            </p:extLst>
          </p:nvPr>
        </p:nvGraphicFramePr>
        <p:xfrm>
          <a:off x="457200" y="2249488"/>
          <a:ext cx="82295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Science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Geography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Social Studies/U.S.</a:t>
                      </a:r>
                      <a:r>
                        <a:rPr lang="en-US" sz="1200" baseline="0" dirty="0" smtClean="0"/>
                        <a:t> History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Writing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1981200" y="2895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981200" y="3317133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981200" y="3691647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981200" y="4038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981200" y="4419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1981200" y="4800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124200" y="2895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124200" y="3317133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132306" y="3662464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132306" y="4009417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140412" y="4419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140412" y="4800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533400" y="54102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4419600" y="3691647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4418789" y="4800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5562600" y="44196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6705600" y="3662464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6705600" y="4773039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924800" y="3662464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7924800" y="4773039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5562600" y="54102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993860" y="53779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Mandated tests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66800" y="5410201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Federal and State Mandated tests</a:t>
            </a:r>
          </a:p>
        </p:txBody>
      </p:sp>
    </p:spTree>
    <p:extLst>
      <p:ext uri="{BB962C8B-B14F-4D97-AF65-F5344CB8AC3E}">
        <p14:creationId xmlns:p14="http://schemas.microsoft.com/office/powerpoint/2010/main" val="16909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OCCT General Assessments for </a:t>
            </a:r>
            <a:br>
              <a:rPr lang="en-US" dirty="0" smtClean="0"/>
            </a:br>
            <a:r>
              <a:rPr lang="en-US" dirty="0" smtClean="0"/>
              <a:t>End-of-Instruction (EOI)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454517"/>
              </p:ext>
            </p:extLst>
          </p:nvPr>
        </p:nvGraphicFramePr>
        <p:xfrm>
          <a:off x="457200" y="2743200"/>
          <a:ext cx="8229599" cy="156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802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Algebra 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Algebra</a:t>
                      </a:r>
                      <a:r>
                        <a:rPr lang="en-US" sz="1400" baseline="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Biology</a:t>
                      </a:r>
                      <a:r>
                        <a:rPr lang="en-US" sz="1400" baseline="0" dirty="0" smtClean="0"/>
                        <a:t> 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English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English III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Geometry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</a:t>
                      </a:r>
                      <a:r>
                        <a:rPr lang="en-US" sz="1400" baseline="0" dirty="0" smtClean="0"/>
                        <a:t> History</a:t>
                      </a:r>
                      <a:endParaRPr lang="en-US" sz="1400" dirty="0"/>
                    </a:p>
                  </a:txBody>
                  <a:tcPr/>
                </a:tc>
              </a:tr>
              <a:tr h="7802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4724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Federal and State Mandated tests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4724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Mandated tests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533400" y="4756666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38200" y="3733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200400" y="3733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4419600" y="3733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181600" y="4758128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038755" y="37338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5562600" y="37338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6667500" y="37338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7848600" y="37338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0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Bill 3399 Upheld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The Oklahoma Supreme Court has upheld the repeal of the Common Core.</a:t>
            </a:r>
          </a:p>
          <a:p>
            <a:endParaRPr lang="en-US" dirty="0" smtClean="0"/>
          </a:p>
          <a:p>
            <a:r>
              <a:rPr lang="en-US" dirty="0" smtClean="0"/>
              <a:t>Students in Grades 3-8 Math and Reading as well as students in EOI Algebra I, Algebra II, Geometry, English II, and English III will be assessed on the 2010 </a:t>
            </a:r>
            <a:r>
              <a:rPr lang="en-US" i="1" dirty="0" smtClean="0"/>
              <a:t>PASS</a:t>
            </a:r>
            <a:r>
              <a:rPr lang="en-US" dirty="0" smtClean="0"/>
              <a:t> standards.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0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Bill 3399 Upheld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/>
              <a:t>Grades 3-8 Math and Reading</a:t>
            </a:r>
          </a:p>
          <a:p>
            <a:r>
              <a:rPr lang="en-US" dirty="0" smtClean="0"/>
              <a:t>Math and Reading assessments will be multiple-choice items only.  No new item types piloted in Spring 2014 will be included on these tests.</a:t>
            </a:r>
          </a:p>
          <a:p>
            <a:r>
              <a:rPr lang="en-US" dirty="0" smtClean="0"/>
              <a:t>The previous Calculator Policy will remain in place.</a:t>
            </a:r>
          </a:p>
          <a:p>
            <a:r>
              <a:rPr lang="en-US" dirty="0" smtClean="0"/>
              <a:t>Math Reference Sheets piloted during the Spring testing window will not be implemented in Grades 5-8.</a:t>
            </a:r>
          </a:p>
          <a:p>
            <a:r>
              <a:rPr lang="en-US" dirty="0" smtClean="0"/>
              <a:t>Only students in Grades 5 and 8 will take a Writing Assessment.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3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Bill 3399 Upheld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EOI Math and English Language Arts</a:t>
            </a:r>
          </a:p>
          <a:p>
            <a:r>
              <a:rPr lang="en-US" dirty="0" smtClean="0"/>
              <a:t>Algebra I, Algebra II, Geometry, English II, and English III assessments will be multiple-choice items.  No new item types piloted in Spring 2014 will be included on these tests.</a:t>
            </a:r>
          </a:p>
          <a:p>
            <a:r>
              <a:rPr lang="en-US" dirty="0" smtClean="0"/>
              <a:t>The previous Calculator Policy will remain in place.</a:t>
            </a:r>
          </a:p>
          <a:p>
            <a:r>
              <a:rPr lang="en-US" dirty="0" smtClean="0"/>
              <a:t>Math Reference Sheets will not be implemented.</a:t>
            </a:r>
          </a:p>
          <a:p>
            <a:r>
              <a:rPr lang="en-US" dirty="0" smtClean="0"/>
              <a:t>Writing for English II and English III will be a stand-alone prompt.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87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311</TotalTime>
  <Words>714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Charter School Training</vt:lpstr>
      <vt:lpstr>Oklahoma School Testing Program</vt:lpstr>
      <vt:lpstr>Oklahoma School Testing Program</vt:lpstr>
      <vt:lpstr>Oklahoma School Testing Program</vt:lpstr>
      <vt:lpstr>OCCT General Assessments for  Grades 3-8</vt:lpstr>
      <vt:lpstr>OCCT General Assessments for  End-of-Instruction (EOI)  </vt:lpstr>
      <vt:lpstr>House Bill 3399 Upheld</vt:lpstr>
      <vt:lpstr>House Bill 3399 Upheld</vt:lpstr>
      <vt:lpstr>House Bill 3399 Upheld</vt:lpstr>
      <vt:lpstr>Science and Biology I</vt:lpstr>
      <vt:lpstr>Science and Biology I</vt:lpstr>
      <vt:lpstr>Social Studies, Geography, and  U.S. History</vt:lpstr>
      <vt:lpstr>Testing Calendar</vt:lpstr>
      <vt:lpstr>Oklahoma School Testing Program</vt:lpstr>
      <vt:lpstr>Oklahoma School Testing Program</vt:lpstr>
      <vt:lpstr>Contact Information</vt:lpstr>
    </vt:vector>
  </TitlesOfParts>
  <Company>Oklahoma State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Charter School Training</dc:title>
  <dc:creator>Sonya Fitzgerald</dc:creator>
  <cp:lastModifiedBy>Daniel Craig</cp:lastModifiedBy>
  <cp:revision>27</cp:revision>
  <dcterms:created xsi:type="dcterms:W3CDTF">2013-09-23T14:36:03Z</dcterms:created>
  <dcterms:modified xsi:type="dcterms:W3CDTF">2015-04-02T16:19:14Z</dcterms:modified>
</cp:coreProperties>
</file>