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7" r:id="rId2"/>
    <p:sldId id="265" r:id="rId3"/>
    <p:sldId id="266" r:id="rId4"/>
    <p:sldId id="261" r:id="rId5"/>
    <p:sldId id="264" r:id="rId6"/>
    <p:sldId id="263" r:id="rId7"/>
    <p:sldId id="268" r:id="rId8"/>
    <p:sldId id="262" r:id="rId9"/>
    <p:sldId id="267" r:id="rId10"/>
    <p:sldId id="269" r:id="rId11"/>
    <p:sldId id="259" r:id="rId12"/>
    <p:sldId id="257" r:id="rId13"/>
    <p:sldId id="282" r:id="rId14"/>
    <p:sldId id="281" r:id="rId15"/>
    <p:sldId id="276" r:id="rId16"/>
    <p:sldId id="270" r:id="rId17"/>
    <p:sldId id="280" r:id="rId18"/>
    <p:sldId id="271" r:id="rId19"/>
    <p:sldId id="272" r:id="rId20"/>
    <p:sldId id="278" r:id="rId21"/>
    <p:sldId id="279" r:id="rId22"/>
    <p:sldId id="273" r:id="rId23"/>
    <p:sldId id="274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458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F42CB7-F02D-4853-9AF3-90564511154B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2E4B64-CA37-42F8-9DBC-ED0848816B2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42CB7-F02D-4853-9AF3-90564511154B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E4B64-CA37-42F8-9DBC-ED0848816B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5F42CB7-F02D-4853-9AF3-90564511154B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2E4B64-CA37-42F8-9DBC-ED0848816B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42CB7-F02D-4853-9AF3-90564511154B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E4B64-CA37-42F8-9DBC-ED0848816B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F42CB7-F02D-4853-9AF3-90564511154B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92E4B64-CA37-42F8-9DBC-ED0848816B2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42CB7-F02D-4853-9AF3-90564511154B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E4B64-CA37-42F8-9DBC-ED0848816B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42CB7-F02D-4853-9AF3-90564511154B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E4B64-CA37-42F8-9DBC-ED0848816B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42CB7-F02D-4853-9AF3-90564511154B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E4B64-CA37-42F8-9DBC-ED0848816B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F42CB7-F02D-4853-9AF3-90564511154B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E4B64-CA37-42F8-9DBC-ED0848816B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42CB7-F02D-4853-9AF3-90564511154B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E4B64-CA37-42F8-9DBC-ED0848816B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42CB7-F02D-4853-9AF3-90564511154B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E4B64-CA37-42F8-9DBC-ED0848816B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5F42CB7-F02D-4853-9AF3-90564511154B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2E4B64-CA37-42F8-9DBC-ED0848816B2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/>
            </a:r>
            <a:br>
              <a:rPr lang="en-US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</a:br>
            <a:r>
              <a:rPr lang="en-US" sz="5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accreditation</a:t>
            </a:r>
          </a:p>
          <a:p>
            <a:pPr marL="0" indent="0" algn="ctr">
              <a:buNone/>
            </a:pPr>
            <a:endParaRPr lang="en-US" sz="54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</a:endParaRPr>
          </a:p>
          <a:p>
            <a:pPr marL="0" indent="0" algn="ctr">
              <a:buNone/>
            </a:pPr>
            <a:r>
              <a:rPr lang="en-US" sz="28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Lynn Jones</a:t>
            </a:r>
          </a:p>
          <a:p>
            <a:pPr marL="0" indent="0" algn="ctr">
              <a:buNone/>
            </a:pPr>
            <a:r>
              <a:rPr lang="en-US" sz="28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March 3, 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648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2390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accountability </a:t>
            </a:r>
            <a:endParaRPr lang="en-US" sz="48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</a:endParaRPr>
          </a:p>
          <a:p>
            <a:pPr marL="0" indent="0" algn="ctr">
              <a:buNone/>
            </a:pPr>
            <a:r>
              <a:rPr lang="en-US" sz="4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at</a:t>
            </a:r>
          </a:p>
          <a:p>
            <a:pPr marL="0" indent="0" algn="ctr">
              <a:buNone/>
            </a:pPr>
            <a:r>
              <a:rPr lang="en-US" sz="4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 </a:t>
            </a:r>
            <a:r>
              <a:rPr lang="en-US" sz="4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a </a:t>
            </a:r>
            <a:r>
              <a:rPr lang="en-US" sz="4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glance</a:t>
            </a:r>
          </a:p>
          <a:p>
            <a:pPr marL="0" indent="0" algn="ctr">
              <a:buNone/>
            </a:pPr>
            <a:endParaRPr lang="en-US" sz="44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</a:endParaRPr>
          </a:p>
          <a:p>
            <a:pPr marL="0" indent="0" algn="ctr">
              <a:buNone/>
            </a:pPr>
            <a:r>
              <a:rPr lang="en-US" sz="28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Lynn Jones</a:t>
            </a:r>
          </a:p>
          <a:p>
            <a:pPr marL="0" indent="0" algn="ctr">
              <a:buNone/>
            </a:pPr>
            <a:r>
              <a:rPr lang="en-US" sz="28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March 3, 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306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 smtClean="0"/>
              <a:t>Accountability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16983138">
            <a:off x="4623598" y="4114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1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 smtClean="0"/>
              <a:t>Accountability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Down Arrow 3"/>
          <p:cNvSpPr/>
          <p:nvPr/>
        </p:nvSpPr>
        <p:spPr>
          <a:xfrm rot="4215643">
            <a:off x="1538352" y="3301347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4348479">
            <a:off x="4036759" y="4411026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3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Accountability At A Glance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0856"/>
            <a:ext cx="7239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62000" y="4572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9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Accountability At A Glance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7239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17508816">
            <a:off x="1223385" y="15177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3570185">
            <a:off x="5816714" y="2636139"/>
            <a:ext cx="4846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3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Accountability At A Glance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239000" cy="43434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Helpful Hints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 smtClean="0"/>
              <a:t>Dates and items are submitted for the next year by early summer.</a:t>
            </a:r>
          </a:p>
          <a:p>
            <a:endParaRPr lang="en-US" dirty="0" smtClean="0"/>
          </a:p>
          <a:p>
            <a:r>
              <a:rPr lang="en-US" dirty="0" smtClean="0"/>
              <a:t>If you print it, check to Make Certain the copy you have is the most current.</a:t>
            </a:r>
          </a:p>
          <a:p>
            <a:endParaRPr lang="en-US" dirty="0" smtClean="0"/>
          </a:p>
          <a:p>
            <a:r>
              <a:rPr lang="en-US" dirty="0" smtClean="0"/>
              <a:t>Glossary of terms  S-State, F-Federal</a:t>
            </a:r>
          </a:p>
          <a:p>
            <a:endParaRPr lang="en-US" dirty="0" smtClean="0"/>
          </a:p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93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Accountability At A Glance</a:t>
            </a: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0856"/>
            <a:ext cx="7315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68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Accountability At A Glance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0856"/>
            <a:ext cx="7239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26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Accountability At A Glance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0856"/>
            <a:ext cx="7239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137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DURING THE YEAR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S Each school site must conduct two (2) lockdown drills; ACE/Counseling (405) 521-2106. [70 O.S. § 5-148] </a:t>
            </a:r>
            <a:br>
              <a:rPr lang="en-US" b="0" dirty="0"/>
            </a:br>
            <a:r>
              <a:rPr lang="en-US" b="0" dirty="0"/>
              <a:t>F Gun-free Schools Weapon Report is due within two weeks of any incident; ACE/Counseling (405) 521-2106. [H.R. 1 § 4141; NCLB § 4112] </a:t>
            </a:r>
            <a:br>
              <a:rPr lang="en-US" b="0" dirty="0"/>
            </a:br>
            <a:r>
              <a:rPr lang="en-US" b="0" dirty="0"/>
              <a:t>S School Emergency Plan is to be reviewed and updated annually. [63 O.S. § 2001] </a:t>
            </a:r>
            <a:br>
              <a:rPr lang="en-US" b="0" dirty="0"/>
            </a:br>
            <a:r>
              <a:rPr lang="en-US" b="0" dirty="0"/>
              <a:t>S Annual School Board Membership Report (provided on the SDE web site) is due after district elections in February, or run-off elections in April; Accreditation (405) 521-3333. [70 O.S. § 5-110.2] </a:t>
            </a:r>
            <a:br>
              <a:rPr lang="en-US" b="0" dirty="0"/>
            </a:br>
            <a:r>
              <a:rPr lang="en-US" b="0" dirty="0"/>
              <a:t>S First time Oklahoma superintendents (a first year superintendent) upon employment must enroll in the required training program (66 hours) provided by the SDE; Accreditation (405) 521-3335 or 522-2692. [OAC 210:20-21-1] </a:t>
            </a:r>
            <a:br>
              <a:rPr lang="en-US" b="0" dirty="0"/>
            </a:br>
            <a:r>
              <a:rPr lang="en-US" dirty="0"/>
              <a:t>Note: </a:t>
            </a:r>
            <a:r>
              <a:rPr lang="en-US" b="0" i="1" dirty="0"/>
              <a:t>If a due date falls on Saturday or Sunday, the following Monday is acceptable. </a:t>
            </a:r>
            <a:r>
              <a:rPr lang="en-US" b="0" dirty="0"/>
              <a:t>1 </a:t>
            </a:r>
            <a:br>
              <a:rPr lang="en-US" b="0" dirty="0"/>
            </a:br>
            <a:r>
              <a:rPr lang="en-US" dirty="0"/>
              <a:t>Legend: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09600" y="24384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96000" y="2134437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0" y="1617785"/>
            <a:ext cx="7239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 Arrow 10"/>
          <p:cNvSpPr/>
          <p:nvPr/>
        </p:nvSpPr>
        <p:spPr>
          <a:xfrm rot="21402281">
            <a:off x="5787743" y="2944341"/>
            <a:ext cx="1151668" cy="1481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1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6269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charset="0"/>
              </a:rPr>
              <a:t>WHAT IS ACCREDITATION?</a:t>
            </a:r>
          </a:p>
          <a:p>
            <a:r>
              <a:rPr lang="en-US" dirty="0" smtClean="0">
                <a:latin typeface="Century Gothic" charset="0"/>
              </a:rPr>
              <a:t>Accredited </a:t>
            </a:r>
            <a:r>
              <a:rPr lang="en-US" dirty="0">
                <a:latin typeface="Century Gothic" charset="0"/>
              </a:rPr>
              <a:t>Schools are meeting State Requirements.</a:t>
            </a:r>
          </a:p>
          <a:p>
            <a:r>
              <a:rPr lang="en-US" dirty="0">
                <a:latin typeface="Century Gothic" charset="0"/>
              </a:rPr>
              <a:t>State Aid is paid ONLY to Accredited </a:t>
            </a:r>
            <a:r>
              <a:rPr lang="en-US" dirty="0" smtClean="0">
                <a:latin typeface="Century Gothic" charset="0"/>
              </a:rPr>
              <a:t>Schools</a:t>
            </a:r>
          </a:p>
          <a:p>
            <a:r>
              <a:rPr lang="en-US" dirty="0" smtClean="0">
                <a:latin typeface="Century Gothic" charset="0"/>
              </a:rPr>
              <a:t>Each district has a Regional Accreditation Officer that monitors compliance with Oklahoma statutes and State Board rules</a:t>
            </a:r>
          </a:p>
          <a:p>
            <a:r>
              <a:rPr lang="en-US" dirty="0" smtClean="0">
                <a:latin typeface="Century Gothic" charset="0"/>
              </a:rPr>
              <a:t>Regional Accreditation Officers are a valuable resource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45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Accountability At A Glance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90600" y="3124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066800" y="3657601"/>
            <a:ext cx="628650" cy="152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66800" y="3962400"/>
            <a:ext cx="62865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098"/>
            <a:ext cx="731520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894303" y="2971800"/>
            <a:ext cx="6096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14400" y="3810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1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Accountability At A Glance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7315200" cy="418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783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Accountability At A Glance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239000" cy="447453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Important Accreditation Dates</a:t>
            </a:r>
          </a:p>
          <a:p>
            <a:pPr marL="0" indent="0" algn="ctr">
              <a:buNone/>
            </a:pPr>
            <a:endParaRPr lang="en-US" sz="1000" b="1" dirty="0"/>
          </a:p>
          <a:p>
            <a:r>
              <a:rPr lang="en-US" sz="2000" b="1" dirty="0" smtClean="0"/>
              <a:t>Transfers</a:t>
            </a:r>
            <a:r>
              <a:rPr lang="en-US" sz="2000" dirty="0" smtClean="0"/>
              <a:t>-Open transfer deadline with data entered is May 31, as of legislation that takes effect November, 2014.</a:t>
            </a:r>
          </a:p>
          <a:p>
            <a:endParaRPr lang="en-US" sz="1200" b="1" dirty="0"/>
          </a:p>
          <a:p>
            <a:r>
              <a:rPr lang="en-US" sz="2000" b="1" dirty="0" smtClean="0"/>
              <a:t>Days to Hours Notification-</a:t>
            </a:r>
            <a:r>
              <a:rPr lang="en-US" sz="2000" dirty="0"/>
              <a:t>I</a:t>
            </a:r>
            <a:r>
              <a:rPr lang="en-US" sz="2000" dirty="0" smtClean="0"/>
              <a:t>ntent to calculate the instructional calendar by hours instead of minutes is due to the Accreditation office prior to September 15.</a:t>
            </a:r>
          </a:p>
          <a:p>
            <a:endParaRPr lang="en-US" sz="1200" dirty="0" smtClean="0"/>
          </a:p>
          <a:p>
            <a:r>
              <a:rPr lang="en-US" sz="2000" b="1" dirty="0" smtClean="0"/>
              <a:t>Accreditation Applications</a:t>
            </a:r>
            <a:r>
              <a:rPr lang="en-US" sz="2000" dirty="0" smtClean="0"/>
              <a:t>-Applications are open for data entering on October 1</a:t>
            </a:r>
            <a:r>
              <a:rPr lang="en-US" sz="2000" baseline="30000" dirty="0" smtClean="0"/>
              <a:t>st</a:t>
            </a:r>
            <a:r>
              <a:rPr lang="en-US" sz="2000" dirty="0"/>
              <a:t> </a:t>
            </a:r>
            <a:r>
              <a:rPr lang="en-US" sz="2000" dirty="0" smtClean="0"/>
              <a:t>and are to be certified online no later than October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47484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Accountability At A Glance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44337"/>
            <a:ext cx="617220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Contact Information</a:t>
            </a:r>
          </a:p>
          <a:p>
            <a:pPr marL="0" indent="0" algn="ctr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800" dirty="0" smtClean="0"/>
              <a:t>Lynn Jones				405-522-2692</a:t>
            </a:r>
          </a:p>
          <a:p>
            <a:pPr marL="0" indent="0">
              <a:buNone/>
            </a:pPr>
            <a:r>
              <a:rPr lang="en-US" sz="1800" dirty="0" smtClean="0"/>
              <a:t>Executive Director </a:t>
            </a:r>
          </a:p>
          <a:p>
            <a:pPr marL="0" indent="0">
              <a:buNone/>
            </a:pPr>
            <a:r>
              <a:rPr lang="en-US" sz="1800" dirty="0" smtClean="0"/>
              <a:t>Accreditation, School Personnel Records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800" dirty="0" smtClean="0"/>
              <a:t>Christy Hanshew				405-521-3335</a:t>
            </a:r>
          </a:p>
          <a:p>
            <a:pPr marL="0" indent="0">
              <a:buNone/>
            </a:pPr>
            <a:r>
              <a:rPr lang="en-US" sz="1800" dirty="0" smtClean="0"/>
              <a:t>Division Support Coordinator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800" dirty="0" smtClean="0"/>
              <a:t>Email addresses:  first name.last name@sde.ok.gov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770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239000" cy="47031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Regional Accreditation Officers conduct periodic reviews and audits to determine compliance</a:t>
            </a:r>
          </a:p>
          <a:p>
            <a:pPr lvl="1"/>
            <a:r>
              <a:rPr lang="en-US" dirty="0" smtClean="0"/>
              <a:t>Audit Employee Flexible Benefits (Oct, Jan)</a:t>
            </a:r>
          </a:p>
          <a:p>
            <a:pPr lvl="1"/>
            <a:r>
              <a:rPr lang="en-US" dirty="0" smtClean="0"/>
              <a:t>Audit Attendance/Membership (Nov, June)</a:t>
            </a:r>
          </a:p>
          <a:p>
            <a:pPr lvl="1"/>
            <a:r>
              <a:rPr lang="en-US" dirty="0" smtClean="0"/>
              <a:t>Accreditation Visit (Feb-May)</a:t>
            </a:r>
          </a:p>
          <a:p>
            <a:pPr lvl="1"/>
            <a:r>
              <a:rPr lang="en-US" dirty="0" smtClean="0"/>
              <a:t>Summer School (July)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There are 12 Regional Accreditation Officers that cover 517 districts plus 35 charter school sites and 27 career techs or approximately 45 districts each.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239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3621212">
            <a:off x="2987819" y="4128706"/>
            <a:ext cx="449014" cy="943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2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accreditation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7075"/>
            <a:ext cx="72390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3786062">
            <a:off x="6972518" y="3962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5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999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3965445">
            <a:off x="2952399" y="3880292"/>
            <a:ext cx="256102" cy="926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744582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3154929">
            <a:off x="7428939" y="3848551"/>
            <a:ext cx="484632" cy="1066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3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Charter school training</a:t>
            </a:r>
            <a:br>
              <a:rPr lang="en-US" dirty="0" smtClean="0"/>
            </a:br>
            <a:r>
              <a:rPr lang="en-US" dirty="0" smtClean="0"/>
              <a:t>accreditation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239000" cy="45507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Oct 1 Information is entered—a snapshot of that day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r>
              <a:rPr lang="en-US" sz="2400" dirty="0" smtClean="0"/>
              <a:t>Two sections of data are pre-populated: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n-US" sz="2400" dirty="0" smtClean="0"/>
              <a:t>the statistical information or demographic 	grid (number of students in each grade and 	their ethnicity, for example) from the 	student information system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n-US" sz="2400" dirty="0" smtClean="0"/>
              <a:t>teachers-from the personnel report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673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Charter school training</a:t>
            </a:r>
            <a:br>
              <a:rPr lang="en-US" dirty="0"/>
            </a:br>
            <a:r>
              <a:rPr lang="en-US" dirty="0"/>
              <a:t>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239000" cy="44745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Other Information that Must be Entered:</a:t>
            </a:r>
          </a:p>
          <a:p>
            <a:pPr marL="0" indent="0">
              <a:buNone/>
            </a:pPr>
            <a:endParaRPr lang="en-US" sz="105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Calendar and School Day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Library Media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CPR Provider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Curriculum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Paraprofessional Information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Early Childhood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Counseling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AP/Pre AP Classes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02232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823</TotalTime>
  <Words>340</Words>
  <Application>Microsoft Office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Charter school training </vt:lpstr>
      <vt:lpstr>Charter school training accreditation</vt:lpstr>
      <vt:lpstr>Charter school training accreditation</vt:lpstr>
      <vt:lpstr>Charter school training accreditation</vt:lpstr>
      <vt:lpstr>Charter school training accreditation</vt:lpstr>
      <vt:lpstr>Charter school training accreditation</vt:lpstr>
      <vt:lpstr>Charter school training accreditation</vt:lpstr>
      <vt:lpstr>Charter school training accreditation</vt:lpstr>
      <vt:lpstr>Charter school training accreditation</vt:lpstr>
      <vt:lpstr>Charter school training </vt:lpstr>
      <vt:lpstr>Charter School Training Accountability at a glance</vt:lpstr>
      <vt:lpstr>Charter School Training Accountability At A Glance</vt:lpstr>
      <vt:lpstr>Charter School Training Accountability At A Glance</vt:lpstr>
      <vt:lpstr>Charter School Training Accountability At A Glance</vt:lpstr>
      <vt:lpstr>Charter School Training Accountability At A Glance</vt:lpstr>
      <vt:lpstr>Charter School Training Accountability At A Glance</vt:lpstr>
      <vt:lpstr>Charter School Training Accountability At A Glance</vt:lpstr>
      <vt:lpstr>Charter School Training Accountability At A Glance</vt:lpstr>
      <vt:lpstr>DURING THE YEAR  S Each school site must conduct two (2) lockdown drills; ACE/Counseling (405) 521-2106. [70 O.S. § 5-148]  F Gun-free Schools Weapon Report is due within two weeks of any incident; ACE/Counseling (405) 521-2106. [H.R. 1 § 4141; NCLB § 4112]  S School Emergency Plan is to be reviewed and updated annually. [63 O.S. § 2001]  S Annual School Board Membership Report (provided on the SDE web site) is due after district elections in February, or run-off elections in April; Accreditation (405) 521-3333. [70 O.S. § 5-110.2]  S First time Oklahoma superintendents (a first year superintendent) upon employment must enroll in the required training program (66 hours) provided by the SDE; Accreditation (405) 521-3335 or 522-2692. [OAC 210:20-21-1]  Note: If a due date falls on Saturday or Sunday, the following Monday is acceptable. 1  Legend: </vt:lpstr>
      <vt:lpstr>Charter School Training Accountability At A Glance</vt:lpstr>
      <vt:lpstr>Charter School Training Accountability At A Glance</vt:lpstr>
      <vt:lpstr>Charter School Training Accountability At A Glance</vt:lpstr>
      <vt:lpstr>Charter School Training Accountability At A Glance</vt:lpstr>
    </vt:vector>
  </TitlesOfParts>
  <Company>Oklahoma State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Jones</dc:creator>
  <cp:lastModifiedBy>Daniel Craig</cp:lastModifiedBy>
  <cp:revision>39</cp:revision>
  <cp:lastPrinted>2014-04-03T17:19:04Z</cp:lastPrinted>
  <dcterms:created xsi:type="dcterms:W3CDTF">2014-03-27T13:39:50Z</dcterms:created>
  <dcterms:modified xsi:type="dcterms:W3CDTF">2015-04-02T16:15:19Z</dcterms:modified>
</cp:coreProperties>
</file>