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19" r:id="rId4"/>
    <p:sldId id="299" r:id="rId5"/>
    <p:sldId id="326" r:id="rId6"/>
    <p:sldId id="334" r:id="rId7"/>
    <p:sldId id="284" r:id="rId8"/>
    <p:sldId id="335" r:id="rId9"/>
  </p:sldIdLst>
  <p:sldSz cx="100584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DDDDDD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88814" autoAdjust="0"/>
  </p:normalViewPr>
  <p:slideViewPr>
    <p:cSldViewPr>
      <p:cViewPr>
        <p:scale>
          <a:sx n="106" d="100"/>
          <a:sy n="106" d="100"/>
        </p:scale>
        <p:origin x="-822" y="186"/>
      </p:cViewPr>
      <p:guideLst>
        <p:guide orient="horz" pos="2160"/>
        <p:guide pos="3168"/>
      </p:guideLst>
    </p:cSldViewPr>
  </p:slideViewPr>
  <p:outlineViewPr>
    <p:cViewPr>
      <p:scale>
        <a:sx n="33" d="100"/>
        <a:sy n="33" d="100"/>
      </p:scale>
      <p:origin x="42" y="4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24BCE7-D47D-4B10-9874-BDBF50E073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9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CE4B83-EA88-4CDF-BEFE-A3C2CF9FCBB6}" type="datetimeFigureOut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696913"/>
            <a:ext cx="51117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DE8FFD-5A3A-486A-879C-F56308D39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9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AF35E4-6872-46B5-8A9D-CB342C726B36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9015F5-EBA4-4ED0-92CF-2312407BB545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94D71E-1C1D-426F-A44F-574CCB4C130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FECDDA-0FAE-4065-B0EE-7F546B9E2DE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94D71E-1C1D-426F-A44F-574CCB4C1301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DE8FFD-5A3A-486A-879C-F56308D3965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82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575816" y="359898"/>
            <a:ext cx="8147304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575816" y="1850064"/>
            <a:ext cx="8147304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AF037A-2DF2-4DA2-846D-1157395567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013576" y="1413802"/>
            <a:ext cx="23134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272894" y="1345016"/>
            <a:ext cx="70409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5D09BC-F1DB-4C1A-97C2-ADDBC4450B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274640"/>
            <a:ext cx="201168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274641"/>
            <a:ext cx="611886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2BF995-35A1-4E3A-95C7-D8D965C46D4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6FD59D-909E-4EDB-AF04-4379172278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511179" y="-54"/>
            <a:ext cx="75438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6231" y="2600325"/>
            <a:ext cx="704088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36231" y="1066800"/>
            <a:ext cx="704088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194614-C6CA-4F62-8607-0D179810F4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514600" y="0"/>
            <a:ext cx="8382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389553" y="2814656"/>
            <a:ext cx="23134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648870" y="2745870"/>
            <a:ext cx="70409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274320"/>
            <a:ext cx="824788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9169" y="1524000"/>
            <a:ext cx="402336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3697" y="1524000"/>
            <a:ext cx="402336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834176-3FF0-4E55-98C9-7042A320CDE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160336"/>
            <a:ext cx="905256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28278"/>
            <a:ext cx="4425696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29784" y="328278"/>
            <a:ext cx="4425696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920" y="969336"/>
            <a:ext cx="4425696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9784" y="969336"/>
            <a:ext cx="4425696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62FC9C-DB1A-4118-8A56-F0FA65D490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169" y="274320"/>
            <a:ext cx="8247888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8285C9-D16D-48AE-8BC5-9974E10E30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6482" y="0"/>
            <a:ext cx="894191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D1FE68-BE4E-4A93-BCD6-5CC3171B45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116483" y="-54"/>
            <a:ext cx="8046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16778"/>
            <a:ext cx="4191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2920" y="1406964"/>
            <a:ext cx="4191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2920" y="2133601"/>
            <a:ext cx="896874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2DDA8E-300B-463C-B752-B00628DCA8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5586" y="1066800"/>
            <a:ext cx="301752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66932E-872D-44E7-B87E-B59EA4F297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1066800"/>
            <a:ext cx="50292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22020" y="1143004"/>
            <a:ext cx="486156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436398" y="954341"/>
            <a:ext cx="75438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504034" y="936786"/>
            <a:ext cx="714146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2020" y="4800600"/>
            <a:ext cx="486156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97519" y="-815922"/>
            <a:ext cx="1802776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85698" y="21103"/>
            <a:ext cx="1872410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01170" y="1055077"/>
            <a:ext cx="1238289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114161" y="-54"/>
            <a:ext cx="894424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79169" y="274638"/>
            <a:ext cx="8247888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579169" y="1447800"/>
            <a:ext cx="8247888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939540" y="6305550"/>
            <a:ext cx="234696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286500" y="6305550"/>
            <a:ext cx="318516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475013" y="6305550"/>
            <a:ext cx="50292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87204D4-E426-4428-A728-6E759BD64C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116483" y="-54"/>
            <a:ext cx="8046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408" r:id="rId2"/>
    <p:sldLayoutId id="2147484409" r:id="rId3"/>
    <p:sldLayoutId id="2147484410" r:id="rId4"/>
    <p:sldLayoutId id="2147484411" r:id="rId5"/>
    <p:sldLayoutId id="2147484412" r:id="rId6"/>
    <p:sldLayoutId id="2147484413" r:id="rId7"/>
    <p:sldLayoutId id="2147484414" r:id="rId8"/>
    <p:sldLayoutId id="2147484415" r:id="rId9"/>
    <p:sldLayoutId id="2147484416" r:id="rId10"/>
    <p:sldLayoutId id="2147484417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/>
    </p:bld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Heather.Butler@sde.ok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74638"/>
            <a:ext cx="8247888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bg2">
                    <a:lumMod val="75000"/>
                  </a:schemeClr>
                </a:solidFill>
                <a:latin typeface="Gabriola" panose="04040605051002020D02" pitchFamily="82" charset="0"/>
              </a:rPr>
              <a:t>SCHOOL PERSONNEL RECORDS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>
              <a:latin typeface="Gabriola" panose="04040605051002020D02" pitchFamily="82" charset="0"/>
            </a:endParaRPr>
          </a:p>
          <a:p>
            <a:pPr marL="0" indent="0">
              <a:buNone/>
            </a:pPr>
            <a:endParaRPr lang="en-US" b="1" dirty="0">
              <a:latin typeface="Gabriola" panose="04040605051002020D02" pitchFamily="82" charset="0"/>
            </a:endParaRPr>
          </a:p>
          <a:p>
            <a:pPr marL="0" indent="0">
              <a:buNone/>
            </a:pPr>
            <a:endParaRPr lang="en-US" b="1" dirty="0" smtClean="0">
              <a:latin typeface="Gabriola" panose="04040605051002020D02" pitchFamily="82" charset="0"/>
            </a:endParaRPr>
          </a:p>
          <a:p>
            <a:pPr marL="0" indent="0">
              <a:buNone/>
            </a:pPr>
            <a:endParaRPr lang="en-US" b="1" dirty="0">
              <a:latin typeface="Gabriola" panose="04040605051002020D02" pitchFamily="82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Gabriola" panose="04040605051002020D02" pitchFamily="82" charset="0"/>
              </a:rPr>
              <a:t>Joy </a:t>
            </a:r>
            <a:r>
              <a:rPr lang="en-US" b="1" dirty="0" err="1" smtClean="0">
                <a:latin typeface="Gabriola" panose="04040605051002020D02" pitchFamily="82" charset="0"/>
              </a:rPr>
              <a:t>Hofmeister</a:t>
            </a:r>
            <a:endParaRPr lang="en-US" b="1" dirty="0" smtClean="0">
              <a:latin typeface="Gabriola" panose="04040605051002020D02" pitchFamily="82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Gabriola" panose="04040605051002020D02" pitchFamily="82" charset="0"/>
              </a:rPr>
              <a:t>State Superintendent of Public Instruction</a:t>
            </a:r>
            <a:endParaRPr lang="en-US" b="1" dirty="0">
              <a:latin typeface="Gabriola" panose="04040605051002020D02" pitchFamily="82" charset="0"/>
            </a:endParaRPr>
          </a:p>
          <a:p>
            <a:pPr marL="82296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atin typeface="Gabriola" panose="04040605051002020D02" pitchFamily="82" charset="0"/>
              </a:rPr>
              <a:t>Heather Butler</a:t>
            </a:r>
          </a:p>
          <a:p>
            <a:pPr marL="0" indent="0" algn="ctr">
              <a:buNone/>
            </a:pPr>
            <a:r>
              <a:rPr lang="en-US" b="1" dirty="0" smtClean="0">
                <a:latin typeface="Gabriola" panose="04040605051002020D02" pitchFamily="82" charset="0"/>
              </a:rPr>
              <a:t>Coordinator</a:t>
            </a:r>
            <a:endParaRPr lang="en-US" b="1" dirty="0">
              <a:latin typeface="Gabriola" panose="04040605051002020D02" pitchFamily="8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E720569-93FC-46AF-96A2-DE95EE964AF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600200"/>
            <a:ext cx="3098800" cy="1676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74638"/>
            <a:ext cx="8183563" cy="639762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>
                <a:solidFill>
                  <a:schemeClr val="bg2">
                    <a:lumMod val="75000"/>
                  </a:schemeClr>
                </a:solidFill>
                <a:latin typeface="Gabriola" panose="04040605051002020D02" pitchFamily="82" charset="0"/>
              </a:rPr>
              <a:t>Due Dates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8534400" cy="4876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Gabriola" panose="04040605051002020D02" pitchFamily="82" charset="0"/>
              </a:rPr>
              <a:t>Initial Personnel Reports:  October 15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sz="2400" b="1" dirty="0" smtClean="0">
                <a:latin typeface="Gabriola" panose="04040605051002020D02" pitchFamily="82" charset="0"/>
              </a:rPr>
              <a:t>Reports will open the first week in September.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US" sz="2800" b="1" dirty="0" smtClean="0">
              <a:latin typeface="Gabriola" panose="04040605051002020D02" pitchFamily="82" charset="0"/>
            </a:endParaRPr>
          </a:p>
          <a:p>
            <a:pPr marL="0" indent="0" eaLnBrk="1" hangingPunct="1">
              <a:buNone/>
            </a:pPr>
            <a:endParaRPr lang="en-US" sz="800" b="1" dirty="0" smtClean="0">
              <a:latin typeface="Gabriola" panose="04040605051002020D02" pitchFamily="82" charset="0"/>
            </a:endParaRPr>
          </a:p>
          <a:p>
            <a:pPr marL="273050" indent="-27305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Gabriola" panose="04040605051002020D02" pitchFamily="82" charset="0"/>
              </a:rPr>
              <a:t>Mid-Year Personnel Reports:  February 1</a:t>
            </a:r>
          </a:p>
          <a:p>
            <a:pPr marL="673100" lvl="1" indent="-273050" eaLnBrk="1" hangingPunct="1">
              <a:buFont typeface="Wingdings" pitchFamily="2" charset="2"/>
              <a:buChar char="Ø"/>
            </a:pPr>
            <a:r>
              <a:rPr lang="en-US" sz="2400" b="1" dirty="0" smtClean="0">
                <a:latin typeface="Gabriola" panose="04040605051002020D02" pitchFamily="82" charset="0"/>
              </a:rPr>
              <a:t>Reports will open the first week in January.</a:t>
            </a:r>
          </a:p>
          <a:p>
            <a:pPr marL="273050" indent="-273050" eaLnBrk="1" hangingPunct="1">
              <a:buFont typeface="Wingdings" pitchFamily="2" charset="2"/>
              <a:buChar char="Ø"/>
            </a:pPr>
            <a:endParaRPr lang="en-US" sz="2800" b="1" dirty="0" smtClean="0">
              <a:latin typeface="Gabriola" panose="04040605051002020D02" pitchFamily="82" charset="0"/>
            </a:endParaRPr>
          </a:p>
          <a:p>
            <a:pPr marL="273050" indent="-273050" eaLnBrk="1" hangingPunct="1">
              <a:buFont typeface="Wingdings" pitchFamily="2" charset="2"/>
              <a:buChar char="Ø"/>
            </a:pPr>
            <a:endParaRPr lang="en-US" sz="800" b="1" dirty="0" smtClean="0">
              <a:latin typeface="Gabriola" panose="04040605051002020D02" pitchFamily="82" charset="0"/>
            </a:endParaRPr>
          </a:p>
          <a:p>
            <a:pPr marL="273050" indent="-273050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Gabriola" panose="04040605051002020D02" pitchFamily="82" charset="0"/>
              </a:rPr>
              <a:t>End-of-Year Personnel Reports and Certified Substitute Teachers:  July 15</a:t>
            </a:r>
          </a:p>
          <a:p>
            <a:pPr marL="673100" lvl="1" indent="-273050" eaLnBrk="1" hangingPunct="1">
              <a:buFont typeface="Wingdings" pitchFamily="2" charset="2"/>
              <a:buChar char="Ø"/>
            </a:pPr>
            <a:r>
              <a:rPr lang="en-US" sz="2400" b="1" dirty="0" smtClean="0">
                <a:latin typeface="Gabriola" panose="04040605051002020D02" pitchFamily="82" charset="0"/>
              </a:rPr>
              <a:t>Report will open the first week in June.</a:t>
            </a:r>
          </a:p>
          <a:p>
            <a:pPr marL="273050" indent="-273050" eaLnBrk="1" hangingPunct="1">
              <a:buFont typeface="Wingdings" pitchFamily="2" charset="2"/>
              <a:buChar char="Ø"/>
            </a:pPr>
            <a:endParaRPr lang="en-US" sz="3000" b="1" dirty="0" smtClean="0"/>
          </a:p>
          <a:p>
            <a:pPr marL="273050" indent="-273050" eaLnBrk="1" hangingPunct="1">
              <a:lnSpc>
                <a:spcPct val="30000"/>
              </a:lnSpc>
              <a:buFont typeface="Wingdings" pitchFamily="2" charset="2"/>
              <a:buChar char="Ø"/>
            </a:pPr>
            <a:endParaRPr lang="en-US" sz="3000" b="1" dirty="0" smtClean="0"/>
          </a:p>
          <a:p>
            <a:pPr marL="273050" indent="-273050" eaLnBrk="1" hangingPunct="1">
              <a:buFont typeface="Arial" charset="0"/>
              <a:buNone/>
            </a:pPr>
            <a:endParaRPr lang="en-US" sz="3000" b="1" dirty="0" smtClean="0"/>
          </a:p>
          <a:p>
            <a:pPr marL="273050" indent="-273050" eaLnBrk="1" hangingPunct="1">
              <a:lnSpc>
                <a:spcPct val="30000"/>
              </a:lnSpc>
              <a:buFont typeface="Wingdings" pitchFamily="2" charset="2"/>
              <a:buChar char="Ø"/>
            </a:pPr>
            <a:endParaRPr lang="en-US" sz="3000" b="1" dirty="0" smtClean="0"/>
          </a:p>
          <a:p>
            <a:pPr marL="273050" indent="-273050" eaLnBrk="1" hangingPunct="1">
              <a:buFont typeface="Wingdings" pitchFamily="2" charset="2"/>
              <a:buChar char="Ø"/>
            </a:pPr>
            <a:endParaRPr lang="en-US" sz="3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3EEC4D53-AF6E-4323-869A-5D32CFB7B28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8305800" cy="792162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>
                <a:solidFill>
                  <a:schemeClr val="bg2">
                    <a:lumMod val="75000"/>
                  </a:schemeClr>
                </a:solidFill>
                <a:latin typeface="Gabriola" panose="04040605051002020D02" pitchFamily="82" charset="0"/>
              </a:rPr>
              <a:t>Certified/Support Personnel Reports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8183563" cy="49530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Gabriola" panose="04040605051002020D02" pitchFamily="82" charset="0"/>
              </a:rPr>
              <a:t>Certified/Support Personnel Reports</a:t>
            </a:r>
          </a:p>
          <a:p>
            <a:pPr marL="800100" lvl="2" indent="0" eaLnBrk="1" hangingPunct="1">
              <a:buNone/>
            </a:pPr>
            <a:r>
              <a:rPr lang="en-US" sz="2800" b="1" dirty="0" smtClean="0">
                <a:latin typeface="Gabriola" panose="04040605051002020D02" pitchFamily="82" charset="0"/>
              </a:rPr>
              <a:t>Demographic Information</a:t>
            </a:r>
          </a:p>
          <a:p>
            <a:pPr marL="800100" lvl="2" indent="0" eaLnBrk="1" hangingPunct="1">
              <a:buNone/>
            </a:pPr>
            <a:r>
              <a:rPr lang="en-US" sz="2800" b="1" dirty="0" smtClean="0">
                <a:latin typeface="Gabriola" panose="04040605051002020D02" pitchFamily="82" charset="0"/>
              </a:rPr>
              <a:t>Salary Information</a:t>
            </a:r>
          </a:p>
          <a:p>
            <a:pPr marL="800100" lvl="2" indent="0" eaLnBrk="1" hangingPunct="1">
              <a:buNone/>
            </a:pPr>
            <a:r>
              <a:rPr lang="en-US" sz="2800" b="1" dirty="0" smtClean="0">
                <a:latin typeface="Gabriola" panose="04040605051002020D02" pitchFamily="82" charset="0"/>
              </a:rPr>
              <a:t>Fringe benefit Information</a:t>
            </a:r>
            <a:endParaRPr lang="en-US" sz="800" b="1" dirty="0" smtClean="0">
              <a:latin typeface="Gabriola" panose="04040605051002020D02" pitchFamily="82" charset="0"/>
            </a:endParaRPr>
          </a:p>
          <a:p>
            <a:pPr marL="800100" lvl="2" indent="0" eaLnBrk="1" hangingPunct="1">
              <a:buNone/>
            </a:pPr>
            <a:r>
              <a:rPr lang="en-US" sz="2800" b="1" dirty="0" smtClean="0">
                <a:latin typeface="Gabriola" panose="04040605051002020D02" pitchFamily="82" charset="0"/>
              </a:rPr>
              <a:t>Project (Federal) codes and amounts</a:t>
            </a:r>
          </a:p>
          <a:p>
            <a:pPr marL="800100" lvl="2" indent="0" eaLnBrk="1" hangingPunct="1">
              <a:buNone/>
            </a:pPr>
            <a:endParaRPr lang="en-US" sz="2800" b="1" dirty="0" smtClean="0">
              <a:latin typeface="Gabriola" panose="04040605051002020D02" pitchFamily="82" charset="0"/>
            </a:endParaRPr>
          </a:p>
          <a:p>
            <a:pPr marL="400050" lvl="1" indent="0" algn="just" eaLnBrk="1" hangingPunct="1">
              <a:buNone/>
            </a:pPr>
            <a:r>
              <a:rPr lang="en-US" sz="3200" b="1" dirty="0">
                <a:solidFill>
                  <a:srgbClr val="FF0000"/>
                </a:solidFill>
                <a:latin typeface="Gabriola" panose="04040605051002020D02" pitchFamily="82" charset="0"/>
              </a:rPr>
              <a:t>Accreditation Class </a:t>
            </a:r>
            <a:r>
              <a:rPr lang="en-US" sz="32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Assignments </a:t>
            </a:r>
            <a:r>
              <a:rPr lang="en-US" sz="3200" b="1" dirty="0">
                <a:solidFill>
                  <a:srgbClr val="FF0000"/>
                </a:solidFill>
                <a:latin typeface="Gabriola" panose="04040605051002020D02" pitchFamily="82" charset="0"/>
              </a:rPr>
              <a:t>and Class Size Audit will populate from the Initial Personnel Reports.</a:t>
            </a:r>
          </a:p>
          <a:p>
            <a:pPr marL="400050" lvl="1" indent="0" eaLnBrk="1" hangingPunct="1">
              <a:buNone/>
            </a:pPr>
            <a:endParaRPr lang="en-US" sz="3200" b="1" dirty="0" smtClean="0">
              <a:latin typeface="Gabriola" panose="04040605051002020D02" pitchFamily="82" charset="0"/>
            </a:endParaRPr>
          </a:p>
          <a:p>
            <a:pPr marL="800100" lvl="2" indent="0" eaLnBrk="1" hangingPunct="1">
              <a:buNone/>
            </a:pPr>
            <a:endParaRPr lang="en-US" sz="2800" b="1" dirty="0" smtClean="0">
              <a:latin typeface="Gabriola" panose="04040605051002020D02" pitchFamily="82" charset="0"/>
            </a:endParaRPr>
          </a:p>
          <a:p>
            <a:pPr marL="800100" lvl="2" indent="0" eaLnBrk="1" hangingPunct="1">
              <a:buNone/>
            </a:pPr>
            <a:endParaRPr lang="en-US" sz="800" b="1" dirty="0" smtClean="0">
              <a:latin typeface="Gabriola" panose="04040605051002020D02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64C0840-228C-40F4-951A-6F3766784DF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83820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 dirty="0" smtClean="0">
                <a:solidFill>
                  <a:schemeClr val="bg2">
                    <a:lumMod val="75000"/>
                  </a:schemeClr>
                </a:solidFill>
                <a:latin typeface="Gabriola" panose="04040605051002020D02" pitchFamily="82" charset="0"/>
              </a:rPr>
              <a:t>Obtaining “E” Teacher Numbers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71600" y="1600200"/>
            <a:ext cx="8153400" cy="4724400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smtClean="0">
                <a:latin typeface="Gabriola" panose="04040605051002020D02" pitchFamily="82" charset="0"/>
              </a:rPr>
              <a:t>An “E” teacher number is issued, for charter schools, when a certified staff member does not hold a teaching certificate issued by the Oklahoma State Department of Education.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000" b="1" dirty="0">
              <a:latin typeface="Gabriola" panose="04040605051002020D02" pitchFamily="82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b="1" dirty="0" smtClean="0">
                <a:latin typeface="Gabriola" panose="04040605051002020D02" pitchFamily="82" charset="0"/>
              </a:rPr>
              <a:t>To obtain an “E” teacher number, e-mail a request to </a:t>
            </a:r>
            <a:r>
              <a:rPr lang="en-US" sz="2800" b="1" dirty="0" smtClean="0">
                <a:latin typeface="Gabriola" panose="04040605051002020D02" pitchFamily="82" charset="0"/>
                <a:hlinkClick r:id="rId3"/>
              </a:rPr>
              <a:t>Heather.Butler@sde.ok.gov</a:t>
            </a:r>
            <a:r>
              <a:rPr lang="en-US" sz="2800" b="1" dirty="0" smtClean="0">
                <a:latin typeface="Gabriola" panose="04040605051002020D02" pitchFamily="82" charset="0"/>
              </a:rPr>
              <a:t> with the certified staff’s name and social security number.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000" b="1" dirty="0" smtClean="0">
              <a:latin typeface="Gabriola" panose="04040605051002020D02" pitchFamily="82" charset="0"/>
            </a:endParaRPr>
          </a:p>
          <a:p>
            <a:pPr marL="0" indent="0" algn="just">
              <a:buNone/>
              <a:defRPr/>
            </a:pPr>
            <a:r>
              <a:rPr lang="en-US" sz="2800" b="1" dirty="0" smtClean="0">
                <a:latin typeface="Gabriola" panose="04040605051002020D02" pitchFamily="82" charset="0"/>
              </a:rPr>
              <a:t>You will then use the “E” teacher number as </a:t>
            </a:r>
            <a:r>
              <a:rPr lang="en-US" sz="2800" b="1" dirty="0">
                <a:latin typeface="Gabriola" panose="04040605051002020D02" pitchFamily="82" charset="0"/>
              </a:rPr>
              <a:t>the “teacher number</a:t>
            </a:r>
            <a:r>
              <a:rPr lang="en-US" sz="2800" b="1" dirty="0" smtClean="0">
                <a:latin typeface="Gabriola" panose="04040605051002020D02" pitchFamily="82" charset="0"/>
              </a:rPr>
              <a:t>” on the Certified Personnel Report.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38ECE75-C03E-4558-8F38-8A1FE086EB8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8305800" cy="792162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b="1" dirty="0" smtClean="0">
                <a:solidFill>
                  <a:schemeClr val="bg2">
                    <a:lumMod val="75000"/>
                  </a:schemeClr>
                </a:solidFill>
                <a:latin typeface="Gabriola" panose="04040605051002020D02" pitchFamily="82" charset="0"/>
              </a:rPr>
              <a:t>School Directory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398991" y="1600200"/>
            <a:ext cx="8183563" cy="4648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1000" b="1" dirty="0" smtClean="0"/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Gabriola" panose="04040605051002020D02" pitchFamily="82" charset="0"/>
              </a:rPr>
              <a:t>To provide a </a:t>
            </a:r>
            <a:r>
              <a:rPr lang="en-US" sz="2800" b="1" u="sng" dirty="0" smtClean="0">
                <a:solidFill>
                  <a:srgbClr val="FF0000"/>
                </a:solidFill>
                <a:latin typeface="Gabriola" panose="04040605051002020D02" pitchFamily="82" charset="0"/>
              </a:rPr>
              <a:t>SCHOOL DIRECTORY</a:t>
            </a:r>
            <a:r>
              <a:rPr lang="en-US" sz="2800" b="1" dirty="0" smtClean="0">
                <a:latin typeface="Gabriola" panose="04040605051002020D02" pitchFamily="82" charset="0"/>
              </a:rPr>
              <a:t>, the Oklahoma State Department of Education (SDE) has added a tab, “Online Directory”, to the School Personnel Report application located on the Single Sign On (SSO) system.  Please insure that your directory information is always current and up-to-date.  This is used by many SDE offices to obtain contact information for various notifications/server groups. 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US" sz="2000" b="1" dirty="0" smtClean="0">
              <a:latin typeface="Gabriola" panose="04040605051002020D02" pitchFamily="82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US" sz="2800" b="1" dirty="0" smtClean="0">
                <a:latin typeface="Gabriola" panose="04040605051002020D02" pitchFamily="82" charset="0"/>
              </a:rPr>
              <a:t>Contact our office throughout the year if 			       you need to make any changes.</a:t>
            </a:r>
          </a:p>
          <a:p>
            <a:pPr algn="just" eaLnBrk="1" hangingPunct="1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64C0840-228C-40F4-951A-6F3766784DF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8" name="Picture 4" descr="C:\Users\286630\AppData\Local\Microsoft\Windows\Temporary Internet Files\Content.IE5\N5JUHZ9Z\MC9003121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5890">
            <a:off x="7476483" y="4662683"/>
            <a:ext cx="1846174" cy="153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77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FD59D-909E-4EDB-AF04-4379172278F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98990" y="274638"/>
            <a:ext cx="8278409" cy="792162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Gabriola" panose="04040605051002020D02" pitchFamily="82" charset="0"/>
              </a:rPr>
              <a:t>Superintendent/Head of School Contracts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376579" y="1600200"/>
            <a:ext cx="8183563" cy="46482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fontAlgn="auto">
              <a:spcAft>
                <a:spcPts val="0"/>
              </a:spcAft>
              <a:buFont typeface="Wingdings 2"/>
              <a:buNone/>
            </a:pPr>
            <a:endParaRPr lang="en-US" sz="1000" b="1" dirty="0" smtClean="0"/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b="1" dirty="0" smtClean="0">
                <a:latin typeface="Gabriola" panose="04040605051002020D02" pitchFamily="82" charset="0"/>
              </a:rPr>
              <a:t>All Superintendent/Head of School contracts will be uploaded/ submitted in the Personnel Report.  You will find this information on the “Welcome Screen” of the School Personnel Report application.</a:t>
            </a: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</a:pPr>
            <a:endParaRPr lang="en-US" sz="2000" b="1" dirty="0" smtClean="0">
              <a:latin typeface="Gabriola" panose="04040605051002020D02" pitchFamily="82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Ø"/>
            </a:pPr>
            <a:r>
              <a:rPr lang="en-US" sz="2800" b="1" dirty="0" smtClean="0">
                <a:latin typeface="Gabriola" panose="04040605051002020D02" pitchFamily="82" charset="0"/>
              </a:rPr>
              <a:t>Please remember!  All schools should have the Superintendent/Head of School/Dean/etc. listed as a “Superintendent – Job Code 115” and SPR data will be compared to OCAS submissions.</a:t>
            </a:r>
          </a:p>
          <a:p>
            <a:pPr algn="just" fontAlgn="auto">
              <a:spcAft>
                <a:spcPts val="0"/>
              </a:spcAft>
              <a:buFont typeface="Wingdings 2"/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27072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74638"/>
            <a:ext cx="8183563" cy="10207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400" b="1" dirty="0" smtClean="0">
                <a:solidFill>
                  <a:schemeClr val="bg2">
                    <a:lumMod val="75000"/>
                  </a:schemeClr>
                </a:solidFill>
                <a:latin typeface="Gabriola" panose="04040605051002020D02" pitchFamily="82" charset="0"/>
              </a:rPr>
              <a:t>School Personnel Records Staff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600200"/>
            <a:ext cx="8458200" cy="4724400"/>
          </a:xfrm>
        </p:spPr>
        <p:txBody>
          <a:bodyPr>
            <a:noAutofit/>
          </a:bodyPr>
          <a:lstStyle/>
          <a:p>
            <a:pPr indent="-347472" eaLnBrk="1" hangingPunct="1">
              <a:lnSpc>
                <a:spcPts val="3000"/>
              </a:lnSpc>
              <a:buFont typeface="Wingdings" pitchFamily="2" charset="2"/>
              <a:buChar char="Ø"/>
              <a:defRPr/>
            </a:pPr>
            <a:r>
              <a:rPr lang="en-US" sz="2800" b="1" dirty="0" smtClean="0">
                <a:latin typeface="Gabriola" panose="04040605051002020D02" pitchFamily="82" charset="0"/>
              </a:rPr>
              <a:t>Lynn Jones, Executive Director                                                       Accreditation Standards and School Personnel Records</a:t>
            </a:r>
            <a:endParaRPr lang="en-US" sz="1000" b="1" dirty="0" smtClean="0">
              <a:latin typeface="Gabriola" panose="04040605051002020D02" pitchFamily="82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z="1000" b="1" dirty="0" smtClean="0">
              <a:latin typeface="Gabriola" panose="04040605051002020D02" pitchFamily="82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latin typeface="Gabriola" panose="04040605051002020D02" pitchFamily="82" charset="0"/>
              </a:rPr>
              <a:t>Heather Butler, Coordinator</a:t>
            </a:r>
          </a:p>
          <a:p>
            <a:pPr marL="457200" lvl="1" indent="0" eaLnBrk="1" hangingPunct="1">
              <a:buNone/>
              <a:defRPr/>
            </a:pPr>
            <a:r>
              <a:rPr lang="en-US" b="1" dirty="0" smtClean="0">
                <a:latin typeface="Gabriola" panose="04040605051002020D02" pitchFamily="82" charset="0"/>
              </a:rPr>
              <a:t>Phone:  (405) 521-3360</a:t>
            </a:r>
          </a:p>
          <a:p>
            <a:pPr marL="457200" lvl="1" indent="0" eaLnBrk="1" hangingPunct="1">
              <a:buNone/>
              <a:defRPr/>
            </a:pPr>
            <a:endParaRPr lang="en-US" sz="1000" b="1" dirty="0" smtClean="0">
              <a:latin typeface="Gabriola" panose="04040605051002020D02" pitchFamily="82" charset="0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sz="2800" b="1" dirty="0" smtClean="0">
                <a:latin typeface="Gabriola" panose="04040605051002020D02" pitchFamily="82" charset="0"/>
              </a:rPr>
              <a:t>Brad Barker,  Informational Representative</a:t>
            </a:r>
          </a:p>
          <a:p>
            <a:pPr marL="457200" lvl="1" indent="0" eaLnBrk="1" hangingPunct="1">
              <a:buNone/>
              <a:defRPr/>
            </a:pPr>
            <a:r>
              <a:rPr lang="en-US" b="1" dirty="0" smtClean="0">
                <a:latin typeface="Gabriola" panose="04040605051002020D02" pitchFamily="82" charset="0"/>
              </a:rPr>
              <a:t>Phone: (405) 521-3369</a:t>
            </a:r>
          </a:p>
          <a:p>
            <a:pPr marL="457200" lvl="1" indent="0" eaLnBrk="1" hangingPunct="1">
              <a:buNone/>
              <a:defRPr/>
            </a:pPr>
            <a:endParaRPr lang="en-US" sz="1000" b="1" dirty="0" smtClean="0">
              <a:latin typeface="Gabriola" panose="04040605051002020D02" pitchFamily="82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E-mail</a:t>
            </a:r>
            <a:r>
              <a:rPr lang="en-US" sz="2800" b="1" dirty="0" smtClean="0">
                <a:latin typeface="Gabriola" panose="04040605051002020D02" pitchFamily="82" charset="0"/>
              </a:rPr>
              <a:t>: First.Last@sde.ok.gov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Gabriola" panose="04040605051002020D02" pitchFamily="82" charset="0"/>
              </a:rPr>
              <a:t>Fax number: </a:t>
            </a:r>
            <a:r>
              <a:rPr lang="en-US" sz="2800" b="1" dirty="0" smtClean="0">
                <a:latin typeface="Gabriola" panose="04040605051002020D02" pitchFamily="82" charset="0"/>
              </a:rPr>
              <a:t>(405) 522-1519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latin typeface="Gabriola" panose="04040605051002020D02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F4EBEB4A-3344-4144-8DAF-02294953AC5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b="1" dirty="0" smtClean="0">
              <a:latin typeface="Gabriola" panose="04040605051002020D02" pitchFamily="82" charset="0"/>
            </a:endParaRPr>
          </a:p>
          <a:p>
            <a:pPr algn="ctr"/>
            <a:endParaRPr lang="en-US" sz="4800" b="1" dirty="0">
              <a:latin typeface="Gabriola" panose="04040605051002020D02" pitchFamily="82" charset="0"/>
            </a:endParaRPr>
          </a:p>
          <a:p>
            <a:pPr marL="82296" indent="0" algn="ctr">
              <a:buNone/>
            </a:pPr>
            <a:r>
              <a:rPr lang="en-US" sz="4800" b="1" dirty="0" smtClean="0">
                <a:solidFill>
                  <a:schemeClr val="bg2">
                    <a:lumMod val="75000"/>
                  </a:schemeClr>
                </a:solidFill>
                <a:latin typeface="Gabriola" panose="04040605051002020D02" pitchFamily="82" charset="0"/>
              </a:rPr>
              <a:t>Questions?</a:t>
            </a:r>
            <a:endParaRPr lang="en-US" sz="4800" b="1" dirty="0">
              <a:solidFill>
                <a:schemeClr val="bg2">
                  <a:lumMod val="75000"/>
                </a:schemeClr>
              </a:solidFill>
              <a:latin typeface="Gabriola" panose="04040605051002020D02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FD59D-909E-4EDB-AF04-4379172278F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3529</TotalTime>
  <Words>393</Words>
  <Application>Microsoft Office PowerPoint</Application>
  <PresentationFormat>Custom</PresentationFormat>
  <Paragraphs>77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SCHOOL PERSONNEL RECORDS </vt:lpstr>
      <vt:lpstr>Due Dates</vt:lpstr>
      <vt:lpstr>Certified/Support Personnel Reports</vt:lpstr>
      <vt:lpstr>Obtaining “E” Teacher Numbers</vt:lpstr>
      <vt:lpstr>School Directory</vt:lpstr>
      <vt:lpstr>PowerPoint Presentation</vt:lpstr>
      <vt:lpstr>School Personnel Records Staff</vt:lpstr>
      <vt:lpstr>PowerPoint Presentation</vt:lpstr>
    </vt:vector>
  </TitlesOfParts>
  <Company>OKSDE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TAMMIE.HALL</dc:creator>
  <cp:lastModifiedBy>Daniel Craig</cp:lastModifiedBy>
  <cp:revision>311</cp:revision>
  <cp:lastPrinted>2014-03-25T13:25:20Z</cp:lastPrinted>
  <dcterms:created xsi:type="dcterms:W3CDTF">2007-07-16T13:25:03Z</dcterms:created>
  <dcterms:modified xsi:type="dcterms:W3CDTF">2015-04-02T16:15:51Z</dcterms:modified>
</cp:coreProperties>
</file>