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2"/>
  </p:notesMasterIdLst>
  <p:handoutMasterIdLst>
    <p:handoutMasterId r:id="rId23"/>
  </p:handoutMasterIdLst>
  <p:sldIdLst>
    <p:sldId id="257" r:id="rId2"/>
    <p:sldId id="286" r:id="rId3"/>
    <p:sldId id="294" r:id="rId4"/>
    <p:sldId id="291" r:id="rId5"/>
    <p:sldId id="293" r:id="rId6"/>
    <p:sldId id="292" r:id="rId7"/>
    <p:sldId id="259" r:id="rId8"/>
    <p:sldId id="285" r:id="rId9"/>
    <p:sldId id="295" r:id="rId10"/>
    <p:sldId id="282" r:id="rId11"/>
    <p:sldId id="287" r:id="rId12"/>
    <p:sldId id="289" r:id="rId13"/>
    <p:sldId id="278" r:id="rId14"/>
    <p:sldId id="279" r:id="rId15"/>
    <p:sldId id="280" r:id="rId16"/>
    <p:sldId id="288" r:id="rId17"/>
    <p:sldId id="275" r:id="rId18"/>
    <p:sldId id="276" r:id="rId19"/>
    <p:sldId id="284" r:id="rId20"/>
    <p:sldId id="28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4715" autoAdjust="0"/>
  </p:normalViewPr>
  <p:slideViewPr>
    <p:cSldViewPr>
      <p:cViewPr>
        <p:scale>
          <a:sx n="94" d="100"/>
          <a:sy n="94" d="100"/>
        </p:scale>
        <p:origin x="-1404" y="-378"/>
      </p:cViewPr>
      <p:guideLst>
        <p:guide orient="horz" pos="2160"/>
        <p:guide pos="2880"/>
      </p:guideLst>
    </p:cSldViewPr>
  </p:slideViewPr>
  <p:outlineViewPr>
    <p:cViewPr>
      <p:scale>
        <a:sx n="33" d="100"/>
        <a:sy n="33" d="100"/>
      </p:scale>
      <p:origin x="102" y="105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EF13020-8369-4530-B42D-C809BFC9E237}" type="datetimeFigureOut">
              <a:rPr lang="en-US" smtClean="0"/>
              <a:t>4/2/2015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B5F4A59-EBE2-4144-9875-098CFCE08D73}" type="slidenum">
              <a:rPr lang="en-US" smtClean="0"/>
              <a:t>‹#›</a:t>
            </a:fld>
            <a:endParaRPr lang="en-US"/>
          </a:p>
        </p:txBody>
      </p:sp>
    </p:spTree>
    <p:extLst>
      <p:ext uri="{BB962C8B-B14F-4D97-AF65-F5344CB8AC3E}">
        <p14:creationId xmlns:p14="http://schemas.microsoft.com/office/powerpoint/2010/main" val="24190973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832ED1-3D67-4192-933C-C18851C6250E}" type="datetimeFigureOut">
              <a:rPr lang="en-US" smtClean="0"/>
              <a:t>4/2/2015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A37363-FB54-4FF2-9462-B9B5E9DE7559}" type="slidenum">
              <a:rPr lang="en-US" smtClean="0"/>
              <a:t>‹#›</a:t>
            </a:fld>
            <a:endParaRPr lang="en-US" dirty="0"/>
          </a:p>
        </p:txBody>
      </p:sp>
    </p:spTree>
    <p:extLst>
      <p:ext uri="{BB962C8B-B14F-4D97-AF65-F5344CB8AC3E}">
        <p14:creationId xmlns:p14="http://schemas.microsoft.com/office/powerpoint/2010/main" val="742117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a:p>
            <a:pPr eaLnBrk="1" hangingPunct="1">
              <a:spcBef>
                <a:spcPct val="0"/>
              </a:spcBef>
            </a:pPr>
            <a:endParaRPr lang="en-US" dirty="0" smtClean="0"/>
          </a:p>
          <a:p>
            <a:pPr eaLnBrk="1" hangingPunct="1">
              <a:spcBef>
                <a:spcPct val="0"/>
              </a:spcBef>
            </a:pPr>
            <a:endParaRPr lang="en-US" dirty="0" smtClean="0"/>
          </a:p>
          <a:p>
            <a:pPr eaLnBrk="1" hangingPunct="1">
              <a:spcBef>
                <a:spcPct val="0"/>
              </a:spcBef>
            </a:pPr>
            <a:endParaRPr lang="en-US" dirty="0" smtClean="0"/>
          </a:p>
          <a:p>
            <a:pPr eaLnBrk="1" hangingPunct="1">
              <a:spcBef>
                <a:spcPct val="0"/>
              </a:spcBef>
            </a:pPr>
            <a:endParaRPr lang="en-US" dirty="0"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18F4AC-808E-4ACC-AED1-06D855CBA904}" type="slidenum">
              <a:rPr lang="en-US" smtClean="0"/>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12</a:t>
            </a:fld>
            <a:endParaRPr lang="en-US" dirty="0"/>
          </a:p>
        </p:txBody>
      </p:sp>
    </p:spTree>
    <p:extLst>
      <p:ext uri="{BB962C8B-B14F-4D97-AF65-F5344CB8AC3E}">
        <p14:creationId xmlns:p14="http://schemas.microsoft.com/office/powerpoint/2010/main" val="42510746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13</a:t>
            </a:fld>
            <a:endParaRPr lang="en-US" dirty="0"/>
          </a:p>
        </p:txBody>
      </p:sp>
    </p:spTree>
    <p:extLst>
      <p:ext uri="{BB962C8B-B14F-4D97-AF65-F5344CB8AC3E}">
        <p14:creationId xmlns:p14="http://schemas.microsoft.com/office/powerpoint/2010/main" val="31341253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400" dirty="0">
                <a:latin typeface="Century Schoolbook" pitchFamily="18" charset="0"/>
              </a:rPr>
              <a:t>CAP – Our office does have a format that can be provided.</a:t>
            </a:r>
          </a:p>
          <a:p>
            <a:r>
              <a:rPr lang="en-US" sz="2400" dirty="0">
                <a:latin typeface="Century Schoolbook" pitchFamily="18" charset="0"/>
              </a:rPr>
              <a:t>Responses – District can use the CAP format as a template.</a:t>
            </a:r>
          </a:p>
        </p:txBody>
      </p:sp>
      <p:sp>
        <p:nvSpPr>
          <p:cNvPr id="4" name="Slide Number Placeholder 3"/>
          <p:cNvSpPr>
            <a:spLocks noGrp="1"/>
          </p:cNvSpPr>
          <p:nvPr>
            <p:ph type="sldNum" sz="quarter" idx="10"/>
          </p:nvPr>
        </p:nvSpPr>
        <p:spPr/>
        <p:txBody>
          <a:bodyPr/>
          <a:lstStyle/>
          <a:p>
            <a:fld id="{1E24BAD8-6E25-4F91-B7BC-EA22983547F4}" type="slidenum">
              <a:rPr lang="en-US" smtClean="0"/>
              <a:pPr/>
              <a:t>14</a:t>
            </a:fld>
            <a:endParaRPr lang="en-US" dirty="0"/>
          </a:p>
        </p:txBody>
      </p:sp>
    </p:spTree>
    <p:extLst>
      <p:ext uri="{BB962C8B-B14F-4D97-AF65-F5344CB8AC3E}">
        <p14:creationId xmlns:p14="http://schemas.microsoft.com/office/powerpoint/2010/main" val="2313191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15</a:t>
            </a:fld>
            <a:endParaRPr lang="en-US" dirty="0"/>
          </a:p>
        </p:txBody>
      </p:sp>
    </p:spTree>
    <p:extLst>
      <p:ext uri="{BB962C8B-B14F-4D97-AF65-F5344CB8AC3E}">
        <p14:creationId xmlns:p14="http://schemas.microsoft.com/office/powerpoint/2010/main" val="23817467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16</a:t>
            </a:fld>
            <a:endParaRPr lang="en-US" dirty="0"/>
          </a:p>
        </p:txBody>
      </p:sp>
    </p:spTree>
    <p:extLst>
      <p:ext uri="{BB962C8B-B14F-4D97-AF65-F5344CB8AC3E}">
        <p14:creationId xmlns:p14="http://schemas.microsoft.com/office/powerpoint/2010/main" val="23817467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17</a:t>
            </a:fld>
            <a:endParaRPr lang="en-US" dirty="0"/>
          </a:p>
        </p:txBody>
      </p:sp>
    </p:spTree>
    <p:extLst>
      <p:ext uri="{BB962C8B-B14F-4D97-AF65-F5344CB8AC3E}">
        <p14:creationId xmlns:p14="http://schemas.microsoft.com/office/powerpoint/2010/main" val="38657528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400" dirty="0">
                <a:latin typeface="Century Schoolbook" pitchFamily="18" charset="0"/>
              </a:rPr>
              <a:t>April 30 -- Per SB 2034, this date was moved from May 31.</a:t>
            </a:r>
          </a:p>
        </p:txBody>
      </p:sp>
      <p:sp>
        <p:nvSpPr>
          <p:cNvPr id="4" name="Slide Number Placeholder 3"/>
          <p:cNvSpPr>
            <a:spLocks noGrp="1"/>
          </p:cNvSpPr>
          <p:nvPr>
            <p:ph type="sldNum" sz="quarter" idx="10"/>
          </p:nvPr>
        </p:nvSpPr>
        <p:spPr/>
        <p:txBody>
          <a:bodyPr/>
          <a:lstStyle/>
          <a:p>
            <a:fld id="{1E24BAD8-6E25-4F91-B7BC-EA22983547F4}" type="slidenum">
              <a:rPr lang="en-US" smtClean="0"/>
              <a:pPr/>
              <a:t>18</a:t>
            </a:fld>
            <a:endParaRPr lang="en-US" dirty="0"/>
          </a:p>
        </p:txBody>
      </p:sp>
    </p:spTree>
    <p:extLst>
      <p:ext uri="{BB962C8B-B14F-4D97-AF65-F5344CB8AC3E}">
        <p14:creationId xmlns:p14="http://schemas.microsoft.com/office/powerpoint/2010/main" val="28139168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19</a:t>
            </a:fld>
            <a:endParaRPr lang="en-US" dirty="0"/>
          </a:p>
        </p:txBody>
      </p:sp>
    </p:spTree>
    <p:extLst>
      <p:ext uri="{BB962C8B-B14F-4D97-AF65-F5344CB8AC3E}">
        <p14:creationId xmlns:p14="http://schemas.microsoft.com/office/powerpoint/2010/main" val="23817467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20</a:t>
            </a:fld>
            <a:endParaRPr lang="en-US" dirty="0"/>
          </a:p>
        </p:txBody>
      </p:sp>
    </p:spTree>
    <p:extLst>
      <p:ext uri="{BB962C8B-B14F-4D97-AF65-F5344CB8AC3E}">
        <p14:creationId xmlns:p14="http://schemas.microsoft.com/office/powerpoint/2010/main" val="69965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400" dirty="0">
                <a:latin typeface="Century Schoolbook" pitchFamily="18" charset="0"/>
              </a:rPr>
              <a:t>The Expenditure line is 27 digits which includes:</a:t>
            </a:r>
          </a:p>
          <a:p>
            <a:r>
              <a:rPr lang="en-US" sz="2400" dirty="0">
                <a:latin typeface="Century Schoolbook" pitchFamily="18" charset="0"/>
              </a:rPr>
              <a:t>	Fiscal Year, Fund, Project</a:t>
            </a:r>
          </a:p>
          <a:p>
            <a:r>
              <a:rPr lang="en-US" sz="2400" dirty="0">
                <a:latin typeface="Century Schoolbook" pitchFamily="18" charset="0"/>
              </a:rPr>
              <a:t>	Function, Object, Program</a:t>
            </a:r>
          </a:p>
          <a:p>
            <a:r>
              <a:rPr lang="en-US" sz="2400" dirty="0">
                <a:latin typeface="Century Schoolbook" pitchFamily="18" charset="0"/>
              </a:rPr>
              <a:t>	Subject, Job Class, Oper’l Unit</a:t>
            </a:r>
          </a:p>
          <a:p>
            <a:r>
              <a:rPr lang="en-US" sz="2400" dirty="0">
                <a:latin typeface="Century Schoolbook" pitchFamily="18" charset="0"/>
              </a:rPr>
              <a:t>	of Site Code</a:t>
            </a:r>
          </a:p>
          <a:p>
            <a:endParaRPr lang="en-US" sz="2400" dirty="0">
              <a:latin typeface="Century Schoolbook" pitchFamily="18" charset="0"/>
            </a:endParaRPr>
          </a:p>
          <a:p>
            <a:r>
              <a:rPr lang="en-US" sz="2400" dirty="0">
                <a:latin typeface="Century Schoolbook" pitchFamily="18" charset="0"/>
              </a:rPr>
              <a:t>The Revenue line is 17 digits which includes:</a:t>
            </a:r>
          </a:p>
          <a:p>
            <a:r>
              <a:rPr lang="en-US" sz="2400" dirty="0">
                <a:latin typeface="Century Schoolbook" pitchFamily="18" charset="0"/>
              </a:rPr>
              <a:t>	Fiscal Year, Fund, Project</a:t>
            </a:r>
          </a:p>
          <a:p>
            <a:r>
              <a:rPr lang="en-US" sz="2400" dirty="0">
                <a:latin typeface="Century Schoolbook" pitchFamily="18" charset="0"/>
              </a:rPr>
              <a:t>	Source, Program, Oper’l Unit</a:t>
            </a:r>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of</a:t>
            </a:r>
            <a:r>
              <a:rPr lang="en-US" baseline="0" dirty="0" smtClean="0"/>
              <a:t> the entities include:  The Governor’s office, the Legislature, The U S Department of Education, The National Center for Education Statistics, The State Auditor and Inspector’s office, Several Education Professional Organizations and the General Public.  This is why clarity and accuracy in reporting of the district data is imperative.</a:t>
            </a:r>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A100F0-B145-487C-A29D-C186C407ED23}" type="datetimeFigureOut">
              <a:rPr lang="en-US" smtClean="0"/>
              <a:t>4/2/2015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261FAF-7752-4471-9F8A-68DB904BE771}" type="slidenum">
              <a:rPr lang="en-US" smtClean="0"/>
              <a:t>‹#›</a:t>
            </a:fld>
            <a:endParaRPr lang="en-US" dirty="0"/>
          </a:p>
        </p:txBody>
      </p:sp>
    </p:spTree>
    <p:extLst>
      <p:ext uri="{BB962C8B-B14F-4D97-AF65-F5344CB8AC3E}">
        <p14:creationId xmlns:p14="http://schemas.microsoft.com/office/powerpoint/2010/main" val="2129083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A100F0-B145-487C-A29D-C186C407ED23}" type="datetimeFigureOut">
              <a:rPr lang="en-US" smtClean="0"/>
              <a:t>4/2/2015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261FAF-7752-4471-9F8A-68DB904BE771}" type="slidenum">
              <a:rPr lang="en-US" smtClean="0"/>
              <a:t>‹#›</a:t>
            </a:fld>
            <a:endParaRPr lang="en-US" dirty="0"/>
          </a:p>
        </p:txBody>
      </p:sp>
    </p:spTree>
    <p:extLst>
      <p:ext uri="{BB962C8B-B14F-4D97-AF65-F5344CB8AC3E}">
        <p14:creationId xmlns:p14="http://schemas.microsoft.com/office/powerpoint/2010/main" val="3050336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A100F0-B145-487C-A29D-C186C407ED23}" type="datetimeFigureOut">
              <a:rPr lang="en-US" smtClean="0"/>
              <a:t>4/2/2015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261FAF-7752-4471-9F8A-68DB904BE771}" type="slidenum">
              <a:rPr lang="en-US" smtClean="0"/>
              <a:t>‹#›</a:t>
            </a:fld>
            <a:endParaRPr lang="en-US" dirty="0"/>
          </a:p>
        </p:txBody>
      </p:sp>
    </p:spTree>
    <p:extLst>
      <p:ext uri="{BB962C8B-B14F-4D97-AF65-F5344CB8AC3E}">
        <p14:creationId xmlns:p14="http://schemas.microsoft.com/office/powerpoint/2010/main" val="1568549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A100F0-B145-487C-A29D-C186C407ED23}" type="datetimeFigureOut">
              <a:rPr lang="en-US" smtClean="0"/>
              <a:t>4/2/2015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261FAF-7752-4471-9F8A-68DB904BE771}" type="slidenum">
              <a:rPr lang="en-US" smtClean="0"/>
              <a:t>‹#›</a:t>
            </a:fld>
            <a:endParaRPr lang="en-US" dirty="0"/>
          </a:p>
        </p:txBody>
      </p:sp>
    </p:spTree>
    <p:extLst>
      <p:ext uri="{BB962C8B-B14F-4D97-AF65-F5344CB8AC3E}">
        <p14:creationId xmlns:p14="http://schemas.microsoft.com/office/powerpoint/2010/main" val="250369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A100F0-B145-487C-A29D-C186C407ED23}" type="datetimeFigureOut">
              <a:rPr lang="en-US" smtClean="0"/>
              <a:t>4/2/2015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261FAF-7752-4471-9F8A-68DB904BE771}" type="slidenum">
              <a:rPr lang="en-US" smtClean="0"/>
              <a:t>‹#›</a:t>
            </a:fld>
            <a:endParaRPr lang="en-US" dirty="0"/>
          </a:p>
        </p:txBody>
      </p:sp>
    </p:spTree>
    <p:extLst>
      <p:ext uri="{BB962C8B-B14F-4D97-AF65-F5344CB8AC3E}">
        <p14:creationId xmlns:p14="http://schemas.microsoft.com/office/powerpoint/2010/main" val="4017007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A100F0-B145-487C-A29D-C186C407ED23}" type="datetimeFigureOut">
              <a:rPr lang="en-US" smtClean="0"/>
              <a:t>4/2/2015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261FAF-7752-4471-9F8A-68DB904BE771}" type="slidenum">
              <a:rPr lang="en-US" smtClean="0"/>
              <a:t>‹#›</a:t>
            </a:fld>
            <a:endParaRPr lang="en-US" dirty="0"/>
          </a:p>
        </p:txBody>
      </p:sp>
    </p:spTree>
    <p:extLst>
      <p:ext uri="{BB962C8B-B14F-4D97-AF65-F5344CB8AC3E}">
        <p14:creationId xmlns:p14="http://schemas.microsoft.com/office/powerpoint/2010/main" val="3675371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A100F0-B145-487C-A29D-C186C407ED23}" type="datetimeFigureOut">
              <a:rPr lang="en-US" smtClean="0"/>
              <a:t>4/2/2015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7261FAF-7752-4471-9F8A-68DB904BE771}" type="slidenum">
              <a:rPr lang="en-US" smtClean="0"/>
              <a:t>‹#›</a:t>
            </a:fld>
            <a:endParaRPr lang="en-US" dirty="0"/>
          </a:p>
        </p:txBody>
      </p:sp>
    </p:spTree>
    <p:extLst>
      <p:ext uri="{BB962C8B-B14F-4D97-AF65-F5344CB8AC3E}">
        <p14:creationId xmlns:p14="http://schemas.microsoft.com/office/powerpoint/2010/main" val="2926730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A100F0-B145-487C-A29D-C186C407ED23}" type="datetimeFigureOut">
              <a:rPr lang="en-US" smtClean="0"/>
              <a:t>4/2/2015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7261FAF-7752-4471-9F8A-68DB904BE771}" type="slidenum">
              <a:rPr lang="en-US" smtClean="0"/>
              <a:t>‹#›</a:t>
            </a:fld>
            <a:endParaRPr lang="en-US" dirty="0"/>
          </a:p>
        </p:txBody>
      </p:sp>
    </p:spTree>
    <p:extLst>
      <p:ext uri="{BB962C8B-B14F-4D97-AF65-F5344CB8AC3E}">
        <p14:creationId xmlns:p14="http://schemas.microsoft.com/office/powerpoint/2010/main" val="2805122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A100F0-B145-487C-A29D-C186C407ED23}" type="datetimeFigureOut">
              <a:rPr lang="en-US" smtClean="0"/>
              <a:t>4/2/2015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7261FAF-7752-4471-9F8A-68DB904BE771}" type="slidenum">
              <a:rPr lang="en-US" smtClean="0"/>
              <a:t>‹#›</a:t>
            </a:fld>
            <a:endParaRPr lang="en-US" dirty="0"/>
          </a:p>
        </p:txBody>
      </p:sp>
    </p:spTree>
    <p:extLst>
      <p:ext uri="{BB962C8B-B14F-4D97-AF65-F5344CB8AC3E}">
        <p14:creationId xmlns:p14="http://schemas.microsoft.com/office/powerpoint/2010/main" val="1830977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A100F0-B145-487C-A29D-C186C407ED23}" type="datetimeFigureOut">
              <a:rPr lang="en-US" smtClean="0"/>
              <a:t>4/2/2015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261FAF-7752-4471-9F8A-68DB904BE771}" type="slidenum">
              <a:rPr lang="en-US" smtClean="0"/>
              <a:t>‹#›</a:t>
            </a:fld>
            <a:endParaRPr lang="en-US" dirty="0"/>
          </a:p>
        </p:txBody>
      </p:sp>
    </p:spTree>
    <p:extLst>
      <p:ext uri="{BB962C8B-B14F-4D97-AF65-F5344CB8AC3E}">
        <p14:creationId xmlns:p14="http://schemas.microsoft.com/office/powerpoint/2010/main" val="3681853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A100F0-B145-487C-A29D-C186C407ED23}" type="datetimeFigureOut">
              <a:rPr lang="en-US" smtClean="0"/>
              <a:t>4/2/2015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261FAF-7752-4471-9F8A-68DB904BE771}" type="slidenum">
              <a:rPr lang="en-US" smtClean="0"/>
              <a:t>‹#›</a:t>
            </a:fld>
            <a:endParaRPr lang="en-US" dirty="0"/>
          </a:p>
        </p:txBody>
      </p:sp>
    </p:spTree>
    <p:extLst>
      <p:ext uri="{BB962C8B-B14F-4D97-AF65-F5344CB8AC3E}">
        <p14:creationId xmlns:p14="http://schemas.microsoft.com/office/powerpoint/2010/main" val="2090915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A100F0-B145-487C-A29D-C186C407ED23}" type="datetimeFigureOut">
              <a:rPr lang="en-US" smtClean="0"/>
              <a:t>4/2/2015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261FAF-7752-4471-9F8A-68DB904BE771}" type="slidenum">
              <a:rPr lang="en-US" smtClean="0"/>
              <a:t>‹#›</a:t>
            </a:fld>
            <a:endParaRPr lang="en-US" dirty="0"/>
          </a:p>
        </p:txBody>
      </p:sp>
    </p:spTree>
    <p:extLst>
      <p:ext uri="{BB962C8B-B14F-4D97-AF65-F5344CB8AC3E}">
        <p14:creationId xmlns:p14="http://schemas.microsoft.com/office/powerpoint/2010/main" val="1587572261"/>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609600" y="2971800"/>
            <a:ext cx="7772400" cy="1371600"/>
          </a:xfrm>
        </p:spPr>
        <p:txBody>
          <a:bodyPr>
            <a:normAutofit fontScale="90000"/>
          </a:bodyPr>
          <a:lstStyle/>
          <a:p>
            <a:pPr algn="ctr"/>
            <a:r>
              <a:rPr lang="en-US" sz="3200" dirty="0" smtClean="0">
                <a:latin typeface="Century Schoolbook" pitchFamily="18" charset="0"/>
              </a:rPr>
              <a:t/>
            </a:r>
            <a:br>
              <a:rPr lang="en-US" sz="3200" dirty="0" smtClean="0">
                <a:latin typeface="Century Schoolbook" pitchFamily="18" charset="0"/>
              </a:rPr>
            </a:br>
            <a:r>
              <a:rPr lang="en-US" sz="3600" dirty="0" smtClean="0">
                <a:latin typeface="Times New Roman" panose="02020603050405020304" pitchFamily="18" charset="0"/>
                <a:cs typeface="Times New Roman" panose="02020603050405020304" pitchFamily="18" charset="0"/>
              </a:rPr>
              <a:t>CHARTER SCHOOL TRAINING</a:t>
            </a:r>
            <a:r>
              <a:rPr lang="en-US" sz="3600" dirty="0" smtClean="0">
                <a:solidFill>
                  <a:schemeClr val="tx1"/>
                </a:solidFill>
                <a:effectLst/>
                <a:latin typeface="Times New Roman" panose="02020603050405020304" pitchFamily="18" charset="0"/>
                <a:cs typeface="Times New Roman" panose="02020603050405020304" pitchFamily="18" charset="0"/>
              </a:rPr>
              <a:t/>
            </a:r>
            <a:br>
              <a:rPr lang="en-US" sz="3600" dirty="0" smtClean="0">
                <a:solidFill>
                  <a:schemeClr val="tx1"/>
                </a:solidFill>
                <a:effectLst/>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March 3</a:t>
            </a:r>
            <a:r>
              <a:rPr lang="en-US" sz="3600" dirty="0" smtClean="0">
                <a:solidFill>
                  <a:schemeClr val="tx1"/>
                </a:solidFill>
                <a:effectLst/>
                <a:latin typeface="Times New Roman" panose="02020603050405020304" pitchFamily="18" charset="0"/>
                <a:cs typeface="Times New Roman" panose="02020603050405020304" pitchFamily="18" charset="0"/>
              </a:rPr>
              <a:t>, 2015</a:t>
            </a:r>
            <a:r>
              <a:rPr lang="en-US" sz="3600" dirty="0" smtClean="0">
                <a:latin typeface="Times New Roman" panose="02020603050405020304" pitchFamily="18" charset="0"/>
                <a:cs typeface="Times New Roman" panose="02020603050405020304" pitchFamily="18" charset="0"/>
              </a:rPr>
              <a:t/>
            </a:r>
            <a:br>
              <a:rPr lang="en-US" sz="3600" dirty="0" smtClean="0">
                <a:latin typeface="Times New Roman" panose="02020603050405020304" pitchFamily="18" charset="0"/>
                <a:cs typeface="Times New Roman" panose="02020603050405020304" pitchFamily="18" charset="0"/>
              </a:rPr>
            </a:br>
            <a:endParaRPr lang="fr-CA" sz="3600" dirty="0" smtClean="0">
              <a:solidFill>
                <a:schemeClr val="bg1"/>
              </a:solidFill>
              <a:latin typeface="Times New Roman" panose="02020603050405020304" pitchFamily="18" charset="0"/>
              <a:cs typeface="Times New Roman" panose="02020603050405020304" pitchFamily="18" charset="0"/>
            </a:endParaRPr>
          </a:p>
        </p:txBody>
      </p:sp>
      <p:sp>
        <p:nvSpPr>
          <p:cNvPr id="2051" name="Sous-titre 2"/>
          <p:cNvSpPr>
            <a:spLocks noGrp="1"/>
          </p:cNvSpPr>
          <p:nvPr>
            <p:ph type="subTitle" idx="1"/>
          </p:nvPr>
        </p:nvSpPr>
        <p:spPr>
          <a:xfrm>
            <a:off x="1371600" y="4724400"/>
            <a:ext cx="6400800" cy="1447800"/>
          </a:xfrm>
        </p:spPr>
        <p:txBody>
          <a:bodyPr>
            <a:noAutofit/>
          </a:bodyPr>
          <a:lstStyle/>
          <a:p>
            <a:pPr algn="ctr" eaLnBrk="1" hangingPunct="1"/>
            <a:r>
              <a:rPr lang="fr-CA" sz="2000" dirty="0" smtClean="0">
                <a:solidFill>
                  <a:schemeClr val="tx1"/>
                </a:solidFill>
                <a:latin typeface="Times New Roman" panose="02020603050405020304" pitchFamily="18" charset="0"/>
                <a:cs typeface="Times New Roman" panose="02020603050405020304" pitchFamily="18" charset="0"/>
              </a:rPr>
              <a:t>Nancy Hughes, Executive Director</a:t>
            </a:r>
          </a:p>
          <a:p>
            <a:pPr algn="ctr" eaLnBrk="1" hangingPunct="1"/>
            <a:r>
              <a:rPr lang="fr-CA" sz="2000" dirty="0" smtClean="0">
                <a:solidFill>
                  <a:schemeClr val="tx1"/>
                </a:solidFill>
                <a:latin typeface="Times New Roman" panose="02020603050405020304" pitchFamily="18" charset="0"/>
                <a:cs typeface="Times New Roman" panose="02020603050405020304" pitchFamily="18" charset="0"/>
              </a:rPr>
              <a:t>Financial Accounting / OCAS/Audits</a:t>
            </a:r>
          </a:p>
          <a:p>
            <a:pPr algn="ctr" eaLnBrk="1" hangingPunct="1"/>
            <a:r>
              <a:rPr lang="fr-CA" sz="2000" dirty="0" smtClean="0">
                <a:solidFill>
                  <a:schemeClr val="tx1"/>
                </a:solidFill>
                <a:latin typeface="Times New Roman" panose="02020603050405020304" pitchFamily="18" charset="0"/>
                <a:cs typeface="Times New Roman" panose="02020603050405020304" pitchFamily="18" charset="0"/>
              </a:rPr>
              <a:t>Nancy.Hughes@sde.ok.gov</a:t>
            </a:r>
          </a:p>
          <a:p>
            <a:pPr algn="ctr" eaLnBrk="1" hangingPunct="1"/>
            <a:r>
              <a:rPr lang="fr-CA" sz="2000" dirty="0" smtClean="0">
                <a:solidFill>
                  <a:schemeClr val="tx1"/>
                </a:solidFill>
                <a:latin typeface="Times New Roman" panose="02020603050405020304" pitchFamily="18" charset="0"/>
                <a:cs typeface="Times New Roman" panose="02020603050405020304" pitchFamily="18" charset="0"/>
              </a:rPr>
              <a:t>(405) 521-2517</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4600" y="533400"/>
            <a:ext cx="4191000" cy="1932538"/>
          </a:xfrm>
          <a:prstGeom prst="rect">
            <a:avLst/>
          </a:prstGeom>
        </p:spPr>
      </p:pic>
    </p:spTree>
    <p:extLst>
      <p:ext uri="{BB962C8B-B14F-4D97-AF65-F5344CB8AC3E}">
        <p14:creationId xmlns:p14="http://schemas.microsoft.com/office/powerpoint/2010/main" val="1901659825"/>
      </p:ext>
    </p:extLst>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152400"/>
            <a:ext cx="8229600" cy="896112"/>
          </a:xfrm>
        </p:spPr>
        <p:txBody>
          <a:bodyPr>
            <a:normAutofit fontScale="90000"/>
          </a:bodyPr>
          <a:lstStyle/>
          <a:p>
            <a:r>
              <a:rPr lang="en-US" sz="3200" b="1" dirty="0" smtClean="0">
                <a:latin typeface="Century Schoolbook" pitchFamily="18" charset="0"/>
              </a:rPr>
              <a:t>Oklahoma Cost Accounting System (OCAS</a:t>
            </a:r>
            <a:r>
              <a:rPr lang="en-US" sz="3200" dirty="0" smtClean="0">
                <a:latin typeface="Century Schoolbook" pitchFamily="18" charset="0"/>
              </a:rPr>
              <a:t>)</a:t>
            </a:r>
            <a:endParaRPr lang="en-US" sz="3200" dirty="0">
              <a:latin typeface="Century Schoolbook" pitchFamily="18" charset="0"/>
            </a:endParaRPr>
          </a:p>
        </p:txBody>
      </p:sp>
      <p:sp>
        <p:nvSpPr>
          <p:cNvPr id="2" name="Content Placeholder 1"/>
          <p:cNvSpPr>
            <a:spLocks noGrp="1"/>
          </p:cNvSpPr>
          <p:nvPr>
            <p:ph idx="1"/>
          </p:nvPr>
        </p:nvSpPr>
        <p:spPr>
          <a:xfrm>
            <a:off x="457200" y="1295400"/>
            <a:ext cx="8229600" cy="4800600"/>
          </a:xfrm>
        </p:spPr>
        <p:txBody>
          <a:bodyPr>
            <a:normAutofit/>
          </a:bodyPr>
          <a:lstStyle/>
          <a:p>
            <a:r>
              <a:rPr lang="en-US" sz="2200" dirty="0" smtClean="0">
                <a:latin typeface="Century Schoolbook" pitchFamily="18" charset="0"/>
              </a:rPr>
              <a:t>Each year the Financial Accounting office receives the financial transactions for the preceding fiscal from over 550 Oklahoma school districts, charter schools, and interlocals.  The data received becomes part of an information network accessed daily by any party interested in the use of public education funds.</a:t>
            </a:r>
            <a:endParaRPr lang="en-US" sz="2000" dirty="0" smtClean="0">
              <a:latin typeface="Century Schoolbook" pitchFamily="18" charset="0"/>
            </a:endParaRPr>
          </a:p>
          <a:p>
            <a:pPr marL="0" indent="0">
              <a:buNone/>
            </a:pPr>
            <a:endParaRPr lang="en-US" sz="2200" dirty="0">
              <a:latin typeface="Century Schoolbook" pitchFamily="18" charset="0"/>
            </a:endParaRPr>
          </a:p>
          <a:p>
            <a:r>
              <a:rPr lang="en-US" sz="2200" dirty="0" smtClean="0">
                <a:latin typeface="Century Schoolbook" pitchFamily="18" charset="0"/>
              </a:rPr>
              <a:t>OCAS data is used to meet federal program compliance for Maintenance of Effort for Special Education and NCLB, Indirect Cost, and Excess Cost.</a:t>
            </a:r>
          </a:p>
          <a:p>
            <a:endParaRPr lang="en-US" sz="2200" dirty="0">
              <a:latin typeface="Century Schoolbook" pitchFamily="18" charset="0"/>
            </a:endParaRPr>
          </a:p>
          <a:p>
            <a:r>
              <a:rPr lang="en-US" sz="2200" dirty="0" smtClean="0">
                <a:latin typeface="Century Schoolbook" pitchFamily="18" charset="0"/>
              </a:rPr>
              <a:t>OCAS data is used to meet state compliance for Administrative Cost.</a:t>
            </a:r>
          </a:p>
          <a:p>
            <a:endParaRPr lang="en-US" sz="2200" dirty="0">
              <a:latin typeface="Century Schoolbook" pitchFamily="18" charset="0"/>
            </a:endParaRPr>
          </a:p>
          <a:p>
            <a:endParaRPr lang="en-US" sz="2200" dirty="0" smtClean="0">
              <a:latin typeface="Century Schoolbook" pitchFamily="18" charset="0"/>
            </a:endParaRPr>
          </a:p>
        </p:txBody>
      </p:sp>
    </p:spTree>
    <p:extLst>
      <p:ext uri="{BB962C8B-B14F-4D97-AF65-F5344CB8AC3E}">
        <p14:creationId xmlns:p14="http://schemas.microsoft.com/office/powerpoint/2010/main" val="1723546366"/>
      </p:ext>
    </p:extLst>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990600"/>
          </a:xfrm>
        </p:spPr>
        <p:txBody>
          <a:bodyPr>
            <a:normAutofit/>
          </a:bodyPr>
          <a:lstStyle/>
          <a:p>
            <a:r>
              <a:rPr lang="en-US" sz="3200" dirty="0">
                <a:latin typeface="Century Schoolbook" pitchFamily="18" charset="0"/>
              </a:rPr>
              <a:t>Penalty for Late OCAS Submission</a:t>
            </a:r>
          </a:p>
        </p:txBody>
      </p:sp>
      <p:sp>
        <p:nvSpPr>
          <p:cNvPr id="2" name="Content Placeholder 1"/>
          <p:cNvSpPr>
            <a:spLocks noGrp="1"/>
          </p:cNvSpPr>
          <p:nvPr>
            <p:ph idx="1"/>
          </p:nvPr>
        </p:nvSpPr>
        <p:spPr>
          <a:xfrm>
            <a:off x="457200" y="1524000"/>
            <a:ext cx="8229600" cy="4800600"/>
          </a:xfrm>
        </p:spPr>
        <p:txBody>
          <a:bodyPr>
            <a:normAutofit/>
          </a:bodyPr>
          <a:lstStyle/>
          <a:p>
            <a:pPr marL="0" indent="0" algn="ctr">
              <a:buNone/>
            </a:pPr>
            <a:r>
              <a:rPr lang="en-US" sz="2800" b="1" dirty="0">
                <a:latin typeface="Century Schoolbook" pitchFamily="18" charset="0"/>
              </a:rPr>
              <a:t>70 O.S. § 5-135.2, Paragraph B</a:t>
            </a:r>
          </a:p>
          <a:p>
            <a:pPr marL="0" indent="0">
              <a:buNone/>
            </a:pPr>
            <a:endParaRPr lang="en-US" sz="2000" dirty="0">
              <a:latin typeface="Century Schoolbook" pitchFamily="18" charset="0"/>
            </a:endParaRPr>
          </a:p>
          <a:p>
            <a:pPr marL="0" indent="0">
              <a:buNone/>
            </a:pPr>
            <a:r>
              <a:rPr lang="en-US" sz="2400" dirty="0">
                <a:latin typeface="Century Schoolbook" pitchFamily="18" charset="0"/>
              </a:rPr>
              <a:t>Reduction in Monthly State Aid payment</a:t>
            </a:r>
          </a:p>
          <a:p>
            <a:pPr marL="0" indent="0">
              <a:buNone/>
              <a:tabLst>
                <a:tab pos="231775" algn="l"/>
              </a:tabLst>
            </a:pPr>
            <a:r>
              <a:rPr lang="en-US" sz="2400" dirty="0">
                <a:latin typeface="Century Schoolbook" pitchFamily="18" charset="0"/>
              </a:rPr>
              <a:t>	First Month			1%</a:t>
            </a:r>
          </a:p>
          <a:p>
            <a:pPr marL="0" indent="0">
              <a:buNone/>
              <a:tabLst>
                <a:tab pos="231775" algn="l"/>
              </a:tabLst>
            </a:pPr>
            <a:r>
              <a:rPr lang="en-US" sz="2400" dirty="0">
                <a:latin typeface="Century Schoolbook" pitchFamily="18" charset="0"/>
              </a:rPr>
              <a:t>	Second Month			2%</a:t>
            </a:r>
          </a:p>
          <a:p>
            <a:pPr marL="0" indent="0">
              <a:buNone/>
              <a:tabLst>
                <a:tab pos="231775" algn="l"/>
              </a:tabLst>
            </a:pPr>
            <a:r>
              <a:rPr lang="en-US" sz="2400" dirty="0">
                <a:latin typeface="Century Schoolbook" pitchFamily="18" charset="0"/>
              </a:rPr>
              <a:t>	Third Month			3%</a:t>
            </a:r>
          </a:p>
          <a:p>
            <a:pPr marL="0" indent="0">
              <a:buNone/>
              <a:tabLst>
                <a:tab pos="231775" algn="l"/>
              </a:tabLst>
            </a:pPr>
            <a:r>
              <a:rPr lang="en-US" sz="2400" dirty="0">
                <a:latin typeface="Century Schoolbook" pitchFamily="18" charset="0"/>
              </a:rPr>
              <a:t>	Fourth Month			4%</a:t>
            </a:r>
          </a:p>
          <a:p>
            <a:pPr marL="0" indent="0">
              <a:buNone/>
              <a:tabLst>
                <a:tab pos="231775" algn="l"/>
              </a:tabLst>
            </a:pPr>
            <a:r>
              <a:rPr lang="en-US" sz="2400" dirty="0">
                <a:latin typeface="Century Schoolbook" pitchFamily="18" charset="0"/>
              </a:rPr>
              <a:t>	Each Subsequent Month	5%</a:t>
            </a:r>
          </a:p>
          <a:p>
            <a:pPr marL="0" indent="0">
              <a:buNone/>
              <a:tabLst>
                <a:tab pos="231775" algn="l"/>
              </a:tabLst>
            </a:pPr>
            <a:endParaRPr lang="en-US" sz="2400" dirty="0">
              <a:latin typeface="Century Schoolbook" pitchFamily="18" charset="0"/>
            </a:endParaRPr>
          </a:p>
          <a:p>
            <a:pPr marL="0" indent="0">
              <a:buNone/>
              <a:tabLst>
                <a:tab pos="231775" algn="l"/>
              </a:tabLst>
            </a:pPr>
            <a:r>
              <a:rPr lang="en-US" sz="2400" dirty="0">
                <a:latin typeface="Century Schoolbook" pitchFamily="18" charset="0"/>
              </a:rPr>
              <a:t>Penalty may be waived by the State Board of Education.</a:t>
            </a:r>
          </a:p>
          <a:p>
            <a:pPr marL="0" indent="0">
              <a:buNone/>
            </a:pPr>
            <a:endParaRPr lang="en-US" sz="2400" dirty="0" smtClean="0">
              <a:latin typeface="Century Schoolbook" pitchFamily="18" charset="0"/>
            </a:endParaRPr>
          </a:p>
        </p:txBody>
      </p:sp>
    </p:spTree>
    <p:extLst>
      <p:ext uri="{BB962C8B-B14F-4D97-AF65-F5344CB8AC3E}">
        <p14:creationId xmlns:p14="http://schemas.microsoft.com/office/powerpoint/2010/main" val="3762653396"/>
      </p:ext>
    </p:extLst>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04088"/>
            <a:ext cx="8229600" cy="819912"/>
          </a:xfrm>
        </p:spPr>
        <p:txBody>
          <a:bodyPr/>
          <a:lstStyle/>
          <a:p>
            <a:pPr algn="ctr"/>
            <a:r>
              <a:rPr lang="en-US" sz="3200" b="1" dirty="0" smtClean="0">
                <a:latin typeface="Century Schoolbook" pitchFamily="18" charset="0"/>
              </a:rPr>
              <a:t>AUDITS</a:t>
            </a:r>
            <a:endParaRPr lang="en-US" sz="3200" b="1" dirty="0">
              <a:latin typeface="Century Schoolbook" pitchFamily="18" charset="0"/>
            </a:endParaRPr>
          </a:p>
        </p:txBody>
      </p:sp>
      <p:sp>
        <p:nvSpPr>
          <p:cNvPr id="2" name="Content Placeholder 1"/>
          <p:cNvSpPr>
            <a:spLocks noGrp="1"/>
          </p:cNvSpPr>
          <p:nvPr>
            <p:ph idx="1"/>
          </p:nvPr>
        </p:nvSpPr>
        <p:spPr/>
        <p:txBody>
          <a:bodyPr>
            <a:normAutofit/>
          </a:bodyPr>
          <a:lstStyle/>
          <a:p>
            <a:pPr marL="0" indent="0" algn="just">
              <a:buNone/>
            </a:pPr>
            <a:r>
              <a:rPr lang="en-US" sz="2400" dirty="0" smtClean="0">
                <a:latin typeface="Century Schoolbook" pitchFamily="18" charset="0"/>
              </a:rPr>
              <a:t>Districts who have expended $500,000 or more in federal money are what is referred to as an “A” audit.  These audits must be completed, presented to the local board of education and submitted to Financial Accounting no later than March 30.</a:t>
            </a:r>
          </a:p>
          <a:p>
            <a:pPr algn="just"/>
            <a:endParaRPr lang="en-US" sz="2200" dirty="0">
              <a:latin typeface="Century Schoolbook" pitchFamily="18" charset="0"/>
            </a:endParaRPr>
          </a:p>
          <a:p>
            <a:pPr marL="0" indent="0" algn="just">
              <a:buNone/>
            </a:pPr>
            <a:r>
              <a:rPr lang="en-US" sz="2400" dirty="0" smtClean="0">
                <a:latin typeface="Century Schoolbook" pitchFamily="18" charset="0"/>
              </a:rPr>
              <a:t>Districts who have expended less than $500,000 in federal money are what is referred to as an “B” audit.  These audits must be completed, presented to the local board of</a:t>
            </a:r>
            <a:r>
              <a:rPr lang="en-US" sz="2400" spc="-300" dirty="0" smtClean="0">
                <a:latin typeface="Century Schoolbook" pitchFamily="18" charset="0"/>
              </a:rPr>
              <a:t> </a:t>
            </a:r>
            <a:r>
              <a:rPr lang="en-US" sz="2400" dirty="0" smtClean="0">
                <a:latin typeface="Century Schoolbook" pitchFamily="18" charset="0"/>
              </a:rPr>
              <a:t>education and submitted to Financial Accounting no later than April 30.</a:t>
            </a:r>
          </a:p>
          <a:p>
            <a:pPr marL="0" indent="0" algn="just">
              <a:buNone/>
            </a:pPr>
            <a:endParaRPr lang="en-US" sz="2200" dirty="0" smtClean="0">
              <a:latin typeface="Century Schoolbook" pitchFamily="18" charset="0"/>
            </a:endParaRPr>
          </a:p>
        </p:txBody>
      </p:sp>
    </p:spTree>
    <p:extLst>
      <p:ext uri="{BB962C8B-B14F-4D97-AF65-F5344CB8AC3E}">
        <p14:creationId xmlns:p14="http://schemas.microsoft.com/office/powerpoint/2010/main" val="18839222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04088"/>
            <a:ext cx="8229600" cy="819912"/>
          </a:xfrm>
        </p:spPr>
        <p:txBody>
          <a:bodyPr>
            <a:normAutofit/>
          </a:bodyPr>
          <a:lstStyle/>
          <a:p>
            <a:pPr algn="ctr"/>
            <a:r>
              <a:rPr lang="en-US" sz="3200" b="1" dirty="0" smtClean="0">
                <a:latin typeface="Century Schoolbook" pitchFamily="18" charset="0"/>
              </a:rPr>
              <a:t>AUDITS</a:t>
            </a:r>
            <a:endParaRPr lang="en-US" sz="3200" b="1" dirty="0">
              <a:latin typeface="Century Schoolbook" pitchFamily="18" charset="0"/>
            </a:endParaRPr>
          </a:p>
        </p:txBody>
      </p:sp>
      <p:sp>
        <p:nvSpPr>
          <p:cNvPr id="2" name="Content Placeholder 1"/>
          <p:cNvSpPr>
            <a:spLocks noGrp="1"/>
          </p:cNvSpPr>
          <p:nvPr>
            <p:ph idx="1"/>
          </p:nvPr>
        </p:nvSpPr>
        <p:spPr/>
        <p:txBody>
          <a:bodyPr>
            <a:normAutofit/>
          </a:bodyPr>
          <a:lstStyle/>
          <a:p>
            <a:pPr marL="0" indent="0" algn="just">
              <a:buNone/>
            </a:pPr>
            <a:r>
              <a:rPr lang="en-US" sz="2200" dirty="0" smtClean="0">
                <a:latin typeface="Century Schoolbook" pitchFamily="18" charset="0"/>
              </a:rPr>
              <a:t>Regardless of which type of audit is performed, the audit must be submitted to Financial Accounting thirty days after it has been presented to the local board of education.</a:t>
            </a:r>
          </a:p>
          <a:p>
            <a:pPr>
              <a:buNone/>
            </a:pPr>
            <a:endParaRPr lang="en-US" sz="2200" dirty="0" smtClean="0">
              <a:latin typeface="Century Schoolbook" pitchFamily="18" charset="0"/>
            </a:endParaRPr>
          </a:p>
          <a:p>
            <a:pPr algn="ctr">
              <a:buNone/>
            </a:pPr>
            <a:r>
              <a:rPr lang="en-US" sz="2200" dirty="0" smtClean="0">
                <a:latin typeface="Century Schoolbook" pitchFamily="18" charset="0"/>
              </a:rPr>
              <a:t>70 O.S. § 22-108</a:t>
            </a:r>
          </a:p>
          <a:p>
            <a:endParaRPr lang="en-US" sz="2200" dirty="0" smtClean="0">
              <a:latin typeface="Century Schoolbook" pitchFamily="18" charset="0"/>
            </a:endParaRPr>
          </a:p>
          <a:p>
            <a:pPr>
              <a:buNone/>
            </a:pPr>
            <a:r>
              <a:rPr lang="en-US" sz="2200" i="1" dirty="0" smtClean="0">
                <a:latin typeface="Century Schoolbook" pitchFamily="18" charset="0"/>
              </a:rPr>
              <a:t>		“</a:t>
            </a:r>
            <a:r>
              <a:rPr lang="en-US" sz="2200" i="1" dirty="0">
                <a:latin typeface="Century Schoolbook" pitchFamily="18" charset="0"/>
              </a:rPr>
              <a:t>Thirty (30) days after the </a:t>
            </a:r>
            <a:r>
              <a:rPr lang="en-US" sz="2200" i="1" dirty="0" smtClean="0">
                <a:latin typeface="Century Schoolbook" pitchFamily="18" charset="0"/>
              </a:rPr>
              <a:t>audit presentation to</a:t>
            </a:r>
            <a:r>
              <a:rPr lang="en-US" sz="2200" i="1" dirty="0">
                <a:latin typeface="Century Schoolbook" pitchFamily="18" charset="0"/>
              </a:rPr>
              <a:t>	</a:t>
            </a:r>
            <a:r>
              <a:rPr lang="en-US" sz="2200" i="1" dirty="0" smtClean="0">
                <a:latin typeface="Century Schoolbook" pitchFamily="18" charset="0"/>
              </a:rPr>
              <a:t>	the local </a:t>
            </a:r>
            <a:r>
              <a:rPr lang="en-US" sz="2200" i="1" dirty="0">
                <a:latin typeface="Century Schoolbook" pitchFamily="18" charset="0"/>
              </a:rPr>
              <a:t>board of </a:t>
            </a:r>
            <a:r>
              <a:rPr lang="en-US" sz="2200" i="1" dirty="0" smtClean="0">
                <a:latin typeface="Century Schoolbook" pitchFamily="18" charset="0"/>
              </a:rPr>
              <a:t>education</a:t>
            </a:r>
            <a:r>
              <a:rPr lang="en-US" sz="2200" i="1" dirty="0">
                <a:latin typeface="Century Schoolbook" pitchFamily="18" charset="0"/>
              </a:rPr>
              <a:t>, forward one </a:t>
            </a:r>
            <a:r>
              <a:rPr lang="en-US" sz="2200" i="1" dirty="0" smtClean="0">
                <a:latin typeface="Century Schoolbook" pitchFamily="18" charset="0"/>
              </a:rPr>
              <a:t>copy</a:t>
            </a:r>
            <a:r>
              <a:rPr lang="en-US" sz="2200" i="1" dirty="0">
                <a:latin typeface="Century Schoolbook" pitchFamily="18" charset="0"/>
              </a:rPr>
              <a:t>	</a:t>
            </a:r>
            <a:r>
              <a:rPr lang="en-US" sz="2200" i="1" dirty="0" smtClean="0">
                <a:latin typeface="Century Schoolbook" pitchFamily="18" charset="0"/>
              </a:rPr>
              <a:t>	of the</a:t>
            </a:r>
            <a:r>
              <a:rPr lang="en-US" sz="2200" i="1" dirty="0">
                <a:latin typeface="Century Schoolbook" pitchFamily="18" charset="0"/>
              </a:rPr>
              <a:t> </a:t>
            </a:r>
            <a:r>
              <a:rPr lang="en-US" sz="2200" i="1" dirty="0" smtClean="0">
                <a:latin typeface="Century Schoolbook" pitchFamily="18" charset="0"/>
              </a:rPr>
              <a:t>audit </a:t>
            </a:r>
            <a:r>
              <a:rPr lang="en-US" sz="2200" i="1" dirty="0">
                <a:latin typeface="Century Schoolbook" pitchFamily="18" charset="0"/>
              </a:rPr>
              <a:t>report to the SDE”</a:t>
            </a:r>
          </a:p>
          <a:p>
            <a:pPr>
              <a:buNone/>
            </a:pPr>
            <a:r>
              <a:rPr lang="en-US" sz="2200" dirty="0" smtClean="0">
                <a:latin typeface="Century Schoolbook" pitchFamily="18" charset="0"/>
              </a:rPr>
              <a:t>			</a:t>
            </a:r>
          </a:p>
          <a:p>
            <a:pPr>
              <a:buNone/>
            </a:pPr>
            <a:r>
              <a:rPr lang="en-US" sz="2200" dirty="0">
                <a:latin typeface="Century Schoolbook" pitchFamily="18" charset="0"/>
              </a:rPr>
              <a:t>	</a:t>
            </a:r>
            <a:r>
              <a:rPr lang="en-US" sz="2200" dirty="0" smtClean="0">
                <a:latin typeface="Century Schoolbook" pitchFamily="18" charset="0"/>
              </a:rPr>
              <a:t>			</a:t>
            </a:r>
            <a:endParaRPr lang="en-US" sz="2200" dirty="0">
              <a:latin typeface="Century Schoolbook" pitchFamily="18" charset="0"/>
            </a:endParaRPr>
          </a:p>
        </p:txBody>
      </p:sp>
    </p:spTree>
    <p:extLst>
      <p:ext uri="{BB962C8B-B14F-4D97-AF65-F5344CB8AC3E}">
        <p14:creationId xmlns:p14="http://schemas.microsoft.com/office/powerpoint/2010/main" val="18927625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04088"/>
            <a:ext cx="8229600" cy="819912"/>
          </a:xfrm>
        </p:spPr>
        <p:txBody>
          <a:bodyPr>
            <a:normAutofit/>
          </a:bodyPr>
          <a:lstStyle/>
          <a:p>
            <a:pPr algn="ctr"/>
            <a:r>
              <a:rPr lang="en-US" sz="3200" b="1" dirty="0" smtClean="0">
                <a:latin typeface="Century Schoolbook" pitchFamily="18" charset="0"/>
              </a:rPr>
              <a:t>AUDITS</a:t>
            </a:r>
            <a:endParaRPr lang="en-US" sz="3200" b="1" dirty="0">
              <a:latin typeface="Century Schoolbook" pitchFamily="18" charset="0"/>
            </a:endParaRPr>
          </a:p>
        </p:txBody>
      </p:sp>
      <p:sp>
        <p:nvSpPr>
          <p:cNvPr id="2" name="Content Placeholder 1"/>
          <p:cNvSpPr>
            <a:spLocks noGrp="1"/>
          </p:cNvSpPr>
          <p:nvPr>
            <p:ph idx="1"/>
          </p:nvPr>
        </p:nvSpPr>
        <p:spPr>
          <a:xfrm>
            <a:off x="457200" y="1752600"/>
            <a:ext cx="8229600" cy="4373563"/>
          </a:xfrm>
        </p:spPr>
        <p:txBody>
          <a:bodyPr>
            <a:normAutofit/>
          </a:bodyPr>
          <a:lstStyle/>
          <a:p>
            <a:pPr marL="0" indent="0" algn="just">
              <a:buNone/>
            </a:pPr>
            <a:r>
              <a:rPr lang="en-US" sz="2200" b="1" dirty="0" smtClean="0">
                <a:latin typeface="Century Schoolbook" pitchFamily="18" charset="0"/>
              </a:rPr>
              <a:t>Findings</a:t>
            </a:r>
            <a:r>
              <a:rPr lang="en-US" sz="2200" dirty="0" smtClean="0">
                <a:latin typeface="Century Schoolbook" pitchFamily="18" charset="0"/>
              </a:rPr>
              <a:t> – District must submit a Corrective Action Plan (CAP).  The CAP should include why the finding occurred, what is being done to prevent it from recurring, name(s) of contact person(s responsible for the CAP, and anticipated date of completion for the CAP.</a:t>
            </a:r>
          </a:p>
          <a:p>
            <a:pPr algn="just"/>
            <a:endParaRPr lang="en-US" sz="2200" dirty="0" smtClean="0">
              <a:latin typeface="Century Schoolbook" pitchFamily="18" charset="0"/>
            </a:endParaRPr>
          </a:p>
          <a:p>
            <a:pPr marL="0" indent="0" algn="just">
              <a:buNone/>
            </a:pPr>
            <a:r>
              <a:rPr lang="en-US" sz="2200" b="1" dirty="0" smtClean="0">
                <a:latin typeface="Century Schoolbook" pitchFamily="18" charset="0"/>
              </a:rPr>
              <a:t>Exceptions and/or recommendations </a:t>
            </a:r>
            <a:r>
              <a:rPr lang="en-US" sz="2200" dirty="0" smtClean="0">
                <a:latin typeface="Century Schoolbook" pitchFamily="18" charset="0"/>
              </a:rPr>
              <a:t>– District must give a response.</a:t>
            </a:r>
          </a:p>
          <a:p>
            <a:pPr marL="0" indent="0" algn="just">
              <a:buNone/>
            </a:pPr>
            <a:endParaRPr lang="en-US" sz="2200" dirty="0">
              <a:latin typeface="Century Schoolbook" pitchFamily="18" charset="0"/>
            </a:endParaRPr>
          </a:p>
        </p:txBody>
      </p:sp>
    </p:spTree>
    <p:extLst>
      <p:ext uri="{BB962C8B-B14F-4D97-AF65-F5344CB8AC3E}">
        <p14:creationId xmlns:p14="http://schemas.microsoft.com/office/powerpoint/2010/main" val="19082890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3200" dirty="0" smtClean="0">
                <a:latin typeface="Century Schoolbook" pitchFamily="18" charset="0"/>
              </a:rPr>
              <a:t>Penalty for Late Audit Submission</a:t>
            </a:r>
            <a:endParaRPr lang="en-US" sz="3200" dirty="0">
              <a:latin typeface="Century Schoolbook" pitchFamily="18" charset="0"/>
            </a:endParaRPr>
          </a:p>
        </p:txBody>
      </p:sp>
      <p:sp>
        <p:nvSpPr>
          <p:cNvPr id="2" name="Content Placeholder 1"/>
          <p:cNvSpPr>
            <a:spLocks noGrp="1"/>
          </p:cNvSpPr>
          <p:nvPr>
            <p:ph idx="1"/>
          </p:nvPr>
        </p:nvSpPr>
        <p:spPr>
          <a:xfrm>
            <a:off x="533400" y="1447800"/>
            <a:ext cx="8229600" cy="4953000"/>
          </a:xfrm>
        </p:spPr>
        <p:txBody>
          <a:bodyPr>
            <a:normAutofit fontScale="25000" lnSpcReduction="20000"/>
          </a:bodyPr>
          <a:lstStyle/>
          <a:p>
            <a:pPr marL="0" indent="0">
              <a:buNone/>
            </a:pPr>
            <a:r>
              <a:rPr lang="en-US" sz="8000" b="1" dirty="0" smtClean="0">
                <a:latin typeface="Century Schoolbook" pitchFamily="18" charset="0"/>
              </a:rPr>
              <a:t>Pursuant </a:t>
            </a:r>
            <a:r>
              <a:rPr lang="en-US" sz="8000" b="1" dirty="0">
                <a:latin typeface="Century Schoolbook" pitchFamily="18" charset="0"/>
              </a:rPr>
              <a:t>to 70 O.S. § </a:t>
            </a:r>
            <a:r>
              <a:rPr lang="en-US" sz="8000" b="1" dirty="0" smtClean="0">
                <a:latin typeface="Century Schoolbook" pitchFamily="18" charset="0"/>
              </a:rPr>
              <a:t>22-108</a:t>
            </a:r>
            <a:endParaRPr lang="en-US" sz="8000" dirty="0" smtClean="0">
              <a:latin typeface="Century Schoolbook" pitchFamily="18" charset="0"/>
            </a:endParaRPr>
          </a:p>
          <a:p>
            <a:pPr marL="0" indent="0">
              <a:buNone/>
            </a:pPr>
            <a:r>
              <a:rPr lang="en-US" sz="8000" dirty="0" smtClean="0">
                <a:latin typeface="Century Schoolbook" pitchFamily="18" charset="0"/>
              </a:rPr>
              <a:t>The </a:t>
            </a:r>
            <a:r>
              <a:rPr lang="en-US" sz="8000" dirty="0">
                <a:latin typeface="Century Schoolbook" pitchFamily="18" charset="0"/>
              </a:rPr>
              <a:t>statute provides in part: </a:t>
            </a:r>
          </a:p>
          <a:p>
            <a:pPr marL="0" indent="0" algn="just">
              <a:buNone/>
            </a:pPr>
            <a:endParaRPr lang="en-US" sz="7200" i="1" dirty="0" smtClean="0"/>
          </a:p>
          <a:p>
            <a:pPr marL="0" indent="0" algn="just">
              <a:buNone/>
            </a:pPr>
            <a:r>
              <a:rPr lang="en-US" sz="7600" i="1" dirty="0" smtClean="0">
                <a:latin typeface="Bookman Old Style" pitchFamily="18" charset="0"/>
              </a:rPr>
              <a:t>D</a:t>
            </a:r>
            <a:r>
              <a:rPr lang="en-US" sz="7600" i="1" dirty="0">
                <a:latin typeface="Bookman Old Style" pitchFamily="18" charset="0"/>
              </a:rPr>
              <a:t>. The State Board of Education may make inquiries it deems necessary to determine that each district board of education is properly complying with the Oklahoma Public School Audit Law. If within eleven (11) months after the end of the fiscal year of the school district a copy of the auditor’s opinions and related financial statements has not been received by the State Board of Education and by the State Auditor and Inspector, an inquiry shall be made by the State Auditor and Inspector as to why such auditor’s opinions and related financial statements have not been filed, pursuant to the provisions of </a:t>
            </a:r>
            <a:r>
              <a:rPr lang="en-US" sz="7600" i="1" dirty="0" smtClean="0">
                <a:latin typeface="Bookman Old Style" pitchFamily="18" charset="0"/>
              </a:rPr>
              <a:t>Section 212A of Title 74 of the Oklahoma Statutes. Should the State Auditor and Inspector find </a:t>
            </a:r>
            <a:r>
              <a:rPr lang="en-US" sz="7600" i="1" dirty="0">
                <a:latin typeface="Bookman Old Style" pitchFamily="18" charset="0"/>
              </a:rPr>
              <a:t>that the district board of education has failed to cause an annual audit of the financial statements and compliance requirements of the school district to be commenced, the State Auditor and Inspector shall make a written demand on the board to complete and file such annual audit of the financial statements and compliance requirements of the school district within thirty (30) days of the date of such demand.</a:t>
            </a:r>
          </a:p>
          <a:p>
            <a:pPr marL="0" indent="0" algn="just">
              <a:buNone/>
            </a:pPr>
            <a:r>
              <a:rPr lang="en-US" sz="8000" i="1" dirty="0" smtClean="0">
                <a:latin typeface="Century Schoolbook" pitchFamily="18" charset="0"/>
              </a:rPr>
              <a:t> </a:t>
            </a:r>
            <a:endParaRPr lang="en-US" sz="8000" i="1" dirty="0">
              <a:latin typeface="Century Schoolbook" pitchFamily="18" charset="0"/>
            </a:endParaRPr>
          </a:p>
          <a:p>
            <a:pPr marL="0" indent="0">
              <a:buNone/>
            </a:pPr>
            <a:r>
              <a:rPr lang="en-US" sz="8000" dirty="0">
                <a:latin typeface="Century Schoolbook" pitchFamily="18" charset="0"/>
              </a:rPr>
              <a:t>	</a:t>
            </a:r>
            <a:endParaRPr lang="en-US" sz="8000" dirty="0" smtClean="0">
              <a:latin typeface="Century Schoolbook" pitchFamily="18" charset="0"/>
            </a:endParaRPr>
          </a:p>
          <a:p>
            <a:pPr marL="0" indent="0">
              <a:buNone/>
            </a:pPr>
            <a:endParaRPr lang="en-US" sz="7600" dirty="0"/>
          </a:p>
        </p:txBody>
      </p:sp>
    </p:spTree>
    <p:extLst>
      <p:ext uri="{BB962C8B-B14F-4D97-AF65-F5344CB8AC3E}">
        <p14:creationId xmlns:p14="http://schemas.microsoft.com/office/powerpoint/2010/main" val="19151244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3200" b="1" dirty="0" smtClean="0">
                <a:latin typeface="Century Schoolbook" pitchFamily="18" charset="0"/>
              </a:rPr>
              <a:t>Penalty for Late Audit Submission</a:t>
            </a:r>
            <a:endParaRPr lang="en-US" sz="3200" b="1" dirty="0">
              <a:latin typeface="Century Schoolbook" pitchFamily="18" charset="0"/>
            </a:endParaRPr>
          </a:p>
        </p:txBody>
      </p:sp>
      <p:sp>
        <p:nvSpPr>
          <p:cNvPr id="2" name="Content Placeholder 1"/>
          <p:cNvSpPr>
            <a:spLocks noGrp="1"/>
          </p:cNvSpPr>
          <p:nvPr>
            <p:ph idx="1"/>
          </p:nvPr>
        </p:nvSpPr>
        <p:spPr>
          <a:xfrm>
            <a:off x="1219200" y="1524000"/>
            <a:ext cx="7467600" cy="4343400"/>
          </a:xfrm>
        </p:spPr>
        <p:txBody>
          <a:bodyPr>
            <a:normAutofit fontScale="85000" lnSpcReduction="10000"/>
          </a:bodyPr>
          <a:lstStyle/>
          <a:p>
            <a:pPr marL="0" indent="0">
              <a:buNone/>
            </a:pPr>
            <a:r>
              <a:rPr lang="en-US" sz="3900" dirty="0" smtClean="0">
                <a:latin typeface="Bookman Old Style" pitchFamily="18" charset="0"/>
              </a:rPr>
              <a:t>Pursuant </a:t>
            </a:r>
            <a:r>
              <a:rPr lang="en-US" sz="3900" dirty="0">
                <a:latin typeface="Bookman Old Style" pitchFamily="18" charset="0"/>
              </a:rPr>
              <a:t>to 70 O.S. § </a:t>
            </a:r>
            <a:r>
              <a:rPr lang="en-US" sz="3900" dirty="0" smtClean="0">
                <a:latin typeface="Bookman Old Style" pitchFamily="18" charset="0"/>
              </a:rPr>
              <a:t>22-112</a:t>
            </a:r>
          </a:p>
          <a:p>
            <a:pPr marL="0" indent="0">
              <a:buNone/>
            </a:pPr>
            <a:endParaRPr lang="en-US" sz="2800" dirty="0" smtClean="0">
              <a:latin typeface="Bookman Old Style" pitchFamily="18" charset="0"/>
            </a:endParaRPr>
          </a:p>
          <a:p>
            <a:pPr marL="0" indent="0">
              <a:buNone/>
            </a:pPr>
            <a:r>
              <a:rPr lang="en-US" sz="2800" dirty="0" smtClean="0">
                <a:latin typeface="Bookman Old Style" pitchFamily="18" charset="0"/>
              </a:rPr>
              <a:t>(</a:t>
            </a:r>
            <a:r>
              <a:rPr lang="en-US" sz="2800" dirty="0">
                <a:latin typeface="Bookman Old Style" pitchFamily="18" charset="0"/>
              </a:rPr>
              <a:t>State Aid withheld for failure to comply with article): </a:t>
            </a:r>
          </a:p>
          <a:p>
            <a:pPr marL="0" indent="0" algn="just">
              <a:buNone/>
            </a:pPr>
            <a:endParaRPr lang="en-US" sz="2800" i="1" dirty="0" smtClean="0">
              <a:latin typeface="Bookman Old Style" pitchFamily="18" charset="0"/>
            </a:endParaRPr>
          </a:p>
          <a:p>
            <a:pPr marL="0" indent="0" algn="just">
              <a:buNone/>
            </a:pPr>
            <a:r>
              <a:rPr lang="en-US" sz="2800" i="1" dirty="0" smtClean="0">
                <a:latin typeface="Bookman Old Style" pitchFamily="18" charset="0"/>
              </a:rPr>
              <a:t>“</a:t>
            </a:r>
            <a:r>
              <a:rPr lang="en-US" sz="2800" i="1" dirty="0">
                <a:latin typeface="Bookman Old Style" pitchFamily="18" charset="0"/>
              </a:rPr>
              <a:t>All further “payment” of State Aid for each district </a:t>
            </a:r>
            <a:r>
              <a:rPr lang="en-US" sz="2800" i="1" dirty="0" smtClean="0">
                <a:latin typeface="Bookman Old Style" pitchFamily="18" charset="0"/>
              </a:rPr>
              <a:t>shall</a:t>
            </a:r>
            <a:r>
              <a:rPr lang="en-US" sz="2800" i="1" dirty="0">
                <a:latin typeface="Bookman Old Style" pitchFamily="18" charset="0"/>
              </a:rPr>
              <a:t> </a:t>
            </a:r>
            <a:r>
              <a:rPr lang="en-US" sz="2800" i="1" dirty="0" smtClean="0">
                <a:latin typeface="Bookman Old Style" pitchFamily="18" charset="0"/>
              </a:rPr>
              <a:t>be withheld </a:t>
            </a:r>
            <a:r>
              <a:rPr lang="en-US" sz="2800" i="1" dirty="0">
                <a:latin typeface="Bookman Old Style" pitchFamily="18" charset="0"/>
              </a:rPr>
              <a:t>until the provisions of this article have been </a:t>
            </a:r>
            <a:r>
              <a:rPr lang="en-US" sz="2800" i="1" dirty="0" smtClean="0">
                <a:latin typeface="Bookman Old Style" pitchFamily="18" charset="0"/>
              </a:rPr>
              <a:t>fulfilled </a:t>
            </a:r>
            <a:r>
              <a:rPr lang="en-US" sz="2800" i="1" dirty="0">
                <a:latin typeface="Bookman Old Style" pitchFamily="18" charset="0"/>
              </a:rPr>
              <a:t>by </a:t>
            </a:r>
            <a:r>
              <a:rPr lang="en-US" sz="2800" i="1" dirty="0" smtClean="0">
                <a:latin typeface="Bookman Old Style" pitchFamily="18" charset="0"/>
              </a:rPr>
              <a:t>said </a:t>
            </a:r>
            <a:r>
              <a:rPr lang="en-US" sz="2800" i="1" dirty="0">
                <a:latin typeface="Bookman Old Style" pitchFamily="18" charset="0"/>
              </a:rPr>
              <a:t>district</a:t>
            </a:r>
            <a:r>
              <a:rPr lang="en-US" sz="2800" i="1" dirty="0" smtClean="0">
                <a:latin typeface="Bookman Old Style" pitchFamily="18" charset="0"/>
              </a:rPr>
              <a:t>.”</a:t>
            </a:r>
          </a:p>
          <a:p>
            <a:pPr marL="0" indent="0" algn="just">
              <a:buNone/>
            </a:pPr>
            <a:r>
              <a:rPr lang="en-US" sz="8000" i="1" dirty="0" smtClean="0">
                <a:latin typeface="Century Schoolbook" pitchFamily="18" charset="0"/>
              </a:rPr>
              <a:t> </a:t>
            </a:r>
            <a:r>
              <a:rPr lang="en-US" sz="6400" i="1" dirty="0">
                <a:latin typeface="Century Schoolbook" pitchFamily="18" charset="0"/>
              </a:rPr>
              <a:t>		</a:t>
            </a:r>
          </a:p>
          <a:p>
            <a:pPr marL="0" indent="0">
              <a:buNone/>
            </a:pPr>
            <a:endParaRPr lang="en-US" sz="7600" dirty="0"/>
          </a:p>
        </p:txBody>
      </p:sp>
    </p:spTree>
    <p:extLst>
      <p:ext uri="{BB962C8B-B14F-4D97-AF65-F5344CB8AC3E}">
        <p14:creationId xmlns:p14="http://schemas.microsoft.com/office/powerpoint/2010/main" val="17958657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868362"/>
          </a:xfrm>
        </p:spPr>
        <p:txBody>
          <a:bodyPr>
            <a:normAutofit/>
          </a:bodyPr>
          <a:lstStyle/>
          <a:p>
            <a:pPr algn="ctr"/>
            <a:r>
              <a:rPr lang="en-US" sz="2800" b="1" dirty="0" smtClean="0">
                <a:latin typeface="Century Schoolbook" pitchFamily="18" charset="0"/>
              </a:rPr>
              <a:t>FINANCIAL  REPORTING  TIMELINES</a:t>
            </a:r>
            <a:endParaRPr lang="en-US" sz="2800" b="1" dirty="0">
              <a:latin typeface="Century Schoolbook" pitchFamily="18" charset="0"/>
            </a:endParaRPr>
          </a:p>
        </p:txBody>
      </p:sp>
      <p:sp>
        <p:nvSpPr>
          <p:cNvPr id="2" name="Content Placeholder 1"/>
          <p:cNvSpPr>
            <a:spLocks noGrp="1"/>
          </p:cNvSpPr>
          <p:nvPr>
            <p:ph idx="1"/>
          </p:nvPr>
        </p:nvSpPr>
        <p:spPr>
          <a:xfrm>
            <a:off x="457200" y="1295400"/>
            <a:ext cx="8229600" cy="5334000"/>
          </a:xfrm>
        </p:spPr>
        <p:txBody>
          <a:bodyPr>
            <a:noAutofit/>
          </a:bodyPr>
          <a:lstStyle/>
          <a:p>
            <a:r>
              <a:rPr lang="en-US" sz="2200" b="1" dirty="0" smtClean="0">
                <a:latin typeface="Century Schoolbook" pitchFamily="18" charset="0"/>
              </a:rPr>
              <a:t>Before July 1 </a:t>
            </a:r>
            <a:r>
              <a:rPr lang="en-US" sz="2200" dirty="0" smtClean="0">
                <a:latin typeface="Century Schoolbook" pitchFamily="18" charset="0"/>
              </a:rPr>
              <a:t>– File temporary appropriation with the county excise board.</a:t>
            </a:r>
          </a:p>
          <a:p>
            <a:r>
              <a:rPr lang="en-US" sz="2200" b="1" dirty="0" smtClean="0">
                <a:latin typeface="Century Schoolbook" pitchFamily="18" charset="0"/>
              </a:rPr>
              <a:t>August 1</a:t>
            </a:r>
            <a:r>
              <a:rPr lang="en-US" sz="2200" dirty="0" smtClean="0">
                <a:latin typeface="Century Schoolbook" pitchFamily="18" charset="0"/>
              </a:rPr>
              <a:t> – All claims for reimbursement against any federal program section for preceding fiscal year must be received.  Unclaimed funds will become carryover in the new fiscal year.</a:t>
            </a:r>
          </a:p>
          <a:p>
            <a:r>
              <a:rPr lang="en-US" sz="2200" b="1" dirty="0" smtClean="0">
                <a:latin typeface="Century Schoolbook" pitchFamily="18" charset="0"/>
              </a:rPr>
              <a:t>September 1 </a:t>
            </a:r>
            <a:r>
              <a:rPr lang="en-US" sz="2200" dirty="0" smtClean="0">
                <a:latin typeface="Century Schoolbook" pitchFamily="18" charset="0"/>
              </a:rPr>
              <a:t>– District’s final Revenue and Expenditures for preceding fiscal year must be submitted to Financial Accounting via the web-based Oklahoma Cost Accounting System (OCAS) reporting system.</a:t>
            </a:r>
          </a:p>
          <a:p>
            <a:r>
              <a:rPr lang="en-US" sz="2200" b="1" dirty="0" smtClean="0">
                <a:latin typeface="Century Schoolbook" pitchFamily="18" charset="0"/>
              </a:rPr>
              <a:t>October 1 </a:t>
            </a:r>
            <a:r>
              <a:rPr lang="en-US" sz="2200" dirty="0" smtClean="0">
                <a:latin typeface="Century Schoolbook" pitchFamily="18" charset="0"/>
              </a:rPr>
              <a:t>– District must submit one copy of either the Estimate of Needs or the Budget (for those districts on the School District Budget Act) to Financial Accounting and the County Excise Board.</a:t>
            </a:r>
            <a:endParaRPr lang="en-US" sz="2200" dirty="0">
              <a:latin typeface="Century Schoolbook" pitchFamily="18" charset="0"/>
            </a:endParaRPr>
          </a:p>
        </p:txBody>
      </p:sp>
    </p:spTree>
    <p:extLst>
      <p:ext uri="{BB962C8B-B14F-4D97-AF65-F5344CB8AC3E}">
        <p14:creationId xmlns:p14="http://schemas.microsoft.com/office/powerpoint/2010/main" val="16571074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04088"/>
            <a:ext cx="8229600" cy="819912"/>
          </a:xfrm>
        </p:spPr>
        <p:txBody>
          <a:bodyPr>
            <a:normAutofit/>
          </a:bodyPr>
          <a:lstStyle/>
          <a:p>
            <a:pPr algn="ctr"/>
            <a:r>
              <a:rPr lang="en-US" sz="2800" b="1" dirty="0" smtClean="0">
                <a:latin typeface="Century Schoolbook" pitchFamily="18" charset="0"/>
              </a:rPr>
              <a:t>FINANCIAL  REPORTING  TIMELINES</a:t>
            </a:r>
            <a:endParaRPr lang="en-US" sz="2800" b="1" dirty="0">
              <a:latin typeface="Century Schoolbook" pitchFamily="18" charset="0"/>
            </a:endParaRPr>
          </a:p>
        </p:txBody>
      </p:sp>
      <p:sp>
        <p:nvSpPr>
          <p:cNvPr id="2" name="Content Placeholder 1"/>
          <p:cNvSpPr>
            <a:spLocks noGrp="1"/>
          </p:cNvSpPr>
          <p:nvPr>
            <p:ph idx="1"/>
          </p:nvPr>
        </p:nvSpPr>
        <p:spPr>
          <a:xfrm>
            <a:off x="457200" y="1828800"/>
            <a:ext cx="8229600" cy="4297363"/>
          </a:xfrm>
        </p:spPr>
        <p:txBody>
          <a:bodyPr>
            <a:normAutofit/>
          </a:bodyPr>
          <a:lstStyle/>
          <a:p>
            <a:r>
              <a:rPr lang="en-US" sz="2200" b="1" smtClean="0">
                <a:latin typeface="Century Schoolbook" pitchFamily="18" charset="0"/>
              </a:rPr>
              <a:t>March 30 </a:t>
            </a:r>
            <a:r>
              <a:rPr lang="en-US" sz="2200" dirty="0" smtClean="0">
                <a:latin typeface="Century Schoolbook" pitchFamily="18" charset="0"/>
              </a:rPr>
              <a:t>– Districts who are identified as having expended $500,000 or more in federal awards must have their audit submitted to Financial Accounting.</a:t>
            </a:r>
          </a:p>
          <a:p>
            <a:r>
              <a:rPr lang="en-US" sz="2200" b="1" dirty="0" smtClean="0">
                <a:latin typeface="Century Schoolbook" pitchFamily="18" charset="0"/>
              </a:rPr>
              <a:t>April 30 </a:t>
            </a:r>
            <a:r>
              <a:rPr lang="en-US" sz="2200" dirty="0" smtClean="0">
                <a:latin typeface="Century Schoolbook" pitchFamily="18" charset="0"/>
              </a:rPr>
              <a:t>– Districts who are identified as having expended less than $500,000 in federal awards must have their audit submitted to Financial Accounting.</a:t>
            </a:r>
          </a:p>
          <a:p>
            <a:r>
              <a:rPr lang="en-US" sz="2200" b="1" dirty="0" smtClean="0">
                <a:latin typeface="Century Schoolbook" pitchFamily="18" charset="0"/>
              </a:rPr>
              <a:t>June 30 </a:t>
            </a:r>
            <a:r>
              <a:rPr lang="en-US" sz="2200" dirty="0" smtClean="0">
                <a:latin typeface="Century Schoolbook" pitchFamily="18" charset="0"/>
              </a:rPr>
              <a:t>– Audit contract between the district and the independent auditor must be submitted to Financial Accounting.</a:t>
            </a:r>
            <a:endParaRPr lang="en-US" sz="2200" dirty="0">
              <a:latin typeface="Century Schoolbook" pitchFamily="18" charset="0"/>
            </a:endParaRPr>
          </a:p>
        </p:txBody>
      </p:sp>
    </p:spTree>
    <p:extLst>
      <p:ext uri="{BB962C8B-B14F-4D97-AF65-F5344CB8AC3E}">
        <p14:creationId xmlns:p14="http://schemas.microsoft.com/office/powerpoint/2010/main" val="19130507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3200" dirty="0" smtClean="0">
                <a:latin typeface="Century Schoolbook" pitchFamily="18" charset="0"/>
              </a:rPr>
              <a:t>Publications Available</a:t>
            </a:r>
            <a:endParaRPr lang="en-US" sz="3200" dirty="0">
              <a:latin typeface="Century Schoolbook" pitchFamily="18" charset="0"/>
            </a:endParaRPr>
          </a:p>
        </p:txBody>
      </p:sp>
      <p:sp>
        <p:nvSpPr>
          <p:cNvPr id="2" name="Content Placeholder 1"/>
          <p:cNvSpPr>
            <a:spLocks noGrp="1"/>
          </p:cNvSpPr>
          <p:nvPr>
            <p:ph idx="1"/>
          </p:nvPr>
        </p:nvSpPr>
        <p:spPr>
          <a:xfrm>
            <a:off x="609600" y="1524000"/>
            <a:ext cx="8077200" cy="4800600"/>
          </a:xfrm>
        </p:spPr>
        <p:txBody>
          <a:bodyPr>
            <a:normAutofit fontScale="25000" lnSpcReduction="20000"/>
          </a:bodyPr>
          <a:lstStyle/>
          <a:p>
            <a:pPr marL="0" indent="0">
              <a:buNone/>
            </a:pPr>
            <a:r>
              <a:rPr lang="en-US" sz="10000" dirty="0">
                <a:latin typeface="Century Schoolbook" pitchFamily="18" charset="0"/>
              </a:rPr>
              <a:t>Accountability at a Glance</a:t>
            </a:r>
          </a:p>
          <a:p>
            <a:pPr marL="0" indent="0">
              <a:buNone/>
            </a:pPr>
            <a:endParaRPr lang="en-US" sz="10000" dirty="0" smtClean="0">
              <a:latin typeface="Century Schoolbook" pitchFamily="18" charset="0"/>
            </a:endParaRPr>
          </a:p>
          <a:p>
            <a:pPr marL="0" indent="0">
              <a:buNone/>
            </a:pPr>
            <a:r>
              <a:rPr lang="en-US" sz="10000" dirty="0">
                <a:latin typeface="Century Schoolbook" pitchFamily="18" charset="0"/>
              </a:rPr>
              <a:t>Coding Obstacles Districts Encounter Daily (CODED)</a:t>
            </a:r>
          </a:p>
          <a:p>
            <a:pPr marL="0" indent="0">
              <a:buNone/>
            </a:pPr>
            <a:endParaRPr lang="en-US" sz="10000" dirty="0" smtClean="0">
              <a:latin typeface="Century Schoolbook" pitchFamily="18" charset="0"/>
            </a:endParaRPr>
          </a:p>
          <a:p>
            <a:pPr marL="0" indent="0">
              <a:buNone/>
            </a:pPr>
            <a:r>
              <a:rPr lang="en-US" sz="10000" dirty="0" smtClean="0">
                <a:latin typeface="Century Schoolbook" pitchFamily="18" charset="0"/>
              </a:rPr>
              <a:t>OCAS Manual</a:t>
            </a:r>
          </a:p>
          <a:p>
            <a:pPr marL="0" indent="0">
              <a:buNone/>
            </a:pPr>
            <a:endParaRPr lang="en-US" sz="10000" dirty="0" smtClean="0">
              <a:latin typeface="Century Schoolbook" pitchFamily="18" charset="0"/>
            </a:endParaRPr>
          </a:p>
          <a:p>
            <a:pPr marL="0" indent="0">
              <a:buNone/>
            </a:pPr>
            <a:r>
              <a:rPr lang="en-US" sz="10000" dirty="0">
                <a:latin typeface="Century Schoolbook" pitchFamily="18" charset="0"/>
              </a:rPr>
              <a:t>School Laws of Oklahoma</a:t>
            </a:r>
          </a:p>
          <a:p>
            <a:pPr marL="0" indent="0">
              <a:buNone/>
            </a:pPr>
            <a:endParaRPr lang="en-US" sz="10000" dirty="0" smtClean="0">
              <a:latin typeface="Century Schoolbook" pitchFamily="18" charset="0"/>
            </a:endParaRPr>
          </a:p>
          <a:p>
            <a:pPr marL="0" indent="0">
              <a:buNone/>
            </a:pPr>
            <a:r>
              <a:rPr lang="en-US" sz="10000" dirty="0">
                <a:latin typeface="Century Schoolbook" pitchFamily="18" charset="0"/>
              </a:rPr>
              <a:t>SDE Permanent Rules (Chapter 25 Finance)</a:t>
            </a:r>
          </a:p>
          <a:p>
            <a:pPr marL="0" indent="0">
              <a:buNone/>
            </a:pPr>
            <a:endParaRPr lang="en-US" sz="10000" dirty="0" smtClean="0">
              <a:latin typeface="Century Schoolbook" pitchFamily="18" charset="0"/>
            </a:endParaRPr>
          </a:p>
          <a:p>
            <a:pPr marL="0" indent="0">
              <a:buNone/>
            </a:pPr>
            <a:r>
              <a:rPr lang="en-US" sz="10000" dirty="0" smtClean="0">
                <a:latin typeface="Century Schoolbook" pitchFamily="18" charset="0"/>
              </a:rPr>
              <a:t>Technical Assistance Document</a:t>
            </a:r>
          </a:p>
          <a:p>
            <a:pPr marL="0" indent="0">
              <a:buNone/>
            </a:pPr>
            <a:endParaRPr lang="en-US" sz="3600" dirty="0" smtClean="0">
              <a:latin typeface="Century Schoolbook" pitchFamily="18" charset="0"/>
            </a:endParaRPr>
          </a:p>
          <a:p>
            <a:pPr marL="0" indent="0">
              <a:buNone/>
            </a:pPr>
            <a:endParaRPr lang="en-US" sz="3600" dirty="0" smtClean="0">
              <a:latin typeface="Century Schoolbook" pitchFamily="18" charset="0"/>
            </a:endParaRPr>
          </a:p>
          <a:p>
            <a:pPr marL="0" indent="0">
              <a:buNone/>
            </a:pPr>
            <a:endParaRPr lang="en-US" dirty="0" smtClean="0">
              <a:latin typeface="Century Schoolbook" pitchFamily="18" charset="0"/>
            </a:endParaRPr>
          </a:p>
          <a:p>
            <a:pPr marL="0" indent="0">
              <a:buNone/>
            </a:pPr>
            <a:endParaRPr lang="en-US" dirty="0" smtClean="0">
              <a:latin typeface="Century Schoolbook" pitchFamily="18" charset="0"/>
            </a:endParaRPr>
          </a:p>
          <a:p>
            <a:pPr marL="0" indent="0">
              <a:buNone/>
            </a:pPr>
            <a:r>
              <a:rPr lang="en-US" dirty="0">
                <a:latin typeface="Century Schoolbook" pitchFamily="18" charset="0"/>
              </a:rPr>
              <a:t>	</a:t>
            </a:r>
            <a:r>
              <a:rPr lang="en-US" sz="6400" i="1" dirty="0">
                <a:latin typeface="Century Schoolbook" pitchFamily="18" charset="0"/>
              </a:rPr>
              <a:t>	</a:t>
            </a:r>
          </a:p>
          <a:p>
            <a:pPr marL="0" indent="0">
              <a:buNone/>
            </a:pPr>
            <a:endParaRPr lang="en-US" sz="7600" dirty="0"/>
          </a:p>
        </p:txBody>
      </p:sp>
    </p:spTree>
    <p:extLst>
      <p:ext uri="{BB962C8B-B14F-4D97-AF65-F5344CB8AC3E}">
        <p14:creationId xmlns:p14="http://schemas.microsoft.com/office/powerpoint/2010/main" val="1152300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896112"/>
          </a:xfrm>
        </p:spPr>
        <p:txBody>
          <a:bodyPr>
            <a:normAutofit/>
          </a:bodyPr>
          <a:lstStyle/>
          <a:p>
            <a:r>
              <a:rPr lang="en-US" sz="3200" dirty="0">
                <a:latin typeface="Times New Roman" panose="02020603050405020304" pitchFamily="18" charset="0"/>
                <a:cs typeface="Times New Roman" panose="02020603050405020304" pitchFamily="18" charset="0"/>
              </a:rPr>
              <a:t>Title 70 § </a:t>
            </a:r>
            <a:r>
              <a:rPr lang="en-US" sz="3200" dirty="0" smtClean="0">
                <a:latin typeface="Times New Roman" panose="02020603050405020304" pitchFamily="18" charset="0"/>
                <a:cs typeface="Times New Roman" panose="02020603050405020304" pitchFamily="18" charset="0"/>
              </a:rPr>
              <a:t>3-136   Item </a:t>
            </a:r>
            <a:r>
              <a:rPr lang="en-US" sz="3200" dirty="0">
                <a:latin typeface="Times New Roman" panose="02020603050405020304" pitchFamily="18" charset="0"/>
                <a:cs typeface="Times New Roman" panose="02020603050405020304" pitchFamily="18" charset="0"/>
              </a:rPr>
              <a:t>6</a:t>
            </a:r>
          </a:p>
        </p:txBody>
      </p:sp>
      <p:sp>
        <p:nvSpPr>
          <p:cNvPr id="2" name="Content Placeholder 1"/>
          <p:cNvSpPr>
            <a:spLocks noGrp="1"/>
          </p:cNvSpPr>
          <p:nvPr>
            <p:ph idx="1"/>
          </p:nvPr>
        </p:nvSpPr>
        <p:spPr>
          <a:xfrm>
            <a:off x="457200" y="1295400"/>
            <a:ext cx="8229600" cy="5181600"/>
          </a:xfrm>
        </p:spPr>
        <p:txBody>
          <a:bodyPr>
            <a:normAutofit fontScale="92500" lnSpcReduction="10000"/>
          </a:bodyPr>
          <a:lstStyle/>
          <a:p>
            <a:pPr marL="0" indent="0">
              <a:buNone/>
            </a:pPr>
            <a:endParaRPr lang="en-US" sz="2200" dirty="0">
              <a:latin typeface="Century Schoolbook" pitchFamily="18" charset="0"/>
            </a:endParaRPr>
          </a:p>
          <a:p>
            <a:pPr marL="0" indent="0">
              <a:buNone/>
            </a:pPr>
            <a:r>
              <a:rPr lang="en-US" sz="3600" dirty="0">
                <a:latin typeface="Times New Roman" panose="02020603050405020304" pitchFamily="18" charset="0"/>
                <a:cs typeface="Times New Roman" panose="02020603050405020304" pitchFamily="18" charset="0"/>
              </a:rPr>
              <a:t>A charter school, to the extent possible, shall be subject to the same reporting requirements, financial audits, audit procedures, and audit requirements as a school district.  The State Department of Education or State Auditor and Inspector may conduct financial, program, or compliance audits.  A charter school shall use the Oklahoma Cost Accounting System to report financial transactions to the sponsoring school district</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6637182"/>
      </p:ext>
    </p:extLst>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Century Schoolbook" pitchFamily="18" charset="0"/>
              </a:rPr>
              <a:t>Financial Accounting/OCAS/Audits</a:t>
            </a:r>
            <a:br>
              <a:rPr lang="en-US" sz="3200" dirty="0" smtClean="0">
                <a:latin typeface="Century Schoolbook" pitchFamily="18" charset="0"/>
              </a:rPr>
            </a:br>
            <a:r>
              <a:rPr lang="en-US" sz="3000" dirty="0" smtClean="0">
                <a:latin typeface="Century Schoolbook" pitchFamily="18" charset="0"/>
              </a:rPr>
              <a:t>Contact Information</a:t>
            </a:r>
            <a:endParaRPr lang="en-US" sz="3000" dirty="0">
              <a:latin typeface="Century Schoolbook" pitchFamily="18" charset="0"/>
            </a:endParaRPr>
          </a:p>
        </p:txBody>
      </p:sp>
      <p:sp>
        <p:nvSpPr>
          <p:cNvPr id="3" name="Content Placeholder 2"/>
          <p:cNvSpPr>
            <a:spLocks noGrp="1"/>
          </p:cNvSpPr>
          <p:nvPr>
            <p:ph idx="1"/>
          </p:nvPr>
        </p:nvSpPr>
        <p:spPr>
          <a:xfrm>
            <a:off x="457200" y="1447800"/>
            <a:ext cx="8229600" cy="5257800"/>
          </a:xfrm>
        </p:spPr>
        <p:txBody>
          <a:bodyPr>
            <a:normAutofit fontScale="25000" lnSpcReduction="20000"/>
          </a:bodyPr>
          <a:lstStyle/>
          <a:p>
            <a:pPr marL="0" indent="0" algn="ctr">
              <a:buNone/>
            </a:pPr>
            <a:r>
              <a:rPr lang="en-US" sz="8000" dirty="0" smtClean="0">
                <a:latin typeface="Century Schoolbook" pitchFamily="18" charset="0"/>
              </a:rPr>
              <a:t>Nancy Hughes, Executive Director</a:t>
            </a:r>
          </a:p>
          <a:p>
            <a:pPr marL="0" indent="0" algn="ctr">
              <a:buNone/>
            </a:pPr>
            <a:r>
              <a:rPr lang="en-US" sz="8000" dirty="0" smtClean="0">
                <a:latin typeface="Century Schoolbook" pitchFamily="18" charset="0"/>
              </a:rPr>
              <a:t>Nancy.Hughes@sde.ok.gov</a:t>
            </a:r>
          </a:p>
          <a:p>
            <a:pPr marL="0" indent="0" algn="ctr">
              <a:buNone/>
            </a:pPr>
            <a:endParaRPr lang="en-US" sz="8000" dirty="0" smtClean="0">
              <a:latin typeface="Century Schoolbook" pitchFamily="18" charset="0"/>
            </a:endParaRPr>
          </a:p>
          <a:p>
            <a:pPr marL="0" indent="0" algn="ctr">
              <a:buNone/>
            </a:pPr>
            <a:r>
              <a:rPr lang="en-US" sz="8000" dirty="0">
                <a:latin typeface="Century Schoolbook" pitchFamily="18" charset="0"/>
              </a:rPr>
              <a:t>Kathy Black, </a:t>
            </a:r>
            <a:r>
              <a:rPr lang="en-US" sz="8000" dirty="0" smtClean="0">
                <a:latin typeface="Century Schoolbook" pitchFamily="18" charset="0"/>
              </a:rPr>
              <a:t>Financial Specialist, Auditing</a:t>
            </a:r>
            <a:endParaRPr lang="en-US" sz="8000" dirty="0">
              <a:latin typeface="Century Schoolbook" pitchFamily="18" charset="0"/>
            </a:endParaRPr>
          </a:p>
          <a:p>
            <a:pPr marL="0" indent="0" algn="ctr">
              <a:buNone/>
            </a:pPr>
            <a:r>
              <a:rPr lang="en-US" sz="8000" dirty="0" smtClean="0">
                <a:latin typeface="Century Schoolbook" pitchFamily="18" charset="0"/>
              </a:rPr>
              <a:t>Kathy.Black@sde.ok.gov</a:t>
            </a:r>
          </a:p>
          <a:p>
            <a:pPr marL="0" indent="0" algn="ctr">
              <a:buNone/>
            </a:pPr>
            <a:endParaRPr lang="en-US" sz="8000" dirty="0" smtClean="0">
              <a:latin typeface="Century Schoolbook" pitchFamily="18" charset="0"/>
            </a:endParaRPr>
          </a:p>
          <a:p>
            <a:pPr marL="0" indent="0" algn="ctr">
              <a:buNone/>
            </a:pPr>
            <a:r>
              <a:rPr lang="en-US" sz="8000" dirty="0" smtClean="0">
                <a:latin typeface="Century Schoolbook" pitchFamily="18" charset="0"/>
              </a:rPr>
              <a:t>Kelly Freeman, Financial Specialist</a:t>
            </a:r>
          </a:p>
          <a:p>
            <a:pPr marL="0" indent="0" algn="ctr">
              <a:buNone/>
            </a:pPr>
            <a:r>
              <a:rPr lang="en-US" sz="8000" dirty="0" smtClean="0">
                <a:latin typeface="Century Schoolbook" pitchFamily="18" charset="0"/>
              </a:rPr>
              <a:t>Kelly.Freeman@sde.ok.gov</a:t>
            </a:r>
          </a:p>
          <a:p>
            <a:pPr marL="0" indent="0" algn="ctr">
              <a:buNone/>
            </a:pPr>
            <a:endParaRPr lang="en-US" sz="8000" dirty="0">
              <a:latin typeface="Century Schoolbook" pitchFamily="18" charset="0"/>
            </a:endParaRPr>
          </a:p>
          <a:p>
            <a:pPr marL="0" indent="0" algn="ctr">
              <a:buNone/>
            </a:pPr>
            <a:r>
              <a:rPr lang="en-US" sz="8000" dirty="0" smtClean="0">
                <a:latin typeface="Century Schoolbook" pitchFamily="18" charset="0"/>
              </a:rPr>
              <a:t>Pam Honeysuckle, Financial Specialist	</a:t>
            </a:r>
          </a:p>
          <a:p>
            <a:pPr marL="0" indent="0" algn="ctr">
              <a:buNone/>
            </a:pPr>
            <a:r>
              <a:rPr lang="en-US" sz="8000" dirty="0" smtClean="0">
                <a:latin typeface="Century Schoolbook" pitchFamily="18" charset="0"/>
              </a:rPr>
              <a:t>Pam.Honeysuckle@sde.ok.gov</a:t>
            </a:r>
          </a:p>
          <a:p>
            <a:pPr marL="0" indent="0" algn="ctr">
              <a:buNone/>
            </a:pPr>
            <a:endParaRPr lang="en-US" sz="8000" dirty="0" smtClean="0">
              <a:latin typeface="Century Schoolbook" pitchFamily="18" charset="0"/>
            </a:endParaRPr>
          </a:p>
          <a:p>
            <a:pPr marL="0" indent="0" algn="ctr">
              <a:buNone/>
            </a:pPr>
            <a:r>
              <a:rPr lang="en-US" sz="8000" dirty="0" smtClean="0">
                <a:latin typeface="Century Schoolbook" pitchFamily="18" charset="0"/>
              </a:rPr>
              <a:t>Iona Martin, Financial Specialist</a:t>
            </a:r>
          </a:p>
          <a:p>
            <a:pPr marL="0" indent="0" algn="ctr">
              <a:buNone/>
            </a:pPr>
            <a:r>
              <a:rPr lang="en-US" sz="8000" dirty="0" smtClean="0">
                <a:latin typeface="Century Schoolbook" pitchFamily="18" charset="0"/>
              </a:rPr>
              <a:t>Iona.Martin@sde.ok.gov</a:t>
            </a:r>
          </a:p>
          <a:p>
            <a:pPr marL="0" indent="0" algn="ctr">
              <a:buNone/>
            </a:pPr>
            <a:endParaRPr lang="en-US" sz="8000" dirty="0" smtClean="0">
              <a:latin typeface="Century Schoolbook" pitchFamily="18" charset="0"/>
            </a:endParaRPr>
          </a:p>
          <a:p>
            <a:pPr marL="0" indent="0" algn="ctr">
              <a:buNone/>
            </a:pPr>
            <a:r>
              <a:rPr lang="en-US" sz="8000" dirty="0" smtClean="0">
                <a:latin typeface="Century Schoolbook" pitchFamily="18" charset="0"/>
              </a:rPr>
              <a:t>Amy Morgan – Administrative Assistant</a:t>
            </a:r>
          </a:p>
          <a:p>
            <a:pPr marL="0" indent="0" algn="ctr">
              <a:buNone/>
            </a:pPr>
            <a:r>
              <a:rPr lang="en-US" sz="8000" dirty="0" smtClean="0">
                <a:latin typeface="Century Schoolbook" pitchFamily="18" charset="0"/>
              </a:rPr>
              <a:t>Amy.Morgan@sde.ok.gov</a:t>
            </a:r>
            <a:endParaRPr lang="en-US" sz="8000" dirty="0">
              <a:latin typeface="Century Schoolbook" pitchFamily="18" charset="0"/>
            </a:endParaRPr>
          </a:p>
          <a:p>
            <a:pPr marL="0" indent="0" algn="ctr">
              <a:buNone/>
            </a:pPr>
            <a:endParaRPr lang="en-US" sz="5000" dirty="0" smtClean="0">
              <a:latin typeface="Century Schoolbook" pitchFamily="18" charset="0"/>
            </a:endParaRPr>
          </a:p>
          <a:p>
            <a:pPr marL="0" indent="0">
              <a:buNone/>
            </a:pPr>
            <a:endParaRPr lang="en-US" sz="2200" dirty="0">
              <a:latin typeface="Century Schoolbook" pitchFamily="18" charset="0"/>
            </a:endParaRPr>
          </a:p>
          <a:p>
            <a:pPr marL="0" indent="0" algn="ctr">
              <a:buNone/>
            </a:pPr>
            <a:r>
              <a:rPr lang="en-US" sz="5000" dirty="0" smtClean="0">
                <a:latin typeface="Century Schoolbook" pitchFamily="18" charset="0"/>
              </a:rPr>
              <a:t>Phone number:  (405) 521-2517              Fax number :  (405) 522-3271</a:t>
            </a:r>
          </a:p>
        </p:txBody>
      </p:sp>
    </p:spTree>
    <p:extLst>
      <p:ext uri="{BB962C8B-B14F-4D97-AF65-F5344CB8AC3E}">
        <p14:creationId xmlns:p14="http://schemas.microsoft.com/office/powerpoint/2010/main" val="2886318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304800"/>
            <a:ext cx="8229600" cy="896112"/>
          </a:xfrm>
        </p:spPr>
        <p:txBody>
          <a:bodyPr>
            <a:normAutofit/>
          </a:bodyPr>
          <a:lstStyle/>
          <a:p>
            <a:r>
              <a:rPr lang="en-US" sz="3200" dirty="0" smtClean="0">
                <a:latin typeface="Times New Roman" panose="02020603050405020304" pitchFamily="18" charset="0"/>
                <a:cs typeface="Times New Roman" panose="02020603050405020304" pitchFamily="18" charset="0"/>
              </a:rPr>
              <a:t>Financial Officers Must Have Surety Bonds</a:t>
            </a:r>
            <a:endParaRPr lang="en-US" sz="32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381000" y="1295400"/>
            <a:ext cx="8305800" cy="4449763"/>
          </a:xfrm>
        </p:spPr>
        <p:txBody>
          <a:bodyPr>
            <a:normAutofit/>
          </a:bodyPr>
          <a:lstStyle/>
          <a:p>
            <a:pPr marL="0" indent="0">
              <a:buNone/>
            </a:pPr>
            <a:endParaRPr lang="en-US" sz="2200" dirty="0">
              <a:latin typeface="Century Schoolbook" pitchFamily="18" charset="0"/>
            </a:endParaRPr>
          </a:p>
          <a:p>
            <a:pPr marL="0" indent="0">
              <a:buNone/>
            </a:pPr>
            <a:r>
              <a:rPr lang="en-US" sz="3600" dirty="0" smtClean="0">
                <a:latin typeface="Times New Roman" panose="02020603050405020304" pitchFamily="18" charset="0"/>
                <a:cs typeface="Times New Roman" panose="02020603050405020304" pitchFamily="18" charset="0"/>
              </a:rPr>
              <a:t>Superintendent</a:t>
            </a:r>
          </a:p>
          <a:p>
            <a:pPr marL="0" indent="0">
              <a:buNone/>
            </a:pPr>
            <a:r>
              <a:rPr lang="en-US" sz="3600" dirty="0" smtClean="0">
                <a:latin typeface="Times New Roman" panose="02020603050405020304" pitchFamily="18" charset="0"/>
                <a:cs typeface="Times New Roman" panose="02020603050405020304" pitchFamily="18" charset="0"/>
              </a:rPr>
              <a:t>Treasurer</a:t>
            </a:r>
          </a:p>
          <a:p>
            <a:pPr marL="0" indent="0">
              <a:buNone/>
            </a:pPr>
            <a:r>
              <a:rPr lang="en-US" sz="3600" dirty="0" smtClean="0">
                <a:latin typeface="Times New Roman" panose="02020603050405020304" pitchFamily="18" charset="0"/>
                <a:cs typeface="Times New Roman" panose="02020603050405020304" pitchFamily="18" charset="0"/>
              </a:rPr>
              <a:t>Deputy Treasurer</a:t>
            </a:r>
            <a:endParaRPr lang="en-US" sz="2800" dirty="0" smtClean="0">
              <a:latin typeface="Times New Roman" panose="02020603050405020304" pitchFamily="18" charset="0"/>
              <a:cs typeface="Times New Roman" panose="02020603050405020304" pitchFamily="18" charset="0"/>
            </a:endParaRPr>
          </a:p>
          <a:p>
            <a:pPr marL="0" indent="0">
              <a:buNone/>
            </a:pPr>
            <a:r>
              <a:rPr lang="en-US" sz="3600" dirty="0" smtClean="0">
                <a:latin typeface="Times New Roman" panose="02020603050405020304" pitchFamily="18" charset="0"/>
                <a:cs typeface="Times New Roman" panose="02020603050405020304" pitchFamily="18" charset="0"/>
              </a:rPr>
              <a:t>Encumbrance Clerk</a:t>
            </a:r>
          </a:p>
          <a:p>
            <a:pPr marL="0" indent="0">
              <a:buNone/>
            </a:pPr>
            <a:r>
              <a:rPr lang="en-US" sz="3600" dirty="0" smtClean="0">
                <a:latin typeface="Times New Roman" panose="02020603050405020304" pitchFamily="18" charset="0"/>
                <a:cs typeface="Times New Roman" panose="02020603050405020304" pitchFamily="18" charset="0"/>
              </a:rPr>
              <a:t>Board Minute Clerk</a:t>
            </a:r>
          </a:p>
          <a:p>
            <a:pPr marL="0" indent="0">
              <a:buNone/>
            </a:pPr>
            <a:r>
              <a:rPr lang="en-US" sz="3600" dirty="0" smtClean="0">
                <a:latin typeface="Times New Roman" panose="02020603050405020304" pitchFamily="18" charset="0"/>
                <a:cs typeface="Times New Roman" panose="02020603050405020304" pitchFamily="18" charset="0"/>
              </a:rPr>
              <a:t>Deputy Minute Clerk </a:t>
            </a:r>
            <a:endParaRPr lang="en-US" sz="2800" dirty="0">
              <a:latin typeface="Times New Roman" panose="02020603050405020304" pitchFamily="18" charset="0"/>
              <a:cs typeface="Times New Roman" panose="02020603050405020304" pitchFamily="18" charset="0"/>
            </a:endParaRPr>
          </a:p>
          <a:p>
            <a:pPr marL="0" indent="0" algn="ctr">
              <a:buNone/>
            </a:pPr>
            <a:endParaRPr lang="en-US" sz="3600" dirty="0">
              <a:latin typeface="Century Schoolbook" pitchFamily="18" charset="0"/>
            </a:endParaRPr>
          </a:p>
        </p:txBody>
      </p:sp>
    </p:spTree>
    <p:extLst>
      <p:ext uri="{BB962C8B-B14F-4D97-AF65-F5344CB8AC3E}">
        <p14:creationId xmlns:p14="http://schemas.microsoft.com/office/powerpoint/2010/main" val="418334971"/>
      </p:ext>
    </p:extLst>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solidFill>
                  <a:schemeClr val="tx1"/>
                </a:solidFill>
                <a:latin typeface="Times New Roman" panose="02020603050405020304" pitchFamily="18" charset="0"/>
                <a:cs typeface="Times New Roman" panose="02020603050405020304" pitchFamily="18" charset="0"/>
              </a:rPr>
              <a:t>Financial Accounting</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382000" cy="5486400"/>
          </a:xfrm>
        </p:spPr>
        <p:txBody>
          <a:bodyPr>
            <a:noAutofit/>
          </a:bodyPr>
          <a:lstStyle/>
          <a:p>
            <a:pPr marL="137160" indent="0">
              <a:buNone/>
            </a:pPr>
            <a:r>
              <a:rPr lang="en-US" sz="2800" dirty="0" smtClean="0">
                <a:latin typeface="Times New Roman" panose="02020603050405020304" pitchFamily="18" charset="0"/>
                <a:cs typeface="Times New Roman" panose="02020603050405020304" pitchFamily="18" charset="0"/>
              </a:rPr>
              <a:t>Encumbrance </a:t>
            </a:r>
            <a:r>
              <a:rPr lang="en-US" sz="2800" dirty="0">
                <a:latin typeface="Times New Roman" panose="02020603050405020304" pitchFamily="18" charset="0"/>
                <a:cs typeface="Times New Roman" panose="02020603050405020304" pitchFamily="18" charset="0"/>
              </a:rPr>
              <a:t>Clerks and </a:t>
            </a:r>
            <a:r>
              <a:rPr lang="en-US" sz="2800" dirty="0" smtClean="0">
                <a:latin typeface="Times New Roman" panose="02020603050405020304" pitchFamily="18" charset="0"/>
                <a:cs typeface="Times New Roman" panose="02020603050405020304" pitchFamily="18" charset="0"/>
              </a:rPr>
              <a:t>Treasurers </a:t>
            </a:r>
            <a:r>
              <a:rPr lang="en-US" sz="2800" dirty="0">
                <a:latin typeface="Times New Roman" panose="02020603050405020304" pitchFamily="18" charset="0"/>
                <a:cs typeface="Times New Roman" panose="02020603050405020304" pitchFamily="18" charset="0"/>
              </a:rPr>
              <a:t>are to receive training on the school finance laws of Oklahoma, accounting, ethics, and the duties and responsibilities of their positions. </a:t>
            </a:r>
            <a:endParaRPr lang="en-US" sz="2800" dirty="0" smtClean="0">
              <a:latin typeface="Times New Roman" panose="02020603050405020304" pitchFamily="18" charset="0"/>
              <a:cs typeface="Times New Roman" panose="02020603050405020304" pitchFamily="18" charset="0"/>
            </a:endParaRPr>
          </a:p>
          <a:p>
            <a:pPr marL="137160" indent="0">
              <a:buNone/>
            </a:pPr>
            <a:endParaRPr lang="en-US" sz="2800" dirty="0" smtClean="0">
              <a:latin typeface="Times New Roman" panose="02020603050405020304" pitchFamily="18" charset="0"/>
              <a:cs typeface="Times New Roman" panose="02020603050405020304" pitchFamily="18" charset="0"/>
            </a:endParaRPr>
          </a:p>
          <a:p>
            <a:pPr marL="137160" indent="0">
              <a:buNone/>
            </a:pPr>
            <a:r>
              <a:rPr lang="en-US" sz="2800" dirty="0" smtClean="0">
                <a:latin typeface="Times New Roman" panose="02020603050405020304" pitchFamily="18" charset="0"/>
                <a:cs typeface="Times New Roman" panose="02020603050405020304" pitchFamily="18" charset="0"/>
              </a:rPr>
              <a:t>Requirement</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Newly </a:t>
            </a:r>
            <a:r>
              <a:rPr lang="en-US" sz="2800" dirty="0">
                <a:latin typeface="Times New Roman" panose="02020603050405020304" pitchFamily="18" charset="0"/>
                <a:cs typeface="Times New Roman" panose="02020603050405020304" pitchFamily="18" charset="0"/>
              </a:rPr>
              <a:t>employed encumbrance clerk and </a:t>
            </a:r>
            <a:r>
              <a:rPr lang="en-US" sz="2800" dirty="0" smtClean="0">
                <a:latin typeface="Times New Roman" panose="02020603050405020304" pitchFamily="18" charset="0"/>
                <a:cs typeface="Times New Roman" panose="02020603050405020304" pitchFamily="18" charset="0"/>
              </a:rPr>
              <a:t>treasurer, twelve </a:t>
            </a:r>
            <a:r>
              <a:rPr lang="en-US" sz="2800" dirty="0">
                <a:latin typeface="Times New Roman" panose="02020603050405020304" pitchFamily="18" charset="0"/>
                <a:cs typeface="Times New Roman" panose="02020603050405020304" pitchFamily="18" charset="0"/>
              </a:rPr>
              <a:t>(12) hours of the above training must be completed within nine (9) months of employment. Also the same individuals, twelve (12) hours of continuing education must be completed every three years. </a:t>
            </a:r>
            <a:r>
              <a:rPr lang="en-US" sz="2800" dirty="0" smtClean="0">
                <a:latin typeface="Times New Roman" panose="02020603050405020304" pitchFamily="18" charset="0"/>
                <a:cs typeface="Times New Roman" panose="02020603050405020304" pitchFamily="18" charset="0"/>
              </a:rPr>
              <a:t>                            </a:t>
            </a:r>
          </a:p>
          <a:p>
            <a:pPr marL="137160" indent="0">
              <a:buNone/>
            </a:pPr>
            <a:r>
              <a:rPr lang="en-US" sz="2000" dirty="0" smtClean="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70 O.S. § 5-190] </a:t>
            </a:r>
            <a:endParaRPr lang="en-US" sz="2000" dirty="0" smtClean="0">
              <a:latin typeface="Times New Roman" panose="02020603050405020304" pitchFamily="18" charset="0"/>
              <a:cs typeface="Times New Roman" panose="02020603050405020304" pitchFamily="18" charset="0"/>
            </a:endParaRPr>
          </a:p>
          <a:p>
            <a:pPr marL="137160" indent="0">
              <a:buNone/>
            </a:pPr>
            <a:r>
              <a:rPr lang="en-US" sz="2800" u="sng" dirty="0" smtClean="0">
                <a:latin typeface="Times New Roman" panose="02020603050405020304" pitchFamily="18" charset="0"/>
                <a:cs typeface="Times New Roman" panose="02020603050405020304" pitchFamily="18" charset="0"/>
              </a:rPr>
              <a:t/>
            </a:r>
            <a:br>
              <a:rPr lang="en-US" sz="2800" u="sng" dirty="0" smtClean="0">
                <a:latin typeface="Times New Roman" panose="02020603050405020304" pitchFamily="18" charset="0"/>
                <a:cs typeface="Times New Roman" panose="02020603050405020304" pitchFamily="18" charset="0"/>
              </a:rPr>
            </a:br>
            <a:endParaRPr 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9532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990600"/>
          </a:xfrm>
        </p:spPr>
        <p:txBody>
          <a:bodyPr>
            <a:noAutofit/>
          </a:bodyPr>
          <a:lstStyle/>
          <a:p>
            <a:r>
              <a:rPr lang="en-US" sz="3600" dirty="0" smtClean="0">
                <a:latin typeface="Times New Roman" panose="02020603050405020304" pitchFamily="18" charset="0"/>
                <a:cs typeface="Times New Roman" panose="02020603050405020304" pitchFamily="18" charset="0"/>
              </a:rPr>
              <a:t>Financial Accounting</a:t>
            </a:r>
            <a:br>
              <a:rPr lang="en-US" sz="3600" dirty="0" smtClean="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381000" y="1295400"/>
            <a:ext cx="8458200" cy="5029200"/>
          </a:xfrm>
        </p:spPr>
        <p:txBody>
          <a:bodyPr>
            <a:normAutofit lnSpcReduction="10000"/>
          </a:bodyPr>
          <a:lstStyle/>
          <a:p>
            <a:pPr marL="0" indent="0">
              <a:buNone/>
            </a:pPr>
            <a:r>
              <a:rPr lang="en-US" sz="2800" dirty="0" smtClean="0">
                <a:latin typeface="Times New Roman" panose="02020603050405020304" pitchFamily="18" charset="0"/>
                <a:cs typeface="Times New Roman" panose="02020603050405020304" pitchFamily="18" charset="0"/>
              </a:rPr>
              <a:t>Temporary Appropriations – Title 68-3020</a:t>
            </a:r>
          </a:p>
          <a:p>
            <a:pPr marL="0" indent="0">
              <a:buNone/>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Authority to spend money on July 1.</a:t>
            </a:r>
          </a:p>
          <a:p>
            <a:pPr marL="0" indent="0">
              <a:buNone/>
            </a:pPr>
            <a:endParaRPr lang="en-US" sz="2800" dirty="0" smtClean="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Estimate of Needs – Title 68-3002</a:t>
            </a:r>
          </a:p>
          <a:p>
            <a:pPr marL="0" indent="0">
              <a:buNone/>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Appropriating money for the current fiscal year.</a:t>
            </a:r>
          </a:p>
          <a:p>
            <a:pPr marL="0" indent="0">
              <a:buNone/>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Due October 1 </a:t>
            </a:r>
          </a:p>
          <a:p>
            <a:pPr marL="0" indent="0">
              <a:buNone/>
            </a:pPr>
            <a:endParaRPr lang="en-US" sz="2800" dirty="0" smtClean="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Budget – Title 70-5-155</a:t>
            </a:r>
          </a:p>
          <a:p>
            <a:pPr marL="0" indent="0">
              <a:buNone/>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Public Budget Hearing and Approve Annual 	Budget</a:t>
            </a:r>
          </a:p>
          <a:p>
            <a:pPr marL="0" indent="0">
              <a:buNone/>
            </a:pPr>
            <a:endParaRPr lang="en-US" sz="2400" dirty="0" smtClean="0">
              <a:latin typeface="Century Schoolbook" pitchFamily="18" charset="0"/>
            </a:endParaRPr>
          </a:p>
        </p:txBody>
      </p:sp>
    </p:spTree>
    <p:extLst>
      <p:ext uri="{BB962C8B-B14F-4D97-AF65-F5344CB8AC3E}">
        <p14:creationId xmlns:p14="http://schemas.microsoft.com/office/powerpoint/2010/main" val="1862169539"/>
      </p:ext>
    </p:extLst>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FINANCIAL SOFTWARE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2800" dirty="0" smtClean="0">
                <a:latin typeface="Times New Roman" panose="02020603050405020304" pitchFamily="18" charset="0"/>
                <a:cs typeface="Times New Roman" panose="02020603050405020304" pitchFamily="18" charset="0"/>
              </a:rPr>
              <a:t>There are 8 Oklahoma Cost Accounting Vendors approved by the Oklahoma State Board of Education.</a:t>
            </a:r>
          </a:p>
          <a:p>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No other Software Vendors can be used for your financial accounting system.</a:t>
            </a:r>
          </a:p>
          <a:p>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The approved vendor list is on the Financial Accounting Website</a:t>
            </a: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48842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04088"/>
            <a:ext cx="8229600" cy="896112"/>
          </a:xfrm>
        </p:spPr>
        <p:txBody>
          <a:bodyPr>
            <a:normAutofit fontScale="90000"/>
          </a:bodyPr>
          <a:lstStyle/>
          <a:p>
            <a:r>
              <a:rPr lang="en-US" sz="3200" b="1" dirty="0" smtClean="0">
                <a:latin typeface="Century Schoolbook" pitchFamily="18" charset="0"/>
              </a:rPr>
              <a:t>Financial Reporting Is Required by LAW</a:t>
            </a:r>
            <a:endParaRPr lang="en-US" sz="3200" dirty="0">
              <a:latin typeface="Century Schoolbook" pitchFamily="18" charset="0"/>
            </a:endParaRPr>
          </a:p>
        </p:txBody>
      </p:sp>
      <p:sp>
        <p:nvSpPr>
          <p:cNvPr id="2" name="Content Placeholder 1"/>
          <p:cNvSpPr>
            <a:spLocks noGrp="1"/>
          </p:cNvSpPr>
          <p:nvPr>
            <p:ph idx="1"/>
          </p:nvPr>
        </p:nvSpPr>
        <p:spPr/>
        <p:txBody>
          <a:bodyPr>
            <a:normAutofit/>
          </a:bodyPr>
          <a:lstStyle/>
          <a:p>
            <a:pPr marL="0" indent="0">
              <a:buNone/>
            </a:pPr>
            <a:endParaRPr lang="en-US" sz="2200" dirty="0">
              <a:latin typeface="Century Schoolbook" pitchFamily="18" charset="0"/>
            </a:endParaRPr>
          </a:p>
          <a:p>
            <a:pPr marL="0" indent="0" algn="ctr">
              <a:buNone/>
            </a:pPr>
            <a:r>
              <a:rPr lang="en-US" sz="3600" dirty="0" smtClean="0">
                <a:latin typeface="Century Schoolbook" pitchFamily="18" charset="0"/>
              </a:rPr>
              <a:t>Oklahoma State Statutes</a:t>
            </a:r>
          </a:p>
          <a:p>
            <a:pPr marL="0" indent="0" algn="ctr">
              <a:buNone/>
            </a:pPr>
            <a:r>
              <a:rPr lang="en-US" sz="3600" dirty="0" smtClean="0">
                <a:latin typeface="Century Schoolbook" pitchFamily="18" charset="0"/>
              </a:rPr>
              <a:t>Title 70 § 5-135.2</a:t>
            </a:r>
          </a:p>
          <a:p>
            <a:pPr marL="0" indent="0" algn="ctr">
              <a:buNone/>
            </a:pPr>
            <a:endParaRPr lang="en-US" dirty="0" smtClean="0">
              <a:latin typeface="Century Schoolbook" pitchFamily="18" charset="0"/>
            </a:endParaRPr>
          </a:p>
          <a:p>
            <a:pPr marL="0" indent="0" algn="ctr">
              <a:buNone/>
            </a:pPr>
            <a:endParaRPr lang="en-US" dirty="0" smtClean="0">
              <a:latin typeface="Century Schoolbook" pitchFamily="18" charset="0"/>
            </a:endParaRPr>
          </a:p>
          <a:p>
            <a:pPr marL="0" indent="0" algn="ctr">
              <a:buNone/>
            </a:pPr>
            <a:r>
              <a:rPr lang="en-US" sz="3000" dirty="0" smtClean="0">
                <a:latin typeface="Century Schoolbook" pitchFamily="18" charset="0"/>
              </a:rPr>
              <a:t>Charter </a:t>
            </a:r>
            <a:r>
              <a:rPr lang="en-US" sz="3000" dirty="0">
                <a:latin typeface="Century Schoolbook" pitchFamily="18" charset="0"/>
              </a:rPr>
              <a:t>School must report financial Transactions to the State Department of Education through the single sign on system.</a:t>
            </a:r>
          </a:p>
          <a:p>
            <a:pPr marL="0" indent="0" algn="ctr">
              <a:buNone/>
            </a:pPr>
            <a:endParaRPr lang="en-US" sz="3600" dirty="0" smtClean="0">
              <a:latin typeface="Century Schoolbook" pitchFamily="18" charset="0"/>
            </a:endParaRPr>
          </a:p>
        </p:txBody>
      </p:sp>
    </p:spTree>
    <p:extLst>
      <p:ext uri="{BB962C8B-B14F-4D97-AF65-F5344CB8AC3E}">
        <p14:creationId xmlns:p14="http://schemas.microsoft.com/office/powerpoint/2010/main" val="3160713520"/>
      </p:ext>
    </p:extLst>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04088"/>
            <a:ext cx="8229600" cy="896112"/>
          </a:xfrm>
        </p:spPr>
        <p:txBody>
          <a:bodyPr>
            <a:normAutofit fontScale="90000"/>
          </a:bodyPr>
          <a:lstStyle/>
          <a:p>
            <a:r>
              <a:rPr lang="en-US" sz="3200" b="1" dirty="0" smtClean="0">
                <a:latin typeface="Century Schoolbook" pitchFamily="18" charset="0"/>
              </a:rPr>
              <a:t>Oklahoma Cost Accounting System (OCAS</a:t>
            </a:r>
            <a:r>
              <a:rPr lang="en-US" sz="3200" dirty="0" smtClean="0">
                <a:latin typeface="Century Schoolbook" pitchFamily="18" charset="0"/>
              </a:rPr>
              <a:t>)</a:t>
            </a:r>
            <a:endParaRPr lang="en-US" sz="3200" dirty="0">
              <a:latin typeface="Century Schoolbook" pitchFamily="18" charset="0"/>
            </a:endParaRPr>
          </a:p>
        </p:txBody>
      </p:sp>
      <p:sp>
        <p:nvSpPr>
          <p:cNvPr id="2" name="Content Placeholder 1"/>
          <p:cNvSpPr>
            <a:spLocks noGrp="1"/>
          </p:cNvSpPr>
          <p:nvPr>
            <p:ph idx="1"/>
          </p:nvPr>
        </p:nvSpPr>
        <p:spPr/>
        <p:txBody>
          <a:bodyPr>
            <a:normAutofit/>
          </a:bodyPr>
          <a:lstStyle/>
          <a:p>
            <a:r>
              <a:rPr lang="en-US" sz="2200" dirty="0" smtClean="0">
                <a:latin typeface="Century Schoolbook" pitchFamily="18" charset="0"/>
              </a:rPr>
              <a:t>What is OCAS?</a:t>
            </a:r>
          </a:p>
          <a:p>
            <a:pPr marL="400050" lvl="1" indent="0">
              <a:buNone/>
            </a:pPr>
            <a:r>
              <a:rPr lang="en-US" sz="1800" dirty="0" smtClean="0">
                <a:latin typeface="Century Schoolbook" pitchFamily="18" charset="0"/>
              </a:rPr>
              <a:t>	</a:t>
            </a:r>
            <a:r>
              <a:rPr lang="en-US" sz="2000" dirty="0" smtClean="0">
                <a:latin typeface="Century Schoolbook" pitchFamily="18" charset="0"/>
              </a:rPr>
              <a:t>OCAS is an accounting system unique to Oklahoma however is also part of the larger accounting system instituted by the United States Department of Education (USDE)/National Center for Education Statistics (NCES); each state has developed its own system that adheres to national standards.</a:t>
            </a:r>
          </a:p>
          <a:p>
            <a:pPr marL="0" indent="0">
              <a:buNone/>
            </a:pPr>
            <a:endParaRPr lang="en-US" sz="2200" dirty="0">
              <a:latin typeface="Century Schoolbook" pitchFamily="18" charset="0"/>
            </a:endParaRPr>
          </a:p>
          <a:p>
            <a:r>
              <a:rPr lang="en-US" sz="2200" dirty="0" smtClean="0">
                <a:latin typeface="Century Schoolbook" pitchFamily="18" charset="0"/>
              </a:rPr>
              <a:t>Why use OCAS?</a:t>
            </a:r>
          </a:p>
          <a:p>
            <a:pPr marL="109728" indent="0">
              <a:buNone/>
            </a:pPr>
            <a:r>
              <a:rPr lang="en-US" sz="2200" dirty="0" smtClean="0">
                <a:latin typeface="Century Schoolbook" pitchFamily="18" charset="0"/>
              </a:rPr>
              <a:t>	</a:t>
            </a:r>
            <a:r>
              <a:rPr lang="en-US" sz="2200" b="1" dirty="0" smtClean="0">
                <a:latin typeface="Century Schoolbook" pitchFamily="18" charset="0"/>
              </a:rPr>
              <a:t>IT’S  THE  LAW!!!!</a:t>
            </a:r>
          </a:p>
          <a:p>
            <a:pPr lvl="1"/>
            <a:r>
              <a:rPr lang="en-US" sz="2200" dirty="0" smtClean="0">
                <a:latin typeface="Century Schoolbook" pitchFamily="18" charset="0"/>
              </a:rPr>
              <a:t>Oklahoma State Statute 70 §5-135.2</a:t>
            </a:r>
          </a:p>
          <a:p>
            <a:pPr lvl="1"/>
            <a:r>
              <a:rPr lang="en-US" sz="2200" dirty="0" smtClean="0">
                <a:latin typeface="Century Schoolbook" pitchFamily="18" charset="0"/>
              </a:rPr>
              <a:t>Oklahoma Administrative Code Title 210:25</a:t>
            </a:r>
          </a:p>
          <a:p>
            <a:endParaRPr lang="en-US" sz="2200" dirty="0" smtClean="0">
              <a:latin typeface="Century Schoolbook" pitchFamily="18" charset="0"/>
            </a:endParaRPr>
          </a:p>
        </p:txBody>
      </p:sp>
    </p:spTree>
    <p:extLst>
      <p:ext uri="{BB962C8B-B14F-4D97-AF65-F5344CB8AC3E}">
        <p14:creationId xmlns:p14="http://schemas.microsoft.com/office/powerpoint/2010/main" val="3898900410"/>
      </p:ext>
    </p:extLst>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4785" y="152400"/>
            <a:ext cx="8229600" cy="672643"/>
          </a:xfrm>
        </p:spPr>
        <p:txBody>
          <a:bodyPr>
            <a:normAutofit/>
          </a:bodyPr>
          <a:lstStyle/>
          <a:p>
            <a:pPr algn="ctr"/>
            <a:r>
              <a:rPr lang="en-US" sz="2400" b="1" dirty="0" smtClean="0">
                <a:latin typeface="Century Schoolbook" pitchFamily="18" charset="0"/>
              </a:rPr>
              <a:t>Oklahoma Cost Accounting Defined</a:t>
            </a:r>
            <a:endParaRPr lang="en-US" sz="2400" b="1" dirty="0">
              <a:latin typeface="Century Schoolbook"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28887954"/>
              </p:ext>
            </p:extLst>
          </p:nvPr>
        </p:nvGraphicFramePr>
        <p:xfrm>
          <a:off x="457200" y="3733800"/>
          <a:ext cx="8229600" cy="889000"/>
        </p:xfrm>
        <a:graphic>
          <a:graphicData uri="http://schemas.openxmlformats.org/drawingml/2006/table">
            <a:tbl>
              <a:tblPr firstRow="1" bandRow="1">
                <a:tableStyleId>{5C22544A-7EE6-4342-B048-85BDC9FD1C3A}</a:tableStyleId>
              </a:tblPr>
              <a:tblGrid>
                <a:gridCol w="533400"/>
                <a:gridCol w="685800"/>
                <a:gridCol w="1143000"/>
                <a:gridCol w="990600"/>
                <a:gridCol w="990600"/>
                <a:gridCol w="990600"/>
                <a:gridCol w="1066800"/>
                <a:gridCol w="914400"/>
                <a:gridCol w="914400"/>
              </a:tblGrid>
              <a:tr h="370840">
                <a:tc>
                  <a:txBody>
                    <a:bodyPr/>
                    <a:lstStyle/>
                    <a:p>
                      <a:r>
                        <a:rPr lang="en-US" sz="1400" dirty="0" smtClean="0"/>
                        <a:t>FY</a:t>
                      </a:r>
                      <a:endParaRPr lang="en-US" sz="1400" dirty="0"/>
                    </a:p>
                  </a:txBody>
                  <a:tcPr/>
                </a:tc>
                <a:tc>
                  <a:txBody>
                    <a:bodyPr/>
                    <a:lstStyle/>
                    <a:p>
                      <a:r>
                        <a:rPr lang="en-US" sz="1400" dirty="0" smtClean="0"/>
                        <a:t>Fund</a:t>
                      </a:r>
                      <a:endParaRPr lang="en-US" sz="1400" dirty="0"/>
                    </a:p>
                  </a:txBody>
                  <a:tcPr/>
                </a:tc>
                <a:tc>
                  <a:txBody>
                    <a:bodyPr/>
                    <a:lstStyle/>
                    <a:p>
                      <a:r>
                        <a:rPr lang="en-US" sz="1400" dirty="0" smtClean="0"/>
                        <a:t>Project </a:t>
                      </a:r>
                    </a:p>
                    <a:p>
                      <a:r>
                        <a:rPr lang="en-US" sz="1400" dirty="0" smtClean="0"/>
                        <a:t>Reporting</a:t>
                      </a:r>
                      <a:endParaRPr lang="en-US" sz="1400" dirty="0"/>
                    </a:p>
                  </a:txBody>
                  <a:tcPr/>
                </a:tc>
                <a:tc>
                  <a:txBody>
                    <a:bodyPr/>
                    <a:lstStyle/>
                    <a:p>
                      <a:r>
                        <a:rPr lang="en-US" sz="1400" dirty="0" smtClean="0"/>
                        <a:t>Function</a:t>
                      </a:r>
                      <a:endParaRPr lang="en-US" sz="1400" dirty="0"/>
                    </a:p>
                  </a:txBody>
                  <a:tcPr/>
                </a:tc>
                <a:tc>
                  <a:txBody>
                    <a:bodyPr/>
                    <a:lstStyle/>
                    <a:p>
                      <a:r>
                        <a:rPr lang="en-US" sz="1400" dirty="0" smtClean="0"/>
                        <a:t>Object</a:t>
                      </a:r>
                      <a:endParaRPr lang="en-US" sz="1400" dirty="0"/>
                    </a:p>
                  </a:txBody>
                  <a:tcPr/>
                </a:tc>
                <a:tc>
                  <a:txBody>
                    <a:bodyPr/>
                    <a:lstStyle/>
                    <a:p>
                      <a:r>
                        <a:rPr lang="en-US" sz="1400" dirty="0" smtClean="0"/>
                        <a:t>Program</a:t>
                      </a:r>
                      <a:endParaRPr lang="en-US" sz="1400" dirty="0"/>
                    </a:p>
                  </a:txBody>
                  <a:tcPr/>
                </a:tc>
                <a:tc>
                  <a:txBody>
                    <a:bodyPr/>
                    <a:lstStyle/>
                    <a:p>
                      <a:r>
                        <a:rPr lang="en-US" sz="1400" dirty="0" smtClean="0"/>
                        <a:t>Subject</a:t>
                      </a:r>
                      <a:endParaRPr lang="en-US" sz="1400" dirty="0"/>
                    </a:p>
                  </a:txBody>
                  <a:tcPr/>
                </a:tc>
                <a:tc>
                  <a:txBody>
                    <a:bodyPr/>
                    <a:lstStyle/>
                    <a:p>
                      <a:r>
                        <a:rPr lang="en-US" sz="1400" dirty="0" smtClean="0"/>
                        <a:t>Job</a:t>
                      </a:r>
                    </a:p>
                    <a:p>
                      <a:r>
                        <a:rPr lang="en-US" sz="1400" dirty="0" smtClean="0"/>
                        <a:t>Class</a:t>
                      </a:r>
                      <a:endParaRPr lang="en-US" sz="1400" dirty="0"/>
                    </a:p>
                  </a:txBody>
                  <a:tcPr/>
                </a:tc>
                <a:tc>
                  <a:txBody>
                    <a:bodyPr/>
                    <a:lstStyle/>
                    <a:p>
                      <a:r>
                        <a:rPr lang="en-US" sz="1400" dirty="0" smtClean="0"/>
                        <a:t>Oper’l</a:t>
                      </a:r>
                    </a:p>
                    <a:p>
                      <a:r>
                        <a:rPr lang="en-US" sz="1400" dirty="0" smtClean="0"/>
                        <a:t>Unit</a:t>
                      </a:r>
                      <a:endParaRPr lang="en-US" sz="1400" dirty="0"/>
                    </a:p>
                  </a:txBody>
                  <a:tcPr/>
                </a:tc>
              </a:tr>
              <a:tr h="370840">
                <a:tc>
                  <a:txBody>
                    <a:bodyPr/>
                    <a:lstStyle/>
                    <a:p>
                      <a:r>
                        <a:rPr lang="en-US" sz="1400" dirty="0" smtClean="0"/>
                        <a:t>XX</a:t>
                      </a:r>
                      <a:endParaRPr lang="en-US" sz="1400" dirty="0"/>
                    </a:p>
                  </a:txBody>
                  <a:tcPr/>
                </a:tc>
                <a:tc>
                  <a:txBody>
                    <a:bodyPr/>
                    <a:lstStyle/>
                    <a:p>
                      <a:r>
                        <a:rPr lang="en-US" sz="1400" dirty="0" smtClean="0"/>
                        <a:t>XX</a:t>
                      </a:r>
                      <a:endParaRPr lang="en-US" sz="1400" dirty="0"/>
                    </a:p>
                  </a:txBody>
                  <a:tcPr/>
                </a:tc>
                <a:tc>
                  <a:txBody>
                    <a:bodyPr/>
                    <a:lstStyle/>
                    <a:p>
                      <a:r>
                        <a:rPr lang="en-US" sz="1400" dirty="0" smtClean="0"/>
                        <a:t>XXX</a:t>
                      </a:r>
                      <a:endParaRPr lang="en-US" sz="1400" dirty="0"/>
                    </a:p>
                  </a:txBody>
                  <a:tcPr/>
                </a:tc>
                <a:tc>
                  <a:txBody>
                    <a:bodyPr/>
                    <a:lstStyle/>
                    <a:p>
                      <a:r>
                        <a:rPr lang="en-US" sz="1400" dirty="0" smtClean="0"/>
                        <a:t>XXXX</a:t>
                      </a:r>
                      <a:endParaRPr lang="en-US" sz="1400" dirty="0"/>
                    </a:p>
                  </a:txBody>
                  <a:tcPr/>
                </a:tc>
                <a:tc>
                  <a:txBody>
                    <a:bodyPr/>
                    <a:lstStyle/>
                    <a:p>
                      <a:r>
                        <a:rPr lang="en-US" sz="1400" dirty="0" smtClean="0"/>
                        <a:t>XXX</a:t>
                      </a:r>
                      <a:endParaRPr lang="en-US" sz="1400" dirty="0"/>
                    </a:p>
                  </a:txBody>
                  <a:tcPr/>
                </a:tc>
                <a:tc>
                  <a:txBody>
                    <a:bodyPr/>
                    <a:lstStyle/>
                    <a:p>
                      <a:r>
                        <a:rPr lang="en-US" sz="1400" dirty="0" smtClean="0"/>
                        <a:t>XXX</a:t>
                      </a:r>
                      <a:endParaRPr lang="en-US" sz="1400" dirty="0"/>
                    </a:p>
                  </a:txBody>
                  <a:tcPr/>
                </a:tc>
                <a:tc>
                  <a:txBody>
                    <a:bodyPr/>
                    <a:lstStyle/>
                    <a:p>
                      <a:r>
                        <a:rPr lang="en-US" sz="1400" dirty="0" smtClean="0"/>
                        <a:t>XXXX</a:t>
                      </a:r>
                      <a:endParaRPr lang="en-US" sz="1400" dirty="0"/>
                    </a:p>
                  </a:txBody>
                  <a:tcPr/>
                </a:tc>
                <a:tc>
                  <a:txBody>
                    <a:bodyPr/>
                    <a:lstStyle/>
                    <a:p>
                      <a:r>
                        <a:rPr lang="en-US" sz="1400" dirty="0" smtClean="0"/>
                        <a:t>XXX</a:t>
                      </a:r>
                      <a:endParaRPr lang="en-US" sz="1400" dirty="0"/>
                    </a:p>
                  </a:txBody>
                  <a:tcPr/>
                </a:tc>
                <a:tc>
                  <a:txBody>
                    <a:bodyPr/>
                    <a:lstStyle/>
                    <a:p>
                      <a:r>
                        <a:rPr lang="en-US" sz="1400" dirty="0" smtClean="0"/>
                        <a:t>XXX</a:t>
                      </a:r>
                      <a:endParaRPr lang="en-US" sz="1400" dirty="0"/>
                    </a:p>
                  </a:txBody>
                  <a:tcPr/>
                </a:tc>
              </a:tr>
            </a:tbl>
          </a:graphicData>
        </a:graphic>
      </p:graphicFrame>
      <p:sp>
        <p:nvSpPr>
          <p:cNvPr id="7" name="TextBox 6"/>
          <p:cNvSpPr txBox="1"/>
          <p:nvPr/>
        </p:nvSpPr>
        <p:spPr>
          <a:xfrm>
            <a:off x="3141785" y="3048000"/>
            <a:ext cx="2895600" cy="430887"/>
          </a:xfrm>
          <a:prstGeom prst="rect">
            <a:avLst/>
          </a:prstGeom>
          <a:noFill/>
        </p:spPr>
        <p:txBody>
          <a:bodyPr wrap="square" rtlCol="0">
            <a:spAutoFit/>
          </a:bodyPr>
          <a:lstStyle/>
          <a:p>
            <a:r>
              <a:rPr lang="en-US" sz="2200" dirty="0" smtClean="0">
                <a:latin typeface="Century Schoolbook" pitchFamily="18" charset="0"/>
              </a:rPr>
              <a:t>Expenditures (27)</a:t>
            </a:r>
            <a:endParaRPr lang="en-US" sz="2200" dirty="0">
              <a:latin typeface="Century Schoolbook" pitchFamily="18" charset="0"/>
            </a:endParaRPr>
          </a:p>
        </p:txBody>
      </p:sp>
      <p:sp>
        <p:nvSpPr>
          <p:cNvPr id="8" name="TextBox 7"/>
          <p:cNvSpPr txBox="1"/>
          <p:nvPr/>
        </p:nvSpPr>
        <p:spPr>
          <a:xfrm>
            <a:off x="3452446" y="4800600"/>
            <a:ext cx="1905000" cy="430887"/>
          </a:xfrm>
          <a:prstGeom prst="rect">
            <a:avLst/>
          </a:prstGeom>
          <a:noFill/>
        </p:spPr>
        <p:txBody>
          <a:bodyPr wrap="square" rtlCol="0">
            <a:spAutoFit/>
          </a:bodyPr>
          <a:lstStyle/>
          <a:p>
            <a:r>
              <a:rPr lang="en-US" sz="2200" dirty="0" smtClean="0">
                <a:latin typeface="Century Schoolbook" pitchFamily="18" charset="0"/>
              </a:rPr>
              <a:t>Revenue (17)</a:t>
            </a:r>
            <a:endParaRPr lang="en-US" sz="2200" dirty="0">
              <a:latin typeface="Century Schoolbook"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293260441"/>
              </p:ext>
            </p:extLst>
          </p:nvPr>
        </p:nvGraphicFramePr>
        <p:xfrm>
          <a:off x="1524000" y="5410200"/>
          <a:ext cx="6096000" cy="889000"/>
        </p:xfrm>
        <a:graphic>
          <a:graphicData uri="http://schemas.openxmlformats.org/drawingml/2006/table">
            <a:tbl>
              <a:tblPr firstRow="1" bandRow="1">
                <a:tableStyleId>{5C22544A-7EE6-4342-B048-85BDC9FD1C3A}</a:tableStyleId>
              </a:tblPr>
              <a:tblGrid>
                <a:gridCol w="533400"/>
                <a:gridCol w="762000"/>
                <a:gridCol w="1295400"/>
                <a:gridCol w="1219200"/>
                <a:gridCol w="1143000"/>
                <a:gridCol w="1143000"/>
              </a:tblGrid>
              <a:tr h="370840">
                <a:tc>
                  <a:txBody>
                    <a:bodyPr/>
                    <a:lstStyle/>
                    <a:p>
                      <a:r>
                        <a:rPr lang="en-US" sz="1400" dirty="0" smtClean="0"/>
                        <a:t>FY</a:t>
                      </a:r>
                      <a:endParaRPr lang="en-US" sz="1400" dirty="0"/>
                    </a:p>
                  </a:txBody>
                  <a:tcPr/>
                </a:tc>
                <a:tc>
                  <a:txBody>
                    <a:bodyPr/>
                    <a:lstStyle/>
                    <a:p>
                      <a:r>
                        <a:rPr lang="en-US" sz="1400" dirty="0" smtClean="0"/>
                        <a:t>Fund</a:t>
                      </a:r>
                      <a:endParaRPr lang="en-US" sz="1400" dirty="0"/>
                    </a:p>
                  </a:txBody>
                  <a:tcPr/>
                </a:tc>
                <a:tc>
                  <a:txBody>
                    <a:bodyPr/>
                    <a:lstStyle/>
                    <a:p>
                      <a:r>
                        <a:rPr lang="en-US" sz="1400" dirty="0" smtClean="0"/>
                        <a:t>Project</a:t>
                      </a:r>
                    </a:p>
                    <a:p>
                      <a:r>
                        <a:rPr lang="en-US" sz="1400" dirty="0" smtClean="0"/>
                        <a:t>Reporting</a:t>
                      </a:r>
                      <a:endParaRPr lang="en-US" sz="1400" dirty="0"/>
                    </a:p>
                  </a:txBody>
                  <a:tcPr/>
                </a:tc>
                <a:tc>
                  <a:txBody>
                    <a:bodyPr/>
                    <a:lstStyle/>
                    <a:p>
                      <a:r>
                        <a:rPr lang="en-US" sz="1400" dirty="0" smtClean="0"/>
                        <a:t>Source of</a:t>
                      </a:r>
                    </a:p>
                    <a:p>
                      <a:r>
                        <a:rPr lang="en-US" sz="1400" dirty="0" smtClean="0"/>
                        <a:t>Revenue</a:t>
                      </a:r>
                      <a:endParaRPr lang="en-US" sz="1400" dirty="0"/>
                    </a:p>
                  </a:txBody>
                  <a:tcPr/>
                </a:tc>
                <a:tc>
                  <a:txBody>
                    <a:bodyPr/>
                    <a:lstStyle/>
                    <a:p>
                      <a:r>
                        <a:rPr lang="en-US" sz="1400" dirty="0" smtClean="0"/>
                        <a:t>Program</a:t>
                      </a:r>
                      <a:endParaRPr lang="en-US" sz="1400" dirty="0"/>
                    </a:p>
                  </a:txBody>
                  <a:tcPr/>
                </a:tc>
                <a:tc>
                  <a:txBody>
                    <a:bodyPr/>
                    <a:lstStyle/>
                    <a:p>
                      <a:r>
                        <a:rPr lang="en-US" sz="1400" dirty="0" smtClean="0"/>
                        <a:t>Oper’l</a:t>
                      </a:r>
                    </a:p>
                    <a:p>
                      <a:r>
                        <a:rPr lang="en-US" sz="1400" dirty="0" smtClean="0"/>
                        <a:t>Unit</a:t>
                      </a:r>
                      <a:endParaRPr lang="en-US" sz="1400" dirty="0"/>
                    </a:p>
                  </a:txBody>
                  <a:tcPr/>
                </a:tc>
              </a:tr>
              <a:tr h="370840">
                <a:tc>
                  <a:txBody>
                    <a:bodyPr/>
                    <a:lstStyle/>
                    <a:p>
                      <a:r>
                        <a:rPr lang="en-US" sz="1400" dirty="0" smtClean="0"/>
                        <a:t>XX</a:t>
                      </a:r>
                      <a:endParaRPr lang="en-US" sz="1400" dirty="0"/>
                    </a:p>
                  </a:txBody>
                  <a:tcPr/>
                </a:tc>
                <a:tc>
                  <a:txBody>
                    <a:bodyPr/>
                    <a:lstStyle/>
                    <a:p>
                      <a:r>
                        <a:rPr lang="en-US" sz="1400" dirty="0" smtClean="0"/>
                        <a:t>XX</a:t>
                      </a:r>
                      <a:endParaRPr lang="en-US" sz="1400" dirty="0"/>
                    </a:p>
                  </a:txBody>
                  <a:tcPr/>
                </a:tc>
                <a:tc>
                  <a:txBody>
                    <a:bodyPr/>
                    <a:lstStyle/>
                    <a:p>
                      <a:r>
                        <a:rPr lang="en-US" sz="1400" dirty="0" smtClean="0"/>
                        <a:t>XXX</a:t>
                      </a:r>
                      <a:endParaRPr lang="en-US" sz="1400" dirty="0"/>
                    </a:p>
                  </a:txBody>
                  <a:tcPr/>
                </a:tc>
                <a:tc>
                  <a:txBody>
                    <a:bodyPr/>
                    <a:lstStyle/>
                    <a:p>
                      <a:r>
                        <a:rPr lang="en-US" sz="1400" dirty="0" smtClean="0"/>
                        <a:t>XXXX</a:t>
                      </a:r>
                      <a:endParaRPr lang="en-US" sz="1400" dirty="0"/>
                    </a:p>
                  </a:txBody>
                  <a:tcPr/>
                </a:tc>
                <a:tc>
                  <a:txBody>
                    <a:bodyPr/>
                    <a:lstStyle/>
                    <a:p>
                      <a:r>
                        <a:rPr lang="en-US" sz="1400" dirty="0" smtClean="0"/>
                        <a:t>XXX</a:t>
                      </a:r>
                      <a:endParaRPr lang="en-US" sz="1400" dirty="0"/>
                    </a:p>
                  </a:txBody>
                  <a:tcPr/>
                </a:tc>
                <a:tc>
                  <a:txBody>
                    <a:bodyPr/>
                    <a:lstStyle/>
                    <a:p>
                      <a:r>
                        <a:rPr lang="en-US" sz="1400" dirty="0" smtClean="0"/>
                        <a:t>XXX</a:t>
                      </a:r>
                      <a:endParaRPr lang="en-US" sz="1400" dirty="0"/>
                    </a:p>
                  </a:txBody>
                  <a:tcPr/>
                </a:tc>
              </a:tr>
            </a:tbl>
          </a:graphicData>
        </a:graphic>
      </p:graphicFrame>
      <p:sp>
        <p:nvSpPr>
          <p:cNvPr id="2" name="Rectangle 1"/>
          <p:cNvSpPr/>
          <p:nvPr/>
        </p:nvSpPr>
        <p:spPr>
          <a:xfrm>
            <a:off x="381000" y="914400"/>
            <a:ext cx="8305800" cy="1569660"/>
          </a:xfrm>
          <a:prstGeom prst="rect">
            <a:avLst/>
          </a:prstGeom>
        </p:spPr>
        <p:txBody>
          <a:bodyPr wrap="square">
            <a:spAutoFit/>
          </a:bodyPr>
          <a:lstStyle/>
          <a:p>
            <a:pPr algn="just"/>
            <a:r>
              <a:rPr lang="en-US" sz="2400" dirty="0">
                <a:latin typeface="Mongolian Baiti" pitchFamily="66" charset="0"/>
                <a:cs typeface="Mongolian Baiti" pitchFamily="66" charset="0"/>
              </a:rPr>
              <a:t>Permits local education agencies (LEAs) to accumulate expenditures and revenue to meet a variety of specialized management and reporting requirements, regardless of whether they are district, state, or federal with the following categories:</a:t>
            </a:r>
          </a:p>
        </p:txBody>
      </p:sp>
    </p:spTree>
    <p:extLst>
      <p:ext uri="{BB962C8B-B14F-4D97-AF65-F5344CB8AC3E}">
        <p14:creationId xmlns:p14="http://schemas.microsoft.com/office/powerpoint/2010/main" val="3429965665"/>
      </p:ext>
    </p:extLst>
  </p:cSld>
  <p:clrMapOvr>
    <a:masterClrMapping/>
  </p:clrMapOvr>
  <p:transition>
    <p:split orient="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935</TotalTime>
  <Words>1325</Words>
  <Application>Microsoft Office PowerPoint</Application>
  <PresentationFormat>On-screen Show (4:3)</PresentationFormat>
  <Paragraphs>221</Paragraphs>
  <Slides>20</Slides>
  <Notes>18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CHARTER SCHOOL TRAINING March 3, 2015 </vt:lpstr>
      <vt:lpstr>Title 70 § 3-136   Item 6</vt:lpstr>
      <vt:lpstr>Financial Officers Must Have Surety Bonds</vt:lpstr>
      <vt:lpstr>Financial Accounting</vt:lpstr>
      <vt:lpstr>Financial Accounting </vt:lpstr>
      <vt:lpstr>FINANCIAL SOFTWARE</vt:lpstr>
      <vt:lpstr>Financial Reporting Is Required by LAW</vt:lpstr>
      <vt:lpstr>Oklahoma Cost Accounting System (OCAS)</vt:lpstr>
      <vt:lpstr>Oklahoma Cost Accounting Defined</vt:lpstr>
      <vt:lpstr>Oklahoma Cost Accounting System (OCAS)</vt:lpstr>
      <vt:lpstr>Penalty for Late OCAS Submission</vt:lpstr>
      <vt:lpstr>AUDITS</vt:lpstr>
      <vt:lpstr>AUDITS</vt:lpstr>
      <vt:lpstr>AUDITS</vt:lpstr>
      <vt:lpstr>Penalty for Late Audit Submission</vt:lpstr>
      <vt:lpstr>Penalty for Late Audit Submission</vt:lpstr>
      <vt:lpstr>FINANCIAL  REPORTING  TIMELINES</vt:lpstr>
      <vt:lpstr>FINANCIAL  REPORTING  TIMELINES</vt:lpstr>
      <vt:lpstr>Publications Available</vt:lpstr>
      <vt:lpstr>Financial Accounting/OCAS/Audits Contact Information</vt:lpstr>
    </vt:vector>
  </TitlesOfParts>
  <Company>Oklahoma State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Year Superintendent’s and  School Board Member Workshop September 5, 2012</dc:title>
  <dc:creator>Nancy Hughes</dc:creator>
  <cp:lastModifiedBy>Daniel Craig</cp:lastModifiedBy>
  <cp:revision>51</cp:revision>
  <cp:lastPrinted>2012-11-07T14:38:33Z</cp:lastPrinted>
  <dcterms:created xsi:type="dcterms:W3CDTF">2012-07-23T16:25:35Z</dcterms:created>
  <dcterms:modified xsi:type="dcterms:W3CDTF">2015-04-02T16:16:57Z</dcterms:modified>
</cp:coreProperties>
</file>