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82" r:id="rId2"/>
    <p:sldId id="257" r:id="rId3"/>
    <p:sldId id="261" r:id="rId4"/>
    <p:sldId id="376" r:id="rId5"/>
    <p:sldId id="377" r:id="rId6"/>
    <p:sldId id="380" r:id="rId7"/>
    <p:sldId id="383" r:id="rId8"/>
    <p:sldId id="384" r:id="rId9"/>
    <p:sldId id="381" r:id="rId10"/>
    <p:sldId id="264" r:id="rId11"/>
    <p:sldId id="378" r:id="rId12"/>
    <p:sldId id="347" r:id="rId13"/>
    <p:sldId id="382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969696"/>
    <a:srgbClr val="794090"/>
    <a:srgbClr val="4B8802"/>
    <a:srgbClr val="263D01"/>
    <a:srgbClr val="FFFFCC"/>
    <a:srgbClr val="FFCC99"/>
    <a:srgbClr val="627D0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30" autoAdjust="0"/>
  </p:normalViewPr>
  <p:slideViewPr>
    <p:cSldViewPr>
      <p:cViewPr varScale="1">
        <p:scale>
          <a:sx n="95" d="100"/>
          <a:sy n="95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34D1-9612-4227-88F4-5B3592AD1015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B02D3-EEDC-40BA-9FA7-805E99C5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E2F2F64-8665-4B48-AAF3-5F77DCD1E8BA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06435E9-D3A7-4C71-8777-3982D2FE1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Afternoon, my name is…</a:t>
            </a:r>
          </a:p>
          <a:p>
            <a:r>
              <a:rPr lang="en-US" dirty="0" smtClean="0"/>
              <a:t>Today I will be providing a</a:t>
            </a:r>
            <a:r>
              <a:rPr lang="en-US" baseline="0" dirty="0" smtClean="0"/>
              <a:t> very brief overview of the Title I, Part A program.</a:t>
            </a:r>
          </a:p>
          <a:p>
            <a:r>
              <a:rPr lang="en-US" baseline="0" dirty="0" smtClean="0"/>
              <a:t>I’ll discuss the purpose of the program, requirements of the program, funding and reimbursement, and LEA responsibilities.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84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I, Part A is the largest federal monetary contributor to K-12 education. </a:t>
            </a:r>
          </a:p>
          <a:p>
            <a:r>
              <a:rPr lang="en-US" dirty="0" smtClean="0"/>
              <a:t>The program was created</a:t>
            </a:r>
            <a:r>
              <a:rPr lang="en-US" baseline="0" dirty="0" smtClean="0"/>
              <a:t> and designed to help enhance the educational success of low-performing, high-poverty schools.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r>
              <a:rPr lang="en-US" baseline="0" dirty="0" smtClean="0"/>
              <a:t> I, Part A is a funding source for Local Educational Agencies intended to supplement the educational program.</a:t>
            </a:r>
          </a:p>
          <a:p>
            <a:r>
              <a:rPr lang="en-US" baseline="0" dirty="0" smtClean="0"/>
              <a:t>The purpose is to ensure that economically disadvantaged students are given the same opportunity as all other students to achieve state-defined academic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435E9-D3A7-4C71-8777-3982D2FE1E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know that to</a:t>
            </a:r>
            <a:r>
              <a:rPr lang="en-US" baseline="0" dirty="0" smtClean="0"/>
              <a:t> have an effective system-wide plan, alignment needs to occur with the district plan, the site plan, the needs assessment, the program plan, the grant application and budget and the actual expenditures.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25BE4-ADB4-40D9-A958-B045DA8430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1A9CF8-7EB1-44C2-BE13-4739BDD90584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D6A0EE-F7B9-4ABC-85FA-96C4D9E8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nclb/landing.jhtml" TargetMode="External"/><Relationship Id="rId2" Type="http://schemas.openxmlformats.org/officeDocument/2006/relationships/hyperlink" Target="http://www.ok.gov/sde/federal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ed.gov/programs/titleiparta/legislation.html#polic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 Merritt</a:t>
            </a:r>
          </a:p>
          <a:p>
            <a:r>
              <a:rPr lang="en-US" dirty="0" smtClean="0"/>
              <a:t>director</a:t>
            </a:r>
          </a:p>
          <a:p>
            <a:r>
              <a:rPr lang="en-US" dirty="0" smtClean="0"/>
              <a:t>Office of Federal Programs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en-US" dirty="0" smtClean="0"/>
              <a:t>Federal Grants Planning</a:t>
            </a:r>
            <a:br>
              <a:rPr lang="en-US" dirty="0" smtClean="0"/>
            </a:br>
            <a:r>
              <a:rPr lang="en-US" sz="2800" dirty="0" smtClean="0"/>
              <a:t>Titles I, II, &amp; III</a:t>
            </a:r>
            <a:endParaRPr lang="en-US" sz="24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3E743-FB85-4566-96ED-2F0A5EAD0FF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3600" y="1981200"/>
            <a:ext cx="624840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District </a:t>
            </a:r>
            <a:r>
              <a:rPr lang="en-US" sz="2400" b="1" dirty="0"/>
              <a:t>Plan </a:t>
            </a:r>
            <a:r>
              <a:rPr lang="en-US" sz="2400" dirty="0"/>
              <a:t>(Submitted every 5 years to OSDE</a:t>
            </a:r>
            <a:r>
              <a:rPr lang="en-US" sz="2400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Site </a:t>
            </a:r>
            <a:r>
              <a:rPr lang="en-US" sz="2400" b="1" dirty="0"/>
              <a:t>Plan </a:t>
            </a:r>
            <a:r>
              <a:rPr lang="en-US" sz="2400" dirty="0"/>
              <a:t>(Targeted Assistance or </a:t>
            </a:r>
            <a:r>
              <a:rPr lang="en-US" sz="2400" dirty="0" err="1"/>
              <a:t>Schoolwide</a:t>
            </a:r>
            <a:r>
              <a:rPr lang="en-US" sz="2400" dirty="0"/>
              <a:t> plans, submitted once to OSDE </a:t>
            </a:r>
            <a:r>
              <a:rPr lang="en-US" sz="2400" dirty="0" smtClean="0"/>
              <a:t>in the Grants Management System, </a:t>
            </a:r>
            <a:r>
              <a:rPr lang="en-US" sz="2400" dirty="0"/>
              <a:t>updated annually at the site level</a:t>
            </a:r>
            <a:r>
              <a:rPr lang="en-US" sz="2400" dirty="0" smtClean="0"/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dirty="0" smtClean="0"/>
              <a:t>Needs Assessment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dirty="0" smtClean="0"/>
              <a:t>Grant Application and Budget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dirty="0" smtClean="0"/>
              <a:t>Expenditures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066800" y="2209800"/>
            <a:ext cx="714375" cy="3733800"/>
          </a:xfrm>
          <a:prstGeom prst="upDownArrow">
            <a:avLst>
              <a:gd name="adj1" fmla="val 50000"/>
              <a:gd name="adj2" fmla="val 150588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Programmatic Alignment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Sign </a:t>
            </a:r>
            <a:r>
              <a:rPr lang="en-US" dirty="0"/>
              <a:t>the Assurances for each applicable Federal Program that the LEA receives funding </a:t>
            </a:r>
          </a:p>
          <a:p>
            <a:r>
              <a:rPr lang="en-US" dirty="0"/>
              <a:t>Complete the </a:t>
            </a:r>
            <a:r>
              <a:rPr lang="en-US" dirty="0" smtClean="0"/>
              <a:t>Comprehensive District Academic Plan by </a:t>
            </a:r>
            <a:r>
              <a:rPr lang="en-US" dirty="0"/>
              <a:t>June 30</a:t>
            </a:r>
            <a:r>
              <a:rPr lang="en-US" baseline="30000" dirty="0"/>
              <a:t>th</a:t>
            </a:r>
            <a:r>
              <a:rPr lang="en-US" dirty="0"/>
              <a:t> of each year with the following components:</a:t>
            </a:r>
          </a:p>
          <a:p>
            <a:pPr lvl="1"/>
            <a:r>
              <a:rPr lang="en-US" dirty="0"/>
              <a:t>DUNS number</a:t>
            </a:r>
          </a:p>
          <a:p>
            <a:pPr lvl="1"/>
            <a:r>
              <a:rPr lang="en-US" dirty="0" smtClean="0"/>
              <a:t>Planning Committee</a:t>
            </a:r>
            <a:endParaRPr lang="en-US" dirty="0"/>
          </a:p>
          <a:p>
            <a:pPr lvl="1"/>
            <a:r>
              <a:rPr lang="en-US" dirty="0" smtClean="0"/>
              <a:t>Literacy, Math, and PD Strategies</a:t>
            </a:r>
            <a:endParaRPr lang="en-US" dirty="0"/>
          </a:p>
          <a:p>
            <a:r>
              <a:rPr lang="en-US" dirty="0"/>
              <a:t>Complete the Consolidated Application by September 30</a:t>
            </a:r>
            <a:r>
              <a:rPr lang="en-US" baseline="30000" dirty="0"/>
              <a:t>th</a:t>
            </a:r>
            <a:r>
              <a:rPr lang="en-US" dirty="0"/>
              <a:t> of each year</a:t>
            </a:r>
          </a:p>
          <a:p>
            <a:r>
              <a:rPr lang="en-US" dirty="0"/>
              <a:t>Work on revisions requested by OSDE  staff members</a:t>
            </a:r>
          </a:p>
          <a:p>
            <a:r>
              <a:rPr lang="en-US" dirty="0"/>
              <a:t>Submit monthly claims for reimbursement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69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The SEA is responsible for monitoring the operations of the LEA in order to verify federal compliance.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Every </a:t>
            </a:r>
            <a:r>
              <a:rPr lang="en-US" sz="2400" dirty="0"/>
              <a:t>LEA receiving Title I, Part A funding is monitored (desk or site) a minimum of once every 3 years. </a:t>
            </a: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LEAs found to be out of compliance with federal requirements may have funding withheld until compliance can be met.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www.ok.gov/sde/federal-programs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www2.ed.gov/nclb/landing.jhtml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www2.ed.gov/programs/titleiparta/legislation.html#policy</a:t>
            </a:r>
            <a:endParaRPr lang="en-US" dirty="0"/>
          </a:p>
          <a:p>
            <a:endParaRPr lang="en-US" dirty="0"/>
          </a:p>
          <a:p>
            <a:r>
              <a:rPr lang="en-US" dirty="0"/>
              <a:t>Assistant State Superintendent: Ramona </a:t>
            </a:r>
            <a:r>
              <a:rPr lang="en-US" dirty="0" smtClean="0"/>
              <a:t>Coats </a:t>
            </a:r>
          </a:p>
          <a:p>
            <a:pPr lvl="1"/>
            <a:r>
              <a:rPr lang="en-US" dirty="0" smtClean="0"/>
              <a:t>(405</a:t>
            </a:r>
            <a:r>
              <a:rPr lang="en-US" dirty="0"/>
              <a:t>)-522-0217</a:t>
            </a:r>
          </a:p>
          <a:p>
            <a:r>
              <a:rPr lang="en-US" dirty="0"/>
              <a:t>Executive Director: Dr. Gloria Bayouth	   	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405)-522-3249</a:t>
            </a:r>
          </a:p>
          <a:p>
            <a:r>
              <a:rPr lang="en-US" dirty="0" smtClean="0"/>
              <a:t>Director</a:t>
            </a:r>
            <a:r>
              <a:rPr lang="en-US" dirty="0"/>
              <a:t>: Bo Merritt	       	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405)-521-3170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7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I, Part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16349"/>
              </a:buClr>
            </a:pPr>
            <a:endParaRPr lang="en-US" sz="2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This 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program is considered the largest federal contribution to K-12 education.  </a:t>
            </a:r>
          </a:p>
          <a:p>
            <a:pPr lvl="0">
              <a:buClr>
                <a:srgbClr val="D16349"/>
              </a:buClr>
            </a:pP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It was designed to offset the effects of poverty on educational opportunities for low-performing, high-poverty schools.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900" i="1" dirty="0">
                <a:solidFill>
                  <a:srgbClr val="8CADAE">
                    <a:shade val="75000"/>
                  </a:srgbClr>
                </a:solidFill>
                <a:latin typeface="Bodoni MT" pitchFamily="18" charset="0"/>
              </a:rPr>
              <a:t/>
            </a:r>
            <a:br>
              <a:rPr lang="en-US" sz="5900" i="1" dirty="0">
                <a:solidFill>
                  <a:srgbClr val="8CADAE">
                    <a:shade val="75000"/>
                  </a:srgbClr>
                </a:solidFill>
                <a:latin typeface="Bodoni MT" pitchFamily="18" charset="0"/>
              </a:rPr>
            </a:br>
            <a:r>
              <a:rPr lang="en-US" sz="3700" dirty="0" smtClean="0">
                <a:solidFill>
                  <a:srgbClr val="8CADAE">
                    <a:shade val="75000"/>
                  </a:srgbClr>
                </a:solidFill>
              </a:rPr>
              <a:t>Title I, Part A</a:t>
            </a:r>
            <a:endParaRPr lang="en-US" sz="37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16349"/>
              </a:buClr>
            </a:pPr>
            <a:endParaRPr lang="en-US" sz="24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To 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provide a funding source for Local Educational Agencies (LEAs) to supplement the local educational program.</a:t>
            </a:r>
          </a:p>
          <a:p>
            <a:pPr lvl="0">
              <a:buClr>
                <a:srgbClr val="D16349"/>
              </a:buClr>
              <a:buNone/>
            </a:pPr>
            <a:endParaRPr lang="en-US" sz="2400" dirty="0">
              <a:solidFill>
                <a:prstClr val="black"/>
              </a:solidFill>
              <a:cs typeface="Times New Roman" pitchFamily="18" charset="0"/>
            </a:endParaRPr>
          </a:p>
          <a:p>
            <a:pPr lvl="0">
              <a:buClr>
                <a:srgbClr val="D16349"/>
              </a:buClr>
            </a:pP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To ensure that economically disadvantaged students are given the same 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opportunity 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as all other students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to achieve state-defined academic </a:t>
            </a:r>
            <a:r>
              <a:rPr lang="en-US" sz="2400" dirty="0" smtClean="0">
                <a:solidFill>
                  <a:prstClr val="black"/>
                </a:solidFill>
                <a:cs typeface="Times New Roman" pitchFamily="18" charset="0"/>
              </a:rPr>
              <a:t>standards.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Title I, Part 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86800" cy="5105400"/>
          </a:xfrm>
        </p:spPr>
        <p:txBody>
          <a:bodyPr>
            <a:normAutofit fontScale="55000" lnSpcReduction="20000"/>
          </a:bodyPr>
          <a:lstStyle/>
          <a:p>
            <a:endParaRPr lang="en-US" b="1" i="1" u="sng" dirty="0"/>
          </a:p>
          <a:p>
            <a:endParaRPr lang="en-US" sz="3500" b="1" i="1" dirty="0" smtClean="0"/>
          </a:p>
          <a:p>
            <a:endParaRPr lang="en-US" sz="3500" b="1" i="1" dirty="0"/>
          </a:p>
          <a:p>
            <a:r>
              <a:rPr lang="en-US" sz="5100" b="1" i="1" dirty="0" smtClean="0"/>
              <a:t>Amount </a:t>
            </a:r>
            <a:r>
              <a:rPr lang="en-US" sz="5100" b="1" i="1" dirty="0"/>
              <a:t>of Funding, </a:t>
            </a:r>
            <a:r>
              <a:rPr lang="en-US" sz="5100" b="1" i="1" dirty="0" smtClean="0"/>
              <a:t>FY14:</a:t>
            </a:r>
          </a:p>
          <a:p>
            <a:pPr lvl="1"/>
            <a:r>
              <a:rPr lang="en-US" sz="5100" i="1" dirty="0" smtClean="0"/>
              <a:t>$148,064,968</a:t>
            </a:r>
          </a:p>
          <a:p>
            <a:endParaRPr lang="en-US" sz="5100" b="1" i="1" dirty="0" smtClean="0"/>
          </a:p>
          <a:p>
            <a:endParaRPr lang="en-US" sz="5100" b="1" i="1" dirty="0" smtClean="0"/>
          </a:p>
          <a:p>
            <a:r>
              <a:rPr lang="en-US" sz="5100" b="1" i="1" dirty="0" smtClean="0"/>
              <a:t>Number of LEAs receiving Title I, Part A funds:</a:t>
            </a:r>
          </a:p>
          <a:p>
            <a:pPr lvl="1"/>
            <a:r>
              <a:rPr lang="en-US" sz="5100" i="1" dirty="0" smtClean="0"/>
              <a:t>542</a:t>
            </a:r>
            <a:r>
              <a:rPr lang="en-US" sz="3500" i="1" u="sng" dirty="0"/>
              <a:t/>
            </a:r>
            <a:br>
              <a:rPr lang="en-US" sz="3500" i="1" u="sng" dirty="0"/>
            </a:br>
            <a:r>
              <a:rPr lang="en-US" sz="3800" i="1" u="sng" dirty="0"/>
              <a:t/>
            </a:r>
            <a:br>
              <a:rPr lang="en-US" sz="3800" i="1" u="sng" dirty="0"/>
            </a:br>
            <a:endParaRPr lang="en-US" sz="3800" i="1" u="sng" dirty="0" smtClean="0"/>
          </a:p>
          <a:p>
            <a:pPr marL="0" indent="0">
              <a:buNone/>
            </a:pPr>
            <a:r>
              <a:rPr lang="en-US" sz="4300" i="1" u="sng" dirty="0"/>
              <a:t/>
            </a:r>
            <a:br>
              <a:rPr lang="en-US" sz="4300" i="1" u="sn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Title I, Part A carries with it a </a:t>
            </a:r>
            <a:r>
              <a:rPr lang="en-US" sz="2800" b="1" dirty="0" smtClean="0"/>
              <a:t>Supplement, not Supplant</a:t>
            </a:r>
            <a:r>
              <a:rPr lang="en-US" sz="2800" dirty="0" smtClean="0"/>
              <a:t> requirement.  The LEA must </a:t>
            </a:r>
            <a:r>
              <a:rPr lang="en-US" sz="2800" dirty="0"/>
              <a:t>ensure </a:t>
            </a:r>
            <a:r>
              <a:rPr lang="en-US" sz="2800" dirty="0" smtClean="0"/>
              <a:t>services </a:t>
            </a:r>
            <a:r>
              <a:rPr lang="en-US" sz="2800" dirty="0"/>
              <a:t>provided with federal funded resources </a:t>
            </a:r>
            <a:r>
              <a:rPr lang="en-US" sz="2800" dirty="0" smtClean="0"/>
              <a:t>do not </a:t>
            </a:r>
            <a:r>
              <a:rPr lang="en-US" sz="2800" dirty="0"/>
              <a:t>replace, or supplant, services that </a:t>
            </a:r>
            <a:r>
              <a:rPr lang="en-US" sz="2800" dirty="0" smtClean="0"/>
              <a:t>an </a:t>
            </a:r>
            <a:r>
              <a:rPr lang="en-US" sz="2800" dirty="0"/>
              <a:t>LEA would ordinarily provide to all </a:t>
            </a:r>
            <a:r>
              <a:rPr lang="en-US" sz="2800" dirty="0" smtClean="0"/>
              <a:t>students in the absence of federal funds.</a:t>
            </a:r>
          </a:p>
          <a:p>
            <a:r>
              <a:rPr lang="en-US" sz="2800" dirty="0" smtClean="0"/>
              <a:t>Supplies, materials, professional development, teacher salaries, etc. are, </a:t>
            </a:r>
            <a:r>
              <a:rPr lang="en-US" sz="2800" i="1" dirty="0" smtClean="0"/>
              <a:t>for the most part</a:t>
            </a:r>
            <a:r>
              <a:rPr lang="en-US" sz="2800" dirty="0" smtClean="0"/>
              <a:t>, bound to the subjects of Math, Reading, and Language Arts.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023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I, Part A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LEAs receive a Title I, Part A allocation amount based on Low-Income counts (Free and Reduced Lunch Program or other measuring tool)</a:t>
            </a:r>
          </a:p>
          <a:p>
            <a:r>
              <a:rPr lang="en-US" dirty="0" smtClean="0"/>
              <a:t>Sites served for the first time must complete the Targeted Assistance Site Plan in the Grants Management System.</a:t>
            </a:r>
          </a:p>
          <a:p>
            <a:r>
              <a:rPr lang="en-US" dirty="0" smtClean="0"/>
              <a:t>First step for new or significantly expanding charter schools in determining Title I, Part A eligibility is to complete the Charter School Packet, provided at request by the Office of Federal Programs at OSDE.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II, Part A – Teacher and Principal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is to increase student academic achievement through improving teacher and principal quality</a:t>
            </a:r>
          </a:p>
          <a:p>
            <a:r>
              <a:rPr lang="en-US" dirty="0" smtClean="0"/>
              <a:t>This grant focuses mainly on Professional Development for teachers and principals, recruiting and retaining Highly Qualified teachers, and reducing class sizes</a:t>
            </a:r>
          </a:p>
          <a:p>
            <a:r>
              <a:rPr lang="en-US" dirty="0" smtClean="0"/>
              <a:t>LEA allocations are based on census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8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III, Part A – LEP/Immigrant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is to ensure that limited English proficient and/or immigrant children attain English proficiency, develop high levels of academic attainment in English, and meet the same challenging State academic content and achievement standards all children are expected to meet. </a:t>
            </a:r>
          </a:p>
          <a:p>
            <a:r>
              <a:rPr lang="en-US" dirty="0" smtClean="0"/>
              <a:t>LEAs are responsible for:</a:t>
            </a:r>
          </a:p>
          <a:p>
            <a:pPr lvl="1"/>
            <a:r>
              <a:rPr lang="en-US" dirty="0" smtClean="0"/>
              <a:t>Identification through Home Language Surveys</a:t>
            </a:r>
          </a:p>
          <a:p>
            <a:pPr lvl="1"/>
            <a:r>
              <a:rPr lang="en-US" dirty="0" smtClean="0"/>
              <a:t>Testing through ACCESS for ELLs</a:t>
            </a:r>
          </a:p>
          <a:p>
            <a:pPr lvl="1"/>
            <a:r>
              <a:rPr lang="en-US" dirty="0" smtClean="0"/>
              <a:t>Providing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0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and Reimbursement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Once an LEA submits final Low-Income numbers, OSDE determines an allocation amount for that LEA based </a:t>
            </a:r>
            <a:r>
              <a:rPr lang="en-US" i="1" dirty="0" smtClean="0"/>
              <a:t>roughly</a:t>
            </a:r>
            <a:r>
              <a:rPr lang="en-US" dirty="0" smtClean="0"/>
              <a:t> on their count as a percentage of the State’s total numbers. (Assuming all other requirements are met)</a:t>
            </a:r>
          </a:p>
          <a:p>
            <a:r>
              <a:rPr lang="en-US" dirty="0" smtClean="0"/>
              <a:t>When the LEA has received an allocation and has an approved application, the LEA can begin submitting monthly claims to OSDE for reimbursement.</a:t>
            </a:r>
          </a:p>
          <a:p>
            <a:r>
              <a:rPr lang="en-US" dirty="0" smtClean="0"/>
              <a:t>Once a claim is reviewed and approved, the LEA receives payment for claimed expenditures.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57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2158</TotalTime>
  <Words>852</Words>
  <Application>Microsoft Office PowerPoint</Application>
  <PresentationFormat>On-screen Show (4:3)</PresentationFormat>
  <Paragraphs>96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Federal Grants Planning Titles I, II, &amp; III</vt:lpstr>
      <vt:lpstr>Title I, Part A</vt:lpstr>
      <vt:lpstr> Title I, Part A</vt:lpstr>
      <vt:lpstr>Title I, Part A</vt:lpstr>
      <vt:lpstr>Focus</vt:lpstr>
      <vt:lpstr>Title I, Part A Eligibility</vt:lpstr>
      <vt:lpstr>Title II, Part A – Teacher and Principal Quality</vt:lpstr>
      <vt:lpstr>Title III, Part A – LEP/Immigrant</vt:lpstr>
      <vt:lpstr>Allocation and Reimbursement</vt:lpstr>
      <vt:lpstr>Programmatic Alignment</vt:lpstr>
      <vt:lpstr>LEA Responsibilities</vt:lpstr>
      <vt:lpstr>Monitoring</vt:lpstr>
      <vt:lpstr>Resources and Contacts</vt:lpstr>
    </vt:vector>
  </TitlesOfParts>
  <Company>Oklahoma State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Cara Cusick</dc:creator>
  <cp:lastModifiedBy>Daniel Craig</cp:lastModifiedBy>
  <cp:revision>347</cp:revision>
  <cp:lastPrinted>2013-02-06T20:43:17Z</cp:lastPrinted>
  <dcterms:created xsi:type="dcterms:W3CDTF">2011-06-21T17:44:38Z</dcterms:created>
  <dcterms:modified xsi:type="dcterms:W3CDTF">2015-04-02T16:17:44Z</dcterms:modified>
</cp:coreProperties>
</file>