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16"/>
  </p:notesMasterIdLst>
  <p:handoutMasterIdLst>
    <p:handoutMasterId r:id="rId17"/>
  </p:handoutMasterIdLst>
  <p:sldIdLst>
    <p:sldId id="256" r:id="rId2"/>
    <p:sldId id="292" r:id="rId3"/>
    <p:sldId id="301" r:id="rId4"/>
    <p:sldId id="293" r:id="rId5"/>
    <p:sldId id="298" r:id="rId6"/>
    <p:sldId id="295" r:id="rId7"/>
    <p:sldId id="289" r:id="rId8"/>
    <p:sldId id="296" r:id="rId9"/>
    <p:sldId id="299" r:id="rId10"/>
    <p:sldId id="290" r:id="rId11"/>
    <p:sldId id="297" r:id="rId12"/>
    <p:sldId id="300" r:id="rId13"/>
    <p:sldId id="294" r:id="rId14"/>
    <p:sldId id="302"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2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49571" autoAdjust="0"/>
  </p:normalViewPr>
  <p:slideViewPr>
    <p:cSldViewPr>
      <p:cViewPr>
        <p:scale>
          <a:sx n="66" d="100"/>
          <a:sy n="66" d="100"/>
        </p:scale>
        <p:origin x="-1445" y="-5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13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0FB706DA-D963-4AA3-8D7C-0BF510B86B7F}" type="datetimeFigureOut">
              <a:rPr lang="en-US" smtClean="0"/>
              <a:pPr/>
              <a:t>4/2/2015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BBD049C4-1A79-4C54-AB62-F0B16A196E79}" type="slidenum">
              <a:rPr lang="en-US" smtClean="0"/>
              <a:pPr/>
              <a:t>‹#›</a:t>
            </a:fld>
            <a:endParaRPr lang="en-US" dirty="0"/>
          </a:p>
        </p:txBody>
      </p:sp>
    </p:spTree>
    <p:extLst>
      <p:ext uri="{BB962C8B-B14F-4D97-AF65-F5344CB8AC3E}">
        <p14:creationId xmlns:p14="http://schemas.microsoft.com/office/powerpoint/2010/main" val="1953778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5C23C396-D2C6-451F-AFB7-1EC50238D196}" type="datetimeFigureOut">
              <a:rPr lang="en-US" smtClean="0"/>
              <a:pPr/>
              <a:t>4/2/2015</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FC11CC1C-432D-4C47-B066-F30CBDD58E18}" type="slidenum">
              <a:rPr lang="en-US" smtClean="0"/>
              <a:pPr/>
              <a:t>‹#›</a:t>
            </a:fld>
            <a:endParaRPr lang="en-US" dirty="0"/>
          </a:p>
        </p:txBody>
      </p:sp>
    </p:spTree>
    <p:extLst>
      <p:ext uri="{BB962C8B-B14F-4D97-AF65-F5344CB8AC3E}">
        <p14:creationId xmlns:p14="http://schemas.microsoft.com/office/powerpoint/2010/main" val="1415370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My name is Jan Smith and I am the ___________________for Child Nutrition</a:t>
            </a:r>
            <a:r>
              <a:rPr lang="en-US" sz="1400" baseline="0" dirty="0" smtClean="0"/>
              <a:t> Programs.  On behalf of our Asst. State Supt . Of Child Nutrition Programs, Joanie Hildenbrand, thank you for letting me be with you today to give you a very quick overview of our programs.</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457200"/>
            <a:ext cx="4649788" cy="3486150"/>
          </a:xfrm>
        </p:spPr>
      </p:sp>
      <p:sp>
        <p:nvSpPr>
          <p:cNvPr id="3" name="Notes Placeholder 2"/>
          <p:cNvSpPr>
            <a:spLocks noGrp="1"/>
          </p:cNvSpPr>
          <p:nvPr>
            <p:ph type="body" idx="1"/>
          </p:nvPr>
        </p:nvSpPr>
        <p:spPr>
          <a:xfrm>
            <a:off x="304800" y="4191000"/>
            <a:ext cx="6477000" cy="4953000"/>
          </a:xfrm>
        </p:spPr>
        <p:txBody>
          <a:bodyPr>
            <a:normAutofit/>
          </a:bodyPr>
          <a:lstStyle/>
          <a:p>
            <a:r>
              <a:rPr lang="en-US" sz="1400" dirty="0" smtClean="0"/>
              <a:t>We have already touched upon the some of the records that are required.  To reiterate, the free/reduced applications and direct certification records are of the utmost importance.  </a:t>
            </a:r>
          </a:p>
          <a:p>
            <a:endParaRPr lang="en-US" sz="600" dirty="0" smtClean="0"/>
          </a:p>
          <a:p>
            <a:r>
              <a:rPr lang="en-US" sz="1400" dirty="0" smtClean="0"/>
              <a:t>Edit checks are maintained by school site and must show the number of meals claimed by category each day of each month.  </a:t>
            </a:r>
          </a:p>
          <a:p>
            <a:endParaRPr lang="en-US" sz="600" dirty="0" smtClean="0"/>
          </a:p>
          <a:p>
            <a:r>
              <a:rPr lang="en-US" sz="1400" dirty="0" smtClean="0"/>
              <a:t>Food production records are important to support the fact that meals claimed for reimbursement contain the minimum meal pattern requirements.  </a:t>
            </a:r>
          </a:p>
          <a:p>
            <a:endParaRPr lang="en-US" sz="600" dirty="0" smtClean="0"/>
          </a:p>
          <a:p>
            <a:r>
              <a:rPr lang="en-US" sz="1400" dirty="0" smtClean="0"/>
              <a:t>Reimbursement</a:t>
            </a:r>
            <a:r>
              <a:rPr lang="en-US" sz="1400" baseline="0" dirty="0" smtClean="0"/>
              <a:t> c</a:t>
            </a:r>
            <a:r>
              <a:rPr lang="en-US" sz="1400" dirty="0" smtClean="0"/>
              <a:t>laims for meals served must be filed monthly.</a:t>
            </a:r>
          </a:p>
          <a:p>
            <a:endParaRPr lang="en-US" sz="600" dirty="0" smtClean="0"/>
          </a:p>
          <a:p>
            <a:r>
              <a:rPr lang="en-US" sz="1400" dirty="0" smtClean="0"/>
              <a:t>Inventory records of your food and beverages are required, including an inventory of your USDA donated foods (commodities).  </a:t>
            </a:r>
          </a:p>
          <a:p>
            <a:r>
              <a:rPr lang="en-US" sz="1400" dirty="0" smtClean="0"/>
              <a:t>All signed and dated invoices/receipts</a:t>
            </a:r>
            <a:r>
              <a:rPr lang="en-US" sz="1400" baseline="0" dirty="0" smtClean="0"/>
              <a:t> must be maintained.  </a:t>
            </a:r>
            <a:r>
              <a:rPr lang="en-US" sz="1400" dirty="0" smtClean="0"/>
              <a:t> </a:t>
            </a:r>
          </a:p>
          <a:p>
            <a:endParaRPr lang="en-US" sz="600" dirty="0" smtClean="0"/>
          </a:p>
          <a:p>
            <a:r>
              <a:rPr lang="en-US" sz="1400" dirty="0" smtClean="0"/>
              <a:t>A Procurement Plan must be on file and must be continually followed.  Since Child Nutrition funds are </a:t>
            </a:r>
            <a:r>
              <a:rPr lang="en-US" sz="1400" b="1" i="1" dirty="0" smtClean="0"/>
              <a:t>FEDERAL</a:t>
            </a:r>
            <a:r>
              <a:rPr lang="en-US" sz="1400" dirty="0" smtClean="0"/>
              <a:t>, federal procurement regulations must be followed.  </a:t>
            </a:r>
          </a:p>
          <a:p>
            <a:endParaRPr lang="en-US" sz="600" dirty="0" smtClean="0"/>
          </a:p>
          <a:p>
            <a:r>
              <a:rPr lang="en-US" sz="1400" dirty="0" smtClean="0"/>
              <a:t>Each school district must have a Wellness Policy on file and be implementing and tracking the success of that policy. </a:t>
            </a:r>
          </a:p>
          <a:p>
            <a:endParaRPr lang="en-US" sz="600" dirty="0" smtClean="0"/>
          </a:p>
          <a:p>
            <a:r>
              <a:rPr lang="en-US" sz="1400" dirty="0" smtClean="0"/>
              <a:t>Each school district must have a HACCP Plan on file.  This plan is to ensure that all operational procedures of the food service process are promoting food safety and security. </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95800"/>
            <a:ext cx="6477000" cy="4648200"/>
          </a:xfrm>
        </p:spPr>
        <p:txBody>
          <a:bodyPr>
            <a:noAutofit/>
          </a:bodyPr>
          <a:lstStyle/>
          <a:p>
            <a:r>
              <a:rPr lang="en-US" sz="1400" dirty="0" smtClean="0"/>
              <a:t>Several of the required reports for your Child Nutrition</a:t>
            </a:r>
            <a:r>
              <a:rPr lang="en-US" sz="1400" baseline="0" dirty="0" smtClean="0"/>
              <a:t> program participation are listed on the screen.  Each school must obtain at least 2 health inspections each school year conducted by the Health Department.  The schools must post in a visible place, the latest health inspection report.  Oklahoma statutes require institutions such as schools to pay annual license renewal fees of $100 per site.</a:t>
            </a:r>
          </a:p>
          <a:p>
            <a:endParaRPr lang="en-US" sz="400" baseline="0" dirty="0" smtClean="0"/>
          </a:p>
          <a:p>
            <a:r>
              <a:rPr lang="en-US" sz="1400" baseline="0" dirty="0" smtClean="0"/>
              <a:t>A Low-Income Student Report is required to be completed and submitted no later than November 15 of each school year.   The Verification Report is the confirmation of eligibility for free and reduced-price meals under the NSLP and SBP.  It is only required when eligibility is determined through the approval of applications—not Direct Certification.</a:t>
            </a:r>
          </a:p>
          <a:p>
            <a:r>
              <a:rPr lang="en-US" sz="400"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The Paid Lunch Equity Report is a new item with the Reauthorization process of 2010, the Healthy Hunger-Free Kids Act.  The purpose of the report is to assure </a:t>
            </a:r>
            <a:r>
              <a:rPr lang="en-US" sz="1400" b="0" dirty="0" smtClean="0"/>
              <a:t>charges for </a:t>
            </a:r>
            <a:r>
              <a:rPr lang="en-US" sz="1400" b="0" i="1" dirty="0" smtClean="0"/>
              <a:t>paid student</a:t>
            </a:r>
            <a:r>
              <a:rPr lang="en-US" sz="1400" b="0" dirty="0" smtClean="0"/>
              <a:t> </a:t>
            </a:r>
            <a:r>
              <a:rPr lang="en-US" sz="1400" b="0" i="1" dirty="0" smtClean="0"/>
              <a:t>lunch</a:t>
            </a:r>
            <a:r>
              <a:rPr lang="en-US" sz="1400" b="0" dirty="0" smtClean="0"/>
              <a:t> meals is on average, equal to the difference between free lunch and paid lunch reimbursement rates </a:t>
            </a:r>
            <a:r>
              <a:rPr lang="en-US" sz="1400" b="0" i="1" u="sng" dirty="0" smtClean="0">
                <a:solidFill>
                  <a:schemeClr val="tx1"/>
                </a:solidFill>
              </a:rPr>
              <a:t>OR</a:t>
            </a:r>
            <a:r>
              <a:rPr lang="en-US" sz="1400" b="0" dirty="0" smtClean="0"/>
              <a:t> the school must cover the difference through non-Federal funds.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400" b="0" dirty="0" smtClean="0"/>
          </a:p>
          <a:p>
            <a:r>
              <a:rPr lang="en-US" sz="1400" b="0" dirty="0" smtClean="0"/>
              <a:t>Another requirement of the Healthy,</a:t>
            </a:r>
            <a:r>
              <a:rPr lang="en-US" sz="1400" b="0" baseline="0" dirty="0" smtClean="0"/>
              <a:t> Hunger-Free Kids act is for schools to verify that they are recouping all of the costs of any non-program foods sold in the school.  Non-program foods are all of the foods NOT part of the reimbursable meal.  The report used to verify this information is the Non-Program Food Expenditure/Revenue Report that is required at the end of each school year. </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t>Major changes in meal patterns were brought about by the Healthy, Hunger-Free Act of 2010.  Signed by President Obama in December, 2010, some of the provisions were implemented immediately, while others continue to be implemented over the next several years.  </a:t>
            </a:r>
            <a:r>
              <a:rPr lang="en-US" altLang="en-US" sz="1400" baseline="0" dirty="0" smtClean="0"/>
              <a:t>There are other items that are being worked in over time including the reduction of sodium.  I have included a handout there for you on the meal patterns as they stand currently, 2014-15.</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We are here to assist</a:t>
            </a:r>
            <a:r>
              <a:rPr lang="en-US" sz="1400" baseline="0" dirty="0" smtClean="0"/>
              <a:t> our program participants whenever and however possible.  As you see there on the screen, I have included contact information for Technical Assistance as well as directions to access our documents on the SDE website.  As a </a:t>
            </a:r>
            <a:r>
              <a:rPr lang="en-US" sz="1400" b="1" baseline="0" dirty="0" smtClean="0"/>
              <a:t>new</a:t>
            </a:r>
            <a:r>
              <a:rPr lang="en-US" sz="1400" baseline="0" dirty="0" smtClean="0"/>
              <a:t> program participant you will have an Approval Visit after completion and approval of your Application/Agreement.  Our field consultants are periodically offering various workshops in locations convenient to schools at different times throughout the year.  These workshops are on topics to assist them in the ever-changing requirements and information sent down from USDA. Once every 3 years we review our program schools for compliance with regulations. </a:t>
            </a:r>
          </a:p>
          <a:p>
            <a:r>
              <a:rPr lang="en-US" sz="1400" baseline="0" dirty="0" smtClean="0"/>
              <a:t>We want to help!  We want every participant to be in compliance and remain there!  Our programs can sometimes seem very daunting and we want to work through any issues with you that we can!  </a:t>
            </a:r>
          </a:p>
          <a:p>
            <a:r>
              <a:rPr lang="en-US" sz="1400" baseline="0" dirty="0" smtClean="0"/>
              <a:t>Thank you for having me.   </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smtClean="0"/>
              <a:t>Any questions???</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381000"/>
            <a:ext cx="4649788" cy="3486150"/>
          </a:xfrm>
        </p:spPr>
      </p:sp>
      <p:sp>
        <p:nvSpPr>
          <p:cNvPr id="3" name="Notes Placeholder 2"/>
          <p:cNvSpPr>
            <a:spLocks noGrp="1"/>
          </p:cNvSpPr>
          <p:nvPr>
            <p:ph type="body" idx="1"/>
          </p:nvPr>
        </p:nvSpPr>
        <p:spPr>
          <a:xfrm>
            <a:off x="304800" y="3962400"/>
            <a:ext cx="6477000" cy="5105400"/>
          </a:xfrm>
        </p:spPr>
        <p:txBody>
          <a:bodyPr>
            <a:noAutofit/>
          </a:bodyPr>
          <a:lstStyle/>
          <a:p>
            <a:r>
              <a:rPr lang="en-US" sz="1350" dirty="0"/>
              <a:t>Child Nutrition is a little different than the rest of the sections within the State Department of Education because our programs are administered by the United States Department of Agriculture, rather than the United States Department of Education.  All of our programs are federally funded with the exception of the National School Lunch Program, which requires minor State Matching funds.</a:t>
            </a:r>
          </a:p>
          <a:p>
            <a:endParaRPr lang="en-US" sz="400" dirty="0"/>
          </a:p>
          <a:p>
            <a:r>
              <a:rPr lang="en-US" sz="1350" dirty="0"/>
              <a:t>Our section administers all of the programs listed on this slide.  You are probably familiar with the National School Lunch and School Breakfast Programs, but we also have:</a:t>
            </a:r>
          </a:p>
          <a:p>
            <a:endParaRPr lang="en-US" sz="400" dirty="0"/>
          </a:p>
          <a:p>
            <a:r>
              <a:rPr lang="en-US" sz="1350" dirty="0"/>
              <a:t>-Special Milk Program—Allows split-session kindergarten and prekindergarten children to have milk during their school day, </a:t>
            </a:r>
            <a:r>
              <a:rPr lang="en-US" sz="1350" b="1" i="1" dirty="0"/>
              <a:t>IF</a:t>
            </a:r>
            <a:r>
              <a:rPr lang="en-US" sz="1350" dirty="0"/>
              <a:t> the children do not have access to lunch, breakfast, and/or after-school snack.</a:t>
            </a:r>
          </a:p>
          <a:p>
            <a:endParaRPr lang="en-US" sz="400" dirty="0"/>
          </a:p>
          <a:p>
            <a:r>
              <a:rPr lang="en-US" sz="1350" dirty="0"/>
              <a:t>-After School Snack Program—Allows students that are in after-school care to have a snack </a:t>
            </a:r>
            <a:r>
              <a:rPr lang="en-US" sz="1350" b="1" i="1" dirty="0"/>
              <a:t>AFTER</a:t>
            </a:r>
            <a:r>
              <a:rPr lang="en-US" sz="1350" dirty="0"/>
              <a:t> the school day has ended.</a:t>
            </a:r>
          </a:p>
          <a:p>
            <a:endParaRPr lang="en-US" sz="400" dirty="0"/>
          </a:p>
          <a:p>
            <a:r>
              <a:rPr lang="en-US" sz="1350" dirty="0"/>
              <a:t>-Fresh Fruit/Vegetable Program—Elementary school sites are approved to serve fresh fruits and vegetables </a:t>
            </a:r>
            <a:r>
              <a:rPr lang="en-US" sz="1350" b="1" i="1" dirty="0"/>
              <a:t>OUTSIDE</a:t>
            </a:r>
            <a:r>
              <a:rPr lang="en-US" sz="1350" dirty="0"/>
              <a:t> the regular meal services.</a:t>
            </a:r>
          </a:p>
          <a:p>
            <a:endParaRPr lang="en-US" sz="400" dirty="0"/>
          </a:p>
          <a:p>
            <a:r>
              <a:rPr lang="en-US" sz="1350" dirty="0"/>
              <a:t>-Summer Food Service Program/Seamless Summer Option—Allows schools to prepare meals for children during the summer months, when school is not in session.</a:t>
            </a:r>
          </a:p>
          <a:p>
            <a:endParaRPr lang="en-US" sz="400" dirty="0"/>
          </a:p>
          <a:p>
            <a:r>
              <a:rPr lang="en-US" sz="1350" dirty="0"/>
              <a:t>-Child and Adult Care Food Program—Allows public and private non-profit institutions to serve meals to children or adults who are in “care” during the day (child care centers and adult care centers</a:t>
            </a:r>
            <a:r>
              <a:rPr lang="en-US" sz="1350" dirty="0" smtClean="0"/>
              <a:t>).</a:t>
            </a:r>
          </a:p>
          <a:p>
            <a:endParaRPr lang="en-US" sz="400" dirty="0"/>
          </a:p>
          <a:p>
            <a:r>
              <a:rPr lang="en-US" sz="1350" dirty="0" smtClean="0"/>
              <a:t>-Nutrition </a:t>
            </a:r>
            <a:r>
              <a:rPr lang="en-US" sz="1350" dirty="0"/>
              <a:t>Education and Training Program—This program, although no longer funded, provides resources to schools and day care centers concerning nutrition education and meal planning and preparation</a:t>
            </a:r>
            <a:r>
              <a:rPr lang="en-US" sz="1350" dirty="0" smtClean="0"/>
              <a:t>.</a:t>
            </a:r>
            <a:endParaRPr lang="en-US" sz="135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USDA</a:t>
            </a:r>
            <a:r>
              <a:rPr lang="en-US" sz="1400" baseline="0" dirty="0" smtClean="0"/>
              <a:t> Regulations prohibit an institution from participating in Child Nutrition Programs unless the institution is going to actually serve the meals to its children.  </a:t>
            </a:r>
          </a:p>
          <a:p>
            <a:endParaRPr lang="en-US" sz="1400" baseline="0" dirty="0" smtClean="0"/>
          </a:p>
          <a:p>
            <a:r>
              <a:rPr lang="en-US" sz="1400" baseline="0" dirty="0" smtClean="0"/>
              <a:t>If your school chooses NOT to participate in our program, USDA regulations prohibit your institution from distributing and “approving” the free/reduced-price meal applications.</a:t>
            </a:r>
          </a:p>
          <a:p>
            <a:endParaRPr lang="en-US" sz="1400" baseline="0" dirty="0" smtClean="0"/>
          </a:p>
          <a:p>
            <a:r>
              <a:rPr lang="en-US" sz="1400" baseline="0" dirty="0" smtClean="0"/>
              <a:t>The F/R Application is to be used solely to qualify students for free or reduced-price meal benefits.  Households completing this form will be expecting to obtain a free or reduced-price meal if they qualify.</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There are many things to think about if your charter school wants to participate in Child Nutrition Programs</a:t>
            </a:r>
            <a:r>
              <a:rPr lang="en-US" sz="1400" dirty="0" smtClean="0"/>
              <a:t>.</a:t>
            </a:r>
          </a:p>
          <a:p>
            <a:r>
              <a:rPr lang="en-US" sz="1400" dirty="0" smtClean="0"/>
              <a:t>&lt;Read the slide.&gt;</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There are other</a:t>
            </a:r>
            <a:r>
              <a:rPr lang="en-US" sz="1400" baseline="0" dirty="0" smtClean="0"/>
              <a:t> ways a Charter School may choose to serve meals to their students without actually preparing those meals themselves. Charters are allowed to contract with a school district that is participating in the Child Nutrition Programs.  If this is the chosen means, Federal procurement regulations do not have to be implemented.  But, if the chosen school district is currently operating under a Food Service Management company, the school would have to re-bid its contract with the company to include the Charter School.</a:t>
            </a:r>
          </a:p>
          <a:p>
            <a:r>
              <a:rPr lang="en-US" sz="1400" baseline="0" dirty="0" smtClean="0"/>
              <a:t> </a:t>
            </a:r>
          </a:p>
          <a:p>
            <a:r>
              <a:rPr lang="en-US" sz="1400" baseline="0" dirty="0" smtClean="0"/>
              <a:t>Should the Charter decide to use a Food Service Management company and contract directly with the company, this is another means of serving meals to students.  Federal procurement regulations must be implemented if this is the chosen means.</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On this slide, you see a list of required activities</a:t>
            </a:r>
            <a:r>
              <a:rPr lang="en-US" sz="1400" baseline="0" dirty="0" smtClean="0"/>
              <a:t> to be completed and maintained in order to participate in the National School Lunch program. </a:t>
            </a:r>
          </a:p>
          <a:p>
            <a:r>
              <a:rPr lang="en-US" sz="600" baseline="0" dirty="0" smtClean="0"/>
              <a:t> </a:t>
            </a:r>
          </a:p>
          <a:p>
            <a:r>
              <a:rPr lang="en-US" sz="1400" baseline="0" dirty="0" smtClean="0"/>
              <a:t>Every year at the beginning of school you must complete the Application/Agreement/Policy Statement for your School Food Authority and be approved by our office before being allowed to claim reimbursement for meals served.  F</a:t>
            </a:r>
            <a:r>
              <a:rPr lang="en-US" sz="1400" dirty="0" smtClean="0"/>
              <a:t>ree/reduced applications must be distributed to your students and then</a:t>
            </a:r>
            <a:r>
              <a:rPr lang="en-US" sz="1400" baseline="0" dirty="0" smtClean="0"/>
              <a:t> approved for the correct benefits.  Participation in </a:t>
            </a:r>
            <a:r>
              <a:rPr lang="en-US" sz="1400" dirty="0" smtClean="0"/>
              <a:t>direct certification activities is also required</a:t>
            </a:r>
            <a:r>
              <a:rPr lang="en-US" sz="1400" baseline="0" dirty="0" smtClean="0"/>
              <a:t> at least three times per year.  Meals that meet the pattern requirements by the appropriate age-grade categories must be served.  The use of an approved meal counting and claiming process must be maintained daily.  </a:t>
            </a:r>
            <a:r>
              <a:rPr lang="en-US" sz="1400" dirty="0" smtClean="0"/>
              <a:t>There are numerous</a:t>
            </a:r>
            <a:r>
              <a:rPr lang="en-US" sz="1400" baseline="0" dirty="0" smtClean="0"/>
              <a:t> reports that must be completed and forwarded to our offices throughout the school year. </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As the Charter continues to operate,</a:t>
            </a:r>
            <a:r>
              <a:rPr lang="en-US" sz="1400" baseline="0" dirty="0" smtClean="0"/>
              <a:t> there are additional funds open to them.  During the first year of operations, the school continues to serve and claim meals for reimbursement by the correct categories.  During that first year commodity allocation is available from the DHS through estimated meal counts.</a:t>
            </a:r>
          </a:p>
          <a:p>
            <a:r>
              <a:rPr lang="en-US" sz="600" baseline="0" dirty="0" smtClean="0"/>
              <a:t>  </a:t>
            </a:r>
          </a:p>
          <a:p>
            <a:r>
              <a:rPr lang="en-US" sz="1400" baseline="0" dirty="0" smtClean="0"/>
              <a:t>During Year #2, sites are eligible to apply for the After School Snack program if at least 50% of the enrolled children from the previous October are certified eligible for free or reduced-price meals.  For this snack the school would receive the reimbursement at the free rate.  </a:t>
            </a:r>
          </a:p>
          <a:p>
            <a:endParaRPr lang="en-US" sz="1400" baseline="0" dirty="0" smtClean="0"/>
          </a:p>
          <a:p>
            <a:r>
              <a:rPr lang="en-US" sz="1400" baseline="0" dirty="0" smtClean="0"/>
              <a:t>During this same year of operation, you start receiving the State Matching funds which are based on the total lunches served in the previous year.  Also at this point, if you have elementary sites they are now eligible to apply for the Fresh Fruit and Vegetable Program.  </a:t>
            </a:r>
          </a:p>
        </p:txBody>
      </p:sp>
      <p:sp>
        <p:nvSpPr>
          <p:cNvPr id="4" name="Slide Number Placeholder 3"/>
          <p:cNvSpPr>
            <a:spLocks noGrp="1"/>
          </p:cNvSpPr>
          <p:nvPr>
            <p:ph type="sldNum" sz="quarter" idx="10"/>
          </p:nvPr>
        </p:nvSpPr>
        <p:spPr/>
        <p:txBody>
          <a:bodyPr/>
          <a:lstStyle/>
          <a:p>
            <a:fld id="{FC11CC1C-432D-4C47-B066-F30CBDD58E1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In year #3, your sites are eligible to participate in Severe Need Breakfast which is open to those sites that serve at least </a:t>
            </a:r>
            <a:r>
              <a:rPr lang="en-US" sz="1400" b="1" baseline="0" dirty="0" smtClean="0"/>
              <a:t>40%</a:t>
            </a:r>
            <a:r>
              <a:rPr lang="en-US" sz="1400" baseline="0" dirty="0" smtClean="0"/>
              <a:t> of its </a:t>
            </a:r>
            <a:r>
              <a:rPr lang="en-US" sz="1400" b="1" u="sng" baseline="0" dirty="0" smtClean="0"/>
              <a:t>lunches</a:t>
            </a:r>
            <a:r>
              <a:rPr lang="en-US" sz="1400" baseline="0" dirty="0" smtClean="0"/>
              <a:t> to Free-Reduced students.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If you served </a:t>
            </a:r>
            <a:r>
              <a:rPr lang="en-US" sz="1400" b="1" baseline="0" dirty="0" smtClean="0"/>
              <a:t>60 percent </a:t>
            </a:r>
            <a:r>
              <a:rPr lang="en-US" sz="1400" baseline="0" dirty="0" smtClean="0"/>
              <a:t>of your lunches to students who qualified for free or reduced-price meals, you will automatically receive an additional $.02 for each lunch claimed.</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As</a:t>
            </a:r>
            <a:r>
              <a:rPr lang="en-US" sz="1400" baseline="0" dirty="0" smtClean="0"/>
              <a:t> stated earlier, the charter school will collect all of its own meal counts and eligible counts each month to report on its own claim for reimbursement.  Upon approval of the claim by our office the Federal reimbursement from the claim will be deposited into whatever bank account the charter school has set up with the State Department of Education.  However, all State Match funds will be deposited into the sponsor’s account.</a:t>
            </a:r>
            <a:endParaRPr lang="en-US" sz="1400" dirty="0"/>
          </a:p>
        </p:txBody>
      </p:sp>
      <p:sp>
        <p:nvSpPr>
          <p:cNvPr id="4" name="Slide Number Placeholder 3"/>
          <p:cNvSpPr>
            <a:spLocks noGrp="1"/>
          </p:cNvSpPr>
          <p:nvPr>
            <p:ph type="sldNum" sz="quarter" idx="10"/>
          </p:nvPr>
        </p:nvSpPr>
        <p:spPr/>
        <p:txBody>
          <a:bodyPr/>
          <a:lstStyle/>
          <a:p>
            <a:fld id="{FC11CC1C-432D-4C47-B066-F30CBDD58E1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B4B489-3A97-448F-A09A-40C885D08C4E}" type="datetime1">
              <a:rPr lang="en-US" smtClean="0"/>
              <a:pPr/>
              <a:t>4/2/2015</a:t>
            </a:fld>
            <a:endParaRPr lang="en-US" dirty="0"/>
          </a:p>
        </p:txBody>
      </p:sp>
      <p:sp>
        <p:nvSpPr>
          <p:cNvPr id="5" name="Footer Placeholder 4"/>
          <p:cNvSpPr>
            <a:spLocks noGrp="1"/>
          </p:cNvSpPr>
          <p:nvPr>
            <p:ph type="ftr" sz="quarter" idx="11"/>
          </p:nvPr>
        </p:nvSpPr>
        <p:spPr/>
        <p:txBody>
          <a:bodyPr/>
          <a:lstStyle/>
          <a:p>
            <a:r>
              <a:rPr lang="en-US"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AF1C29-8D05-4A97-82D4-60BB234A189F}" type="datetime1">
              <a:rPr lang="en-US" smtClean="0"/>
              <a:pPr/>
              <a:t>4/2/2015</a:t>
            </a:fld>
            <a:endParaRPr lang="en-US" dirty="0"/>
          </a:p>
        </p:txBody>
      </p:sp>
      <p:sp>
        <p:nvSpPr>
          <p:cNvPr id="5" name="Footer Placeholder 4"/>
          <p:cNvSpPr>
            <a:spLocks noGrp="1"/>
          </p:cNvSpPr>
          <p:nvPr>
            <p:ph type="ftr" sz="quarter" idx="11"/>
          </p:nvPr>
        </p:nvSpPr>
        <p:spPr/>
        <p:txBody>
          <a:bodyPr/>
          <a:lstStyle/>
          <a:p>
            <a:r>
              <a:rPr lang="en-US"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02A67-FFDA-4D25-8888-E38C1545DF58}" type="datetime1">
              <a:rPr lang="en-US" smtClean="0"/>
              <a:pPr/>
              <a:t>4/2/2015</a:t>
            </a:fld>
            <a:endParaRPr lang="en-US" dirty="0"/>
          </a:p>
        </p:txBody>
      </p:sp>
      <p:sp>
        <p:nvSpPr>
          <p:cNvPr id="5" name="Footer Placeholder 4"/>
          <p:cNvSpPr>
            <a:spLocks noGrp="1"/>
          </p:cNvSpPr>
          <p:nvPr>
            <p:ph type="ftr" sz="quarter" idx="11"/>
          </p:nvPr>
        </p:nvSpPr>
        <p:spPr/>
        <p:txBody>
          <a:bodyPr/>
          <a:lstStyle/>
          <a:p>
            <a:r>
              <a:rPr lang="en-US"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4436E-3E1F-45F0-AEEF-2FAEAE93713C}" type="datetime1">
              <a:rPr lang="en-US" smtClean="0"/>
              <a:pPr/>
              <a:t>4/2/2015</a:t>
            </a:fld>
            <a:endParaRPr lang="en-US" dirty="0"/>
          </a:p>
        </p:txBody>
      </p:sp>
      <p:sp>
        <p:nvSpPr>
          <p:cNvPr id="5" name="Footer Placeholder 4"/>
          <p:cNvSpPr>
            <a:spLocks noGrp="1"/>
          </p:cNvSpPr>
          <p:nvPr>
            <p:ph type="ftr" sz="quarter" idx="11"/>
          </p:nvPr>
        </p:nvSpPr>
        <p:spPr/>
        <p:txBody>
          <a:bodyPr/>
          <a:lstStyle/>
          <a:p>
            <a:r>
              <a:rPr lang="en-US"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6B24C-0109-4663-9DC2-C29836360D81}" type="datetime1">
              <a:rPr lang="en-US" smtClean="0"/>
              <a:pPr/>
              <a:t>4/2/2015</a:t>
            </a:fld>
            <a:endParaRPr lang="en-US" dirty="0"/>
          </a:p>
        </p:txBody>
      </p:sp>
      <p:sp>
        <p:nvSpPr>
          <p:cNvPr id="5" name="Footer Placeholder 4"/>
          <p:cNvSpPr>
            <a:spLocks noGrp="1"/>
          </p:cNvSpPr>
          <p:nvPr>
            <p:ph type="ftr" sz="quarter" idx="11"/>
          </p:nvPr>
        </p:nvSpPr>
        <p:spPr/>
        <p:txBody>
          <a:bodyPr/>
          <a:lstStyle/>
          <a:p>
            <a:r>
              <a:rPr lang="en-US"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D7364F-4AA2-4F76-8790-B8EA773A0B09}" type="datetime1">
              <a:rPr lang="en-US" smtClean="0"/>
              <a:pPr/>
              <a:t>4/2/2015</a:t>
            </a:fld>
            <a:endParaRPr lang="en-US" dirty="0"/>
          </a:p>
        </p:txBody>
      </p:sp>
      <p:sp>
        <p:nvSpPr>
          <p:cNvPr id="6" name="Footer Placeholder 5"/>
          <p:cNvSpPr>
            <a:spLocks noGrp="1"/>
          </p:cNvSpPr>
          <p:nvPr>
            <p:ph type="ftr" sz="quarter" idx="11"/>
          </p:nvPr>
        </p:nvSpPr>
        <p:spPr/>
        <p:txBody>
          <a:bodyPr/>
          <a:lstStyle/>
          <a:p>
            <a:r>
              <a:rPr lang="en-US" smtClean="0"/>
              <a:t>Child Nutrition for Charter Schools</a:t>
            </a:r>
            <a:endParaRPr lang="en-US" dirty="0"/>
          </a:p>
        </p:txBody>
      </p:sp>
      <p:sp>
        <p:nvSpPr>
          <p:cNvPr id="7" name="Slide Number Placeholder 6"/>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AB4C3C-2910-4AF3-BCBB-FAAACDA28725}" type="datetime1">
              <a:rPr lang="en-US" smtClean="0"/>
              <a:pPr/>
              <a:t>4/2/2015</a:t>
            </a:fld>
            <a:endParaRPr lang="en-US" dirty="0"/>
          </a:p>
        </p:txBody>
      </p:sp>
      <p:sp>
        <p:nvSpPr>
          <p:cNvPr id="8" name="Footer Placeholder 7"/>
          <p:cNvSpPr>
            <a:spLocks noGrp="1"/>
          </p:cNvSpPr>
          <p:nvPr>
            <p:ph type="ftr" sz="quarter" idx="11"/>
          </p:nvPr>
        </p:nvSpPr>
        <p:spPr/>
        <p:txBody>
          <a:bodyPr/>
          <a:lstStyle/>
          <a:p>
            <a:r>
              <a:rPr lang="en-US" smtClean="0"/>
              <a:t>Child Nutrition for Charter Schools</a:t>
            </a:r>
            <a:endParaRPr lang="en-US" dirty="0"/>
          </a:p>
        </p:txBody>
      </p:sp>
      <p:sp>
        <p:nvSpPr>
          <p:cNvPr id="9" name="Slide Number Placeholder 8"/>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9169D0-5637-476F-843B-600CB1787A62}" type="datetime1">
              <a:rPr lang="en-US" smtClean="0"/>
              <a:pPr/>
              <a:t>4/2/2015</a:t>
            </a:fld>
            <a:endParaRPr lang="en-US" dirty="0"/>
          </a:p>
        </p:txBody>
      </p:sp>
      <p:sp>
        <p:nvSpPr>
          <p:cNvPr id="4" name="Footer Placeholder 3"/>
          <p:cNvSpPr>
            <a:spLocks noGrp="1"/>
          </p:cNvSpPr>
          <p:nvPr>
            <p:ph type="ftr" sz="quarter" idx="11"/>
          </p:nvPr>
        </p:nvSpPr>
        <p:spPr/>
        <p:txBody>
          <a:bodyPr/>
          <a:lstStyle/>
          <a:p>
            <a:r>
              <a:rPr lang="en-US" smtClean="0"/>
              <a:t>Child Nutrition for Charter Schools</a:t>
            </a:r>
            <a:endParaRPr lang="en-US" dirty="0"/>
          </a:p>
        </p:txBody>
      </p:sp>
      <p:sp>
        <p:nvSpPr>
          <p:cNvPr id="5" name="Slide Number Placeholder 4"/>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850F0-6719-47BE-B309-21410192690E}" type="datetime1">
              <a:rPr lang="en-US" smtClean="0"/>
              <a:pPr/>
              <a:t>4/2/2015</a:t>
            </a:fld>
            <a:endParaRPr lang="en-US" dirty="0"/>
          </a:p>
        </p:txBody>
      </p:sp>
      <p:sp>
        <p:nvSpPr>
          <p:cNvPr id="3" name="Footer Placeholder 2"/>
          <p:cNvSpPr>
            <a:spLocks noGrp="1"/>
          </p:cNvSpPr>
          <p:nvPr>
            <p:ph type="ftr" sz="quarter" idx="11"/>
          </p:nvPr>
        </p:nvSpPr>
        <p:spPr/>
        <p:txBody>
          <a:bodyPr/>
          <a:lstStyle/>
          <a:p>
            <a:r>
              <a:rPr lang="en-US" smtClean="0"/>
              <a:t>Child Nutrition for Charter Schools</a:t>
            </a:r>
            <a:endParaRPr lang="en-US" dirty="0"/>
          </a:p>
        </p:txBody>
      </p:sp>
      <p:sp>
        <p:nvSpPr>
          <p:cNvPr id="4" name="Slide Number Placeholder 3"/>
          <p:cNvSpPr>
            <a:spLocks noGrp="1"/>
          </p:cNvSpPr>
          <p:nvPr>
            <p:ph type="sldNum" sz="quarter" idx="12"/>
          </p:nvPr>
        </p:nvSpPr>
        <p:spPr/>
        <p:txBody>
          <a:bodyPr/>
          <a:lstStyle/>
          <a:p>
            <a:fld id="{50D4509E-0E8A-4F3D-9F2F-4E505FD1EF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CEE87-3353-448B-AE21-6D3A571F87C8}" type="datetime1">
              <a:rPr lang="en-US" smtClean="0"/>
              <a:pPr/>
              <a:t>4/2/2015</a:t>
            </a:fld>
            <a:endParaRPr lang="en-US" dirty="0"/>
          </a:p>
        </p:txBody>
      </p:sp>
      <p:sp>
        <p:nvSpPr>
          <p:cNvPr id="6" name="Footer Placeholder 5"/>
          <p:cNvSpPr>
            <a:spLocks noGrp="1"/>
          </p:cNvSpPr>
          <p:nvPr>
            <p:ph type="ftr" sz="quarter" idx="11"/>
          </p:nvPr>
        </p:nvSpPr>
        <p:spPr/>
        <p:txBody>
          <a:bodyPr/>
          <a:lstStyle/>
          <a:p>
            <a:r>
              <a:rPr lang="en-US" smtClean="0"/>
              <a:t>Child Nutrition for Charter Schools</a:t>
            </a:r>
            <a:endParaRPr lang="en-US" dirty="0"/>
          </a:p>
        </p:txBody>
      </p:sp>
      <p:sp>
        <p:nvSpPr>
          <p:cNvPr id="7" name="Slide Number Placeholder 6"/>
          <p:cNvSpPr>
            <a:spLocks noGrp="1"/>
          </p:cNvSpPr>
          <p:nvPr>
            <p:ph type="sldNum" sz="quarter" idx="12"/>
          </p:nvPr>
        </p:nvSpPr>
        <p:spPr/>
        <p:txBody>
          <a:bodyPr/>
          <a:lstStyle/>
          <a:p>
            <a:fld id="{50D4509E-0E8A-4F3D-9F2F-4E505FD1EFD6}"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72751A6-DF6D-41FE-BFFB-5B864EA3EA29}" type="datetime1">
              <a:rPr lang="en-US" smtClean="0"/>
              <a:pPr/>
              <a:t>4/2/2015</a:t>
            </a:fld>
            <a:endParaRPr lang="en-US" dirty="0"/>
          </a:p>
        </p:txBody>
      </p:sp>
      <p:sp>
        <p:nvSpPr>
          <p:cNvPr id="9" name="Slide Number Placeholder 8"/>
          <p:cNvSpPr>
            <a:spLocks noGrp="1"/>
          </p:cNvSpPr>
          <p:nvPr>
            <p:ph type="sldNum" sz="quarter" idx="11"/>
          </p:nvPr>
        </p:nvSpPr>
        <p:spPr/>
        <p:txBody>
          <a:bodyPr/>
          <a:lstStyle/>
          <a:p>
            <a:fld id="{50D4509E-0E8A-4F3D-9F2F-4E505FD1EFD6}" type="slidenum">
              <a:rPr lang="en-US" smtClean="0"/>
              <a:pPr/>
              <a:t>‹#›</a:t>
            </a:fld>
            <a:endParaRPr lang="en-US" dirty="0"/>
          </a:p>
        </p:txBody>
      </p:sp>
      <p:sp>
        <p:nvSpPr>
          <p:cNvPr id="10" name="Footer Placeholder 9"/>
          <p:cNvSpPr>
            <a:spLocks noGrp="1"/>
          </p:cNvSpPr>
          <p:nvPr>
            <p:ph type="ftr" sz="quarter" idx="12"/>
          </p:nvPr>
        </p:nvSpPr>
        <p:spPr/>
        <p:txBody>
          <a:bodyPr/>
          <a:lstStyle/>
          <a:p>
            <a:r>
              <a:rPr lang="en-US" smtClean="0"/>
              <a:t>Child Nutrition for Charter Schools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0D4509E-0E8A-4F3D-9F2F-4E505FD1EFD6}"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Child Nutrition for Charter Schools</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518372D-9BA3-4906-9019-48D8BFCD3E97}" type="datetime1">
              <a:rPr lang="en-US" smtClean="0"/>
              <a:pPr/>
              <a:t>4/2/2015</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ebbie.hamilton@sde.ok.go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696200" cy="1828800"/>
          </a:xfrm>
        </p:spPr>
        <p:txBody>
          <a:bodyPr>
            <a:noAutofit/>
          </a:bodyPr>
          <a:lstStyle/>
          <a:p>
            <a:pPr algn="ctr"/>
            <a:r>
              <a:rPr lang="en-US" sz="4000" b="1" dirty="0" smtClean="0"/>
              <a:t>Child Nutrition Programs </a:t>
            </a:r>
            <a:br>
              <a:rPr lang="en-US" sz="4000" b="1" dirty="0" smtClean="0"/>
            </a:br>
            <a:r>
              <a:rPr lang="en-US" sz="4000" b="1" dirty="0" smtClean="0"/>
              <a:t>In </a:t>
            </a:r>
            <a:br>
              <a:rPr lang="en-US" sz="4000" b="1" dirty="0" smtClean="0"/>
            </a:br>
            <a:r>
              <a:rPr lang="en-US" sz="4000" b="1" dirty="0" smtClean="0"/>
              <a:t>Charter Schools</a:t>
            </a:r>
            <a:endParaRPr lang="en-US" sz="4000" b="1" dirty="0"/>
          </a:p>
        </p:txBody>
      </p:sp>
      <p:sp>
        <p:nvSpPr>
          <p:cNvPr id="3" name="Subtitle 2"/>
          <p:cNvSpPr>
            <a:spLocks noGrp="1"/>
          </p:cNvSpPr>
          <p:nvPr>
            <p:ph type="subTitle" idx="1"/>
          </p:nvPr>
        </p:nvSpPr>
        <p:spPr>
          <a:xfrm>
            <a:off x="685800" y="5309472"/>
            <a:ext cx="6461760" cy="1066800"/>
          </a:xfrm>
        </p:spPr>
        <p:txBody>
          <a:bodyPr>
            <a:normAutofit lnSpcReduction="10000"/>
          </a:bodyPr>
          <a:lstStyle/>
          <a:p>
            <a:r>
              <a:rPr lang="en-US" b="1" dirty="0" smtClean="0"/>
              <a:t>Debbie Hamilton, Training Dir.</a:t>
            </a:r>
          </a:p>
          <a:p>
            <a:r>
              <a:rPr lang="en-US" b="1" dirty="0" smtClean="0"/>
              <a:t>Child Nutrition Programs</a:t>
            </a:r>
          </a:p>
          <a:p>
            <a:r>
              <a:rPr lang="en-US" b="1" dirty="0" smtClean="0"/>
              <a:t>Oklahoma Department of Education</a:t>
            </a:r>
            <a:endParaRPr lang="en-US" b="1" dirty="0"/>
          </a:p>
        </p:txBody>
      </p:sp>
      <p:pic>
        <p:nvPicPr>
          <p:cNvPr id="4" name="Picture 4" descr="C:\Documents and Settings\Jennifer.Marchbanks\Local Settings\Temporary Internet Files\Content.IE5\IOYWKL1Z\MCj02920880000[1].wmf"/>
          <p:cNvPicPr>
            <a:picLocks noChangeAspect="1" noChangeArrowheads="1"/>
          </p:cNvPicPr>
          <p:nvPr/>
        </p:nvPicPr>
        <p:blipFill>
          <a:blip r:embed="rId3" cstate="print"/>
          <a:srcRect/>
          <a:stretch>
            <a:fillRect/>
          </a:stretch>
        </p:blipFill>
        <p:spPr bwMode="auto">
          <a:xfrm>
            <a:off x="5334000" y="3434953"/>
            <a:ext cx="2286000" cy="1904999"/>
          </a:xfrm>
          <a:prstGeom prst="rect">
            <a:avLst/>
          </a:prstGeom>
          <a:noFill/>
        </p:spPr>
      </p:pic>
      <p:pic>
        <p:nvPicPr>
          <p:cNvPr id="5" name="Picture 2" descr="C:\Documents and Settings\Jennifer.Marchbanks\Local Settings\Temporary Internet Files\Content.IE5\KOVNUO7D\MCj02321010000[1].wmf"/>
          <p:cNvPicPr>
            <a:picLocks noChangeAspect="1" noChangeArrowheads="1"/>
          </p:cNvPicPr>
          <p:nvPr/>
        </p:nvPicPr>
        <p:blipFill>
          <a:blip r:embed="rId4" cstate="print"/>
          <a:srcRect/>
          <a:stretch>
            <a:fillRect/>
          </a:stretch>
        </p:blipFill>
        <p:spPr bwMode="auto">
          <a:xfrm>
            <a:off x="1066800" y="2590800"/>
            <a:ext cx="2136913" cy="168830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
            <a:ext cx="7467600" cy="723900"/>
          </a:xfrm>
        </p:spPr>
        <p:txBody>
          <a:bodyPr>
            <a:normAutofit/>
          </a:bodyPr>
          <a:lstStyle/>
          <a:p>
            <a:pPr algn="ctr"/>
            <a:r>
              <a:rPr lang="en-US" sz="4000" b="1" u="sng" dirty="0" smtClean="0"/>
              <a:t>Required Records</a:t>
            </a:r>
            <a:endParaRPr lang="en-US" sz="4000" b="1" u="sng" dirty="0"/>
          </a:p>
        </p:txBody>
      </p:sp>
      <p:sp>
        <p:nvSpPr>
          <p:cNvPr id="5" name="Content Placeholder 4"/>
          <p:cNvSpPr>
            <a:spLocks noGrp="1"/>
          </p:cNvSpPr>
          <p:nvPr>
            <p:ph idx="1"/>
          </p:nvPr>
        </p:nvSpPr>
        <p:spPr>
          <a:xfrm>
            <a:off x="228600" y="838200"/>
            <a:ext cx="8458200" cy="5867400"/>
          </a:xfrm>
        </p:spPr>
        <p:txBody>
          <a:bodyPr>
            <a:normAutofit/>
          </a:bodyPr>
          <a:lstStyle/>
          <a:p>
            <a:r>
              <a:rPr lang="en-US" sz="2700" b="1" dirty="0" smtClean="0"/>
              <a:t>Renewal Application/Agreement/Policy Statement </a:t>
            </a:r>
          </a:p>
          <a:p>
            <a:r>
              <a:rPr lang="en-US" sz="2700" b="1" dirty="0" smtClean="0"/>
              <a:t>Documentation and rosters of eligible students</a:t>
            </a:r>
          </a:p>
          <a:p>
            <a:r>
              <a:rPr lang="en-US" sz="2700" b="1" dirty="0" smtClean="0"/>
              <a:t>Daily edit checks by site—Meal counts by meal type and category (Free/Reduced/Paid)</a:t>
            </a:r>
          </a:p>
          <a:p>
            <a:r>
              <a:rPr lang="en-US" sz="2700" b="1" dirty="0" smtClean="0"/>
              <a:t>Daily food production records by site</a:t>
            </a:r>
          </a:p>
          <a:p>
            <a:r>
              <a:rPr lang="en-US" sz="2700" b="1" dirty="0" smtClean="0"/>
              <a:t>Verification Records</a:t>
            </a:r>
          </a:p>
          <a:p>
            <a:r>
              <a:rPr lang="en-US" sz="2700" b="1" dirty="0" smtClean="0"/>
              <a:t>Monthly claims for reimbursement</a:t>
            </a:r>
          </a:p>
          <a:p>
            <a:r>
              <a:rPr lang="en-US" sz="2700" b="1" dirty="0" smtClean="0"/>
              <a:t>Monthly inventory by site</a:t>
            </a:r>
          </a:p>
          <a:p>
            <a:r>
              <a:rPr lang="en-US" sz="2700" b="1" dirty="0" smtClean="0"/>
              <a:t>Invoices/Receipts</a:t>
            </a:r>
          </a:p>
          <a:p>
            <a:r>
              <a:rPr lang="en-US" sz="2700" b="1" dirty="0" smtClean="0"/>
              <a:t>Procurement Plan</a:t>
            </a:r>
          </a:p>
          <a:p>
            <a:r>
              <a:rPr lang="en-US" sz="2700" b="1" dirty="0" smtClean="0"/>
              <a:t>Wellness Policy</a:t>
            </a:r>
          </a:p>
          <a:p>
            <a:r>
              <a:rPr lang="en-US" sz="2700" b="1" dirty="0" smtClean="0"/>
              <a:t>HACCP Plan</a:t>
            </a:r>
            <a:endParaRPr lang="en-US" sz="27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10</a:t>
            </a:fld>
            <a:endParaRPr lang="en-US" dirty="0"/>
          </a:p>
        </p:txBody>
      </p:sp>
      <p:pic>
        <p:nvPicPr>
          <p:cNvPr id="5122" name="Picture 2" descr="C:\Documents and Settings\Joanie.Hildenbrand\Local Settings\Temporary Internet Files\Content.IE5\KTT2EIN6\MM900284133[1].gif"/>
          <p:cNvPicPr>
            <a:picLocks noChangeAspect="1" noChangeArrowheads="1" noCrop="1"/>
          </p:cNvPicPr>
          <p:nvPr/>
        </p:nvPicPr>
        <p:blipFill>
          <a:blip r:embed="rId3" cstate="print"/>
          <a:srcRect/>
          <a:stretch>
            <a:fillRect/>
          </a:stretch>
        </p:blipFill>
        <p:spPr bwMode="auto">
          <a:xfrm>
            <a:off x="6038850" y="4800600"/>
            <a:ext cx="1943100" cy="15544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219200"/>
          </a:xfrm>
        </p:spPr>
        <p:txBody>
          <a:bodyPr>
            <a:normAutofit/>
          </a:bodyPr>
          <a:lstStyle/>
          <a:p>
            <a:pPr algn="ctr"/>
            <a:r>
              <a:rPr lang="en-US" sz="4000" b="1" u="sng" dirty="0" smtClean="0"/>
              <a:t>Required Reports</a:t>
            </a:r>
            <a:endParaRPr lang="en-US" sz="4000" b="1" u="sng" dirty="0"/>
          </a:p>
        </p:txBody>
      </p:sp>
      <p:sp>
        <p:nvSpPr>
          <p:cNvPr id="5" name="Content Placeholder 4"/>
          <p:cNvSpPr>
            <a:spLocks noGrp="1"/>
          </p:cNvSpPr>
          <p:nvPr>
            <p:ph idx="1"/>
          </p:nvPr>
        </p:nvSpPr>
        <p:spPr>
          <a:xfrm>
            <a:off x="228600" y="1676400"/>
            <a:ext cx="8229600" cy="4343400"/>
          </a:xfrm>
        </p:spPr>
        <p:txBody>
          <a:bodyPr>
            <a:noAutofit/>
          </a:bodyPr>
          <a:lstStyle/>
          <a:p>
            <a:r>
              <a:rPr lang="en-US" sz="2800" b="1" dirty="0" smtClean="0"/>
              <a:t>Food Safety Inspection Report—Each site pays the Health Department $100 per year for inspections.</a:t>
            </a:r>
          </a:p>
          <a:p>
            <a:endParaRPr lang="en-US" sz="1400" b="1" dirty="0" smtClean="0"/>
          </a:p>
          <a:p>
            <a:r>
              <a:rPr lang="en-US" sz="2800" b="1" dirty="0" smtClean="0"/>
              <a:t>Low Income Report</a:t>
            </a:r>
          </a:p>
          <a:p>
            <a:endParaRPr lang="en-US" sz="1400" b="1" dirty="0" smtClean="0"/>
          </a:p>
          <a:p>
            <a:r>
              <a:rPr lang="en-US" sz="2800" b="1" dirty="0" smtClean="0"/>
              <a:t>Verification Report</a:t>
            </a:r>
          </a:p>
          <a:p>
            <a:pPr marL="0" indent="0">
              <a:buNone/>
            </a:pPr>
            <a:endParaRPr lang="en-US" sz="1400" b="1" dirty="0" smtClean="0"/>
          </a:p>
          <a:p>
            <a:r>
              <a:rPr lang="en-US" sz="2800" b="1" dirty="0" smtClean="0"/>
              <a:t>Paid Lunch Equity Report</a:t>
            </a:r>
          </a:p>
          <a:p>
            <a:endParaRPr lang="en-US" sz="1400" b="1" dirty="0" smtClean="0"/>
          </a:p>
          <a:p>
            <a:r>
              <a:rPr lang="en-US" sz="2800" b="1" dirty="0" smtClean="0"/>
              <a:t>Non-Program Food Expenditure/Revenue Report</a:t>
            </a:r>
            <a:endParaRPr lang="en-US" sz="28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11</a:t>
            </a:fld>
            <a:endParaRPr lang="en-US" dirty="0"/>
          </a:p>
        </p:txBody>
      </p:sp>
      <p:pic>
        <p:nvPicPr>
          <p:cNvPr id="9" name="Picture 4" descr="C:\Documents and Settings\llacort\Application Data\Microsoft\Media Catalog\Downloaded Clips\cl5c\j0230479.wmf"/>
          <p:cNvPicPr>
            <a:picLocks noChangeAspect="1" noChangeArrowheads="1"/>
          </p:cNvPicPr>
          <p:nvPr/>
        </p:nvPicPr>
        <p:blipFill>
          <a:blip r:embed="rId3" cstate="print"/>
          <a:srcRect/>
          <a:stretch>
            <a:fillRect/>
          </a:stretch>
        </p:blipFill>
        <p:spPr bwMode="auto">
          <a:xfrm>
            <a:off x="5715000" y="3048000"/>
            <a:ext cx="22352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418" y="228600"/>
            <a:ext cx="7543800" cy="2286000"/>
          </a:xfrm>
        </p:spPr>
        <p:txBody>
          <a:bodyPr>
            <a:noAutofit/>
          </a:bodyPr>
          <a:lstStyle/>
          <a:p>
            <a:pPr algn="ctr"/>
            <a:r>
              <a:rPr lang="en-US" sz="4400" b="1" u="sng" dirty="0" smtClean="0"/>
              <a:t>Child Nutrition Programs </a:t>
            </a:r>
            <a:br>
              <a:rPr lang="en-US" sz="4400" b="1" u="sng" dirty="0" smtClean="0"/>
            </a:br>
            <a:r>
              <a:rPr lang="en-US" sz="4400" b="1" u="sng" dirty="0" smtClean="0"/>
              <a:t>In </a:t>
            </a:r>
            <a:br>
              <a:rPr lang="en-US" sz="4400" b="1" u="sng" dirty="0" smtClean="0"/>
            </a:br>
            <a:r>
              <a:rPr lang="en-US" sz="4400" b="1" u="sng" dirty="0" smtClean="0"/>
              <a:t>Charter Schools</a:t>
            </a:r>
            <a:endParaRPr lang="en-US" sz="4400" b="1" u="sng" dirty="0"/>
          </a:p>
        </p:txBody>
      </p:sp>
      <p:sp>
        <p:nvSpPr>
          <p:cNvPr id="3" name="Subtitle 2"/>
          <p:cNvSpPr>
            <a:spLocks noGrp="1"/>
          </p:cNvSpPr>
          <p:nvPr>
            <p:ph type="subTitle" idx="1"/>
          </p:nvPr>
        </p:nvSpPr>
        <p:spPr>
          <a:xfrm>
            <a:off x="990600" y="4495800"/>
            <a:ext cx="7620000" cy="1143000"/>
          </a:xfrm>
        </p:spPr>
        <p:txBody>
          <a:bodyPr>
            <a:noAutofit/>
          </a:bodyPr>
          <a:lstStyle/>
          <a:p>
            <a:pPr algn="ctr"/>
            <a:r>
              <a:rPr lang="en-US" sz="2700" dirty="0" smtClean="0">
                <a:solidFill>
                  <a:schemeClr val="tx1"/>
                </a:solidFill>
              </a:rPr>
              <a:t>NEW MEAL PATTERN REQUIREMENTS:</a:t>
            </a:r>
          </a:p>
          <a:p>
            <a:pPr algn="ctr"/>
            <a:endParaRPr lang="en-US" sz="1200" dirty="0">
              <a:solidFill>
                <a:schemeClr val="tx1"/>
              </a:solidFill>
            </a:endParaRPr>
          </a:p>
        </p:txBody>
      </p:sp>
      <p:pic>
        <p:nvPicPr>
          <p:cNvPr id="4" name="Picture 4" descr="C:\Documents and Settings\Jennifer.Marchbanks\Local Settings\Temporary Internet Files\Content.IE5\IOYWKL1Z\MCj02920880000[1].wmf"/>
          <p:cNvPicPr>
            <a:picLocks noChangeAspect="1" noChangeArrowheads="1"/>
          </p:cNvPicPr>
          <p:nvPr/>
        </p:nvPicPr>
        <p:blipFill>
          <a:blip r:embed="rId3" cstate="print"/>
          <a:srcRect/>
          <a:stretch>
            <a:fillRect/>
          </a:stretch>
        </p:blipFill>
        <p:spPr bwMode="auto">
          <a:xfrm>
            <a:off x="7010400" y="2514599"/>
            <a:ext cx="1447800" cy="1219199"/>
          </a:xfrm>
          <a:prstGeom prst="rect">
            <a:avLst/>
          </a:prstGeom>
          <a:noFill/>
        </p:spPr>
      </p:pic>
      <p:pic>
        <p:nvPicPr>
          <p:cNvPr id="5" name="Picture 2" descr="C:\Documents and Settings\Jennifer.Marchbanks\Local Settings\Temporary Internet Files\Content.IE5\KOVNUO7D\MCj02321010000[1].wmf"/>
          <p:cNvPicPr>
            <a:picLocks noChangeAspect="1" noChangeArrowheads="1"/>
          </p:cNvPicPr>
          <p:nvPr/>
        </p:nvPicPr>
        <p:blipFill>
          <a:blip r:embed="rId4" cstate="print"/>
          <a:srcRect/>
          <a:stretch>
            <a:fillRect/>
          </a:stretch>
        </p:blipFill>
        <p:spPr bwMode="auto">
          <a:xfrm>
            <a:off x="685800" y="2514600"/>
            <a:ext cx="1676402" cy="1219199"/>
          </a:xfrm>
          <a:prstGeom prst="rect">
            <a:avLst/>
          </a:prstGeom>
          <a:noFill/>
        </p:spPr>
      </p:pic>
    </p:spTree>
    <p:extLst>
      <p:ext uri="{BB962C8B-B14F-4D97-AF65-F5344CB8AC3E}">
        <p14:creationId xmlns:p14="http://schemas.microsoft.com/office/powerpoint/2010/main" val="637379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447800"/>
          </a:xfrm>
        </p:spPr>
        <p:txBody>
          <a:bodyPr>
            <a:noAutofit/>
          </a:bodyPr>
          <a:lstStyle/>
          <a:p>
            <a:pPr algn="ctr"/>
            <a:r>
              <a:rPr lang="en-US" sz="3600" b="1" u="sng" dirty="0" smtClean="0"/>
              <a:t>Role of</a:t>
            </a:r>
            <a:br>
              <a:rPr lang="en-US" sz="3600" b="1" u="sng" dirty="0" smtClean="0"/>
            </a:br>
            <a:r>
              <a:rPr lang="en-US" sz="3600" b="1" u="sng" dirty="0" smtClean="0"/>
              <a:t>State Department of Education </a:t>
            </a:r>
            <a:br>
              <a:rPr lang="en-US" sz="3600" b="1" u="sng" dirty="0" smtClean="0"/>
            </a:br>
            <a:r>
              <a:rPr lang="en-US" sz="3600" b="1" u="sng" dirty="0" smtClean="0"/>
              <a:t>Child Nutrition Programs</a:t>
            </a:r>
            <a:endParaRPr lang="en-US" sz="3600" b="1" u="sng" dirty="0"/>
          </a:p>
        </p:txBody>
      </p:sp>
      <p:sp>
        <p:nvSpPr>
          <p:cNvPr id="5" name="Content Placeholder 4"/>
          <p:cNvSpPr>
            <a:spLocks noGrp="1"/>
          </p:cNvSpPr>
          <p:nvPr>
            <p:ph idx="1"/>
          </p:nvPr>
        </p:nvSpPr>
        <p:spPr>
          <a:xfrm>
            <a:off x="228600" y="1905000"/>
            <a:ext cx="8229600" cy="4724400"/>
          </a:xfrm>
        </p:spPr>
        <p:txBody>
          <a:bodyPr>
            <a:noAutofit/>
          </a:bodyPr>
          <a:lstStyle/>
          <a:p>
            <a:r>
              <a:rPr lang="en-US" sz="2800" b="1" dirty="0" smtClean="0"/>
              <a:t>Technical Assistance</a:t>
            </a:r>
          </a:p>
          <a:p>
            <a:endParaRPr lang="en-US" sz="400" b="1" dirty="0" smtClean="0"/>
          </a:p>
          <a:p>
            <a:pPr lvl="1"/>
            <a:r>
              <a:rPr lang="en-US" sz="2800" b="1" dirty="0" smtClean="0"/>
              <a:t>SDE Web site:  Click on “Site Index”; “C”, “Child Nutrition Documents”</a:t>
            </a:r>
          </a:p>
          <a:p>
            <a:pPr lvl="1"/>
            <a:endParaRPr lang="en-US" sz="600" b="1" dirty="0" smtClean="0"/>
          </a:p>
          <a:p>
            <a:pPr lvl="1"/>
            <a:r>
              <a:rPr lang="en-US" sz="2800" b="1" dirty="0" smtClean="0"/>
              <a:t>Child Nutrition Contact:  405-521-3327</a:t>
            </a:r>
          </a:p>
          <a:p>
            <a:pPr lvl="1">
              <a:buNone/>
            </a:pPr>
            <a:endParaRPr lang="en-US" sz="1400" b="1" dirty="0" smtClean="0"/>
          </a:p>
          <a:p>
            <a:r>
              <a:rPr lang="en-US" sz="2800" b="1" dirty="0" smtClean="0"/>
              <a:t>Approval Visits</a:t>
            </a:r>
          </a:p>
          <a:p>
            <a:endParaRPr lang="en-US" sz="1400" b="1" dirty="0" smtClean="0"/>
          </a:p>
          <a:p>
            <a:r>
              <a:rPr lang="en-US" sz="2800" b="1" dirty="0" smtClean="0"/>
              <a:t>Workshops Offered</a:t>
            </a:r>
          </a:p>
          <a:p>
            <a:pPr>
              <a:buNone/>
            </a:pPr>
            <a:endParaRPr lang="en-US" sz="1400" b="1" dirty="0" smtClean="0"/>
          </a:p>
          <a:p>
            <a:r>
              <a:rPr lang="en-US" sz="2800" b="1" dirty="0" smtClean="0"/>
              <a:t>Review for Compliance</a:t>
            </a:r>
            <a:endParaRPr lang="en-US" sz="28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13</a:t>
            </a:fld>
            <a:endParaRPr lang="en-US" dirty="0"/>
          </a:p>
        </p:txBody>
      </p:sp>
      <p:pic>
        <p:nvPicPr>
          <p:cNvPr id="8" name="Picture 2" descr="C:\Documents and Settings\Debra.Hamilton\Local Settings\Temporary Internet Files\Content.IE5\ILBAUW3H\MPj04373820000[1].jpg"/>
          <p:cNvPicPr>
            <a:picLocks noChangeAspect="1" noChangeArrowheads="1"/>
          </p:cNvPicPr>
          <p:nvPr/>
        </p:nvPicPr>
        <p:blipFill>
          <a:blip r:embed="rId3" cstate="print"/>
          <a:srcRect/>
          <a:stretch>
            <a:fillRect/>
          </a:stretch>
        </p:blipFill>
        <p:spPr bwMode="auto">
          <a:xfrm>
            <a:off x="5867400" y="4233582"/>
            <a:ext cx="2209800" cy="201481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696200" cy="1828800"/>
          </a:xfrm>
        </p:spPr>
        <p:txBody>
          <a:bodyPr>
            <a:noAutofit/>
          </a:bodyPr>
          <a:lstStyle/>
          <a:p>
            <a:pPr algn="ctr"/>
            <a:r>
              <a:rPr lang="en-US" sz="4000" b="1" dirty="0" smtClean="0"/>
              <a:t>Child Nutrition Programs </a:t>
            </a:r>
            <a:br>
              <a:rPr lang="en-US" sz="4000" b="1" dirty="0" smtClean="0"/>
            </a:br>
            <a:r>
              <a:rPr lang="en-US" sz="4000" b="1" dirty="0" smtClean="0"/>
              <a:t>In </a:t>
            </a:r>
            <a:br>
              <a:rPr lang="en-US" sz="4000" b="1" dirty="0" smtClean="0"/>
            </a:br>
            <a:r>
              <a:rPr lang="en-US" sz="4000" b="1" dirty="0" smtClean="0"/>
              <a:t>Charter Schools</a:t>
            </a:r>
            <a:endParaRPr lang="en-US" sz="4000" b="1" dirty="0"/>
          </a:p>
        </p:txBody>
      </p:sp>
      <p:sp>
        <p:nvSpPr>
          <p:cNvPr id="3" name="Subtitle 2"/>
          <p:cNvSpPr>
            <a:spLocks noGrp="1"/>
          </p:cNvSpPr>
          <p:nvPr>
            <p:ph type="subTitle" idx="1"/>
          </p:nvPr>
        </p:nvSpPr>
        <p:spPr>
          <a:xfrm>
            <a:off x="685800" y="5105400"/>
            <a:ext cx="6461760" cy="1270872"/>
          </a:xfrm>
        </p:spPr>
        <p:txBody>
          <a:bodyPr>
            <a:normAutofit fontScale="92500" lnSpcReduction="20000"/>
          </a:bodyPr>
          <a:lstStyle/>
          <a:p>
            <a:r>
              <a:rPr lang="en-US" b="1" dirty="0" smtClean="0">
                <a:solidFill>
                  <a:schemeClr val="tx1"/>
                </a:solidFill>
              </a:rPr>
              <a:t>Debbie Hamilton, Training Dir.</a:t>
            </a:r>
          </a:p>
          <a:p>
            <a:r>
              <a:rPr lang="en-US" b="1" dirty="0" smtClean="0">
                <a:solidFill>
                  <a:schemeClr val="tx1"/>
                </a:solidFill>
              </a:rPr>
              <a:t>Child Nutrition Programs, Okla. Dept. of Educ.</a:t>
            </a:r>
          </a:p>
          <a:p>
            <a:r>
              <a:rPr lang="en-US" b="1" dirty="0" smtClean="0">
                <a:solidFill>
                  <a:schemeClr val="tx1"/>
                </a:solidFill>
              </a:rPr>
              <a:t>405-522-5037</a:t>
            </a:r>
          </a:p>
          <a:p>
            <a:r>
              <a:rPr lang="en-US" b="1" dirty="0">
                <a:hlinkClick r:id="rId3"/>
              </a:rPr>
              <a:t>d</a:t>
            </a:r>
            <a:r>
              <a:rPr lang="en-US" b="1" dirty="0" smtClean="0">
                <a:hlinkClick r:id="rId3"/>
              </a:rPr>
              <a:t>ebbie.hamilton@sde.ok.gov</a:t>
            </a:r>
            <a:r>
              <a:rPr lang="en-US" b="1" dirty="0" smtClean="0"/>
              <a:t> </a:t>
            </a:r>
            <a:endParaRPr lang="en-US" b="1" dirty="0"/>
          </a:p>
        </p:txBody>
      </p:sp>
      <p:pic>
        <p:nvPicPr>
          <p:cNvPr id="4" name="Picture 4" descr="C:\Documents and Settings\Jennifer.Marchbanks\Local Settings\Temporary Internet Files\Content.IE5\IOYWKL1Z\MCj02920880000[1].wmf"/>
          <p:cNvPicPr>
            <a:picLocks noChangeAspect="1" noChangeArrowheads="1"/>
          </p:cNvPicPr>
          <p:nvPr/>
        </p:nvPicPr>
        <p:blipFill>
          <a:blip r:embed="rId4" cstate="print"/>
          <a:srcRect/>
          <a:stretch>
            <a:fillRect/>
          </a:stretch>
        </p:blipFill>
        <p:spPr bwMode="auto">
          <a:xfrm>
            <a:off x="5334000" y="3434953"/>
            <a:ext cx="2286000" cy="1904999"/>
          </a:xfrm>
          <a:prstGeom prst="rect">
            <a:avLst/>
          </a:prstGeom>
          <a:noFill/>
        </p:spPr>
      </p:pic>
      <p:pic>
        <p:nvPicPr>
          <p:cNvPr id="5" name="Picture 2" descr="C:\Documents and Settings\Jennifer.Marchbanks\Local Settings\Temporary Internet Files\Content.IE5\KOVNUO7D\MCj02321010000[1].wmf"/>
          <p:cNvPicPr>
            <a:picLocks noChangeAspect="1" noChangeArrowheads="1"/>
          </p:cNvPicPr>
          <p:nvPr/>
        </p:nvPicPr>
        <p:blipFill>
          <a:blip r:embed="rId5" cstate="print"/>
          <a:srcRect/>
          <a:stretch>
            <a:fillRect/>
          </a:stretch>
        </p:blipFill>
        <p:spPr bwMode="auto">
          <a:xfrm>
            <a:off x="1066800" y="2590800"/>
            <a:ext cx="2136913" cy="1688306"/>
          </a:xfrm>
          <a:prstGeom prst="rect">
            <a:avLst/>
          </a:prstGeom>
          <a:noFill/>
        </p:spPr>
      </p:pic>
    </p:spTree>
    <p:extLst>
      <p:ext uri="{BB962C8B-B14F-4D97-AF65-F5344CB8AC3E}">
        <p14:creationId xmlns:p14="http://schemas.microsoft.com/office/powerpoint/2010/main" val="1634796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600200"/>
          </a:xfrm>
        </p:spPr>
        <p:txBody>
          <a:bodyPr>
            <a:noAutofit/>
          </a:bodyPr>
          <a:lstStyle/>
          <a:p>
            <a:pPr algn="ctr"/>
            <a:r>
              <a:rPr lang="en-US" sz="3600" b="1" u="sng" dirty="0" smtClean="0"/>
              <a:t>Child Nutrition Programs</a:t>
            </a:r>
            <a:br>
              <a:rPr lang="en-US" sz="3600" b="1" u="sng" dirty="0" smtClean="0"/>
            </a:br>
            <a:r>
              <a:rPr lang="en-US" sz="3600" b="1" u="sng" dirty="0" smtClean="0"/>
              <a:t>United States Department of </a:t>
            </a:r>
            <a:br>
              <a:rPr lang="en-US" sz="3600" b="1" u="sng" dirty="0" smtClean="0"/>
            </a:br>
            <a:r>
              <a:rPr lang="en-US" sz="3600" b="1" u="sng" dirty="0" smtClean="0"/>
              <a:t>Agriculture</a:t>
            </a:r>
            <a:endParaRPr lang="en-US" sz="3600" b="1" u="sng" dirty="0"/>
          </a:p>
        </p:txBody>
      </p:sp>
      <p:sp>
        <p:nvSpPr>
          <p:cNvPr id="5" name="Content Placeholder 4"/>
          <p:cNvSpPr>
            <a:spLocks noGrp="1"/>
          </p:cNvSpPr>
          <p:nvPr>
            <p:ph idx="1"/>
          </p:nvPr>
        </p:nvSpPr>
        <p:spPr>
          <a:xfrm>
            <a:off x="228600" y="1981200"/>
            <a:ext cx="8229600" cy="4419600"/>
          </a:xfrm>
        </p:spPr>
        <p:txBody>
          <a:bodyPr>
            <a:noAutofit/>
          </a:bodyPr>
          <a:lstStyle/>
          <a:p>
            <a:r>
              <a:rPr lang="en-US" sz="2800" b="1" dirty="0" smtClean="0"/>
              <a:t>National School Lunch Program</a:t>
            </a:r>
          </a:p>
          <a:p>
            <a:r>
              <a:rPr lang="en-US" sz="2800" b="1" dirty="0" smtClean="0"/>
              <a:t>School Breakfast Program</a:t>
            </a:r>
          </a:p>
          <a:p>
            <a:r>
              <a:rPr lang="en-US" sz="2800" b="1" dirty="0" smtClean="0"/>
              <a:t>Special Milk Program</a:t>
            </a:r>
          </a:p>
          <a:p>
            <a:r>
              <a:rPr lang="en-US" sz="2800" b="1" dirty="0" smtClean="0"/>
              <a:t>After School Snack Program</a:t>
            </a:r>
          </a:p>
          <a:p>
            <a:r>
              <a:rPr lang="en-US" sz="2800" b="1" dirty="0" smtClean="0"/>
              <a:t>Fresh Fruit/Vegetable Program</a:t>
            </a:r>
          </a:p>
          <a:p>
            <a:r>
              <a:rPr lang="en-US" sz="2800" b="1" dirty="0" smtClean="0"/>
              <a:t>Summer Food Service Program</a:t>
            </a:r>
          </a:p>
          <a:p>
            <a:r>
              <a:rPr lang="en-US" sz="2800" b="1" dirty="0" smtClean="0"/>
              <a:t>Seamless Summer Option</a:t>
            </a:r>
          </a:p>
          <a:p>
            <a:r>
              <a:rPr lang="en-US" sz="2800" b="1" dirty="0" smtClean="0"/>
              <a:t>Child and Adult Care Food Program</a:t>
            </a:r>
          </a:p>
          <a:p>
            <a:r>
              <a:rPr lang="en-US" sz="2800" b="1" dirty="0" smtClean="0"/>
              <a:t>Nutrition Education and Training Program</a:t>
            </a:r>
            <a:endParaRPr lang="en-US" sz="28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2</a:t>
            </a:fld>
            <a:endParaRPr lang="en-US" dirty="0"/>
          </a:p>
        </p:txBody>
      </p:sp>
      <p:pic>
        <p:nvPicPr>
          <p:cNvPr id="8" name="Picture 3" descr="C:\Documents and Settings\Jennifer.Marchbanks\Local Settings\Temporary Internet Files\Content.IE5\TIBWGA32\MPj04373790000[1].jpg"/>
          <p:cNvPicPr>
            <a:picLocks noChangeAspect="1" noChangeArrowheads="1"/>
          </p:cNvPicPr>
          <p:nvPr/>
        </p:nvPicPr>
        <p:blipFill>
          <a:blip r:embed="rId3" cstate="print"/>
          <a:srcRect/>
          <a:stretch>
            <a:fillRect/>
          </a:stretch>
        </p:blipFill>
        <p:spPr bwMode="auto">
          <a:xfrm>
            <a:off x="5791200" y="2806148"/>
            <a:ext cx="2057400" cy="214685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295400"/>
          </a:xfrm>
        </p:spPr>
        <p:txBody>
          <a:bodyPr>
            <a:noAutofit/>
          </a:bodyPr>
          <a:lstStyle/>
          <a:p>
            <a:pPr algn="ctr"/>
            <a:r>
              <a:rPr lang="en-US" sz="4000" b="1" u="sng" dirty="0" smtClean="0"/>
              <a:t>Child Nutrition Programs</a:t>
            </a:r>
            <a:br>
              <a:rPr lang="en-US" sz="4000" b="1" u="sng" dirty="0" smtClean="0"/>
            </a:br>
            <a:r>
              <a:rPr lang="en-US" sz="4000" b="1" u="sng" dirty="0" smtClean="0"/>
              <a:t>Federal Regulation Prohibitions</a:t>
            </a:r>
            <a:endParaRPr lang="en-US" sz="4000" b="1" u="sng" dirty="0"/>
          </a:p>
        </p:txBody>
      </p:sp>
      <p:sp>
        <p:nvSpPr>
          <p:cNvPr id="5" name="Content Placeholder 4"/>
          <p:cNvSpPr>
            <a:spLocks noGrp="1"/>
          </p:cNvSpPr>
          <p:nvPr>
            <p:ph idx="1"/>
          </p:nvPr>
        </p:nvSpPr>
        <p:spPr>
          <a:xfrm>
            <a:off x="228600" y="2209800"/>
            <a:ext cx="8229600" cy="4419600"/>
          </a:xfrm>
        </p:spPr>
        <p:txBody>
          <a:bodyPr>
            <a:normAutofit/>
          </a:bodyPr>
          <a:lstStyle/>
          <a:p>
            <a:pPr>
              <a:buFont typeface="Courier New" pitchFamily="49" charset="0"/>
              <a:buChar char="o"/>
            </a:pPr>
            <a:r>
              <a:rPr lang="en-US" sz="3200" b="1" dirty="0" smtClean="0"/>
              <a:t>Institutions cannot participate unless there is a PHYSICAL PLACE where meals will be served.</a:t>
            </a:r>
          </a:p>
          <a:p>
            <a:pPr>
              <a:buFont typeface="Courier New" pitchFamily="49" charset="0"/>
              <a:buChar char="o"/>
            </a:pPr>
            <a:endParaRPr lang="en-US" sz="3200" b="1" dirty="0"/>
          </a:p>
          <a:p>
            <a:pPr>
              <a:buFont typeface="Courier New" pitchFamily="49" charset="0"/>
              <a:buChar char="o"/>
            </a:pPr>
            <a:r>
              <a:rPr lang="en-US" sz="3200" b="1" dirty="0" smtClean="0"/>
              <a:t>Free/Reduced-Price Applications  MUST NOT be distributed by institutions that DO NOT serve meals to their students.</a:t>
            </a:r>
          </a:p>
          <a:p>
            <a:endParaRPr lang="en-US" sz="3200" b="1" dirty="0" smtClean="0"/>
          </a:p>
          <a:p>
            <a:endParaRPr lang="en-US" b="1" dirty="0" smtClean="0"/>
          </a:p>
          <a:p>
            <a:endParaRPr lang="en-US" b="1" dirty="0" smtClean="0"/>
          </a:p>
          <a:p>
            <a:pPr>
              <a:buNone/>
            </a:pPr>
            <a:endParaRPr lang="en-US" dirty="0" smtClean="0"/>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3</a:t>
            </a:fld>
            <a:endParaRPr lang="en-US" dirty="0"/>
          </a:p>
        </p:txBody>
      </p:sp>
    </p:spTree>
    <p:extLst>
      <p:ext uri="{BB962C8B-B14F-4D97-AF65-F5344CB8AC3E}">
        <p14:creationId xmlns:p14="http://schemas.microsoft.com/office/powerpoint/2010/main" val="1854878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924800" cy="1600200"/>
          </a:xfrm>
        </p:spPr>
        <p:txBody>
          <a:bodyPr>
            <a:normAutofit/>
          </a:bodyPr>
          <a:lstStyle/>
          <a:p>
            <a:pPr algn="ctr"/>
            <a:r>
              <a:rPr lang="en-US" sz="3600" b="1" u="sng" dirty="0" smtClean="0"/>
              <a:t>Child Nutrition Programs</a:t>
            </a:r>
            <a:br>
              <a:rPr lang="en-US" sz="3600" b="1" u="sng" dirty="0" smtClean="0"/>
            </a:br>
            <a:r>
              <a:rPr lang="en-US" sz="3600" b="1" u="sng" dirty="0" smtClean="0"/>
              <a:t>Items to Think About</a:t>
            </a:r>
            <a:endParaRPr lang="en-US" sz="3600" b="1" u="sng" dirty="0"/>
          </a:p>
        </p:txBody>
      </p:sp>
      <p:sp>
        <p:nvSpPr>
          <p:cNvPr id="5" name="Content Placeholder 4"/>
          <p:cNvSpPr>
            <a:spLocks noGrp="1"/>
          </p:cNvSpPr>
          <p:nvPr>
            <p:ph idx="1"/>
          </p:nvPr>
        </p:nvSpPr>
        <p:spPr>
          <a:xfrm>
            <a:off x="152396" y="2216552"/>
            <a:ext cx="8229600" cy="4038600"/>
          </a:xfrm>
        </p:spPr>
        <p:txBody>
          <a:bodyPr>
            <a:noAutofit/>
          </a:bodyPr>
          <a:lstStyle/>
          <a:p>
            <a:r>
              <a:rPr lang="en-US" sz="2800" b="1" dirty="0" smtClean="0"/>
              <a:t>All Child Nutrition Programs are voluntary.</a:t>
            </a:r>
          </a:p>
          <a:p>
            <a:endParaRPr lang="en-US" sz="1000" b="1" dirty="0" smtClean="0"/>
          </a:p>
          <a:p>
            <a:r>
              <a:rPr lang="en-US" sz="2800" b="1" dirty="0" smtClean="0"/>
              <a:t>Does the charter want to offer meals to its students?  If so, which meals?</a:t>
            </a:r>
          </a:p>
          <a:p>
            <a:pPr marL="0" indent="0">
              <a:buNone/>
            </a:pPr>
            <a:endParaRPr lang="en-US" sz="1000" b="1" dirty="0" smtClean="0"/>
          </a:p>
          <a:p>
            <a:r>
              <a:rPr lang="en-US" sz="2800" b="1" dirty="0" smtClean="0"/>
              <a:t>If meals are offered, is each site going to be self-operating or will meals be contracted?</a:t>
            </a:r>
          </a:p>
          <a:p>
            <a:pPr marL="0" indent="0">
              <a:buNone/>
            </a:pPr>
            <a:endParaRPr lang="en-US" sz="1000" b="1" dirty="0" smtClean="0"/>
          </a:p>
          <a:p>
            <a:r>
              <a:rPr lang="en-US" sz="2800" b="1" dirty="0" smtClean="0"/>
              <a:t>How much will the charter school charge its paying students, adults, and contracted entities? </a:t>
            </a:r>
            <a:endParaRPr lang="en-US" sz="2800" dirty="0" smtClean="0"/>
          </a:p>
          <a:p>
            <a:pPr>
              <a:buNone/>
            </a:pPr>
            <a:endParaRPr lang="en-US" sz="2800" dirty="0" smtClean="0"/>
          </a:p>
          <a:p>
            <a:endParaRPr lang="en-US" sz="2800" dirty="0" smtClean="0"/>
          </a:p>
          <a:p>
            <a:endParaRPr lang="en-US" sz="28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4</a:t>
            </a:fld>
            <a:endParaRPr lang="en-US" dirty="0"/>
          </a:p>
        </p:txBody>
      </p:sp>
      <p:pic>
        <p:nvPicPr>
          <p:cNvPr id="3074" name="Picture 2" descr="C:\Documents and Settings\Joanie.Hildenbrand\Local Settings\Temporary Internet Files\Content.IE5\F4JCCHLH\MC900065075[1].wmf"/>
          <p:cNvPicPr>
            <a:picLocks noChangeAspect="1" noChangeArrowheads="1"/>
          </p:cNvPicPr>
          <p:nvPr/>
        </p:nvPicPr>
        <p:blipFill>
          <a:blip r:embed="rId3" cstate="print"/>
          <a:srcRect/>
          <a:stretch>
            <a:fillRect/>
          </a:stretch>
        </p:blipFill>
        <p:spPr bwMode="auto">
          <a:xfrm flipH="1">
            <a:off x="7086599" y="272629"/>
            <a:ext cx="1295397" cy="193717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685800"/>
          </a:xfrm>
        </p:spPr>
        <p:txBody>
          <a:bodyPr>
            <a:normAutofit/>
          </a:bodyPr>
          <a:lstStyle/>
          <a:p>
            <a:pPr algn="ctr"/>
            <a:r>
              <a:rPr lang="en-US" sz="3600" b="1" u="sng" dirty="0" smtClean="0"/>
              <a:t>Self-Operating vs. Contract Meals</a:t>
            </a:r>
            <a:endParaRPr lang="en-US" sz="3600" b="1" u="sng" dirty="0"/>
          </a:p>
        </p:txBody>
      </p:sp>
      <p:sp>
        <p:nvSpPr>
          <p:cNvPr id="5" name="Content Placeholder 4"/>
          <p:cNvSpPr>
            <a:spLocks noGrp="1"/>
          </p:cNvSpPr>
          <p:nvPr>
            <p:ph idx="1"/>
          </p:nvPr>
        </p:nvSpPr>
        <p:spPr>
          <a:xfrm>
            <a:off x="228600" y="990600"/>
            <a:ext cx="8229600" cy="5638800"/>
          </a:xfrm>
        </p:spPr>
        <p:txBody>
          <a:bodyPr>
            <a:noAutofit/>
          </a:bodyPr>
          <a:lstStyle/>
          <a:p>
            <a:r>
              <a:rPr lang="en-US" sz="2800" b="1" dirty="0" smtClean="0"/>
              <a:t>Charter may contract with school district participating in Child Nutrition Programs not under a Food Service Management Company (FSMC) contract. Federal procurement regulations </a:t>
            </a:r>
            <a:r>
              <a:rPr lang="en-US" sz="2800" b="1" i="1" u="sng" dirty="0" smtClean="0"/>
              <a:t>DO NOT</a:t>
            </a:r>
            <a:r>
              <a:rPr lang="en-US" sz="2800" b="1" i="1" dirty="0" smtClean="0"/>
              <a:t> </a:t>
            </a:r>
            <a:r>
              <a:rPr lang="en-US" sz="2800" b="1" dirty="0" smtClean="0"/>
              <a:t>have to be implemented.</a:t>
            </a:r>
          </a:p>
          <a:p>
            <a:endParaRPr lang="en-US" sz="800" b="1" dirty="0" smtClean="0"/>
          </a:p>
          <a:p>
            <a:r>
              <a:rPr lang="en-US" sz="2800" b="1" dirty="0" smtClean="0"/>
              <a:t>Charter </a:t>
            </a:r>
            <a:r>
              <a:rPr lang="en-US" sz="2800" b="1" i="1" u="sng" dirty="0" smtClean="0"/>
              <a:t>IS NOT</a:t>
            </a:r>
            <a:r>
              <a:rPr lang="en-US" sz="2800" b="1" dirty="0" smtClean="0"/>
              <a:t> allowed to contract with school district under FSMC contract  unless school district wants to re-bid its FSMC contract to include charter.</a:t>
            </a:r>
          </a:p>
          <a:p>
            <a:endParaRPr lang="en-US" sz="800" b="1" dirty="0" smtClean="0"/>
          </a:p>
          <a:p>
            <a:r>
              <a:rPr lang="en-US" sz="2800" b="1" dirty="0" smtClean="0"/>
              <a:t>Charter may contract with a FSMC directly.  Federal procurement regulations must be implemented.</a:t>
            </a:r>
          </a:p>
          <a:p>
            <a:pPr>
              <a:buNone/>
            </a:pPr>
            <a:endParaRPr lang="en-US" sz="2800" b="1" dirty="0" smtClean="0"/>
          </a:p>
          <a:p>
            <a:endParaRPr lang="en-US" sz="2800" b="1" dirty="0" smtClean="0"/>
          </a:p>
          <a:p>
            <a:pPr>
              <a:buNone/>
            </a:pPr>
            <a:endParaRPr lang="en-US" sz="2800" dirty="0" smtClean="0"/>
          </a:p>
          <a:p>
            <a:pPr>
              <a:buNone/>
            </a:pPr>
            <a:endParaRPr lang="en-US" sz="2800" dirty="0" smtClean="0"/>
          </a:p>
          <a:p>
            <a:endParaRPr lang="en-US" sz="2800" dirty="0" smtClean="0"/>
          </a:p>
          <a:p>
            <a:endParaRPr lang="en-US" sz="28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5</a:t>
            </a:fld>
            <a:endParaRPr lang="en-US" dirty="0"/>
          </a:p>
        </p:txBody>
      </p:sp>
      <p:pic>
        <p:nvPicPr>
          <p:cNvPr id="2050" name="Picture 2" descr="C:\Documents and Settings\Joanie.Hildenbrand\Local Settings\Temporary Internet Files\Content.IE5\NSDQBHKD\MC900250043[1].wmf"/>
          <p:cNvPicPr>
            <a:picLocks noChangeAspect="1" noChangeArrowheads="1"/>
          </p:cNvPicPr>
          <p:nvPr/>
        </p:nvPicPr>
        <p:blipFill>
          <a:blip r:embed="rId3" cstate="print"/>
          <a:srcRect/>
          <a:stretch>
            <a:fillRect/>
          </a:stretch>
        </p:blipFill>
        <p:spPr bwMode="auto">
          <a:xfrm>
            <a:off x="6629400" y="5729111"/>
            <a:ext cx="1905000" cy="112888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14400"/>
          </a:xfrm>
        </p:spPr>
        <p:txBody>
          <a:bodyPr>
            <a:normAutofit/>
          </a:bodyPr>
          <a:lstStyle/>
          <a:p>
            <a:pPr algn="ctr"/>
            <a:r>
              <a:rPr lang="en-US" sz="4000" b="1" u="sng" dirty="0" smtClean="0"/>
              <a:t>Participation Requires</a:t>
            </a:r>
            <a:endParaRPr lang="en-US" sz="4000" b="1" u="sng" dirty="0"/>
          </a:p>
        </p:txBody>
      </p:sp>
      <p:sp>
        <p:nvSpPr>
          <p:cNvPr id="5" name="Content Placeholder 4"/>
          <p:cNvSpPr>
            <a:spLocks noGrp="1"/>
          </p:cNvSpPr>
          <p:nvPr>
            <p:ph idx="1"/>
          </p:nvPr>
        </p:nvSpPr>
        <p:spPr>
          <a:xfrm>
            <a:off x="0" y="1066800"/>
            <a:ext cx="8229600" cy="5181600"/>
          </a:xfrm>
        </p:spPr>
        <p:txBody>
          <a:bodyPr>
            <a:noAutofit/>
          </a:bodyPr>
          <a:lstStyle/>
          <a:p>
            <a:r>
              <a:rPr lang="en-US" sz="2800" b="1" dirty="0" smtClean="0"/>
              <a:t>Completion and Approval of Application/ Agreement/Policy Statement</a:t>
            </a:r>
          </a:p>
          <a:p>
            <a:endParaRPr lang="en-US" sz="400" b="1" dirty="0" smtClean="0"/>
          </a:p>
          <a:p>
            <a:r>
              <a:rPr lang="en-US" sz="2800" b="1" dirty="0" smtClean="0"/>
              <a:t>Distribution and Approval of Free/Reduced Applications</a:t>
            </a:r>
          </a:p>
          <a:p>
            <a:endParaRPr lang="en-US" sz="400" b="1" dirty="0" smtClean="0"/>
          </a:p>
          <a:p>
            <a:r>
              <a:rPr lang="en-US" sz="2800" b="1" dirty="0" smtClean="0"/>
              <a:t>Participation in Direct Certification</a:t>
            </a:r>
          </a:p>
          <a:p>
            <a:endParaRPr lang="en-US" sz="400" b="1" dirty="0" smtClean="0"/>
          </a:p>
          <a:p>
            <a:r>
              <a:rPr lang="en-US" sz="2800" b="1" dirty="0" smtClean="0"/>
              <a:t>Issuance of free/reduced benefits to families</a:t>
            </a:r>
          </a:p>
          <a:p>
            <a:endParaRPr lang="en-US" sz="400" b="1" dirty="0" smtClean="0"/>
          </a:p>
          <a:p>
            <a:r>
              <a:rPr lang="en-US" sz="2800" b="1" dirty="0" smtClean="0"/>
              <a:t>Serving meals which meet requirements</a:t>
            </a:r>
          </a:p>
          <a:p>
            <a:endParaRPr lang="en-US" sz="400" b="1" dirty="0" smtClean="0"/>
          </a:p>
          <a:p>
            <a:r>
              <a:rPr lang="en-US" sz="2800" b="1" dirty="0" smtClean="0"/>
              <a:t>Counting meals by type and by category daily</a:t>
            </a:r>
          </a:p>
          <a:p>
            <a:endParaRPr lang="en-US" sz="400" b="1" dirty="0" smtClean="0"/>
          </a:p>
          <a:p>
            <a:r>
              <a:rPr lang="en-US" sz="2800" b="1" dirty="0" smtClean="0"/>
              <a:t>Record keeping requirements—Daily and Monthly</a:t>
            </a:r>
          </a:p>
          <a:p>
            <a:endParaRPr lang="en-US" sz="400" b="1" dirty="0" smtClean="0"/>
          </a:p>
          <a:p>
            <a:r>
              <a:rPr lang="en-US" sz="2800" b="1" dirty="0" smtClean="0"/>
              <a:t>Numerous Reports</a:t>
            </a:r>
            <a:endParaRPr lang="en-US" sz="2800"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6</a:t>
            </a:fld>
            <a:endParaRPr lang="en-US" dirty="0"/>
          </a:p>
        </p:txBody>
      </p:sp>
      <p:pic>
        <p:nvPicPr>
          <p:cNvPr id="8" name="Picture 6" descr="C:\Documents and Settings\Jennifer.Marchbanks\Local Settings\Temporary Internet Files\Content.IE5\VM4P1N3Q\MCPE02649_0000[1].wmf"/>
          <p:cNvPicPr>
            <a:picLocks noChangeAspect="1" noChangeArrowheads="1"/>
          </p:cNvPicPr>
          <p:nvPr/>
        </p:nvPicPr>
        <p:blipFill>
          <a:blip r:embed="rId3" cstate="print"/>
          <a:srcRect/>
          <a:stretch>
            <a:fillRect/>
          </a:stretch>
        </p:blipFill>
        <p:spPr bwMode="auto">
          <a:xfrm>
            <a:off x="7162800" y="685800"/>
            <a:ext cx="1600200" cy="13716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a:bodyPr>
          <a:lstStyle/>
          <a:p>
            <a:pPr algn="ctr"/>
            <a:r>
              <a:rPr lang="en-US" sz="4000" b="1" u="sng" dirty="0" smtClean="0"/>
              <a:t>Funding</a:t>
            </a:r>
            <a:endParaRPr lang="en-US" sz="4000" b="1" u="sng" dirty="0"/>
          </a:p>
        </p:txBody>
      </p:sp>
      <p:sp>
        <p:nvSpPr>
          <p:cNvPr id="5" name="Content Placeholder 4"/>
          <p:cNvSpPr>
            <a:spLocks noGrp="1"/>
          </p:cNvSpPr>
          <p:nvPr>
            <p:ph idx="1"/>
          </p:nvPr>
        </p:nvSpPr>
        <p:spPr>
          <a:xfrm>
            <a:off x="228600" y="914400"/>
            <a:ext cx="8229600" cy="5638800"/>
          </a:xfrm>
        </p:spPr>
        <p:txBody>
          <a:bodyPr>
            <a:normAutofit fontScale="92500" lnSpcReduction="10000"/>
          </a:bodyPr>
          <a:lstStyle/>
          <a:p>
            <a:r>
              <a:rPr lang="en-US" sz="3000" b="1" u="sng" dirty="0" smtClean="0"/>
              <a:t>Year #1</a:t>
            </a:r>
            <a:r>
              <a:rPr lang="en-US" sz="3000" b="1" dirty="0" smtClean="0"/>
              <a:t>:</a:t>
            </a:r>
            <a:r>
              <a:rPr lang="en-US" sz="2800" b="1" dirty="0" smtClean="0"/>
              <a:t>  </a:t>
            </a:r>
          </a:p>
          <a:p>
            <a:pPr lvl="1"/>
            <a:r>
              <a:rPr lang="en-US" sz="2800" b="1" dirty="0" smtClean="0"/>
              <a:t>Federal reimbursement for meals served and claimed for reimbursement</a:t>
            </a:r>
          </a:p>
          <a:p>
            <a:pPr lvl="1"/>
            <a:endParaRPr lang="en-US" sz="400" b="1" dirty="0" smtClean="0"/>
          </a:p>
          <a:p>
            <a:pPr lvl="1"/>
            <a:r>
              <a:rPr lang="en-US" sz="2800" b="1" dirty="0" smtClean="0"/>
              <a:t>Commodity allocation from Department of Human Services—Must give estimated meal counts</a:t>
            </a:r>
          </a:p>
          <a:p>
            <a:endParaRPr lang="en-US" sz="800" b="1" dirty="0" smtClean="0"/>
          </a:p>
          <a:p>
            <a:r>
              <a:rPr lang="en-US" sz="3000" b="1" u="sng" dirty="0" smtClean="0"/>
              <a:t>Year #2</a:t>
            </a:r>
            <a:r>
              <a:rPr lang="en-US" sz="3000" b="1" dirty="0" smtClean="0"/>
              <a:t>:</a:t>
            </a:r>
            <a:r>
              <a:rPr lang="en-US" sz="2800" b="1" dirty="0" smtClean="0"/>
              <a:t>  </a:t>
            </a:r>
          </a:p>
          <a:p>
            <a:pPr lvl="1"/>
            <a:r>
              <a:rPr lang="en-US" sz="2800" b="1" dirty="0" smtClean="0"/>
              <a:t>Sites are eligible to apply for After School Snack Program (Enrollment is 50% Free/Reduced eligibles in previous October.)</a:t>
            </a:r>
          </a:p>
          <a:p>
            <a:pPr lvl="1"/>
            <a:endParaRPr lang="en-US" sz="400" b="1" dirty="0" smtClean="0"/>
          </a:p>
          <a:p>
            <a:pPr lvl="1"/>
            <a:r>
              <a:rPr lang="en-US" sz="2800" b="1" dirty="0" smtClean="0"/>
              <a:t>Charter receives State Match funding (Based on total lunches served in previous year)</a:t>
            </a:r>
          </a:p>
          <a:p>
            <a:pPr lvl="1">
              <a:buNone/>
            </a:pPr>
            <a:endParaRPr lang="en-US" sz="400" b="1" dirty="0" smtClean="0"/>
          </a:p>
          <a:p>
            <a:pPr lvl="1"/>
            <a:r>
              <a:rPr lang="en-US" sz="2800" b="1" dirty="0" smtClean="0"/>
              <a:t>Elementary sites are eligible to apply for Fresh Fruit/Vegetable Program.</a:t>
            </a:r>
          </a:p>
          <a:p>
            <a:pPr lvl="1"/>
            <a:endParaRPr lang="en-US" b="1" dirty="0" smtClean="0"/>
          </a:p>
          <a:p>
            <a:pPr lvl="1"/>
            <a:endParaRPr lang="en-US" b="1" dirty="0" smtClean="0"/>
          </a:p>
          <a:p>
            <a:endParaRPr lang="en-US" b="1" dirty="0" smtClean="0"/>
          </a:p>
          <a:p>
            <a:endParaRPr lang="en-US" b="1" dirty="0" smtClean="0"/>
          </a:p>
          <a:p>
            <a:endParaRPr lang="en-US" b="1" dirty="0" smtClean="0"/>
          </a:p>
          <a:p>
            <a:pPr>
              <a:buNone/>
            </a:pPr>
            <a:endParaRPr lang="en-US" dirty="0" smtClean="0"/>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7</a:t>
            </a:fld>
            <a:endParaRPr lang="en-US" dirty="0"/>
          </a:p>
        </p:txBody>
      </p:sp>
      <p:pic>
        <p:nvPicPr>
          <p:cNvPr id="1029" name="Picture 5" descr="C:\Documents and Settings\Joanie.Hildenbrand\Local Settings\Temporary Internet Files\Content.IE5\KPTBOFCS\MC900357007[1].wmf"/>
          <p:cNvPicPr>
            <a:picLocks noChangeAspect="1" noChangeArrowheads="1"/>
          </p:cNvPicPr>
          <p:nvPr/>
        </p:nvPicPr>
        <p:blipFill>
          <a:blip r:embed="rId3" cstate="print"/>
          <a:srcRect/>
          <a:stretch>
            <a:fillRect/>
          </a:stretch>
        </p:blipFill>
        <p:spPr bwMode="auto">
          <a:xfrm>
            <a:off x="7543800" y="304801"/>
            <a:ext cx="990600" cy="1066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838200"/>
          </a:xfrm>
        </p:spPr>
        <p:txBody>
          <a:bodyPr>
            <a:normAutofit/>
          </a:bodyPr>
          <a:lstStyle/>
          <a:p>
            <a:pPr algn="ctr"/>
            <a:r>
              <a:rPr lang="en-US" sz="4000" b="1" u="sng" dirty="0" smtClean="0"/>
              <a:t>Funding, continued</a:t>
            </a:r>
            <a:endParaRPr lang="en-US" sz="4000" b="1" u="sng" dirty="0"/>
          </a:p>
        </p:txBody>
      </p:sp>
      <p:sp>
        <p:nvSpPr>
          <p:cNvPr id="5" name="Content Placeholder 4"/>
          <p:cNvSpPr>
            <a:spLocks noGrp="1"/>
          </p:cNvSpPr>
          <p:nvPr>
            <p:ph idx="1"/>
          </p:nvPr>
        </p:nvSpPr>
        <p:spPr>
          <a:xfrm>
            <a:off x="457200" y="2057400"/>
            <a:ext cx="7696200" cy="4572000"/>
          </a:xfrm>
        </p:spPr>
        <p:txBody>
          <a:bodyPr>
            <a:normAutofit lnSpcReduction="10000"/>
          </a:bodyPr>
          <a:lstStyle/>
          <a:p>
            <a:r>
              <a:rPr lang="en-US" sz="3200" b="1" u="sng" dirty="0" smtClean="0"/>
              <a:t>Year #3</a:t>
            </a:r>
            <a:r>
              <a:rPr lang="en-US" sz="3200" b="1" dirty="0" smtClean="0"/>
              <a:t>:  </a:t>
            </a:r>
          </a:p>
          <a:p>
            <a:pPr>
              <a:buNone/>
            </a:pPr>
            <a:endParaRPr lang="en-US" sz="1000" b="1" dirty="0" smtClean="0"/>
          </a:p>
          <a:p>
            <a:pPr lvl="1"/>
            <a:r>
              <a:rPr lang="en-US" sz="2800" b="1" dirty="0" smtClean="0"/>
              <a:t>Sites are eligible to participate in Severe Need Breakfast (Second preceding year—School site serves at least 40% of lunches to Free/Reduced students.)</a:t>
            </a:r>
          </a:p>
          <a:p>
            <a:pPr lvl="1"/>
            <a:endParaRPr lang="en-US" sz="2000" b="1" dirty="0" smtClean="0"/>
          </a:p>
          <a:p>
            <a:pPr lvl="1"/>
            <a:r>
              <a:rPr lang="en-US" sz="2800" b="1" dirty="0" smtClean="0"/>
              <a:t>Charter eligible to receive additional 2 cents for lunches served (Second preceding year—Charter serves 60% of lunches to free/reduced students.)</a:t>
            </a:r>
          </a:p>
          <a:p>
            <a:pPr lvl="1">
              <a:buNone/>
            </a:pPr>
            <a:endParaRPr lang="en-US" b="1" dirty="0" smtClean="0"/>
          </a:p>
          <a:p>
            <a:pPr lvl="1"/>
            <a:endParaRPr lang="en-US" b="1" dirty="0" smtClean="0"/>
          </a:p>
          <a:p>
            <a:endParaRPr lang="en-US" b="1" dirty="0" smtClean="0"/>
          </a:p>
          <a:p>
            <a:endParaRPr lang="en-US" b="1" dirty="0" smtClean="0"/>
          </a:p>
          <a:p>
            <a:endParaRPr lang="en-US" b="1" dirty="0" smtClean="0"/>
          </a:p>
          <a:p>
            <a:pPr>
              <a:buNone/>
            </a:pPr>
            <a:endParaRPr lang="en-US" dirty="0" smtClean="0"/>
          </a:p>
          <a:p>
            <a:pPr>
              <a:buNone/>
            </a:pP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8</a:t>
            </a:fld>
            <a:endParaRPr lang="en-US" dirty="0"/>
          </a:p>
        </p:txBody>
      </p:sp>
      <p:pic>
        <p:nvPicPr>
          <p:cNvPr id="7170" name="Picture 2" descr="C:\Documents and Settings\Joanie.Hildenbrand\Local Settings\Temporary Internet Files\Content.IE5\0FH32U5Z\MC900441529[1].wmf"/>
          <p:cNvPicPr>
            <a:picLocks noChangeAspect="1" noChangeArrowheads="1"/>
          </p:cNvPicPr>
          <p:nvPr/>
        </p:nvPicPr>
        <p:blipFill>
          <a:blip r:embed="rId3" cstate="print"/>
          <a:srcRect/>
          <a:stretch>
            <a:fillRect/>
          </a:stretch>
        </p:blipFill>
        <p:spPr bwMode="auto">
          <a:xfrm>
            <a:off x="6324600" y="1143000"/>
            <a:ext cx="1670859" cy="14922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467600" cy="1295400"/>
          </a:xfrm>
        </p:spPr>
        <p:txBody>
          <a:bodyPr>
            <a:noAutofit/>
          </a:bodyPr>
          <a:lstStyle/>
          <a:p>
            <a:pPr algn="ctr"/>
            <a:r>
              <a:rPr lang="en-US" sz="4000" b="1" u="sng" dirty="0" smtClean="0"/>
              <a:t>Child Nutrition Funding </a:t>
            </a:r>
            <a:br>
              <a:rPr lang="en-US" sz="4000" b="1" u="sng" dirty="0" smtClean="0"/>
            </a:br>
            <a:r>
              <a:rPr lang="en-US" sz="4000" b="1" u="sng" dirty="0" smtClean="0"/>
              <a:t>Deposits</a:t>
            </a:r>
            <a:endParaRPr lang="en-US" sz="4000" b="1" u="sng" dirty="0"/>
          </a:p>
        </p:txBody>
      </p:sp>
      <p:sp>
        <p:nvSpPr>
          <p:cNvPr id="5" name="Content Placeholder 4"/>
          <p:cNvSpPr>
            <a:spLocks noGrp="1"/>
          </p:cNvSpPr>
          <p:nvPr>
            <p:ph idx="1"/>
          </p:nvPr>
        </p:nvSpPr>
        <p:spPr>
          <a:xfrm>
            <a:off x="457200" y="3276600"/>
            <a:ext cx="7696200" cy="3050755"/>
          </a:xfrm>
        </p:spPr>
        <p:txBody>
          <a:bodyPr>
            <a:normAutofit/>
          </a:bodyPr>
          <a:lstStyle/>
          <a:p>
            <a:r>
              <a:rPr lang="en-US" sz="2800" b="1" dirty="0" smtClean="0"/>
              <a:t>Federal reimbursements deposited into account chosen by Charter school</a:t>
            </a:r>
          </a:p>
          <a:p>
            <a:endParaRPr lang="en-US" sz="2800" b="1" dirty="0"/>
          </a:p>
          <a:p>
            <a:r>
              <a:rPr lang="en-US" sz="2800" b="1" dirty="0" smtClean="0"/>
              <a:t>State Match funds deposited into Sponsor’s account</a:t>
            </a:r>
            <a:endParaRPr lang="en-US" sz="2800" b="1" dirty="0"/>
          </a:p>
        </p:txBody>
      </p:sp>
      <p:sp>
        <p:nvSpPr>
          <p:cNvPr id="4" name="Date Placeholder 3"/>
          <p:cNvSpPr>
            <a:spLocks noGrp="1"/>
          </p:cNvSpPr>
          <p:nvPr>
            <p:ph type="dt" sz="half" idx="10"/>
          </p:nvPr>
        </p:nvSpPr>
        <p:spPr/>
        <p:txBody>
          <a:bodyPr/>
          <a:lstStyle/>
          <a:p>
            <a:fld id="{CC672E18-BD69-4767-861E-8796E053E5EE}" type="datetime1">
              <a:rPr lang="en-US" smtClean="0"/>
              <a:pPr/>
              <a:t>4/2/2015</a:t>
            </a:fld>
            <a:endParaRPr lang="en-US" dirty="0"/>
          </a:p>
        </p:txBody>
      </p:sp>
      <p:sp>
        <p:nvSpPr>
          <p:cNvPr id="7" name="Footer Placeholder 6"/>
          <p:cNvSpPr>
            <a:spLocks noGrp="1"/>
          </p:cNvSpPr>
          <p:nvPr>
            <p:ph type="ftr" sz="quarter" idx="11"/>
          </p:nvPr>
        </p:nvSpPr>
        <p:spPr/>
        <p:txBody>
          <a:bodyPr/>
          <a:lstStyle/>
          <a:p>
            <a:r>
              <a:rPr lang="en-US" dirty="0" smtClean="0"/>
              <a:t>Child Nutrition for Charter Schools</a:t>
            </a:r>
            <a:endParaRPr lang="en-US" dirty="0"/>
          </a:p>
        </p:txBody>
      </p:sp>
      <p:sp>
        <p:nvSpPr>
          <p:cNvPr id="6" name="Slide Number Placeholder 5"/>
          <p:cNvSpPr>
            <a:spLocks noGrp="1"/>
          </p:cNvSpPr>
          <p:nvPr>
            <p:ph type="sldNum" sz="quarter" idx="12"/>
          </p:nvPr>
        </p:nvSpPr>
        <p:spPr/>
        <p:txBody>
          <a:bodyPr/>
          <a:lstStyle/>
          <a:p>
            <a:fld id="{50D4509E-0E8A-4F3D-9F2F-4E505FD1EFD6}" type="slidenum">
              <a:rPr lang="en-US" smtClean="0"/>
              <a:pPr/>
              <a:t>9</a:t>
            </a:fld>
            <a:endParaRPr lang="en-US" dirty="0"/>
          </a:p>
        </p:txBody>
      </p:sp>
      <p:pic>
        <p:nvPicPr>
          <p:cNvPr id="1027" name="Picture 3" descr="C:\Documents and Settings\Joanie.Hildenbrand\Local Settings\Temporary Internet Files\Content.IE5\IJ01LWH1\MP910216577[1].jpg"/>
          <p:cNvPicPr>
            <a:picLocks noChangeAspect="1" noChangeArrowheads="1"/>
          </p:cNvPicPr>
          <p:nvPr/>
        </p:nvPicPr>
        <p:blipFill>
          <a:blip r:embed="rId3" cstate="print"/>
          <a:srcRect/>
          <a:stretch>
            <a:fillRect/>
          </a:stretch>
        </p:blipFill>
        <p:spPr bwMode="auto">
          <a:xfrm>
            <a:off x="6698672" y="1828800"/>
            <a:ext cx="1607128" cy="126274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1632</TotalTime>
  <Words>2353</Words>
  <Application>Microsoft Office PowerPoint</Application>
  <PresentationFormat>On-screen Show (4:3)</PresentationFormat>
  <Paragraphs>247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Child Nutrition Programs  In  Charter Schools</vt:lpstr>
      <vt:lpstr>Child Nutrition Programs United States Department of  Agriculture</vt:lpstr>
      <vt:lpstr>Child Nutrition Programs Federal Regulation Prohibitions</vt:lpstr>
      <vt:lpstr>Child Nutrition Programs Items to Think About</vt:lpstr>
      <vt:lpstr>Self-Operating vs. Contract Meals</vt:lpstr>
      <vt:lpstr>Participation Requires</vt:lpstr>
      <vt:lpstr>Funding</vt:lpstr>
      <vt:lpstr>Funding, continued</vt:lpstr>
      <vt:lpstr>Child Nutrition Funding  Deposits</vt:lpstr>
      <vt:lpstr>Required Records</vt:lpstr>
      <vt:lpstr>Required Reports</vt:lpstr>
      <vt:lpstr>Child Nutrition Programs  In  Charter Schools</vt:lpstr>
      <vt:lpstr>Role of State Department of Education  Child Nutrition Programs</vt:lpstr>
      <vt:lpstr>Child Nutrition Programs  In  Charter Schools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PreReview Workshop</dc:title>
  <dc:creator>Jennifer.Marchbanks</dc:creator>
  <cp:lastModifiedBy>Daniel Craig</cp:lastModifiedBy>
  <cp:revision>225</cp:revision>
  <cp:lastPrinted>2015-02-25T15:23:46Z</cp:lastPrinted>
  <dcterms:created xsi:type="dcterms:W3CDTF">2008-08-11T17:44:40Z</dcterms:created>
  <dcterms:modified xsi:type="dcterms:W3CDTF">2015-04-02T16:18:08Z</dcterms:modified>
</cp:coreProperties>
</file>