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39B3730-3CF0-407E-A0F8-9D563B9EFA56}">
  <a:tblStyle styleId="{539B3730-3CF0-407E-A0F8-9D563B9EFA5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fill>
          <a:solidFill>
            <a:srgbClr val="CACACA"/>
          </a:solidFill>
        </a:fill>
      </a:tcStyle>
    </a:band1H>
    <a:band2H>
      <a:tcTxStyle/>
    </a:band2H>
    <a:band1V>
      <a:tcTxStyle/>
      <a:tcStyle>
        <a:fill>
          <a:solidFill>
            <a:srgbClr val="CACAC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dk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dk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74538c0bfa_0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74538c0bf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71061" y="1122363"/>
            <a:ext cx="5615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71061" y="3602038"/>
            <a:ext cx="5615400" cy="10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A close up of Oklahoma logo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15472" t="14013"/>
          <a:stretch/>
        </p:blipFill>
        <p:spPr>
          <a:xfrm>
            <a:off x="5986465" y="-1"/>
            <a:ext cx="6205533" cy="63127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klahoma Education Logo" id="14" name="Google Shape;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061" y="5335408"/>
            <a:ext cx="3048001" cy="977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klahoma Logo" id="16" name="Google Shape;16;p3"/>
          <p:cNvPicPr preferRelativeResize="0"/>
          <p:nvPr/>
        </p:nvPicPr>
        <p:blipFill rotWithShape="1">
          <a:blip r:embed="rId2">
            <a:alphaModFix/>
          </a:blip>
          <a:srcRect b="33489" l="580" r="-1" t="386"/>
          <a:stretch/>
        </p:blipFill>
        <p:spPr>
          <a:xfrm>
            <a:off x="0" y="0"/>
            <a:ext cx="12192000" cy="456604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type="title"/>
          </p:nvPr>
        </p:nvSpPr>
        <p:spPr>
          <a:xfrm>
            <a:off x="367667" y="1709738"/>
            <a:ext cx="5478600" cy="27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367667" y="4677833"/>
            <a:ext cx="11456700" cy="1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9A8D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9A8D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9A8D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9A8D2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A8D2"/>
              </a:buClr>
              <a:buSzPts val="1600"/>
              <a:buNone/>
              <a:defRPr sz="1600">
                <a:solidFill>
                  <a:srgbClr val="89A8D2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A8D2"/>
              </a:buClr>
              <a:buSzPts val="1600"/>
              <a:buNone/>
              <a:defRPr sz="1600">
                <a:solidFill>
                  <a:srgbClr val="89A8D2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A8D2"/>
              </a:buClr>
              <a:buSzPts val="1600"/>
              <a:buNone/>
              <a:defRPr sz="1600">
                <a:solidFill>
                  <a:srgbClr val="89A8D2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A8D2"/>
              </a:buClr>
              <a:buSzPts val="1600"/>
              <a:buNone/>
              <a:defRPr sz="1600">
                <a:solidFill>
                  <a:srgbClr val="89A8D2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513829" y="6363318"/>
            <a:ext cx="596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0" y="6363318"/>
            <a:ext cx="51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Oklahoma Education Logo" id="21" name="Google Shape;2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71868" y="6246549"/>
            <a:ext cx="1502794" cy="4818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22;p3"/>
          <p:cNvCxnSpPr/>
          <p:nvPr/>
        </p:nvCxnSpPr>
        <p:spPr>
          <a:xfrm>
            <a:off x="513829" y="6412530"/>
            <a:ext cx="0" cy="266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294199" y="365125"/>
            <a:ext cx="11603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94199" y="1825625"/>
            <a:ext cx="11603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513829" y="6363318"/>
            <a:ext cx="596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0" y="6363318"/>
            <a:ext cx="51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Oklahoma Education Logo"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71868" y="6246549"/>
            <a:ext cx="1502794" cy="4818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Google Shape;29;p4"/>
          <p:cNvCxnSpPr/>
          <p:nvPr/>
        </p:nvCxnSpPr>
        <p:spPr>
          <a:xfrm>
            <a:off x="513829" y="6412530"/>
            <a:ext cx="0" cy="266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294199" y="365125"/>
            <a:ext cx="11526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294199" y="1825625"/>
            <a:ext cx="5648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2" y="1825625"/>
            <a:ext cx="5648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513829" y="6363318"/>
            <a:ext cx="596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0" y="6363318"/>
            <a:ext cx="51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Oklahoma Education Logo" id="36" name="Google Shape;3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71868" y="6246549"/>
            <a:ext cx="1502794" cy="4818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Google Shape;37;p5"/>
          <p:cNvCxnSpPr/>
          <p:nvPr/>
        </p:nvCxnSpPr>
        <p:spPr>
          <a:xfrm>
            <a:off x="513829" y="6412530"/>
            <a:ext cx="0" cy="266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294198" y="365125"/>
            <a:ext cx="11570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513829" y="6363318"/>
            <a:ext cx="596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0" y="6363318"/>
            <a:ext cx="51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Oklahoma Education Logo"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71868" y="6246549"/>
            <a:ext cx="1502794" cy="4818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" name="Google Shape;43;p6"/>
          <p:cNvCxnSpPr/>
          <p:nvPr/>
        </p:nvCxnSpPr>
        <p:spPr>
          <a:xfrm>
            <a:off x="513829" y="6412530"/>
            <a:ext cx="0" cy="266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294199" y="365125"/>
            <a:ext cx="11526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294200" y="1703465"/>
            <a:ext cx="5648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6172202" y="1703465"/>
            <a:ext cx="5648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513829" y="6363318"/>
            <a:ext cx="596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0" y="6363318"/>
            <a:ext cx="51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Oklahoma Education Logo" id="50" name="Google Shape;5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71868" y="6246549"/>
            <a:ext cx="1502794" cy="4818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" name="Google Shape;51;p7"/>
          <p:cNvCxnSpPr/>
          <p:nvPr/>
        </p:nvCxnSpPr>
        <p:spPr>
          <a:xfrm>
            <a:off x="513829" y="6412530"/>
            <a:ext cx="0" cy="266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" name="Google Shape;52;p7"/>
          <p:cNvSpPr txBox="1"/>
          <p:nvPr>
            <p:ph idx="3" type="body"/>
          </p:nvPr>
        </p:nvSpPr>
        <p:spPr>
          <a:xfrm>
            <a:off x="294199" y="2527377"/>
            <a:ext cx="5648700" cy="3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4" type="body"/>
          </p:nvPr>
        </p:nvSpPr>
        <p:spPr>
          <a:xfrm>
            <a:off x="6172202" y="2527377"/>
            <a:ext cx="5648700" cy="3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71061" y="365125"/>
            <a:ext cx="10982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71061" y="1825625"/>
            <a:ext cx="10982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750896" y="6356350"/>
            <a:ext cx="596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129309" y="6356350"/>
            <a:ext cx="621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ctrTitle"/>
          </p:nvPr>
        </p:nvSpPr>
        <p:spPr>
          <a:xfrm>
            <a:off x="265561" y="2056863"/>
            <a:ext cx="56154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Expectation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Matrix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Activity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type="title"/>
          </p:nvPr>
        </p:nvSpPr>
        <p:spPr>
          <a:xfrm>
            <a:off x="294149" y="-343250"/>
            <a:ext cx="11603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Expectations Matrix Activity</a:t>
            </a:r>
            <a:endParaRPr/>
          </a:p>
        </p:txBody>
      </p:sp>
      <p:sp>
        <p:nvSpPr>
          <p:cNvPr id="64" name="Google Shape;64;p9"/>
          <p:cNvSpPr txBox="1"/>
          <p:nvPr>
            <p:ph idx="1" type="body"/>
          </p:nvPr>
        </p:nvSpPr>
        <p:spPr>
          <a:xfrm>
            <a:off x="294149" y="982450"/>
            <a:ext cx="11603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u="sng"/>
              <a:t>Guidelines</a:t>
            </a:r>
            <a:endParaRPr/>
          </a:p>
          <a:p>
            <a:pPr indent="-4318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State rules positively</a:t>
            </a:r>
            <a:endParaRPr/>
          </a:p>
          <a:p>
            <a:pPr indent="-4318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Keep to 3 to 5 per setting </a:t>
            </a:r>
            <a:endParaRPr/>
          </a:p>
          <a:p>
            <a:pPr indent="-4318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Use common and few words (easy remember) </a:t>
            </a:r>
            <a:endParaRPr/>
          </a:p>
          <a:p>
            <a:pPr indent="-4318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Rules should tell what the behaviors “looks like” </a:t>
            </a:r>
            <a:endParaRPr/>
          </a:p>
          <a:p>
            <a:pPr indent="-38100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Example: What does respect look like in the classroom</a:t>
            </a:r>
            <a:endParaRPr sz="2400"/>
          </a:p>
          <a:p>
            <a:pPr indent="-38100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What does being safe look like when using technology</a:t>
            </a:r>
            <a:endParaRPr sz="2400"/>
          </a:p>
          <a:p>
            <a:pPr indent="-4318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Tell students what TO DO rather than what NOT to do. </a:t>
            </a:r>
            <a:endParaRPr/>
          </a:p>
          <a:p>
            <a:pPr indent="-38100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Example: Instead of “no vaping the restroom”</a:t>
            </a:r>
            <a:endParaRPr sz="2400"/>
          </a:p>
          <a:p>
            <a:pPr indent="-38100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Report inappropriate activity immediately </a:t>
            </a:r>
            <a:endParaRPr sz="2400"/>
          </a:p>
          <a:p>
            <a:pPr indent="-38100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Return to class quickly</a:t>
            </a:r>
            <a:endParaRPr sz="24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150475" y="260950"/>
            <a:ext cx="3165600" cy="220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Example</a:t>
            </a:r>
            <a:br>
              <a:rPr lang="en-US" sz="3959"/>
            </a:br>
            <a:r>
              <a:rPr lang="en-US" sz="3959"/>
              <a:t>of an Expectation Matrix</a:t>
            </a:r>
            <a:endParaRPr/>
          </a:p>
        </p:txBody>
      </p:sp>
      <p:pic>
        <p:nvPicPr>
          <p:cNvPr id="70" name="Google Shape;70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32583" y="1"/>
            <a:ext cx="88752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294199" y="0"/>
            <a:ext cx="11603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Instructions</a:t>
            </a:r>
            <a:endParaRPr/>
          </a:p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>
            <a:off x="294199" y="951425"/>
            <a:ext cx="11603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Grab </a:t>
            </a:r>
            <a:r>
              <a:rPr lang="en-US"/>
              <a:t>a sticky note.</a:t>
            </a:r>
            <a:r>
              <a:rPr lang="en-US"/>
              <a:t> 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Select an expectation (left side of matrix, in red).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Select a location (top of matrix, in black).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Write down one behavior specific rule.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Shows how the expectation looks in the given location. 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Place sticky note on the behavior matrix.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At the end of the activity, sticky notes will be collected to assist with the creation of the schoolwide behavior/expectation matrix.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Google Shape;81;p12"/>
          <p:cNvGraphicFramePr/>
          <p:nvPr/>
        </p:nvGraphicFramePr>
        <p:xfrm>
          <a:off x="231494" y="13571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{539B3730-3CF0-407E-A0F8-9D563B9EFA56}</a:tableStyleId>
              </a:tblPr>
              <a:tblGrid>
                <a:gridCol w="1458400"/>
                <a:gridCol w="1574150"/>
                <a:gridCol w="1736200"/>
                <a:gridCol w="1736200"/>
                <a:gridCol w="1794075"/>
                <a:gridCol w="1759350"/>
                <a:gridCol w="1713050"/>
              </a:tblGrid>
              <a:tr h="954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Classroom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Hallway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Restrooms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Cafeteria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Technology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Extracurricular Activities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1826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Insert </a:t>
                      </a:r>
                      <a:endParaRPr sz="20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Expectation</a:t>
                      </a:r>
                      <a:endParaRPr sz="20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920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Insert</a:t>
                      </a:r>
                      <a:endParaRPr sz="20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Expectation</a:t>
                      </a:r>
                      <a:endParaRPr sz="20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794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Insert</a:t>
                      </a:r>
                      <a:endParaRPr sz="20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Expectation</a:t>
                      </a:r>
                      <a:endParaRPr sz="20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