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69" r:id="rId4"/>
    <p:sldId id="274" r:id="rId5"/>
    <p:sldId id="271" r:id="rId6"/>
    <p:sldId id="273" r:id="rId7"/>
    <p:sldId id="272" r:id="rId8"/>
    <p:sldId id="258" r:id="rId9"/>
    <p:sldId id="259" r:id="rId10"/>
    <p:sldId id="260" r:id="rId11"/>
    <p:sldId id="268" r:id="rId12"/>
    <p:sldId id="262" r:id="rId13"/>
    <p:sldId id="263" r:id="rId14"/>
    <p:sldId id="264" r:id="rId15"/>
    <p:sldId id="275" r:id="rId16"/>
    <p:sldId id="279" r:id="rId17"/>
    <p:sldId id="278" r:id="rId18"/>
    <p:sldId id="277" r:id="rId19"/>
    <p:sldId id="265" r:id="rId20"/>
    <p:sldId id="266" r:id="rId21"/>
    <p:sldId id="267" r:id="rId22"/>
    <p:sldId id="270" r:id="rId23"/>
    <p:sldId id="280" r:id="rId24"/>
    <p:sldId id="281" r:id="rId25"/>
    <p:sldId id="282" r:id="rId26"/>
    <p:sldId id="283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89" autoAdjust="0"/>
    <p:restoredTop sz="94660"/>
  </p:normalViewPr>
  <p:slideViewPr>
    <p:cSldViewPr>
      <p:cViewPr varScale="1">
        <p:scale>
          <a:sx n="112" d="100"/>
          <a:sy n="112" d="100"/>
        </p:scale>
        <p:origin x="-918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3F79815-70CE-446A-9C96-EE2D7A149162}" type="datetimeFigureOut">
              <a:rPr lang="en-US" smtClean="0"/>
              <a:t>9/18/2015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DE75A6B-DDEA-45D2-99E6-590485571F4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zada.farris@sde.ok.gov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mailto:Beth.steele@sde.ok.gov" TargetMode="External"/><Relationship Id="rId3" Type="http://schemas.openxmlformats.org/officeDocument/2006/relationships/hyperlink" Target="mailto:debra.cornelison@sde.ok.gov" TargetMode="External"/><Relationship Id="rId7" Type="http://schemas.openxmlformats.org/officeDocument/2006/relationships/hyperlink" Target="mailto:tina.spence@sde.ok.gov" TargetMode="External"/><Relationship Id="rId12" Type="http://schemas.openxmlformats.org/officeDocument/2006/relationships/hyperlink" Target="mailto:desarae.witmer@sde.ok.gov" TargetMode="External"/><Relationship Id="rId2" Type="http://schemas.openxmlformats.org/officeDocument/2006/relationships/hyperlink" Target="mailto:nicholas.clayton@sde.ok.gov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stephanie.schutt@sde.ok.gov" TargetMode="External"/><Relationship Id="rId11" Type="http://schemas.openxmlformats.org/officeDocument/2006/relationships/hyperlink" Target="mailto:janel.cypert@sde.ok.gov" TargetMode="External"/><Relationship Id="rId5" Type="http://schemas.openxmlformats.org/officeDocument/2006/relationships/hyperlink" Target="mailto:varhea.owens-hopkins@sde.ok.gov" TargetMode="External"/><Relationship Id="rId10" Type="http://schemas.openxmlformats.org/officeDocument/2006/relationships/hyperlink" Target="mailto:zada.farris@sde.ok.gov" TargetMode="External"/><Relationship Id="rId4" Type="http://schemas.openxmlformats.org/officeDocument/2006/relationships/hyperlink" Target="mailto:jan.foreman@sde.ok.gov" TargetMode="External"/><Relationship Id="rId9" Type="http://schemas.openxmlformats.org/officeDocument/2006/relationships/hyperlink" Target="mailto:janie.stewart@sde.ok.g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Office of School Support</a:t>
            </a:r>
          </a:p>
          <a:p>
            <a:r>
              <a:rPr lang="en-US" dirty="0" smtClean="0"/>
              <a:t>September 30, 2015</a:t>
            </a:r>
            <a:endParaRPr lang="en-US" dirty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762000" y="762000"/>
            <a:ext cx="7696200" cy="4038600"/>
          </a:xfrm>
          <a:prstGeom prst="rect">
            <a:avLst/>
          </a:prstGeom>
          <a:gradFill flip="none" rotWithShape="1">
            <a:gsLst>
              <a:gs pos="65000">
                <a:schemeClr val="tx2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5"/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80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FY16 GMS Claims Process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85" r="82342" b="9269"/>
          <a:stretch/>
        </p:blipFill>
        <p:spPr bwMode="auto">
          <a:xfrm>
            <a:off x="457200" y="1828799"/>
            <a:ext cx="3640667" cy="337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48" r="81965" b="35183"/>
          <a:stretch/>
        </p:blipFill>
        <p:spPr bwMode="auto">
          <a:xfrm>
            <a:off x="4419600" y="1828800"/>
            <a:ext cx="3640456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457200" y="1295400"/>
            <a:ext cx="3640456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Multi-Site Application</a:t>
            </a: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4419600" y="1286933"/>
            <a:ext cx="3640456" cy="533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Single-Site Application</a:t>
            </a: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5257800"/>
            <a:ext cx="8077200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Select the radial button next to the MOST RECENT Final Approved application/amendment</a:t>
            </a:r>
          </a:p>
          <a:p>
            <a:pPr marL="0" indent="0" algn="ctr">
              <a:buNone/>
            </a:pPr>
            <a:r>
              <a:rPr lang="en-US" b="1" dirty="0" smtClean="0">
                <a:solidFill>
                  <a:schemeClr val="accent2"/>
                </a:solidFill>
              </a:rPr>
              <a:t>16-PlanSchoolImprove-00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40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38385" r="82342" b="9269"/>
          <a:stretch/>
        </p:blipFill>
        <p:spPr bwMode="auto">
          <a:xfrm>
            <a:off x="2590800" y="1219200"/>
            <a:ext cx="3640667" cy="337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457200" y="4876800"/>
            <a:ext cx="8077200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Do not create a claim off of an “A0” application/amendment </a:t>
            </a:r>
          </a:p>
          <a:p>
            <a:r>
              <a:rPr lang="en-US" dirty="0" smtClean="0"/>
              <a:t>It WILL cause errors in GMS</a:t>
            </a:r>
          </a:p>
        </p:txBody>
      </p:sp>
      <p:sp>
        <p:nvSpPr>
          <p:cNvPr id="12" name="&quot;No&quot; Symbol 11"/>
          <p:cNvSpPr/>
          <p:nvPr/>
        </p:nvSpPr>
        <p:spPr>
          <a:xfrm>
            <a:off x="3695700" y="1981200"/>
            <a:ext cx="1600200" cy="1447800"/>
          </a:xfrm>
          <a:prstGeom prst="noSmoking">
            <a:avLst>
              <a:gd name="adj" fmla="val 9300"/>
            </a:avLst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4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6830" r="16405" b="21277"/>
          <a:stretch/>
        </p:blipFill>
        <p:spPr bwMode="auto">
          <a:xfrm>
            <a:off x="457200" y="3378200"/>
            <a:ext cx="8107206" cy="1651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ame 4"/>
          <p:cNvSpPr/>
          <p:nvPr/>
        </p:nvSpPr>
        <p:spPr>
          <a:xfrm>
            <a:off x="3180002" y="3816598"/>
            <a:ext cx="1010997" cy="533400"/>
          </a:xfrm>
          <a:prstGeom prst="frame">
            <a:avLst>
              <a:gd name="adj1" fmla="val 22190"/>
            </a:avLst>
          </a:prstGeom>
          <a:solidFill>
            <a:schemeClr val="accent2"/>
          </a:solidFill>
          <a:ln w="190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ame 5"/>
          <p:cNvSpPr/>
          <p:nvPr/>
        </p:nvSpPr>
        <p:spPr>
          <a:xfrm>
            <a:off x="533400" y="4572000"/>
            <a:ext cx="457200" cy="428646"/>
          </a:xfrm>
          <a:prstGeom prst="frame">
            <a:avLst>
              <a:gd name="adj1" fmla="val 22596"/>
            </a:avLst>
          </a:prstGeom>
          <a:solidFill>
            <a:schemeClr val="accent2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447800"/>
            <a:ext cx="8077200" cy="12192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Select the radial button next to the “00” application/amendment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Click blue “Payments” button 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27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" t="37799" r="1608" b="2214"/>
          <a:stretch/>
        </p:blipFill>
        <p:spPr bwMode="auto">
          <a:xfrm>
            <a:off x="660830" y="2362200"/>
            <a:ext cx="7822339" cy="3763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3200400" y="2590800"/>
            <a:ext cx="2705100" cy="609600"/>
          </a:xfrm>
          <a:prstGeom prst="frame">
            <a:avLst>
              <a:gd name="adj1" fmla="val 31894"/>
            </a:avLst>
          </a:prstGeom>
          <a:solidFill>
            <a:schemeClr val="accent2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" y="1219200"/>
            <a:ext cx="8077200" cy="990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3"/>
            </a:pPr>
            <a:r>
              <a:rPr lang="en-US" dirty="0" smtClean="0"/>
              <a:t>Click blue “View Summary Expenditure/Closeout Reports” button </a:t>
            </a:r>
          </a:p>
        </p:txBody>
      </p:sp>
      <p:sp>
        <p:nvSpPr>
          <p:cNvPr id="8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01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81" r="50996" b="23210"/>
          <a:stretch/>
        </p:blipFill>
        <p:spPr bwMode="auto">
          <a:xfrm>
            <a:off x="539151" y="1371600"/>
            <a:ext cx="8065698" cy="17286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rame 5"/>
          <p:cNvSpPr/>
          <p:nvPr/>
        </p:nvSpPr>
        <p:spPr>
          <a:xfrm>
            <a:off x="3581400" y="2133600"/>
            <a:ext cx="1066800" cy="415636"/>
          </a:xfrm>
          <a:prstGeom prst="frame">
            <a:avLst>
              <a:gd name="adj1" fmla="val 16407"/>
            </a:avLst>
          </a:prstGeom>
          <a:solidFill>
            <a:schemeClr val="accent2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34290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4"/>
            </a:pPr>
            <a:r>
              <a:rPr lang="en-US" dirty="0" smtClean="0"/>
              <a:t>Click the blue “Create New Request” button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Claim should automatically open OR select the radial button next to the claim and click the blue “Open Request” button</a:t>
            </a:r>
            <a:endParaRPr lang="en-US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380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48006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5"/>
            </a:pPr>
            <a:r>
              <a:rPr lang="en-US" dirty="0" smtClean="0"/>
              <a:t>Use the Summary Expenditure Report to enter data into GMS Claim</a:t>
            </a:r>
            <a:endParaRPr lang="en-US" dirty="0"/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Remember to “Calculate Totals” when you are done entering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37" r="50665" b="3631"/>
          <a:stretch/>
        </p:blipFill>
        <p:spPr bwMode="auto">
          <a:xfrm>
            <a:off x="685800" y="1219199"/>
            <a:ext cx="7793343" cy="3445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4038600" y="4267200"/>
            <a:ext cx="1143000" cy="457200"/>
          </a:xfrm>
          <a:prstGeom prst="frame">
            <a:avLst>
              <a:gd name="adj1" fmla="val 31894"/>
            </a:avLst>
          </a:prstGeom>
          <a:solidFill>
            <a:schemeClr val="accent2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1430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 smtClean="0"/>
          </a:p>
          <a:p>
            <a:pPr marL="457200" indent="-457200">
              <a:buFont typeface="+mj-lt"/>
              <a:buAutoNum type="arabicPeriod" startAt="6"/>
            </a:pPr>
            <a:r>
              <a:rPr lang="en-US" dirty="0" smtClean="0"/>
              <a:t>Enter the date range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Claims should start on the 1</a:t>
            </a:r>
            <a:r>
              <a:rPr lang="en-US" baseline="30000" dirty="0" smtClean="0"/>
              <a:t>st</a:t>
            </a:r>
            <a:r>
              <a:rPr lang="en-US" dirty="0" smtClean="0"/>
              <a:t> day of a month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Claims should end on the last day of a month (even if the last day is a Saturday, Sunday, or a Holiday)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522" r="66720" b="40824"/>
          <a:stretch/>
        </p:blipFill>
        <p:spPr bwMode="auto">
          <a:xfrm>
            <a:off x="622539" y="2895600"/>
            <a:ext cx="8064261" cy="1185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39869" y="4343400"/>
            <a:ext cx="8229600" cy="15240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7"/>
            </a:pPr>
            <a:r>
              <a:rPr lang="en-US" dirty="0" smtClean="0"/>
              <a:t>DUNS/SAMS Expiration Date will be pre-populated from the Comprehensive District Academic Plan (CDAP)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If this pre-populated date has passed, then the new DUNS/SAMS Entity Overview Record must be upload to the claim</a:t>
            </a:r>
          </a:p>
        </p:txBody>
      </p:sp>
    </p:spTree>
    <p:extLst>
      <p:ext uri="{BB962C8B-B14F-4D97-AF65-F5344CB8AC3E}">
        <p14:creationId xmlns:p14="http://schemas.microsoft.com/office/powerpoint/2010/main" val="361934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33400" y="2209800"/>
            <a:ext cx="82296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8"/>
            </a:pPr>
            <a:r>
              <a:rPr lang="en-US" dirty="0" smtClean="0"/>
              <a:t>Upload Supporting Documentation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Please NAME the uploads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Do not use Special Characters (@#$%^&amp;*)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Once uploaded, documents cannot be removed</a:t>
            </a:r>
          </a:p>
          <a:p>
            <a:pPr marL="857250" lvl="1" indent="-457200">
              <a:buFont typeface="Arial" panose="020B0604020202020204" pitchFamily="34" charset="0"/>
              <a:buChar char="•"/>
            </a:pPr>
            <a:r>
              <a:rPr lang="en-US" dirty="0" smtClean="0"/>
              <a:t>Indicate revised documents with “REVISED”, “CORRECTED”, “NEW”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70440" r="65881" b="22222"/>
          <a:stretch/>
        </p:blipFill>
        <p:spPr bwMode="auto">
          <a:xfrm>
            <a:off x="381000" y="1219200"/>
            <a:ext cx="5852155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4" t="55597" r="66116" b="23522"/>
          <a:stretch/>
        </p:blipFill>
        <p:spPr bwMode="auto">
          <a:xfrm>
            <a:off x="2781608" y="4148667"/>
            <a:ext cx="5820525" cy="20213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61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75646" y="12192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 startAt="9"/>
            </a:pPr>
            <a:r>
              <a:rPr lang="en-US" dirty="0" smtClean="0"/>
              <a:t>Click blue “Save Page” button</a:t>
            </a:r>
          </a:p>
          <a:p>
            <a:pPr marL="457200" indent="-457200">
              <a:buFont typeface="+mj-lt"/>
              <a:buAutoNum type="arabicPeriod" startAt="9"/>
            </a:pPr>
            <a:r>
              <a:rPr lang="en-US" dirty="0"/>
              <a:t> </a:t>
            </a:r>
            <a:r>
              <a:rPr lang="en-US" dirty="0" smtClean="0"/>
              <a:t>Click blue “Submit” button</a:t>
            </a: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" t="76748" r="55417" b="9182"/>
          <a:stretch/>
        </p:blipFill>
        <p:spPr bwMode="auto">
          <a:xfrm>
            <a:off x="459877" y="2438400"/>
            <a:ext cx="8224246" cy="91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53446" y="3962400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If you see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/>
              <a:t> errors on the top of the claim, please note that the claim did NOT SAVE</a:t>
            </a:r>
          </a:p>
          <a:p>
            <a:endParaRPr lang="en-US" dirty="0"/>
          </a:p>
          <a:p>
            <a:r>
              <a:rPr lang="en-US" dirty="0"/>
              <a:t>E</a:t>
            </a:r>
            <a:r>
              <a:rPr lang="en-US" dirty="0" smtClean="0"/>
              <a:t>rrors must be corrected before the claim will save</a:t>
            </a:r>
          </a:p>
        </p:txBody>
      </p:sp>
    </p:spTree>
    <p:extLst>
      <p:ext uri="{BB962C8B-B14F-4D97-AF65-F5344CB8AC3E}">
        <p14:creationId xmlns:p14="http://schemas.microsoft.com/office/powerpoint/2010/main" val="3039298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" t="8034" r="1801" b="19165"/>
          <a:stretch/>
        </p:blipFill>
        <p:spPr bwMode="auto">
          <a:xfrm>
            <a:off x="706282" y="1874837"/>
            <a:ext cx="7731436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ame 4"/>
          <p:cNvSpPr/>
          <p:nvPr/>
        </p:nvSpPr>
        <p:spPr>
          <a:xfrm>
            <a:off x="2514600" y="5562600"/>
            <a:ext cx="5105400" cy="609600"/>
          </a:xfrm>
          <a:prstGeom prst="frame">
            <a:avLst/>
          </a:prstGeom>
          <a:solidFill>
            <a:schemeClr val="tx2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Payment Notices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9144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Payments notices will continue to be posted on the Single Sign-On</a:t>
            </a:r>
          </a:p>
        </p:txBody>
      </p:sp>
    </p:spTree>
    <p:extLst>
      <p:ext uri="{BB962C8B-B14F-4D97-AF65-F5344CB8AC3E}">
        <p14:creationId xmlns:p14="http://schemas.microsoft.com/office/powerpoint/2010/main" val="25391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99533" y="1371600"/>
            <a:ext cx="4038600" cy="2286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Claims Process</a:t>
            </a:r>
          </a:p>
          <a:p>
            <a:r>
              <a:rPr lang="en-US" dirty="0" smtClean="0"/>
              <a:t>Creating a Claim</a:t>
            </a:r>
          </a:p>
          <a:p>
            <a:r>
              <a:rPr lang="en-US" dirty="0" smtClean="0"/>
              <a:t>Payment Notices</a:t>
            </a:r>
          </a:p>
          <a:p>
            <a:r>
              <a:rPr lang="en-US" dirty="0" smtClean="0"/>
              <a:t>Helpful Hints</a:t>
            </a:r>
          </a:p>
          <a:p>
            <a:r>
              <a:rPr lang="en-US" dirty="0" smtClean="0"/>
              <a:t>Documentation</a:t>
            </a:r>
          </a:p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5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3"/>
                </a:solidFill>
              </a:rPr>
              <a:t>Agenda</a:t>
            </a:r>
            <a:endParaRPr lang="en-US" dirty="0">
              <a:solidFill>
                <a:schemeClr val="accent3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Marke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481834"/>
            <a:ext cx="5108575" cy="3805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71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35021" r="54959" b="40637"/>
          <a:stretch/>
        </p:blipFill>
        <p:spPr bwMode="auto">
          <a:xfrm>
            <a:off x="457200" y="3146982"/>
            <a:ext cx="8119533" cy="1432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rame 4"/>
          <p:cNvSpPr/>
          <p:nvPr/>
        </p:nvSpPr>
        <p:spPr>
          <a:xfrm>
            <a:off x="4495800" y="3352800"/>
            <a:ext cx="3910375" cy="838200"/>
          </a:xfrm>
          <a:prstGeom prst="frame">
            <a:avLst/>
          </a:prstGeom>
          <a:solidFill>
            <a:schemeClr val="tx2"/>
          </a:solidFill>
          <a:ln w="19050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23333" y="1219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Payment information can also be found at the top of each approved/paid expenditure report</a:t>
            </a: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/>
              <a:t>Payment Notices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994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2"/>
                </a:solidFill>
              </a:rPr>
              <a:t>Helpful Hints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91067" y="1219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Save claim frequently! – Session timeout is set for 60 minutes.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Errors/Warnings will display in </a:t>
            </a:r>
            <a:r>
              <a:rPr lang="en-US" b="1" dirty="0" smtClean="0">
                <a:solidFill>
                  <a:srgbClr val="FF0000"/>
                </a:solidFill>
              </a:rPr>
              <a:t>RED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at the top of the page after attempting to SAVE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If you have no warnings, the save was successful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Do not use special characters (!@#$%^&amp;*) when naming attachments – GMS cannot open these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Hand-written or hand-edited Purchase Orders, Summary/Detailed Expenditure Reports, or Invoices are not acceptable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333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91067" y="1219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/>
              <a:t>Expenditures/coding must ALIGN with:</a:t>
            </a:r>
          </a:p>
          <a:p>
            <a:pPr lvl="1"/>
            <a:r>
              <a:rPr lang="en-US" dirty="0"/>
              <a:t>UPLOADED PAPER CLAIM</a:t>
            </a:r>
          </a:p>
          <a:p>
            <a:pPr lvl="1"/>
            <a:r>
              <a:rPr lang="en-US" dirty="0"/>
              <a:t>FINAL APPROVED APPLICATION/AMENDMENT</a:t>
            </a:r>
          </a:p>
          <a:p>
            <a:pPr lvl="1"/>
            <a:r>
              <a:rPr lang="en-US" dirty="0"/>
              <a:t>FEDERAL GUIDANCE</a:t>
            </a:r>
          </a:p>
          <a:p>
            <a:pPr lvl="1"/>
            <a:r>
              <a:rPr lang="en-US" dirty="0"/>
              <a:t>OKLAHOMA COST ACCOUNTING SYSTEM (OCAS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Personnel being paid Salaries (Object Code 100) must be validated on the Personnel </a:t>
            </a:r>
            <a:r>
              <a:rPr lang="en-US" dirty="0" smtClean="0"/>
              <a:t>tab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Highlighters do not scan well. Please do not use highlighters on claims or supporting documentation</a:t>
            </a:r>
          </a:p>
          <a:p>
            <a:endParaRPr lang="en-US" dirty="0"/>
          </a:p>
          <a:p>
            <a:endParaRPr lang="en-US" dirty="0" smtClean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2"/>
                </a:solidFill>
              </a:rPr>
              <a:t>Helpful Hints</a:t>
            </a:r>
            <a:endParaRPr lang="en-US" dirty="0">
              <a:solidFill>
                <a:schemeClr val="bg2"/>
              </a:solidFill>
            </a:endParaRPr>
          </a:p>
        </p:txBody>
      </p:sp>
      <p:pic>
        <p:nvPicPr>
          <p:cNvPr id="1027" name="Picture 3" descr="C:\Users\274438\AppData\Local\Microsoft\Windows\Temporary Internet Files\Content.IE5\BJLZK02Y\yellowhighlighter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58293">
            <a:off x="3429001" y="4648200"/>
            <a:ext cx="1574869" cy="193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09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91067" y="1219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Claims are processed in chronological order (by date range), not by the date they were submitted</a:t>
            </a:r>
          </a:p>
          <a:p>
            <a:endParaRPr lang="en-US" dirty="0"/>
          </a:p>
          <a:p>
            <a:r>
              <a:rPr lang="en-US" dirty="0" smtClean="0"/>
              <a:t>“Zero Dollar” Claims are NO LONGER REQUIRED</a:t>
            </a:r>
          </a:p>
          <a:p>
            <a:endParaRPr lang="en-US" dirty="0"/>
          </a:p>
          <a:p>
            <a:r>
              <a:rPr lang="en-US" dirty="0" smtClean="0"/>
              <a:t>Submit claims in a timely manner</a:t>
            </a:r>
          </a:p>
          <a:p>
            <a:endParaRPr lang="en-US" dirty="0"/>
          </a:p>
          <a:p>
            <a:r>
              <a:rPr lang="en-US" dirty="0" smtClean="0"/>
              <a:t>Please contact Office of School Support for technical assistance or to report errors (see contact page)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2"/>
                </a:solidFill>
              </a:rPr>
              <a:t>Helpful Hints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5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491067" y="1219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If the claim is returned, the reviewer’s notes will be located in the Review Checklist Pop-Up</a:t>
            </a:r>
          </a:p>
          <a:p>
            <a:endParaRPr lang="en-US" dirty="0"/>
          </a:p>
          <a:p>
            <a:r>
              <a:rPr lang="en-US" dirty="0" smtClean="0"/>
              <a:t>If the Review Checklist does not pop-up, then your internet’s “Pop-Up Blocker” is turned on -You will need to turn it off</a:t>
            </a:r>
          </a:p>
          <a:p>
            <a:endParaRPr lang="en-US" dirty="0"/>
          </a:p>
          <a:p>
            <a:r>
              <a:rPr lang="en-US" dirty="0" smtClean="0"/>
              <a:t>If you still cannot see the Review Checklist, please contact your assigned School Support Specialist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bg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bg2"/>
                </a:solidFill>
              </a:rPr>
              <a:t>Helpful Hints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4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3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3"/>
                </a:solidFill>
              </a:rPr>
              <a:t>Timeline</a:t>
            </a:r>
            <a:endParaRPr lang="en-US" dirty="0">
              <a:solidFill>
                <a:schemeClr val="accent3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2286000"/>
            <a:ext cx="8229600" cy="2286000"/>
            <a:chOff x="381000" y="2895600"/>
            <a:chExt cx="8229600" cy="2286000"/>
          </a:xfrm>
        </p:grpSpPr>
        <p:grpSp>
          <p:nvGrpSpPr>
            <p:cNvPr id="7" name="Group 6"/>
            <p:cNvGrpSpPr/>
            <p:nvPr/>
          </p:nvGrpSpPr>
          <p:grpSpPr>
            <a:xfrm>
              <a:off x="1600200" y="2895600"/>
              <a:ext cx="1371600" cy="606287"/>
              <a:chOff x="1600200" y="2895600"/>
              <a:chExt cx="1371600" cy="606287"/>
            </a:xfrm>
          </p:grpSpPr>
          <p:sp>
            <p:nvSpPr>
              <p:cNvPr id="24" name="Rounded Rectangular Callout 23"/>
              <p:cNvSpPr/>
              <p:nvPr/>
            </p:nvSpPr>
            <p:spPr>
              <a:xfrm>
                <a:off x="1600200" y="2895600"/>
                <a:ext cx="1371600" cy="606287"/>
              </a:xfrm>
              <a:prstGeom prst="wedgeRoundRectCallout">
                <a:avLst>
                  <a:gd name="adj1" fmla="val -11847"/>
                  <a:gd name="adj2" fmla="val 115956"/>
                  <a:gd name="adj3" fmla="val 16667"/>
                </a:avLst>
              </a:prstGeom>
              <a:solidFill>
                <a:schemeClr val="bg1"/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1600200" y="2895600"/>
                <a:ext cx="13716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 smtClean="0"/>
                  <a:t>9/4/15 </a:t>
                </a:r>
              </a:p>
              <a:p>
                <a:r>
                  <a:rPr lang="en-US" sz="1000" dirty="0" smtClean="0"/>
                  <a:t>FY16 Project 515 Application Opens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381000" y="2895600"/>
              <a:ext cx="8229600" cy="2286000"/>
              <a:chOff x="381000" y="2895600"/>
              <a:chExt cx="8229600" cy="228600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81000" y="3810000"/>
                <a:ext cx="8229600" cy="1371600"/>
                <a:chOff x="381000" y="3810000"/>
                <a:chExt cx="8229600" cy="1371600"/>
              </a:xfrm>
            </p:grpSpPr>
            <p:grpSp>
              <p:nvGrpSpPr>
                <p:cNvPr id="13" name="Group 12"/>
                <p:cNvGrpSpPr/>
                <p:nvPr/>
              </p:nvGrpSpPr>
              <p:grpSpPr>
                <a:xfrm>
                  <a:off x="6506154" y="4447981"/>
                  <a:ext cx="1387502" cy="721742"/>
                  <a:chOff x="6506154" y="4447981"/>
                  <a:chExt cx="1387502" cy="721742"/>
                </a:xfrm>
              </p:grpSpPr>
              <p:sp>
                <p:nvSpPr>
                  <p:cNvPr id="22" name="Rounded Rectangular Callout 21"/>
                  <p:cNvSpPr/>
                  <p:nvPr/>
                </p:nvSpPr>
                <p:spPr>
                  <a:xfrm rot="10800000">
                    <a:off x="6506154" y="4447981"/>
                    <a:ext cx="1190046" cy="707886"/>
                  </a:xfrm>
                  <a:prstGeom prst="wedgeRoundRectCallout">
                    <a:avLst>
                      <a:gd name="adj1" fmla="val 5830"/>
                      <a:gd name="adj2" fmla="val 100796"/>
                      <a:gd name="adj3" fmla="val 16667"/>
                    </a:avLst>
                  </a:prstGeom>
                  <a:solidFill>
                    <a:schemeClr val="bg1"/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" name="TextBox 22"/>
                  <p:cNvSpPr txBox="1"/>
                  <p:nvPr/>
                </p:nvSpPr>
                <p:spPr>
                  <a:xfrm>
                    <a:off x="6522056" y="4461837"/>
                    <a:ext cx="137160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000" dirty="0" smtClean="0"/>
                      <a:t>6/30/16</a:t>
                    </a:r>
                  </a:p>
                  <a:p>
                    <a:r>
                      <a:rPr lang="en-US" sz="1000" dirty="0" smtClean="0"/>
                      <a:t>Last day to encumber funds for FY16 Claims</a:t>
                    </a:r>
                    <a:endParaRPr lang="en-US" sz="1000" dirty="0"/>
                  </a:p>
                </p:txBody>
              </p:sp>
            </p:grpSp>
            <p:grpSp>
              <p:nvGrpSpPr>
                <p:cNvPr id="14" name="Group 13"/>
                <p:cNvGrpSpPr/>
                <p:nvPr/>
              </p:nvGrpSpPr>
              <p:grpSpPr>
                <a:xfrm>
                  <a:off x="381000" y="3810000"/>
                  <a:ext cx="8229600" cy="1371600"/>
                  <a:chOff x="381000" y="3810000"/>
                  <a:chExt cx="8229600" cy="1371600"/>
                </a:xfrm>
              </p:grpSpPr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7696200" y="3865602"/>
                    <a:ext cx="914400" cy="70788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000" b="1" dirty="0" smtClean="0"/>
                      <a:t>8/1/16</a:t>
                    </a:r>
                  </a:p>
                  <a:p>
                    <a:pPr algn="ctr"/>
                    <a:r>
                      <a:rPr lang="en-US" sz="1000" b="1" dirty="0" smtClean="0"/>
                      <a:t>FY16 Claims Deadline</a:t>
                    </a:r>
                  </a:p>
                </p:txBody>
              </p:sp>
              <p:grpSp>
                <p:nvGrpSpPr>
                  <p:cNvPr id="16" name="Group 15"/>
                  <p:cNvGrpSpPr/>
                  <p:nvPr/>
                </p:nvGrpSpPr>
                <p:grpSpPr>
                  <a:xfrm>
                    <a:off x="381000" y="3810000"/>
                    <a:ext cx="7512656" cy="1371600"/>
                    <a:chOff x="381000" y="3810000"/>
                    <a:chExt cx="7512656" cy="1371600"/>
                  </a:xfrm>
                </p:grpSpPr>
                <p:grpSp>
                  <p:nvGrpSpPr>
                    <p:cNvPr id="17" name="Group 16"/>
                    <p:cNvGrpSpPr/>
                    <p:nvPr/>
                  </p:nvGrpSpPr>
                  <p:grpSpPr>
                    <a:xfrm>
                      <a:off x="381000" y="3810000"/>
                      <a:ext cx="7512656" cy="762000"/>
                      <a:chOff x="381000" y="3810000"/>
                      <a:chExt cx="7512656" cy="762000"/>
                    </a:xfrm>
                  </p:grpSpPr>
                  <p:sp>
                    <p:nvSpPr>
                      <p:cNvPr id="20" name="Right Arrow 19"/>
                      <p:cNvSpPr/>
                      <p:nvPr/>
                    </p:nvSpPr>
                    <p:spPr>
                      <a:xfrm>
                        <a:off x="1143000" y="3810000"/>
                        <a:ext cx="6750656" cy="381000"/>
                      </a:xfrm>
                      <a:prstGeom prst="rightArrow">
                        <a:avLst/>
                      </a:prstGeom>
                      <a:ln>
                        <a:solidFill>
                          <a:schemeClr val="accent3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21" name="TextBox 20"/>
                      <p:cNvSpPr txBox="1"/>
                      <p:nvPr/>
                    </p:nvSpPr>
                    <p:spPr>
                      <a:xfrm>
                        <a:off x="381000" y="3864114"/>
                        <a:ext cx="990600" cy="70788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000" b="1" dirty="0" smtClean="0"/>
                          <a:t>7/1/15</a:t>
                        </a:r>
                      </a:p>
                      <a:p>
                        <a:pPr algn="ctr"/>
                        <a:r>
                          <a:rPr lang="en-US" sz="1000" b="1" dirty="0" smtClean="0"/>
                          <a:t>FY16 Expenditures begin</a:t>
                        </a:r>
                      </a:p>
                    </p:txBody>
                  </p:sp>
                </p:grpSp>
                <p:sp>
                  <p:nvSpPr>
                    <p:cNvPr id="18" name="Rounded Rectangular Callout 17"/>
                    <p:cNvSpPr/>
                    <p:nvPr/>
                  </p:nvSpPr>
                  <p:spPr>
                    <a:xfrm rot="10800000">
                      <a:off x="2590801" y="4473714"/>
                      <a:ext cx="1190046" cy="707886"/>
                    </a:xfrm>
                    <a:prstGeom prst="wedgeRoundRectCallout">
                      <a:avLst>
                        <a:gd name="adj1" fmla="val 34560"/>
                        <a:gd name="adj2" fmla="val 104165"/>
                        <a:gd name="adj3" fmla="val 16667"/>
                      </a:avLst>
                    </a:prstGeom>
                    <a:solidFill>
                      <a:schemeClr val="bg1"/>
                    </a:solidFill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590800" y="4473714"/>
                      <a:ext cx="1371600" cy="70788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000" dirty="0" smtClean="0"/>
                        <a:t>9/30/15 </a:t>
                      </a:r>
                    </a:p>
                    <a:p>
                      <a:r>
                        <a:rPr lang="en-US" sz="1000" dirty="0" smtClean="0"/>
                        <a:t>Last day to encumber 2</a:t>
                      </a:r>
                      <a:r>
                        <a:rPr lang="en-US" sz="1000" baseline="30000" dirty="0" smtClean="0"/>
                        <a:t>nd</a:t>
                      </a:r>
                      <a:r>
                        <a:rPr lang="en-US" sz="1000" dirty="0" smtClean="0"/>
                        <a:t> </a:t>
                      </a:r>
                      <a:r>
                        <a:rPr lang="en-US" sz="1000" dirty="0" err="1" smtClean="0"/>
                        <a:t>Yr</a:t>
                      </a:r>
                      <a:r>
                        <a:rPr lang="en-US" sz="1000" dirty="0" smtClean="0"/>
                        <a:t> Carryover</a:t>
                      </a:r>
                    </a:p>
                  </p:txBody>
                </p:sp>
              </p:grpSp>
            </p:grpSp>
          </p:grpSp>
          <p:grpSp>
            <p:nvGrpSpPr>
              <p:cNvPr id="10" name="Group 9"/>
              <p:cNvGrpSpPr/>
              <p:nvPr/>
            </p:nvGrpSpPr>
            <p:grpSpPr>
              <a:xfrm>
                <a:off x="3474720" y="2895600"/>
                <a:ext cx="1371600" cy="606287"/>
                <a:chOff x="3474720" y="2895600"/>
                <a:chExt cx="1371600" cy="606287"/>
              </a:xfrm>
            </p:grpSpPr>
            <p:sp>
              <p:nvSpPr>
                <p:cNvPr id="11" name="Rounded Rectangular Callout 10"/>
                <p:cNvSpPr/>
                <p:nvPr/>
              </p:nvSpPr>
              <p:spPr>
                <a:xfrm>
                  <a:off x="3476046" y="2895600"/>
                  <a:ext cx="1248353" cy="606287"/>
                </a:xfrm>
                <a:prstGeom prst="wedgeRoundRectCallout">
                  <a:avLst>
                    <a:gd name="adj1" fmla="val 2795"/>
                    <a:gd name="adj2" fmla="val 115957"/>
                    <a:gd name="adj3" fmla="val 16667"/>
                  </a:avLst>
                </a:prstGeom>
                <a:solidFill>
                  <a:schemeClr val="bg1"/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3474720" y="2895600"/>
                  <a:ext cx="1371600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 smtClean="0"/>
                    <a:t>10/30/15</a:t>
                  </a:r>
                </a:p>
                <a:p>
                  <a:r>
                    <a:rPr lang="en-US" sz="1000" dirty="0" smtClean="0"/>
                    <a:t>2</a:t>
                  </a:r>
                  <a:r>
                    <a:rPr lang="en-US" sz="1000" baseline="30000" dirty="0" smtClean="0"/>
                    <a:t>nd</a:t>
                  </a:r>
                  <a:r>
                    <a:rPr lang="en-US" sz="1000" dirty="0" smtClean="0"/>
                    <a:t> </a:t>
                  </a:r>
                  <a:r>
                    <a:rPr lang="en-US" sz="1000" dirty="0" err="1" smtClean="0"/>
                    <a:t>Yr</a:t>
                  </a:r>
                  <a:r>
                    <a:rPr lang="en-US" sz="1000" dirty="0" smtClean="0"/>
                    <a:t> Carryover Claims Deadline</a:t>
                  </a:r>
                </a:p>
              </p:txBody>
            </p:sp>
          </p:grpSp>
        </p:grpSp>
      </p:grpSp>
      <p:sp>
        <p:nvSpPr>
          <p:cNvPr id="26" name="Title 1"/>
          <p:cNvSpPr txBox="1">
            <a:spLocks/>
          </p:cNvSpPr>
          <p:nvPr/>
        </p:nvSpPr>
        <p:spPr>
          <a:xfrm>
            <a:off x="670228" y="5181600"/>
            <a:ext cx="78486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Applications can be amended at any time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Webinars and direct technical assistance are available (see contact page)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Notifications (deadlines/save-the-date,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etc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) will be in monthly newsletter</a:t>
            </a:r>
          </a:p>
        </p:txBody>
      </p:sp>
    </p:spTree>
    <p:extLst>
      <p:ext uri="{BB962C8B-B14F-4D97-AF65-F5344CB8AC3E}">
        <p14:creationId xmlns:p14="http://schemas.microsoft.com/office/powerpoint/2010/main" val="1969148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5052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Contact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1" r="2875" b="17929"/>
          <a:stretch/>
        </p:blipFill>
        <p:spPr>
          <a:xfrm>
            <a:off x="909702" y="685800"/>
            <a:ext cx="7701562" cy="3657600"/>
          </a:xfrm>
        </p:spPr>
      </p:pic>
      <p:sp>
        <p:nvSpPr>
          <p:cNvPr id="12" name="TextBox 11"/>
          <p:cNvSpPr txBox="1"/>
          <p:nvPr/>
        </p:nvSpPr>
        <p:spPr>
          <a:xfrm>
            <a:off x="5029200" y="4572000"/>
            <a:ext cx="281940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+mj-lt"/>
              </a:rPr>
              <a:t>GMS Technical Assistance</a:t>
            </a:r>
          </a:p>
          <a:p>
            <a:pPr algn="ctr"/>
            <a:r>
              <a:rPr lang="en-US" sz="1200" dirty="0" smtClean="0">
                <a:latin typeface="+mj-lt"/>
              </a:rPr>
              <a:t>Zada Farris</a:t>
            </a:r>
          </a:p>
          <a:p>
            <a:pPr algn="ctr"/>
            <a:r>
              <a:rPr lang="en-US" sz="1200" dirty="0">
                <a:latin typeface="+mj-lt"/>
                <a:hlinkClick r:id="rId3"/>
              </a:rPr>
              <a:t>z</a:t>
            </a:r>
            <a:r>
              <a:rPr lang="en-US" sz="1200" dirty="0" smtClean="0">
                <a:latin typeface="+mj-lt"/>
                <a:hlinkClick r:id="rId3"/>
              </a:rPr>
              <a:t>ada.farris@sde.ok.gov</a:t>
            </a:r>
            <a:endParaRPr lang="en-US" sz="1200" dirty="0" smtClean="0">
              <a:latin typeface="+mj-lt"/>
            </a:endParaRPr>
          </a:p>
          <a:p>
            <a:pPr algn="ctr"/>
            <a:r>
              <a:rPr lang="en-US" sz="1200" dirty="0" smtClean="0">
                <a:latin typeface="+mj-lt"/>
              </a:rPr>
              <a:t>(405)521-4269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7200" y="1371600"/>
            <a:ext cx="38862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A9A57C"/>
              </a:buClr>
              <a:buFont typeface="Wingdings 2" pitchFamily="18" charset="2"/>
              <a:buNone/>
            </a:pPr>
            <a:endParaRPr lang="en-US" sz="15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3399FF"/>
              </a:buClr>
            </a:pPr>
            <a:r>
              <a:rPr lang="en-US" sz="1500" dirty="0">
                <a:solidFill>
                  <a:srgbClr val="3399FF"/>
                </a:solidFill>
                <a:latin typeface="+mj-lt"/>
                <a:cs typeface="Times New Roman" panose="02020603050405020304" pitchFamily="18" charset="0"/>
              </a:rPr>
              <a:t>Stephanie Schutt, Specialist</a:t>
            </a:r>
          </a:p>
          <a:p>
            <a:pPr lvl="1">
              <a:buClr>
                <a:srgbClr val="3399FF"/>
              </a:buClr>
            </a:pPr>
            <a:r>
              <a:rPr lang="en-US" sz="1300" dirty="0" smtClean="0">
                <a:solidFill>
                  <a:srgbClr val="3399FF"/>
                </a:solidFill>
                <a:latin typeface="+mj-lt"/>
                <a:cs typeface="Times New Roman" panose="02020603050405020304" pitchFamily="18" charset="0"/>
              </a:rPr>
              <a:t>stephanie.schutt@sde.ok.gov</a:t>
            </a:r>
          </a:p>
          <a:p>
            <a:pPr lvl="1">
              <a:buClr>
                <a:srgbClr val="3399FF"/>
              </a:buClr>
            </a:pPr>
            <a:r>
              <a:rPr lang="en-US" sz="1300" dirty="0" smtClean="0">
                <a:solidFill>
                  <a:srgbClr val="3399FF"/>
                </a:solidFill>
                <a:latin typeface="+mj-lt"/>
                <a:cs typeface="Times New Roman" panose="02020603050405020304" pitchFamily="18" charset="0"/>
              </a:rPr>
              <a:t>(405) 522-1493</a:t>
            </a:r>
          </a:p>
          <a:p>
            <a:pPr>
              <a:buClr>
                <a:srgbClr val="FF6699"/>
              </a:buClr>
            </a:pPr>
            <a:r>
              <a:rPr lang="en-US" sz="1500" dirty="0" smtClean="0">
                <a:solidFill>
                  <a:srgbClr val="FF6699"/>
                </a:solidFill>
                <a:latin typeface="+mj-lt"/>
                <a:cs typeface="Times New Roman" panose="02020603050405020304" pitchFamily="18" charset="0"/>
              </a:rPr>
              <a:t>Nicholas Clayton, Specialist</a:t>
            </a:r>
          </a:p>
          <a:p>
            <a:pPr lvl="1">
              <a:buClr>
                <a:srgbClr val="FF6699"/>
              </a:buClr>
            </a:pPr>
            <a:r>
              <a:rPr lang="en-US" sz="1300" dirty="0" smtClean="0">
                <a:solidFill>
                  <a:srgbClr val="FF6699"/>
                </a:solidFill>
                <a:latin typeface="+mj-lt"/>
                <a:cs typeface="Times New Roman" panose="02020603050405020304" pitchFamily="18" charset="0"/>
              </a:rPr>
              <a:t>nicholas.clayton@sde.ok.gov</a:t>
            </a:r>
          </a:p>
          <a:p>
            <a:pPr lvl="1">
              <a:buClr>
                <a:srgbClr val="FF6699"/>
              </a:buClr>
            </a:pPr>
            <a:r>
              <a:rPr lang="en-US" sz="1300" dirty="0" smtClean="0">
                <a:solidFill>
                  <a:srgbClr val="FF6699"/>
                </a:solidFill>
                <a:latin typeface="+mj-lt"/>
                <a:cs typeface="Times New Roman" panose="02020603050405020304" pitchFamily="18" charset="0"/>
              </a:rPr>
              <a:t>(405) 522-1476</a:t>
            </a:r>
          </a:p>
          <a:p>
            <a:pPr>
              <a:buClr>
                <a:srgbClr val="FF9900"/>
              </a:buClr>
            </a:pPr>
            <a:r>
              <a:rPr lang="en-US" sz="1500" dirty="0" smtClean="0">
                <a:solidFill>
                  <a:srgbClr val="FF9900"/>
                </a:solidFill>
                <a:latin typeface="+mj-lt"/>
                <a:cs typeface="Times New Roman" panose="02020603050405020304" pitchFamily="18" charset="0"/>
              </a:rPr>
              <a:t>Jan Foreman, Specialist</a:t>
            </a:r>
          </a:p>
          <a:p>
            <a:pPr lvl="1">
              <a:buClr>
                <a:srgbClr val="FF9900"/>
              </a:buClr>
            </a:pPr>
            <a:r>
              <a:rPr lang="en-US" sz="1300" dirty="0" smtClean="0">
                <a:solidFill>
                  <a:srgbClr val="FF9900"/>
                </a:solidFill>
                <a:latin typeface="+mj-lt"/>
                <a:cs typeface="Times New Roman" panose="02020603050405020304" pitchFamily="18" charset="0"/>
              </a:rPr>
              <a:t>jan.foreman@sde.ok.gov </a:t>
            </a:r>
          </a:p>
          <a:p>
            <a:pPr lvl="1">
              <a:buClr>
                <a:srgbClr val="FF9900"/>
              </a:buClr>
            </a:pPr>
            <a:r>
              <a:rPr lang="en-US" sz="1300" dirty="0" smtClean="0">
                <a:solidFill>
                  <a:srgbClr val="FF9900"/>
                </a:solidFill>
                <a:latin typeface="+mj-lt"/>
                <a:cs typeface="Times New Roman" panose="02020603050405020304" pitchFamily="18" charset="0"/>
              </a:rPr>
              <a:t>(580) 618-1000</a:t>
            </a:r>
          </a:p>
          <a:p>
            <a:pPr>
              <a:buClr>
                <a:srgbClr val="669900"/>
              </a:buClr>
            </a:pPr>
            <a:r>
              <a:rPr lang="en-US" sz="1500" dirty="0" smtClean="0">
                <a:solidFill>
                  <a:srgbClr val="669900"/>
                </a:solidFill>
                <a:latin typeface="+mj-lt"/>
                <a:cs typeface="Times New Roman" panose="02020603050405020304" pitchFamily="18" charset="0"/>
              </a:rPr>
              <a:t>VaRhea Owens-Hopkins, Specialist</a:t>
            </a:r>
          </a:p>
          <a:p>
            <a:pPr lvl="1">
              <a:buClr>
                <a:srgbClr val="669900"/>
              </a:buClr>
            </a:pPr>
            <a:r>
              <a:rPr lang="en-US" sz="1300" dirty="0" smtClean="0">
                <a:solidFill>
                  <a:srgbClr val="669900"/>
                </a:solidFill>
                <a:latin typeface="+mj-lt"/>
                <a:cs typeface="Times New Roman" panose="02020603050405020304" pitchFamily="18" charset="0"/>
              </a:rPr>
              <a:t>varhea.owens-hopkins@sde.ok.gov</a:t>
            </a:r>
          </a:p>
          <a:p>
            <a:pPr lvl="1">
              <a:buClr>
                <a:srgbClr val="669900"/>
              </a:buClr>
            </a:pPr>
            <a:r>
              <a:rPr lang="en-US" sz="1300" dirty="0" smtClean="0">
                <a:solidFill>
                  <a:srgbClr val="669900"/>
                </a:solidFill>
                <a:latin typeface="+mj-lt"/>
                <a:cs typeface="Times New Roman" panose="02020603050405020304" pitchFamily="18" charset="0"/>
              </a:rPr>
              <a:t>(405)522-8299</a:t>
            </a:r>
            <a:endParaRPr lang="en-US" sz="1500" dirty="0" smtClean="0">
              <a:solidFill>
                <a:srgbClr val="66990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FFCC00"/>
              </a:buClr>
            </a:pPr>
            <a:r>
              <a:rPr lang="en-US" sz="1500" dirty="0" smtClean="0">
                <a:solidFill>
                  <a:srgbClr val="FFCC00"/>
                </a:solidFill>
                <a:latin typeface="+mj-lt"/>
                <a:cs typeface="Times New Roman" panose="02020603050405020304" pitchFamily="18" charset="0"/>
              </a:rPr>
              <a:t>Tina Spence, Specialist</a:t>
            </a:r>
          </a:p>
          <a:p>
            <a:pPr lvl="1">
              <a:buClr>
                <a:srgbClr val="FFCC00"/>
              </a:buClr>
            </a:pPr>
            <a:r>
              <a:rPr lang="en-US" sz="1300" dirty="0" smtClean="0">
                <a:solidFill>
                  <a:srgbClr val="FFCC00"/>
                </a:solidFill>
                <a:latin typeface="+mj-lt"/>
                <a:cs typeface="Times New Roman" panose="02020603050405020304" pitchFamily="18" charset="0"/>
              </a:rPr>
              <a:t>tina.spence@sde.ok.gov</a:t>
            </a:r>
          </a:p>
          <a:p>
            <a:pPr lvl="1">
              <a:buClr>
                <a:srgbClr val="FFCC00"/>
              </a:buClr>
            </a:pPr>
            <a:r>
              <a:rPr lang="en-US" sz="1300" dirty="0" smtClean="0">
                <a:solidFill>
                  <a:srgbClr val="FFCC00"/>
                </a:solidFill>
                <a:latin typeface="+mj-lt"/>
                <a:cs typeface="Times New Roman" panose="02020603050405020304" pitchFamily="18" charset="0"/>
              </a:rPr>
              <a:t>(405)521-4513</a:t>
            </a:r>
          </a:p>
          <a:p>
            <a:pPr>
              <a:buClr>
                <a:srgbClr val="FF0000"/>
              </a:buClr>
            </a:pPr>
            <a:r>
              <a:rPr lang="en-US" sz="15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Deborah </a:t>
            </a:r>
            <a:r>
              <a:rPr lang="en-US" sz="1500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Cornelison</a:t>
            </a:r>
            <a:r>
              <a:rPr lang="en-US" sz="15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, Specialist</a:t>
            </a:r>
          </a:p>
          <a:p>
            <a:pPr lvl="1">
              <a:buClr>
                <a:srgbClr val="FF0000"/>
              </a:buClr>
            </a:pPr>
            <a:r>
              <a:rPr lang="en-US" sz="13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deborah.cornelison@sde.ok.gov</a:t>
            </a: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(580)421-5405</a:t>
            </a:r>
            <a:endParaRPr lang="en-US" sz="1300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114300" indent="0">
              <a:buFont typeface="Wingdings 2" pitchFamily="18" charset="2"/>
              <a:buNone/>
            </a:pPr>
            <a:endParaRPr lang="en-US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6048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0"/>
            <a:ext cx="3572434" cy="609600"/>
          </a:xfrm>
        </p:spPr>
        <p:txBody>
          <a:bodyPr anchor="ctr" anchorCtr="0">
            <a:normAutofit fontScale="90000"/>
          </a:bodyPr>
          <a:lstStyle/>
          <a:p>
            <a:pPr algn="ctr"/>
            <a:r>
              <a:rPr lang="en-US" sz="2000" dirty="0" smtClean="0"/>
              <a:t>Office of School Support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886200" cy="4953000"/>
          </a:xfrm>
        </p:spPr>
        <p:txBody>
          <a:bodyPr>
            <a:normAutofit/>
          </a:bodyPr>
          <a:lstStyle/>
          <a:p>
            <a:pPr marL="45720" lvl="0" indent="0">
              <a:buClr>
                <a:srgbClr val="A9A57C"/>
              </a:buClr>
              <a:buNone/>
            </a:pPr>
            <a:endParaRPr lang="en-US" sz="1500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 lvl="0">
              <a:buClr>
                <a:srgbClr val="FF0000"/>
              </a:buClr>
            </a:pPr>
            <a:r>
              <a:rPr lang="en-US" sz="15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Nicholas </a:t>
            </a: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Clayton, Specialist</a:t>
            </a:r>
            <a:endParaRPr lang="en-US" sz="15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2"/>
              </a:rPr>
              <a:t>nicholas.clayton@sde.ok.gov</a:t>
            </a:r>
            <a:endParaRPr lang="en-US" sz="13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</a:t>
            </a: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522-1476</a:t>
            </a: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Deborah </a:t>
            </a:r>
            <a:r>
              <a:rPr lang="en-US" sz="1500" dirty="0" err="1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Cornelison</a:t>
            </a: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, Specialist</a:t>
            </a: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3"/>
              </a:rPr>
              <a:t>deborah.cornelison@sde.ok.gov</a:t>
            </a: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(580)421-5405</a:t>
            </a: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cs typeface="Times New Roman" panose="02020603050405020304" pitchFamily="18" charset="0"/>
              </a:rPr>
              <a:t>Jan Foreman, Specialist</a:t>
            </a:r>
            <a:endParaRPr lang="en-US" sz="1500" dirty="0">
              <a:solidFill>
                <a:srgbClr val="2F2B20"/>
              </a:solidFill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cs typeface="Times New Roman" panose="02020603050405020304" pitchFamily="18" charset="0"/>
                <a:hlinkClick r:id="rId4"/>
              </a:rPr>
              <a:t>jan.foreman@sde.ok.gov</a:t>
            </a:r>
            <a:r>
              <a:rPr lang="en-US" sz="1300" dirty="0" smtClean="0">
                <a:solidFill>
                  <a:srgbClr val="2F2B20"/>
                </a:solidFill>
                <a:cs typeface="Times New Roman" panose="02020603050405020304" pitchFamily="18" charset="0"/>
              </a:rPr>
              <a:t> </a:t>
            </a:r>
            <a:endParaRPr lang="en-US" sz="1300" dirty="0">
              <a:solidFill>
                <a:srgbClr val="2F2B20"/>
              </a:solidFill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cs typeface="Times New Roman" panose="02020603050405020304" pitchFamily="18" charset="0"/>
              </a:rPr>
              <a:t>(580)618-1000</a:t>
            </a:r>
            <a:endParaRPr lang="en-US" sz="1300" dirty="0">
              <a:solidFill>
                <a:srgbClr val="2F2B20"/>
              </a:solidFill>
              <a:cs typeface="Times New Roman" panose="02020603050405020304" pitchFamily="18" charset="0"/>
            </a:endParaRPr>
          </a:p>
          <a:p>
            <a:pPr lvl="0"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VaRhea Owens-Hopkins, Specialist</a:t>
            </a:r>
          </a:p>
          <a:p>
            <a:pPr lvl="1">
              <a:buClr>
                <a:srgbClr val="FF0000"/>
              </a:buClr>
            </a:pP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5"/>
              </a:rPr>
              <a:t>v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5"/>
              </a:rPr>
              <a:t>arhea.owens-hopkins@sde.ok.gov</a:t>
            </a: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(405)522-8299</a:t>
            </a:r>
            <a:endParaRPr lang="en-US" sz="15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0"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Stephanie Schutt, Specialist</a:t>
            </a:r>
            <a:endParaRPr lang="en-US" sz="15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6"/>
              </a:rPr>
              <a:t>stephanie.schutt@sde.ok.gov</a:t>
            </a:r>
            <a:endParaRPr lang="en-US" sz="13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</a:t>
            </a: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) 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522-1493</a:t>
            </a: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Tina Spence, Specialist</a:t>
            </a:r>
          </a:p>
          <a:p>
            <a:pPr lvl="1">
              <a:buClr>
                <a:srgbClr val="FF0000"/>
              </a:buClr>
            </a:pP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7"/>
              </a:rPr>
              <a:t>t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7"/>
              </a:rPr>
              <a:t>ina.spence@sde.ok.gov</a:t>
            </a: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(405)521-4513</a:t>
            </a:r>
          </a:p>
          <a:p>
            <a:pPr marL="114300" indent="0"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1676400"/>
            <a:ext cx="38862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Clr>
                <a:srgbClr val="A9A57C"/>
              </a:buClr>
              <a:buFont typeface="Wingdings 2" pitchFamily="18" charset="2"/>
              <a:buNone/>
            </a:pPr>
            <a:endParaRPr lang="en-US" sz="1500" dirty="0" smtClean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A9A57C"/>
              </a:buClr>
            </a:pP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Beth Steele, SIG Turnaround Director</a:t>
            </a: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8"/>
              </a:rPr>
              <a:t>Beth.steele@sde.ok.gov</a:t>
            </a: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(405)521-2809</a:t>
            </a: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Janie Stewart, Division Support Coordinator</a:t>
            </a:r>
          </a:p>
          <a:p>
            <a:pPr lvl="1">
              <a:buClr>
                <a:srgbClr val="FF0000"/>
              </a:buClr>
            </a:pPr>
            <a:r>
              <a:rPr lang="en-US" sz="12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9"/>
              </a:rPr>
              <a:t>janie.stewart@sde.ok.gov</a:t>
            </a:r>
            <a:endParaRPr lang="en-US" sz="12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2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(405)522-0401</a:t>
            </a: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Zada </a:t>
            </a:r>
            <a:r>
              <a:rPr lang="en-US" sz="15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Farris, GMS/Grant Consultant</a:t>
            </a:r>
          </a:p>
          <a:p>
            <a:pPr lvl="1">
              <a:buClr>
                <a:srgbClr val="FF0000"/>
              </a:buClr>
            </a:pP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10"/>
              </a:rPr>
              <a:t>zada.farris@sde.ok.gov</a:t>
            </a:r>
            <a:endParaRPr lang="en-US" sz="13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405)521-4269</a:t>
            </a:r>
          </a:p>
          <a:p>
            <a:pPr>
              <a:buClr>
                <a:srgbClr val="FF0000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Janel </a:t>
            </a:r>
            <a:r>
              <a:rPr lang="en-US" sz="1500" dirty="0" err="1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Cypert</a:t>
            </a: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, Specialist (Focus)</a:t>
            </a:r>
          </a:p>
          <a:p>
            <a:pPr lvl="1">
              <a:buClr>
                <a:srgbClr val="FF0000"/>
              </a:buClr>
            </a:pPr>
            <a:r>
              <a:rPr lang="en-US" sz="13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11"/>
              </a:rPr>
              <a:t>j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11"/>
              </a:rPr>
              <a:t>anel.cypert@sde.ok.gov</a:t>
            </a: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FF0000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(405) 521-2841</a:t>
            </a:r>
            <a:endParaRPr lang="en-US" sz="13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lvl="1">
              <a:buClr>
                <a:srgbClr val="A9A57C"/>
              </a:buClr>
            </a:pPr>
            <a:endParaRPr lang="en-US" sz="1300" dirty="0" smtClean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 marL="114300" indent="0">
              <a:buFont typeface="Wingdings 2" pitchFamily="18" charset="2"/>
              <a:buNone/>
            </a:pPr>
            <a:endParaRPr lang="en-US" sz="18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724525"/>
            <a:ext cx="4572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>
                <a:srgbClr val="A9A57C"/>
              </a:buClr>
            </a:pPr>
            <a:r>
              <a:rPr lang="en-US" sz="15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Desarae Witmer, Executive Director</a:t>
            </a:r>
            <a:r>
              <a:rPr lang="en-US" sz="1500" dirty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  <a:hlinkClick r:id="rId12"/>
              </a:rPr>
              <a:t>desarae.witmer@sde.ok.gov</a:t>
            </a:r>
            <a:endParaRPr lang="en-US" sz="13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buClr>
                <a:srgbClr val="A9A57C"/>
              </a:buClr>
            </a:pPr>
            <a:r>
              <a:rPr lang="en-US" sz="1300" dirty="0" smtClean="0">
                <a:solidFill>
                  <a:srgbClr val="2F2B20"/>
                </a:solidFill>
                <a:latin typeface="+mj-lt"/>
                <a:cs typeface="Times New Roman" panose="02020603050405020304" pitchFamily="18" charset="0"/>
              </a:rPr>
              <a:t>(405)522-3263</a:t>
            </a:r>
            <a:endParaRPr lang="en-US" sz="1300" dirty="0">
              <a:solidFill>
                <a:srgbClr val="2F2B2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86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5907087" y="1447800"/>
            <a:ext cx="3008313" cy="1066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j-lt"/>
              </a:rPr>
              <a:t>4 Parts of a Claim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342900" indent="-342900" algn="l">
              <a:buAutoNum type="arabicPeriod"/>
            </a:pPr>
            <a:r>
              <a:rPr lang="en-US" sz="2000" dirty="0" smtClean="0"/>
              <a:t>GMS Claim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Summary Expenditure Report (SER)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Detailed Expenditure Report (DER)</a:t>
            </a:r>
          </a:p>
          <a:p>
            <a:pPr marL="342900" indent="-342900" algn="l">
              <a:buAutoNum type="arabicPeriod"/>
            </a:pPr>
            <a:r>
              <a:rPr lang="en-US" sz="2000" dirty="0" smtClean="0"/>
              <a:t>Supporting Documentation</a:t>
            </a:r>
            <a:endParaRPr lang="en-US" sz="2000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351335"/>
            <a:ext cx="4373805" cy="4439865"/>
          </a:xfrm>
        </p:spPr>
      </p:pic>
      <p:sp>
        <p:nvSpPr>
          <p:cNvPr id="4" name="TextBox 3"/>
          <p:cNvSpPr txBox="1"/>
          <p:nvPr/>
        </p:nvSpPr>
        <p:spPr>
          <a:xfrm rot="19276202">
            <a:off x="1342582" y="224333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ienne" panose="04000508060000020003" pitchFamily="82" charset="0"/>
              </a:rPr>
              <a:t>GMS Claim</a:t>
            </a:r>
            <a:endParaRPr lang="en-US" sz="2800" dirty="0">
              <a:latin typeface="Amienne" panose="04000508060000020003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 rot="19276202">
            <a:off x="2942780" y="407213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ienne" panose="04000508060000020003" pitchFamily="82" charset="0"/>
              </a:rPr>
              <a:t>Supporting Docs</a:t>
            </a:r>
            <a:endParaRPr lang="en-US" sz="2800" dirty="0">
              <a:latin typeface="Amienne" panose="04000508060000020003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2780" y="2467114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ienne" panose="04000508060000020003" pitchFamily="82" charset="0"/>
              </a:rPr>
              <a:t>SER</a:t>
            </a:r>
            <a:endParaRPr lang="en-US" sz="2800" dirty="0">
              <a:latin typeface="Amienne" panose="04000508060000020003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9319" y="4148331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mienne" panose="04000508060000020003" pitchFamily="82" charset="0"/>
              </a:rPr>
              <a:t>DER</a:t>
            </a:r>
            <a:endParaRPr lang="en-US" sz="2800" dirty="0">
              <a:latin typeface="Amienne" panose="04000508060000020003" pitchFamily="82" charset="0"/>
            </a:endParaRPr>
          </a:p>
        </p:txBody>
      </p:sp>
      <p:sp>
        <p:nvSpPr>
          <p:cNvPr id="14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5"/>
                </a:solidFill>
              </a:rPr>
              <a:t>The Claims Process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7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 algn="l">
              <a:buAutoNum type="arabicPeriod"/>
            </a:pPr>
            <a:r>
              <a:rPr lang="en-US" sz="2000" dirty="0" smtClean="0"/>
              <a:t>GMS Claim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Electronic claim created/submitted/paid in the Grants Management System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Data entered must match the SER and SDR</a:t>
            </a:r>
          </a:p>
          <a:p>
            <a:pPr marL="400050" lvl="1" indent="0">
              <a:buNone/>
            </a:pPr>
            <a:endParaRPr lang="en-US" sz="1200" dirty="0" smtClean="0"/>
          </a:p>
          <a:p>
            <a:pPr marL="342900" indent="-342900" algn="l">
              <a:buAutoNum type="arabicPeriod"/>
            </a:pPr>
            <a:r>
              <a:rPr lang="en-US" sz="2000" dirty="0" smtClean="0"/>
              <a:t>Summary Expenditure Report (SER)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Paper report printed from the District’s Cost Accounting System (</a:t>
            </a:r>
            <a:r>
              <a:rPr lang="en-US" sz="1200" dirty="0" err="1" smtClean="0"/>
              <a:t>Wengage</a:t>
            </a:r>
            <a:r>
              <a:rPr lang="en-US" sz="1200" dirty="0" smtClean="0"/>
              <a:t>, Mass, </a:t>
            </a:r>
            <a:r>
              <a:rPr lang="en-US" sz="1200" dirty="0" err="1" smtClean="0"/>
              <a:t>etc</a:t>
            </a:r>
            <a:r>
              <a:rPr lang="en-US" sz="1200" dirty="0" smtClean="0"/>
              <a:t>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Needs to be signed &amp; uploaded to GMS Claim</a:t>
            </a:r>
          </a:p>
          <a:p>
            <a:pPr marL="400050" lvl="1" indent="0">
              <a:buNone/>
            </a:pPr>
            <a:endParaRPr lang="en-US" sz="1200" dirty="0" smtClean="0"/>
          </a:p>
          <a:p>
            <a:pPr marL="342900" indent="-342900" algn="l">
              <a:buAutoNum type="arabicPeriod"/>
            </a:pPr>
            <a:r>
              <a:rPr lang="en-US" sz="2000" dirty="0" smtClean="0"/>
              <a:t>Detailed Expenditure Report (DER)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Paper report printed from the District’s Cost Accounting System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Needs to be signed &amp; uploaded to GMS Claim</a:t>
            </a:r>
          </a:p>
          <a:p>
            <a:pPr marL="400050" lvl="1" indent="0">
              <a:buNone/>
            </a:pPr>
            <a:endParaRPr lang="en-US" sz="1200" dirty="0" smtClean="0"/>
          </a:p>
          <a:p>
            <a:pPr marL="342900" indent="-342900" algn="l">
              <a:buAutoNum type="arabicPeriod"/>
            </a:pPr>
            <a:r>
              <a:rPr lang="en-US" sz="2000" dirty="0" smtClean="0"/>
              <a:t>Supporting Documentation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Paper documentation that supports the expenditures being claims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1200" dirty="0" smtClean="0"/>
              <a:t>OSDE reserves the right to ask for additional documentation on any claim</a:t>
            </a:r>
            <a:endParaRPr lang="en-US" sz="1200" dirty="0"/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5"/>
                </a:solidFill>
              </a:rPr>
              <a:t>The Claims Process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0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4038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All claims are processed through the Grants Management System (GMS)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Once completed, claims are submitted to Superintendent (local review)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Superintendent submits claim to OSDE/Office of School Support</a:t>
            </a:r>
          </a:p>
          <a:p>
            <a:pPr marL="0" indent="0" algn="l">
              <a:buNone/>
            </a:pPr>
            <a:endParaRPr lang="en-US" sz="2000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648200" y="1447800"/>
            <a:ext cx="4041648" cy="452628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urved Right Arrow 5"/>
          <p:cNvSpPr/>
          <p:nvPr/>
        </p:nvSpPr>
        <p:spPr>
          <a:xfrm>
            <a:off x="4876800" y="1676400"/>
            <a:ext cx="2133600" cy="2819400"/>
          </a:xfrm>
          <a:prstGeom prst="curvedRightArrow">
            <a:avLst/>
          </a:prstGeom>
          <a:solidFill>
            <a:schemeClr val="accent5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Curved Left Arrow 6"/>
          <p:cNvSpPr/>
          <p:nvPr/>
        </p:nvSpPr>
        <p:spPr>
          <a:xfrm>
            <a:off x="6553200" y="2743200"/>
            <a:ext cx="1905000" cy="3124200"/>
          </a:xfrm>
          <a:prstGeom prst="curvedLeftArrow">
            <a:avLst/>
          </a:prstGeom>
          <a:solidFill>
            <a:schemeClr val="accent5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5"/>
                </a:solidFill>
              </a:rPr>
              <a:t>The Claims Process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539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idx="1"/>
          </p:nvPr>
        </p:nvSpPr>
        <p:spPr>
          <a:xfrm>
            <a:off x="457200" y="3429000"/>
            <a:ext cx="8229600" cy="2697163"/>
          </a:xfr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Assigned School Support Specialist reviews the claim:</a:t>
            </a:r>
          </a:p>
          <a:p>
            <a:pPr lvl="1"/>
            <a:r>
              <a:rPr lang="en-US" dirty="0" smtClean="0"/>
              <a:t>Alignment of expenditures with 9 </a:t>
            </a:r>
            <a:r>
              <a:rPr lang="en-US" dirty="0" smtClean="0"/>
              <a:t>Practices/SIG Plan</a:t>
            </a:r>
            <a:endParaRPr lang="en-US" dirty="0" smtClean="0"/>
          </a:p>
          <a:p>
            <a:pPr lvl="1"/>
            <a:r>
              <a:rPr lang="en-US" dirty="0" smtClean="0"/>
              <a:t>Alignment of expenditures with Approved Budget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sz="2000" dirty="0" smtClean="0"/>
              <a:t>If approved, Grants Consultant reviews the claim:</a:t>
            </a:r>
          </a:p>
          <a:p>
            <a:pPr lvl="1"/>
            <a:r>
              <a:rPr lang="en-US" dirty="0" smtClean="0"/>
              <a:t>OCAS Coding</a:t>
            </a:r>
          </a:p>
          <a:p>
            <a:pPr lvl="1"/>
            <a:r>
              <a:rPr lang="en-US" dirty="0" err="1" smtClean="0"/>
              <a:t>Allowability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sz="2000" dirty="0" smtClean="0"/>
              <a:t>If approved, claim is moved to “batch” to be paid</a:t>
            </a:r>
          </a:p>
          <a:p>
            <a:pPr marL="0" indent="0" algn="l">
              <a:buNone/>
            </a:pPr>
            <a:endParaRPr lang="en-US" sz="20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14400"/>
            <a:ext cx="2362200" cy="2362200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5"/>
                </a:solidFill>
              </a:rPr>
              <a:t>The Claims Process</a:t>
            </a:r>
            <a:endParaRPr lang="en-US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28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5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chemeClr val="accent5"/>
                </a:solidFill>
              </a:rPr>
              <a:t>The Claims Process</a:t>
            </a:r>
            <a:endParaRPr lang="en-US" dirty="0">
              <a:solidFill>
                <a:schemeClr val="accent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8305800" cy="685800"/>
          </a:xfrm>
        </p:spPr>
        <p:txBody>
          <a:bodyPr/>
          <a:lstStyle/>
          <a:p>
            <a:r>
              <a:rPr lang="en-US" sz="3200" dirty="0" smtClean="0">
                <a:latin typeface="+mj-lt"/>
              </a:rPr>
              <a:t>Common Reasons Claims are Returned</a:t>
            </a:r>
            <a:endParaRPr lang="en-US" sz="32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ln>
            <a:solidFill>
              <a:schemeClr val="accent5"/>
            </a:solidFill>
          </a:ln>
        </p:spPr>
        <p:txBody>
          <a:bodyPr>
            <a:normAutofit lnSpcReduction="10000"/>
          </a:bodyPr>
          <a:lstStyle/>
          <a:p>
            <a:r>
              <a:rPr lang="en-US" dirty="0" smtClean="0"/>
              <a:t>Expenditures do not align with application</a:t>
            </a:r>
          </a:p>
          <a:p>
            <a:r>
              <a:rPr lang="en-US" dirty="0" smtClean="0"/>
              <a:t>Personnel not validated/listed on application</a:t>
            </a:r>
          </a:p>
          <a:p>
            <a:r>
              <a:rPr lang="en-US" dirty="0" smtClean="0"/>
              <a:t>Cost unreasonable/need justification</a:t>
            </a:r>
          </a:p>
          <a:p>
            <a:r>
              <a:rPr lang="en-US" dirty="0" smtClean="0"/>
              <a:t>Expenditure not allowable</a:t>
            </a:r>
          </a:p>
          <a:p>
            <a:r>
              <a:rPr lang="en-US" dirty="0" smtClean="0"/>
              <a:t>Insufficient </a:t>
            </a:r>
            <a:r>
              <a:rPr lang="en-US" smtClean="0"/>
              <a:t>Supporting Documentation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dirty="0" smtClean="0"/>
              <a:t>Date Range is incorrect</a:t>
            </a:r>
          </a:p>
          <a:p>
            <a:r>
              <a:rPr lang="en-US" dirty="0" smtClean="0"/>
              <a:t>DUNS/SAMS# expired</a:t>
            </a:r>
          </a:p>
          <a:p>
            <a:r>
              <a:rPr lang="en-US" dirty="0" smtClean="0"/>
              <a:t>Paper claim not signed</a:t>
            </a:r>
          </a:p>
          <a:p>
            <a:r>
              <a:rPr lang="en-US" dirty="0" smtClean="0"/>
              <a:t>Incorrect OCAS coding</a:t>
            </a:r>
          </a:p>
          <a:p>
            <a:r>
              <a:rPr lang="en-US" dirty="0" smtClean="0"/>
              <a:t>Uploads not able to be opened</a:t>
            </a:r>
          </a:p>
          <a:p>
            <a:r>
              <a:rPr lang="en-US" smtClean="0"/>
              <a:t>GMS claim </a:t>
            </a:r>
            <a:r>
              <a:rPr lang="en-US" dirty="0"/>
              <a:t>does not align with paper </a:t>
            </a:r>
            <a:r>
              <a:rPr lang="en-US" dirty="0" smtClean="0"/>
              <a:t>claim</a:t>
            </a:r>
          </a:p>
          <a:p>
            <a:pPr lvl="1"/>
            <a:r>
              <a:rPr lang="en-US" dirty="0" smtClean="0"/>
              <a:t>Date range</a:t>
            </a:r>
          </a:p>
          <a:p>
            <a:pPr lvl="1"/>
            <a:r>
              <a:rPr lang="en-US" dirty="0" smtClean="0"/>
              <a:t>Coding</a:t>
            </a:r>
          </a:p>
          <a:p>
            <a:pPr lvl="1"/>
            <a:r>
              <a:rPr lang="en-US" dirty="0" smtClean="0"/>
              <a:t>descriptions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anchor="t" anchorCtr="0"/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1" t="7554" r="9545" b="23911"/>
          <a:stretch/>
        </p:blipFill>
        <p:spPr bwMode="auto">
          <a:xfrm>
            <a:off x="522069" y="1600200"/>
            <a:ext cx="809986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1524000" y="4876800"/>
            <a:ext cx="1905000" cy="457200"/>
          </a:xfrm>
          <a:prstGeom prst="rightArrow">
            <a:avLst/>
          </a:pr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9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2" t="9299" r="69454" b="3744"/>
          <a:stretch/>
        </p:blipFill>
        <p:spPr bwMode="auto">
          <a:xfrm>
            <a:off x="4572000" y="1447800"/>
            <a:ext cx="4144542" cy="4525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524000"/>
            <a:ext cx="4038600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r>
              <a:rPr lang="en-US" dirty="0" smtClean="0"/>
              <a:t>GMS Menu has been </a:t>
            </a:r>
            <a:r>
              <a:rPr lang="en-US" dirty="0" smtClean="0"/>
              <a:t>changed</a:t>
            </a:r>
          </a:p>
          <a:p>
            <a:r>
              <a:rPr lang="en-US" dirty="0" smtClean="0"/>
              <a:t>Claims process is the same for Projects 503, 515, 516, 519, &amp; 537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**If you do not have these links, then you do not have proper access. You need to contact the Office of School Support.</a:t>
            </a:r>
          </a:p>
        </p:txBody>
      </p:sp>
      <p:sp>
        <p:nvSpPr>
          <p:cNvPr id="8" name="Frame 7"/>
          <p:cNvSpPr/>
          <p:nvPr/>
        </p:nvSpPr>
        <p:spPr>
          <a:xfrm>
            <a:off x="5715000" y="4038600"/>
            <a:ext cx="1828800" cy="685800"/>
          </a:xfrm>
          <a:prstGeom prst="fram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itle 4"/>
          <p:cNvSpPr txBox="1">
            <a:spLocks/>
          </p:cNvSpPr>
          <p:nvPr/>
        </p:nvSpPr>
        <p:spPr>
          <a:xfrm>
            <a:off x="0" y="0"/>
            <a:ext cx="9144000" cy="914400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88000">
                <a:schemeClr val="accent1">
                  <a:tint val="44500"/>
                  <a:satMod val="160000"/>
                  <a:alpha val="27000"/>
                </a:schemeClr>
              </a:gs>
              <a:gs pos="100000">
                <a:schemeClr val="accent2"/>
              </a:gs>
            </a:gsLst>
            <a:lin ang="2700000" scaled="1"/>
            <a:tileRect/>
          </a:gra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pPr algn="l"/>
            <a:r>
              <a:rPr lang="en-US" smtClean="0">
                <a:solidFill>
                  <a:schemeClr val="accent2"/>
                </a:solidFill>
              </a:rPr>
              <a:t>Creating a Claim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40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400</TotalTime>
  <Words>1131</Words>
  <Application>Microsoft Office PowerPoint</Application>
  <PresentationFormat>On-screen Show (4:3)</PresentationFormat>
  <Paragraphs>228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Executive</vt:lpstr>
      <vt:lpstr>PowerPoint Presentation</vt:lpstr>
      <vt:lpstr>PowerPoint Presentation</vt:lpstr>
      <vt:lpstr>4 Parts of a Claim </vt:lpstr>
      <vt:lpstr>PowerPoint Presentation</vt:lpstr>
      <vt:lpstr>PowerPoint Presentation</vt:lpstr>
      <vt:lpstr>PowerPoint Presentation</vt:lpstr>
      <vt:lpstr>Common Reasons Claims are Returned</vt:lpstr>
      <vt:lpstr>Creating a Claim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</vt:lpstr>
      <vt:lpstr>Office of School Support</vt:lpstr>
    </vt:vector>
  </TitlesOfParts>
  <Company>Oklahoma State Department of Education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FY16 GMS Claims Process</dc:title>
  <dc:creator>Zada Farris</dc:creator>
  <cp:lastModifiedBy>Zada Farris</cp:lastModifiedBy>
  <cp:revision>128</cp:revision>
  <dcterms:created xsi:type="dcterms:W3CDTF">2015-09-08T14:28:16Z</dcterms:created>
  <dcterms:modified xsi:type="dcterms:W3CDTF">2015-09-18T19:16:59Z</dcterms:modified>
</cp:coreProperties>
</file>