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3"/>
  </p:notesMasterIdLst>
  <p:handoutMasterIdLst>
    <p:handoutMasterId r:id="rId44"/>
  </p:handoutMasterIdLst>
  <p:sldIdLst>
    <p:sldId id="259" r:id="rId5"/>
    <p:sldId id="256" r:id="rId6"/>
    <p:sldId id="341" r:id="rId7"/>
    <p:sldId id="369" r:id="rId8"/>
    <p:sldId id="370" r:id="rId9"/>
    <p:sldId id="345" r:id="rId10"/>
    <p:sldId id="367" r:id="rId11"/>
    <p:sldId id="303" r:id="rId12"/>
    <p:sldId id="368" r:id="rId13"/>
    <p:sldId id="332" r:id="rId14"/>
    <p:sldId id="329" r:id="rId15"/>
    <p:sldId id="371" r:id="rId16"/>
    <p:sldId id="342" r:id="rId17"/>
    <p:sldId id="372" r:id="rId18"/>
    <p:sldId id="346" r:id="rId19"/>
    <p:sldId id="354" r:id="rId20"/>
    <p:sldId id="347" r:id="rId21"/>
    <p:sldId id="348" r:id="rId22"/>
    <p:sldId id="349" r:id="rId23"/>
    <p:sldId id="350" r:id="rId24"/>
    <p:sldId id="373" r:id="rId25"/>
    <p:sldId id="334" r:id="rId26"/>
    <p:sldId id="330" r:id="rId27"/>
    <p:sldId id="380" r:id="rId28"/>
    <p:sldId id="374" r:id="rId29"/>
    <p:sldId id="375" r:id="rId30"/>
    <p:sldId id="376" r:id="rId31"/>
    <p:sldId id="359" r:id="rId32"/>
    <p:sldId id="360" r:id="rId33"/>
    <p:sldId id="377" r:id="rId34"/>
    <p:sldId id="336" r:id="rId35"/>
    <p:sldId id="361" r:id="rId36"/>
    <p:sldId id="378" r:id="rId37"/>
    <p:sldId id="362" r:id="rId38"/>
    <p:sldId id="379" r:id="rId39"/>
    <p:sldId id="311" r:id="rId40"/>
    <p:sldId id="366" r:id="rId41"/>
    <p:sldId id="283" r:id="rId4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FFCCFF"/>
    <a:srgbClr val="FF66FF"/>
    <a:srgbClr val="6699FF"/>
    <a:srgbClr val="6600CC"/>
    <a:srgbClr val="CC99FF"/>
    <a:srgbClr val="66CCFF"/>
    <a:srgbClr val="E7B617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82" autoAdjust="0"/>
    <p:restoredTop sz="94632" autoAdjust="0"/>
  </p:normalViewPr>
  <p:slideViewPr>
    <p:cSldViewPr snapToGrid="0" snapToObjects="1">
      <p:cViewPr varScale="1">
        <p:scale>
          <a:sx n="86" d="100"/>
          <a:sy n="86" d="100"/>
        </p:scale>
        <p:origin x="-6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6F8B398-DAFC-4DE4-AEAB-93CD196B2E3E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94F25F-9CDE-4814-841B-A4DE508E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8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C82F6-CDB6-413D-877F-13036CF4CA2B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4EF7-CA9A-4EB2-8311-03BA2A8D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35546" y="3284682"/>
            <a:ext cx="6072909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35546" y="1270000"/>
            <a:ext cx="6072909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35546" y="1270000"/>
            <a:ext cx="6072909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35546" y="1270000"/>
            <a:ext cx="6072909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35546" y="1270000"/>
            <a:ext cx="6072909" cy="0"/>
          </a:xfrm>
          <a:prstGeom prst="line">
            <a:avLst/>
          </a:prstGeom>
          <a:ln>
            <a:solidFill>
              <a:srgbClr val="E7B6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84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9D9D9"/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690" y="6356350"/>
            <a:ext cx="4811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D9D9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3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636" cy="70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Purpose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To provide </a:t>
            </a:r>
            <a:r>
              <a:rPr lang="en-US" dirty="0" smtClean="0"/>
              <a:t>LEAs with </a:t>
            </a:r>
            <a:r>
              <a:rPr lang="en-US" dirty="0"/>
              <a:t>comprehensive claims procedures to assist them in preparing claims for submission to </a:t>
            </a:r>
            <a:r>
              <a:rPr lang="en-US" dirty="0" smtClean="0"/>
              <a:t>OSDE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These </a:t>
            </a:r>
            <a:r>
              <a:rPr lang="en-US" dirty="0"/>
              <a:t>procedures are considered best practices and if followed, will reduce the likelihood of errors and increase the efficiency in which claims are </a:t>
            </a:r>
            <a:r>
              <a:rPr lang="en-US" dirty="0" smtClean="0"/>
              <a:t>paid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LEAs choosing </a:t>
            </a:r>
            <a:r>
              <a:rPr lang="en-US" dirty="0"/>
              <a:t>not follow these procedures may run the risk of claims being significantly delayed or </a:t>
            </a:r>
            <a:r>
              <a:rPr lang="en-US" dirty="0" smtClean="0"/>
              <a:t>denied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3" y="1730757"/>
            <a:ext cx="4038600" cy="40386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005561"/>
            <a:ext cx="4038600" cy="4525963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Expenditures must be reasonable, necessary, &amp; allocable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Itemized invoices are required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Claims &amp; supporting documentation are only accepted through </a:t>
            </a:r>
            <a:r>
              <a:rPr lang="en-US" dirty="0" smtClean="0"/>
              <a:t>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Zero </a:t>
            </a:r>
            <a:r>
              <a:rPr lang="en-US" dirty="0"/>
              <a:t>dollar claims are not </a:t>
            </a:r>
            <a:r>
              <a:rPr lang="en-US" dirty="0" smtClean="0"/>
              <a:t>required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Copies </a:t>
            </a:r>
            <a:r>
              <a:rPr lang="en-US" dirty="0"/>
              <a:t>of purchase orders are not required unless it used as a </a:t>
            </a:r>
            <a:r>
              <a:rPr lang="en-US" dirty="0" smtClean="0"/>
              <a:t>contract</a:t>
            </a:r>
            <a:endParaRPr lang="en-US" dirty="0"/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Images </a:t>
            </a:r>
            <a:r>
              <a:rPr lang="en-US" dirty="0"/>
              <a:t>of checks are strongly </a:t>
            </a:r>
            <a:r>
              <a:rPr lang="en-US" dirty="0" smtClean="0"/>
              <a:t>discouraged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Claims begin </a:t>
            </a:r>
            <a:r>
              <a:rPr lang="en-US" dirty="0"/>
              <a:t>on the first day of the month </a:t>
            </a:r>
            <a:r>
              <a:rPr lang="en-US" dirty="0" smtClean="0"/>
              <a:t>&amp; end </a:t>
            </a:r>
            <a:r>
              <a:rPr lang="en-US" dirty="0"/>
              <a:t>on the last day of the </a:t>
            </a:r>
            <a:r>
              <a:rPr lang="en-US" dirty="0" smtClean="0"/>
              <a:t>month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Date range entered in GMS must match the date range on the uploaded Summary </a:t>
            </a:r>
            <a:r>
              <a:rPr lang="en-US" dirty="0" smtClean="0"/>
              <a:t>&amp; Detailed </a:t>
            </a:r>
            <a:r>
              <a:rPr lang="en-US" dirty="0"/>
              <a:t>Expenditure </a:t>
            </a:r>
            <a:r>
              <a:rPr lang="en-US" dirty="0" smtClean="0"/>
              <a:t>Reports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8" y="2262433"/>
            <a:ext cx="3524642" cy="2582944"/>
          </a:xfrm>
        </p:spPr>
      </p:pic>
    </p:spTree>
    <p:extLst>
      <p:ext uri="{BB962C8B-B14F-4D97-AF65-F5344CB8AC3E}">
        <p14:creationId xmlns:p14="http://schemas.microsoft.com/office/powerpoint/2010/main" val="18434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Claims </a:t>
            </a:r>
            <a:r>
              <a:rPr lang="en-US" dirty="0"/>
              <a:t>must be signed by the local board of education approved authorized official who is legally authorized to bind the local education </a:t>
            </a:r>
            <a:r>
              <a:rPr lang="en-US" dirty="0" smtClean="0"/>
              <a:t>agency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Districts may be asked to provide documentation during monitoring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7" y="1880804"/>
            <a:ext cx="3205112" cy="320511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GMS claims must align with the </a:t>
            </a:r>
            <a:r>
              <a:rPr lang="en-US" dirty="0" smtClean="0"/>
              <a:t>Summary/Detail </a:t>
            </a:r>
            <a:r>
              <a:rPr lang="en-US" dirty="0"/>
              <a:t>Expenditure Report produced by the LEA’s local cost accounting system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Claims should be reviewed by LEAs for accuracy and </a:t>
            </a:r>
            <a:r>
              <a:rPr lang="en-US" dirty="0" err="1"/>
              <a:t>allowability</a:t>
            </a:r>
            <a:r>
              <a:rPr lang="en-US" dirty="0"/>
              <a:t> before being submitted to OSDE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Information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Payments </a:t>
            </a:r>
            <a:r>
              <a:rPr lang="en-US" dirty="0"/>
              <a:t>made with district credit cards must have each vendor name listed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/>
              <a:t>ex. Visa/Holiday Inn) 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000" i="1" dirty="0" smtClean="0"/>
              <a:t>School </a:t>
            </a:r>
            <a:r>
              <a:rPr lang="en-US" sz="2000" i="1" dirty="0"/>
              <a:t>Laws of Oklahoma, Section 98, subsection E, (70-5-135) and Section 644, subsection B, (62-310.8). See also Oklahoma Administrative Code (OAC) 25-5-2.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DUNS/SAMS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The DUNS/SAMS </a:t>
            </a:r>
            <a:r>
              <a:rPr lang="en-US" dirty="0"/>
              <a:t>entity record </a:t>
            </a:r>
            <a:r>
              <a:rPr lang="en-US" dirty="0" smtClean="0"/>
              <a:t>must </a:t>
            </a:r>
            <a:r>
              <a:rPr lang="en-US" dirty="0"/>
              <a:t>be current in order to receive </a:t>
            </a:r>
            <a:r>
              <a:rPr lang="en-US" dirty="0" smtClean="0"/>
              <a:t>reimbursement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If </a:t>
            </a:r>
            <a:r>
              <a:rPr lang="en-US" dirty="0"/>
              <a:t>expired, a copy of the new </a:t>
            </a:r>
            <a:r>
              <a:rPr lang="en-US" dirty="0" smtClean="0"/>
              <a:t>DUNS/SAMS </a:t>
            </a:r>
            <a:r>
              <a:rPr lang="en-US" dirty="0"/>
              <a:t>entity record must be uploaded with next claim submitted for each federal </a:t>
            </a:r>
            <a:r>
              <a:rPr lang="en-US" dirty="0" smtClean="0"/>
              <a:t>program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It </a:t>
            </a:r>
            <a:r>
              <a:rPr lang="en-US" dirty="0"/>
              <a:t>is recommended that </a:t>
            </a:r>
            <a:r>
              <a:rPr lang="en-US" dirty="0" smtClean="0"/>
              <a:t>LEAs renew </a:t>
            </a:r>
            <a:r>
              <a:rPr lang="en-US" dirty="0"/>
              <a:t>the </a:t>
            </a:r>
            <a:r>
              <a:rPr lang="en-US" dirty="0" smtClean="0"/>
              <a:t>DUNS/SAMS </a:t>
            </a:r>
            <a:r>
              <a:rPr lang="en-US" dirty="0"/>
              <a:t>number as close to July 1st as possible, to ensure that it does not expire during the current fiscal </a:t>
            </a:r>
            <a:r>
              <a:rPr lang="en-US" dirty="0" smtClean="0"/>
              <a:t>year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Coding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4" y="1853063"/>
            <a:ext cx="4038600" cy="268163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Function/Object Code must align with the expenditure description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LEAs should consult the most current OCAS manual for </a:t>
            </a:r>
            <a:r>
              <a:rPr lang="en-US" dirty="0" smtClean="0"/>
              <a:t>coding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Supporting Documentation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The District is required to attach Summary and Detail Expenditure Reports and supporting documentation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PDF format 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Clear </a:t>
            </a:r>
            <a:r>
              <a:rPr lang="en-US" dirty="0"/>
              <a:t>and </a:t>
            </a:r>
            <a:r>
              <a:rPr lang="en-US" dirty="0" smtClean="0"/>
              <a:t>legible 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Uploaded </a:t>
            </a:r>
            <a:r>
              <a:rPr lang="en-US" dirty="0"/>
              <a:t>in the same order as the expenditures appear in the </a:t>
            </a:r>
            <a:r>
              <a:rPr lang="en-US" dirty="0" smtClean="0"/>
              <a:t>claim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 No uploads named with </a:t>
            </a:r>
            <a:r>
              <a:rPr lang="en-US" dirty="0"/>
              <a:t>special characters </a:t>
            </a:r>
            <a:r>
              <a:rPr lang="en-US" dirty="0" smtClean="0"/>
              <a:t>(!@#$%^&amp;*&lt;&gt;?) 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Highlighter not used on documentation 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Indicate shared or split costs on invoices/receipts</a:t>
            </a:r>
            <a:endParaRPr lang="en-US" dirty="0"/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Use </a:t>
            </a:r>
            <a:r>
              <a:rPr lang="en-US" dirty="0"/>
              <a:t>“revised” or “corrected” when attaching a revised upload to </a:t>
            </a:r>
            <a:r>
              <a:rPr lang="en-US" dirty="0" smtClean="0"/>
              <a:t>a returned claim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0581"/>
            <a:ext cx="7772400" cy="1841991"/>
          </a:xfrm>
        </p:spPr>
        <p:txBody>
          <a:bodyPr>
            <a:normAutofit/>
          </a:bodyPr>
          <a:lstStyle/>
          <a:p>
            <a:r>
              <a:rPr lang="en-US" dirty="0" smtClean="0"/>
              <a:t>FY18 Project 515 Claims Training</a:t>
            </a:r>
            <a:br>
              <a:rPr lang="en-US" dirty="0" smtClean="0"/>
            </a:br>
            <a:r>
              <a:rPr lang="en-US" sz="3100" dirty="0" smtClean="0">
                <a:solidFill>
                  <a:schemeClr val="accent5"/>
                </a:solidFill>
              </a:rPr>
              <a:t>(Joint Federal Programs Claims Procedures)</a:t>
            </a:r>
            <a:endParaRPr lang="en-US" sz="31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Office of School Support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1734" y="4762500"/>
            <a:ext cx="6480048" cy="17526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Webinar</a:t>
            </a:r>
          </a:p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Thursday, September 28, 2017</a:t>
            </a:r>
          </a:p>
        </p:txBody>
      </p:sp>
    </p:spTree>
    <p:extLst>
      <p:ext uri="{BB962C8B-B14F-4D97-AF65-F5344CB8AC3E}">
        <p14:creationId xmlns:p14="http://schemas.microsoft.com/office/powerpoint/2010/main" val="23892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Detailed Expenditure Report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Purchase </a:t>
            </a:r>
            <a:r>
              <a:rPr lang="en-US" dirty="0"/>
              <a:t>Order Date (that appears on the Detailed Expenditure Report) must be before the services were </a:t>
            </a:r>
            <a:r>
              <a:rPr lang="en-US" dirty="0" smtClean="0"/>
              <a:t>rendered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Warrant </a:t>
            </a:r>
            <a:r>
              <a:rPr lang="en-US" dirty="0"/>
              <a:t>Date (that appears on the Detailed Expenditure Report) must be on or after the purchase order </a:t>
            </a:r>
            <a:r>
              <a:rPr lang="en-US" dirty="0" smtClean="0"/>
              <a:t>date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4665"/>
            <a:ext cx="4038600" cy="3177032"/>
          </a:xfrm>
        </p:spPr>
      </p:pic>
    </p:spTree>
    <p:extLst>
      <p:ext uri="{BB962C8B-B14F-4D97-AF65-F5344CB8AC3E}">
        <p14:creationId xmlns:p14="http://schemas.microsoft.com/office/powerpoint/2010/main" val="12260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6" y="1064640"/>
            <a:ext cx="7090004" cy="3988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346" y="1800844"/>
            <a:ext cx="55523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Print" panose="02000600000000000000" pitchFamily="2" charset="0"/>
              </a:rPr>
              <a:t>Please Note: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dirty="0" smtClean="0">
                <a:latin typeface="Segoe Print" panose="02000600000000000000" pitchFamily="2" charset="0"/>
              </a:rPr>
              <a:t>GMS has a built-in 25% allowance for most function codes.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dirty="0" smtClean="0">
                <a:latin typeface="Segoe Print" panose="02000600000000000000" pitchFamily="2" charset="0"/>
              </a:rPr>
              <a:t>However, 5400, 2330, 2540, &amp; 5500 may not exceed the budgeted amount…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dirty="0" smtClean="0">
                <a:latin typeface="Segoe Print" panose="02000600000000000000" pitchFamily="2" charset="0"/>
              </a:rPr>
              <a:t>You may have to do a budget amendment before submitting the claim.</a:t>
            </a:r>
          </a:p>
        </p:txBody>
      </p:sp>
    </p:spTree>
    <p:extLst>
      <p:ext uri="{BB962C8B-B14F-4D97-AF65-F5344CB8AC3E}">
        <p14:creationId xmlns:p14="http://schemas.microsoft.com/office/powerpoint/2010/main" val="30281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Personnel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100 – Personnel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Salaries include extra duty &amp; stipends per OCAS manual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Personnel should be entered accurately in School Personnel Records (SPR) BEFORE claiming*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Tutors use Object Code 139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6" y="5178242"/>
            <a:ext cx="393001" cy="39300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2924930"/>
            <a:ext cx="29080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*If not in SPR, documentation is REQUIRED on the claim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sz="1100" dirty="0" smtClean="0">
                <a:latin typeface="Segoe Print" panose="02000600000000000000" pitchFamily="2" charset="0"/>
              </a:rPr>
              <a:t>(timesheet/tutoring log/</a:t>
            </a:r>
            <a:r>
              <a:rPr lang="en-US" sz="1100" dirty="0" err="1" smtClean="0">
                <a:latin typeface="Segoe Print" panose="02000600000000000000" pitchFamily="2" charset="0"/>
              </a:rPr>
              <a:t>time&amp;effort</a:t>
            </a:r>
            <a:r>
              <a:rPr lang="en-US" sz="1100" dirty="0" smtClean="0">
                <a:latin typeface="Segoe Print" panose="02000600000000000000" pitchFamily="2" charset="0"/>
              </a:rPr>
              <a:t> or PD registration/sign-in sheet, if applicable)</a:t>
            </a:r>
            <a:endParaRPr lang="en-US" sz="11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Personnel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Clr>
                <a:srgbClr val="FFC000"/>
              </a:buClr>
              <a:buNone/>
            </a:pPr>
            <a:r>
              <a:rPr lang="en-US" sz="4300" dirty="0" smtClean="0"/>
              <a:t>Entering personnel </a:t>
            </a:r>
            <a:r>
              <a:rPr lang="en-US" sz="4300" dirty="0"/>
              <a:t>in School Personnel Records (SPR</a:t>
            </a:r>
            <a:r>
              <a:rPr lang="en-US" sz="4300" dirty="0" smtClean="0"/>
              <a:t>) accurately means:</a:t>
            </a:r>
          </a:p>
          <a:p>
            <a:pPr marL="0" indent="0" algn="ctr">
              <a:buClr>
                <a:srgbClr val="FFC000"/>
              </a:buClr>
              <a:buNone/>
            </a:pPr>
            <a:endParaRPr lang="en-US" sz="4300" dirty="0"/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4300" dirty="0" smtClean="0"/>
              <a:t> Allowable </a:t>
            </a:r>
            <a:r>
              <a:rPr lang="en-US" sz="4300" dirty="0"/>
              <a:t>Job Code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4300" dirty="0" smtClean="0"/>
              <a:t> Coded </a:t>
            </a:r>
            <a:r>
              <a:rPr lang="en-US" sz="4300" dirty="0"/>
              <a:t>to Project 515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4300" dirty="0" smtClean="0"/>
              <a:t> Reasonable </a:t>
            </a:r>
            <a:r>
              <a:rPr lang="en-US" sz="4300" dirty="0"/>
              <a:t>and </a:t>
            </a:r>
            <a:r>
              <a:rPr lang="en-US" sz="4300" dirty="0" smtClean="0"/>
              <a:t>Necessary Salary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4300" dirty="0" smtClean="0"/>
              <a:t>SPR details align with SW/SI Plan &amp; FY18 Project 515 Budget</a:t>
            </a:r>
            <a:endParaRPr lang="en-US" sz="4300" dirty="0"/>
          </a:p>
          <a:p>
            <a:pPr marL="0" indent="0">
              <a:buClr>
                <a:srgbClr val="FFC000"/>
              </a:buClr>
              <a:buNone/>
            </a:pPr>
            <a:endParaRPr lang="en-US" sz="6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Benefits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200 </a:t>
            </a:r>
            <a:r>
              <a:rPr lang="en-US" dirty="0"/>
              <a:t>– </a:t>
            </a:r>
            <a:r>
              <a:rPr lang="en-US" dirty="0" smtClean="0"/>
              <a:t>Employee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Benefits for salaries including extra duty &amp; stipends per OCAS manual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Personnel should be entered accurately in School Personnel Records (SPR) BEFORE claiming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363511"/>
            <a:ext cx="290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No documentation is required for benefits</a:t>
            </a:r>
          </a:p>
        </p:txBody>
      </p:sp>
    </p:spTree>
    <p:extLst>
      <p:ext uri="{BB962C8B-B14F-4D97-AF65-F5344CB8AC3E}">
        <p14:creationId xmlns:p14="http://schemas.microsoft.com/office/powerpoint/2010/main" val="20626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Contracts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300 </a:t>
            </a:r>
            <a:r>
              <a:rPr lang="en-US" dirty="0"/>
              <a:t>– </a:t>
            </a:r>
            <a:r>
              <a:rPr lang="en-US" dirty="0" smtClean="0"/>
              <a:t>Contracted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Amounts paid for professional and technical services rendered by personnel NOT on the payroll of the LEA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 copy of the contract (or purchase order if used as a contract) must be provided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363511"/>
            <a:ext cx="290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Invoices for contract services serve as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5007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Purchased Property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400 </a:t>
            </a:r>
            <a:r>
              <a:rPr lang="en-US" dirty="0"/>
              <a:t>– </a:t>
            </a:r>
            <a:r>
              <a:rPr lang="en-US" dirty="0" smtClean="0"/>
              <a:t>Purchased Property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Services purchased to operate, repair, maintain, and rent property owned or used by the LEA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Highly unlikely this code will be used for Project 515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363511"/>
            <a:ext cx="290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Invoices for property services serve as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90435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Travel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500 </a:t>
            </a:r>
            <a:r>
              <a:rPr lang="en-US" dirty="0"/>
              <a:t>– </a:t>
            </a:r>
            <a:r>
              <a:rPr lang="en-US" dirty="0" smtClean="0"/>
              <a:t>Other Purchased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Student transportation &amp; staff travel are included here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All travel expenses related to professional development activities (hotel/airfare/per diem) require only a registration invoice*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This registration will include the name of the professional development activity &amp; the participant names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2809513"/>
            <a:ext cx="2908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*Receipts, invoices for hotel/airfare, District Per Diem forms are NO LONGER required </a:t>
            </a:r>
          </a:p>
        </p:txBody>
      </p:sp>
      <p:pic>
        <p:nvPicPr>
          <p:cNvPr id="10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6" y="2821544"/>
            <a:ext cx="393001" cy="393001"/>
          </a:xfrm>
        </p:spPr>
      </p:pic>
      <p:pic>
        <p:nvPicPr>
          <p:cNvPr id="12" name="Content Placeholder 10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8" y="4556077"/>
            <a:ext cx="393001" cy="3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Travel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If travel </a:t>
            </a:r>
            <a:r>
              <a:rPr lang="en-US" dirty="0"/>
              <a:t>expenses are paid in the same month as the registration fee, the registration invoice will suffice as </a:t>
            </a:r>
            <a:r>
              <a:rPr lang="en-US" dirty="0" smtClean="0"/>
              <a:t>documentation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If travel expenses </a:t>
            </a:r>
            <a:r>
              <a:rPr lang="en-US" dirty="0"/>
              <a:t>are paid on a different claim, the registration invoice must be submitted </a:t>
            </a:r>
            <a:r>
              <a:rPr lang="en-US" dirty="0" smtClean="0"/>
              <a:t>again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If there is no registration invoice, LEA is responsible for providing appropriate documentation of activity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8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Travel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If necessary, airfare, hotel reservations, workshop registration can be paid in </a:t>
            </a:r>
            <a:r>
              <a:rPr lang="en-US" dirty="0" smtClean="0"/>
              <a:t>advance 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“</a:t>
            </a:r>
            <a:r>
              <a:rPr lang="en-US" dirty="0"/>
              <a:t>Real-time” expenses (such as per-diem, food, luggage fees, taxi, airport fees, etc.) cannot be paid in </a:t>
            </a:r>
            <a:r>
              <a:rPr lang="en-US" dirty="0" smtClean="0"/>
              <a:t>advance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11" y="2045992"/>
            <a:ext cx="3048000" cy="3087624"/>
          </a:xfrm>
        </p:spPr>
      </p:pic>
    </p:spTree>
    <p:extLst>
      <p:ext uri="{BB962C8B-B14F-4D97-AF65-F5344CB8AC3E}">
        <p14:creationId xmlns:p14="http://schemas.microsoft.com/office/powerpoint/2010/main" val="40382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0" y="318313"/>
            <a:ext cx="3424127" cy="3424127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 rot="21437555">
            <a:off x="957988" y="1119474"/>
            <a:ext cx="2849197" cy="1887345"/>
          </a:xfrm>
          <a:prstGeom prst="rect">
            <a:avLst/>
          </a:prstGeom>
        </p:spPr>
        <p:txBody>
          <a:bodyPr vert="horz" tIns="0" rIns="45720" bIns="0" anchor="b">
            <a:normAutofit lnSpcReduction="10000"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Freestyle Script" panose="030804020302050B0404" pitchFamily="66" charset="0"/>
              </a:rPr>
              <a:t>For a copy of the power point, </a:t>
            </a:r>
          </a:p>
          <a:p>
            <a:pPr algn="ctr"/>
            <a:r>
              <a:rPr lang="en-US" sz="2800" dirty="0" smtClean="0">
                <a:latin typeface="Freestyle Script" panose="030804020302050B0404" pitchFamily="66" charset="0"/>
              </a:rPr>
              <a:t>please email </a:t>
            </a:r>
          </a:p>
          <a:p>
            <a:pPr algn="ctr"/>
            <a:endParaRPr lang="en-US" sz="18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1600" b="1" dirty="0" smtClean="0">
                <a:latin typeface="Tw Cen MT" panose="020B0602020104020603" pitchFamily="34" charset="0"/>
              </a:rPr>
              <a:t>ZADA.SERY@SDE.OK.GOV</a:t>
            </a:r>
          </a:p>
          <a:p>
            <a:pPr algn="l"/>
            <a:endParaRPr lang="en-US" sz="1200" b="1" u="sng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3763" y="2535183"/>
            <a:ext cx="3424127" cy="3424127"/>
            <a:chOff x="4693763" y="2535183"/>
            <a:chExt cx="3424127" cy="34241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763" y="2535183"/>
              <a:ext cx="3424127" cy="3424127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 rot="21317624">
              <a:off x="4943794" y="3319014"/>
              <a:ext cx="2903456" cy="1778725"/>
            </a:xfrm>
            <a:prstGeom prst="rect">
              <a:avLst/>
            </a:prstGeom>
          </p:spPr>
          <p:txBody>
            <a:bodyPr vert="horz" tIns="0" rIns="45720" bIns="0" anchor="b">
              <a:normAutofit/>
            </a:bodyPr>
            <a:lstStyle>
              <a:lvl1pPr marL="0" indent="0" algn="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/>
                <a:buNone/>
                <a:defRPr kumimoji="0"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/>
                <a:buNone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Wingdings 2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None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None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smtClean="0">
                  <a:latin typeface="Freestyle Script" panose="030804020302050B0404" pitchFamily="66" charset="0"/>
                </a:rPr>
                <a:t>Errors/glitches re: GMS – send email w/ screenshots </a:t>
              </a:r>
            </a:p>
            <a:p>
              <a:pPr algn="ctr"/>
              <a:r>
                <a:rPr lang="en-US" sz="1600" b="1" dirty="0" smtClean="0"/>
                <a:t>ZADA.SERY@SDE.OK.GOV</a:t>
              </a:r>
            </a:p>
            <a:p>
              <a:pPr algn="l"/>
              <a:endParaRPr lang="en-US" sz="1200" b="1" u="sng" dirty="0" smtClean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7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Supplies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600 </a:t>
            </a:r>
            <a:r>
              <a:rPr lang="en-US" dirty="0"/>
              <a:t>– </a:t>
            </a:r>
            <a:r>
              <a:rPr lang="en-US" dirty="0" smtClean="0"/>
              <a:t>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Amounts paid for material items of an expendable nature that are consumed, worn out, or deteriorated by use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Quotes are not accepted as documentation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363511"/>
            <a:ext cx="290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Print" panose="02000600000000000000" pitchFamily="2" charset="0"/>
              </a:rPr>
              <a:t>Invoices </a:t>
            </a:r>
            <a:r>
              <a:rPr lang="en-US" sz="2400" dirty="0" smtClean="0">
                <a:latin typeface="Segoe Print" panose="02000600000000000000" pitchFamily="2" charset="0"/>
              </a:rPr>
              <a:t>&amp; receipts for supplies </a:t>
            </a:r>
            <a:r>
              <a:rPr lang="en-US" sz="2400" dirty="0">
                <a:latin typeface="Segoe Print" panose="02000600000000000000" pitchFamily="2" charset="0"/>
              </a:rPr>
              <a:t>serve as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6519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Supplies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Federal Uniform Grant Guidance (UGG) only allows for </a:t>
            </a:r>
            <a:r>
              <a:rPr lang="en-US" dirty="0" smtClean="0"/>
              <a:t>1 year </a:t>
            </a:r>
            <a:r>
              <a:rPr lang="en-US" dirty="0"/>
              <a:t>subscriptions, warranties, licenses, etc.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dirty="0"/>
              <a:t>Work w/ your vendor before placing order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dirty="0"/>
              <a:t>Itemized 3YR Apple Care is not allowable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0" indent="0" algn="ctr">
              <a:buClr>
                <a:schemeClr val="bg1">
                  <a:lumMod val="65000"/>
                </a:schemeClr>
              </a:buClr>
              <a:buNone/>
            </a:pPr>
            <a:r>
              <a:rPr lang="en-US" dirty="0" smtClean="0"/>
              <a:t>This is NOT 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Supplies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2565"/>
            <a:ext cx="8229600" cy="304359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/>
              <a:t>snack purchases for parent-involvement activities must be accompanied by an </a:t>
            </a:r>
            <a:r>
              <a:rPr lang="en-US" dirty="0" smtClean="0"/>
              <a:t>agenda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sz="2200" i="1" dirty="0" smtClean="0"/>
              <a:t>The </a:t>
            </a:r>
            <a:r>
              <a:rPr lang="en-US" sz="2200" i="1" dirty="0"/>
              <a:t>purpose of the agenda is to reflect that the parental involvement activity is </a:t>
            </a:r>
            <a:r>
              <a:rPr lang="en-US" sz="2200" i="1" dirty="0" smtClean="0"/>
              <a:t>educational versus an event </a:t>
            </a:r>
            <a:r>
              <a:rPr lang="en-US" sz="2200" i="1" dirty="0"/>
              <a:t>with no </a:t>
            </a:r>
            <a:r>
              <a:rPr lang="en-US" sz="2200" i="1" dirty="0" smtClean="0"/>
              <a:t>educational/academic content 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25" y="1367228"/>
            <a:ext cx="3033598" cy="2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Property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700 </a:t>
            </a:r>
            <a:r>
              <a:rPr lang="en-US" dirty="0"/>
              <a:t>– </a:t>
            </a:r>
            <a:r>
              <a:rPr lang="en-US" dirty="0" smtClean="0"/>
              <a:t>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Expenditures for the acquisition of fixed assets or additions to fixed assets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Capitalized items with a value over $5,000 per single item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Indirect Cost (IDC) is NOT calculated against property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548176"/>
            <a:ext cx="2908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Invoices for property serve as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4327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Property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i="1" dirty="0" smtClean="0"/>
              <a:t>Proper </a:t>
            </a:r>
            <a:r>
              <a:rPr lang="en-US" i="1" dirty="0"/>
              <a:t>coding to object code 700 will depend on the way the invoice is </a:t>
            </a:r>
            <a:r>
              <a:rPr lang="en-US" i="1" dirty="0" smtClean="0"/>
              <a:t>issued:</a:t>
            </a:r>
          </a:p>
          <a:p>
            <a:pPr marL="0" indent="0" algn="ctr">
              <a:buNone/>
            </a:pPr>
            <a:endParaRPr lang="en-US" i="1" dirty="0" smtClean="0"/>
          </a:p>
          <a:p>
            <a:pPr algn="ctr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i="1" dirty="0" smtClean="0"/>
              <a:t>If </a:t>
            </a:r>
            <a:r>
              <a:rPr lang="en-US" i="1" dirty="0"/>
              <a:t>there is a break-down per item, and each item is under $5000 (such as 25 computers x $500 each, total $12,500), then object code 600 will be used, regardless of the total amount of the invoice</a:t>
            </a:r>
            <a:r>
              <a:rPr lang="en-US" i="1" dirty="0" smtClean="0"/>
              <a:t>.</a:t>
            </a:r>
          </a:p>
          <a:p>
            <a:pPr marL="0" indent="0" algn="ctr">
              <a:buClr>
                <a:srgbClr val="7030A0"/>
              </a:buClr>
              <a:buNone/>
            </a:pPr>
            <a:r>
              <a:rPr lang="en-US" i="1" dirty="0" smtClean="0"/>
              <a:t> </a:t>
            </a:r>
          </a:p>
          <a:p>
            <a:pPr algn="ctr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i="1" dirty="0" smtClean="0"/>
              <a:t>If </a:t>
            </a:r>
            <a:r>
              <a:rPr lang="en-US" i="1" dirty="0"/>
              <a:t>the invoice </a:t>
            </a:r>
            <a:r>
              <a:rPr lang="en-US" i="1" dirty="0" smtClean="0"/>
              <a:t>lists a single line item that exceeds $5,000 (computers </a:t>
            </a:r>
            <a:r>
              <a:rPr lang="en-US" i="1" dirty="0"/>
              <a:t>for $</a:t>
            </a:r>
            <a:r>
              <a:rPr lang="en-US" i="1" dirty="0" smtClean="0"/>
              <a:t>12,500), </a:t>
            </a:r>
            <a:r>
              <a:rPr lang="en-US" i="1" dirty="0"/>
              <a:t>then object code 700 will be </a:t>
            </a:r>
            <a:r>
              <a:rPr lang="en-US" i="1" dirty="0" smtClean="0"/>
              <a:t>used</a:t>
            </a:r>
            <a:r>
              <a:rPr lang="en-US" i="1" dirty="0"/>
              <a:t>.</a:t>
            </a:r>
            <a:r>
              <a:rPr lang="en-US" i="1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Registration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solidFill>
            <a:schemeClr val="accent5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Object Code </a:t>
            </a:r>
            <a:r>
              <a:rPr lang="en-US" dirty="0" smtClean="0"/>
              <a:t>800 </a:t>
            </a:r>
            <a:r>
              <a:rPr lang="en-US" dirty="0"/>
              <a:t>– </a:t>
            </a:r>
            <a:r>
              <a:rPr lang="en-US" dirty="0" smtClean="0"/>
              <a:t>Other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Professional development registration and tuition are included here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Tuition Reimbursement requires a copy of the college transcript, showing </a:t>
            </a:r>
            <a:r>
              <a:rPr lang="en-US" dirty="0" smtClean="0"/>
              <a:t>staff name, course title &amp; a </a:t>
            </a:r>
            <a:r>
              <a:rPr lang="en-US" dirty="0"/>
              <a:t>passing </a:t>
            </a:r>
            <a:r>
              <a:rPr lang="en-US" dirty="0" smtClean="0"/>
              <a:t>grade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Tuition is subject </a:t>
            </a:r>
            <a:r>
              <a:rPr lang="en-US" dirty="0"/>
              <a:t>to </a:t>
            </a:r>
            <a:r>
              <a:rPr lang="en-US" dirty="0" smtClean="0"/>
              <a:t>program </a:t>
            </a:r>
            <a:r>
              <a:rPr lang="en-US" dirty="0"/>
              <a:t>specific approval based on the requirements of the Federal </a:t>
            </a:r>
            <a:r>
              <a:rPr lang="en-US" dirty="0" smtClean="0"/>
              <a:t>Funds</a:t>
            </a:r>
            <a:r>
              <a:rPr lang="en-US" dirty="0"/>
              <a:t> </a:t>
            </a:r>
            <a:r>
              <a:rPr lang="en-US" dirty="0" smtClean="0"/>
              <a:t>(Example</a:t>
            </a:r>
            <a:r>
              <a:rPr lang="en-US" dirty="0"/>
              <a:t>: tuition reimbursement is unallowable through 21st Century Funds)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8" y="2183305"/>
            <a:ext cx="3955642" cy="3955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5536">
            <a:off x="5254955" y="3117289"/>
            <a:ext cx="2908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anose="02000600000000000000" pitchFamily="2" charset="0"/>
              </a:rPr>
              <a:t>Registration invoices serve as documentation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pPr algn="ctr"/>
            <a:r>
              <a:rPr lang="en-US" sz="1600" dirty="0" smtClean="0">
                <a:latin typeface="Segoe Print" panose="02000600000000000000" pitchFamily="2" charset="0"/>
              </a:rPr>
              <a:t>(includes PD title &amp; participant names)</a:t>
            </a:r>
          </a:p>
        </p:txBody>
      </p:sp>
    </p:spTree>
    <p:extLst>
      <p:ext uri="{BB962C8B-B14F-4D97-AF65-F5344CB8AC3E}">
        <p14:creationId xmlns:p14="http://schemas.microsoft.com/office/powerpoint/2010/main" val="5846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560320"/>
            <a:ext cx="9144000" cy="2438400"/>
            <a:chOff x="0" y="1560320"/>
            <a:chExt cx="9144000" cy="2438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60320"/>
              <a:ext cx="4114800" cy="2438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708" y="1560320"/>
              <a:ext cx="4114800" cy="2438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14"/>
            <a:stretch/>
          </p:blipFill>
          <p:spPr>
            <a:xfrm>
              <a:off x="8128200" y="1560320"/>
              <a:ext cx="10158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2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Links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Federal </a:t>
            </a:r>
            <a:r>
              <a:rPr lang="en-US" dirty="0"/>
              <a:t>Guidance: http://www2.ed.gov/policy/fund/guid/uniform-guidance/index.html </a:t>
            </a:r>
          </a:p>
          <a:p>
            <a:r>
              <a:rPr lang="en-US" dirty="0" smtClean="0"/>
              <a:t>Education </a:t>
            </a:r>
            <a:r>
              <a:rPr lang="en-US" dirty="0"/>
              <a:t>Law Book: http://sde.ok.gov/sde/office-legal-services </a:t>
            </a:r>
          </a:p>
          <a:p>
            <a:r>
              <a:rPr lang="en-US" dirty="0" smtClean="0"/>
              <a:t>21st </a:t>
            </a:r>
            <a:r>
              <a:rPr lang="en-US" dirty="0"/>
              <a:t>Century Community Learning Centers Website: http://sde.ok.gov/sde/21cclc </a:t>
            </a:r>
          </a:p>
          <a:p>
            <a:r>
              <a:rPr lang="en-US" dirty="0" smtClean="0"/>
              <a:t>Child </a:t>
            </a:r>
            <a:r>
              <a:rPr lang="en-US" dirty="0"/>
              <a:t>Nutrition Website: http://sde.ok.gov/sde/child-nutrition-programs </a:t>
            </a:r>
          </a:p>
          <a:p>
            <a:r>
              <a:rPr lang="en-US" dirty="0" smtClean="0"/>
              <a:t>Federal </a:t>
            </a:r>
            <a:r>
              <a:rPr lang="en-US" dirty="0"/>
              <a:t>Programs Website: http://sde.ok.gov/sde/federal-programs </a:t>
            </a:r>
          </a:p>
          <a:p>
            <a:r>
              <a:rPr lang="en-US" dirty="0" smtClean="0"/>
              <a:t>School </a:t>
            </a:r>
            <a:r>
              <a:rPr lang="en-US" dirty="0"/>
              <a:t>Support Website: http://sde.ok.gov/sde/school-improvement </a:t>
            </a:r>
          </a:p>
          <a:p>
            <a:r>
              <a:rPr lang="en-US" dirty="0" smtClean="0"/>
              <a:t>Special </a:t>
            </a:r>
            <a:r>
              <a:rPr lang="en-US" dirty="0"/>
              <a:t>Education Website: http://sde.ok.gov/sde/special-education </a:t>
            </a:r>
          </a:p>
          <a:p>
            <a:r>
              <a:rPr lang="en-US" dirty="0" smtClean="0"/>
              <a:t>Financial </a:t>
            </a:r>
            <a:r>
              <a:rPr lang="en-US" dirty="0"/>
              <a:t>Accounting (OCAS Manual) Website: https://sde.ok.gov/sde/financial-accounting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82562" y="609600"/>
            <a:ext cx="3886200" cy="61117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DEADA"/>
                </a:solidFill>
                <a:latin typeface="+mj-lt"/>
                <a:cs typeface="Times New Roman" panose="02020603050405020304" pitchFamily="18" charset="0"/>
              </a:rPr>
              <a:t>Shelly Ellis, Executive Director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sz="1800" dirty="0">
                <a:solidFill>
                  <a:srgbClr val="FDEADA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800" dirty="0" smtClean="0">
                <a:solidFill>
                  <a:srgbClr val="FDEADA"/>
                </a:solidFill>
                <a:latin typeface="+mj-lt"/>
                <a:cs typeface="Times New Roman" panose="02020603050405020304" pitchFamily="18" charset="0"/>
              </a:rPr>
              <a:t>helly.ellis@sde.ok.gov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sz="1800" dirty="0" smtClean="0">
                <a:solidFill>
                  <a:srgbClr val="FDEADA"/>
                </a:solidFill>
                <a:latin typeface="+mj-lt"/>
                <a:cs typeface="Times New Roman" panose="02020603050405020304" pitchFamily="18" charset="0"/>
              </a:rPr>
              <a:t>(405) 522-3263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FF66FF"/>
                </a:solidFill>
                <a:latin typeface="+mj-lt"/>
                <a:cs typeface="Times New Roman" panose="02020603050405020304" pitchFamily="18" charset="0"/>
              </a:rPr>
              <a:t>Robin Anderson, SIG Director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>
                <a:solidFill>
                  <a:srgbClr val="FF66FF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FF66FF"/>
                </a:solidFill>
                <a:latin typeface="+mj-lt"/>
                <a:cs typeface="Times New Roman" panose="02020603050405020304" pitchFamily="18" charset="0"/>
              </a:rPr>
              <a:t>obin.anderson@sde.ok.gov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F66FF"/>
                </a:solidFill>
                <a:latin typeface="+mj-lt"/>
                <a:cs typeface="Times New Roman" panose="02020603050405020304" pitchFamily="18" charset="0"/>
              </a:rPr>
              <a:t>(405) 521-2809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Deborah Cornelison,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deborah.cornelison@sde.ok.gov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(580) 421-5405</a:t>
            </a:r>
          </a:p>
          <a:p>
            <a:pPr>
              <a:buClr>
                <a:schemeClr val="bg1">
                  <a:lumMod val="50000"/>
                </a:schemeClr>
              </a:buClr>
              <a:buSzPct val="100000"/>
            </a:pPr>
            <a:r>
              <a:rPr lang="en-US" sz="1500" dirty="0">
                <a:solidFill>
                  <a:srgbClr val="6699FF"/>
                </a:solidFill>
                <a:cs typeface="Times New Roman" panose="02020603050405020304" pitchFamily="18" charset="0"/>
              </a:rPr>
              <a:t>Janel Cypert, Specialist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00000"/>
            </a:pPr>
            <a:r>
              <a:rPr lang="en-US" dirty="0">
                <a:solidFill>
                  <a:srgbClr val="6699FF"/>
                </a:solidFill>
                <a:cs typeface="Times New Roman" panose="02020603050405020304" pitchFamily="18" charset="0"/>
              </a:rPr>
              <a:t>janel.cypert@sde.ok.gov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00000"/>
            </a:pPr>
            <a:r>
              <a:rPr lang="en-US" dirty="0">
                <a:solidFill>
                  <a:srgbClr val="6699FF"/>
                </a:solidFill>
                <a:cs typeface="Times New Roman" panose="02020603050405020304" pitchFamily="18" charset="0"/>
              </a:rPr>
              <a:t>(405) </a:t>
            </a:r>
            <a:r>
              <a:rPr lang="en-US" dirty="0" smtClean="0">
                <a:solidFill>
                  <a:srgbClr val="6699FF"/>
                </a:solidFill>
                <a:cs typeface="Times New Roman" panose="02020603050405020304" pitchFamily="18" charset="0"/>
              </a:rPr>
              <a:t>521-2841</a:t>
            </a:r>
          </a:p>
          <a:p>
            <a:pPr>
              <a:buClr>
                <a:schemeClr val="bg1">
                  <a:lumMod val="50000"/>
                </a:schemeClr>
              </a:buClr>
              <a:buSzPct val="100000"/>
            </a:pPr>
            <a:r>
              <a:rPr lang="en-US" sz="1500" dirty="0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Lorraine </a:t>
            </a:r>
            <a:r>
              <a:rPr lang="en-US" sz="1500" dirty="0" err="1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Eldenkamp</a:t>
            </a:r>
            <a:r>
              <a:rPr lang="en-US" sz="1500" dirty="0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, Specialist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00000"/>
            </a:pPr>
            <a:r>
              <a:rPr lang="en-US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l</a:t>
            </a:r>
            <a:r>
              <a:rPr lang="en-US" dirty="0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orraine.eldenkamp@sde.ok.gov</a:t>
            </a:r>
          </a:p>
          <a:p>
            <a:pPr lvl="1">
              <a:buClr>
                <a:schemeClr val="bg1">
                  <a:lumMod val="50000"/>
                </a:schemeClr>
              </a:buClr>
              <a:buSzPct val="100000"/>
            </a:pPr>
            <a:r>
              <a:rPr lang="en-US" dirty="0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(405) 522-1476</a:t>
            </a:r>
            <a:endParaRPr lang="en-US" dirty="0" smtClean="0">
              <a:solidFill>
                <a:srgbClr val="6699FF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chemeClr val="accent6"/>
                </a:solidFill>
                <a:cs typeface="Times New Roman" panose="02020603050405020304" pitchFamily="18" charset="0"/>
              </a:rPr>
              <a:t>Jan Foreman,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chemeClr val="accent6"/>
                </a:solidFill>
                <a:cs typeface="Times New Roman" panose="02020603050405020304" pitchFamily="18" charset="0"/>
              </a:rPr>
              <a:t>jan.foreman@sde.ok.gov 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chemeClr val="accent6"/>
                </a:solidFill>
                <a:cs typeface="Times New Roman" panose="02020603050405020304" pitchFamily="18" charset="0"/>
              </a:rPr>
              <a:t>(580) 618-1000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FFCCFF"/>
                </a:solidFill>
                <a:cs typeface="Times New Roman" panose="02020603050405020304" pitchFamily="18" charset="0"/>
              </a:rPr>
              <a:t>Dawn Miller,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>
                <a:solidFill>
                  <a:srgbClr val="FFCCFF"/>
                </a:solidFill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FFCCFF"/>
                </a:solidFill>
                <a:cs typeface="Times New Roman" panose="02020603050405020304" pitchFamily="18" charset="0"/>
              </a:rPr>
              <a:t>awn.miller@sde.ok.gov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FCCFF"/>
                </a:solidFill>
                <a:cs typeface="Times New Roman" panose="02020603050405020304" pitchFamily="18" charset="0"/>
              </a:rPr>
              <a:t>(405) 522-5268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Joyce Rock,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j</a:t>
            </a:r>
            <a:r>
              <a:rPr lang="en-US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oyce.rock@sde.ok.gov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(405) 227-6812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CC99FF"/>
                </a:solidFill>
                <a:latin typeface="+mj-lt"/>
                <a:cs typeface="Times New Roman" panose="02020603050405020304" pitchFamily="18" charset="0"/>
              </a:rPr>
              <a:t>Tina Spence,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CC99FF"/>
                </a:solidFill>
                <a:latin typeface="+mj-lt"/>
                <a:cs typeface="Times New Roman" panose="02020603050405020304" pitchFamily="18" charset="0"/>
              </a:rPr>
              <a:t>tina.spence@sde.ok.gov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CC99FF"/>
                </a:solidFill>
                <a:latin typeface="+mj-lt"/>
                <a:cs typeface="Times New Roman" panose="02020603050405020304" pitchFamily="18" charset="0"/>
              </a:rPr>
              <a:t>(405) 521-4513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500" dirty="0" smtClean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Shawna Wilson, Specialist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hawna.wilson@sde.ok.gov</a:t>
            </a:r>
          </a:p>
          <a:p>
            <a:pPr lvl="1">
              <a:buClr>
                <a:schemeClr val="bg1">
                  <a:lumMod val="50000"/>
                </a:schemeClr>
              </a:buClr>
            </a:pPr>
            <a:r>
              <a:rPr lang="en-US" dirty="0" smtClean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(405) 522-3967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4629699"/>
            <a:ext cx="4038600" cy="1415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Zada Sery, Grant Management Specialist</a:t>
            </a:r>
            <a:endParaRPr lang="en-US" sz="15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zada.sery@sde.ok.gov</a:t>
            </a:r>
            <a:endParaRPr lang="en-US" sz="1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405) 521-4269</a:t>
            </a:r>
          </a:p>
          <a:p>
            <a:pPr lvl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1300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marL="4000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w Cen MT"/>
                <a:ea typeface="+mj-ea"/>
                <a:cs typeface="Tw Cen MT"/>
              </a:defRPr>
            </a:lvl1pPr>
          </a:lstStyle>
          <a:p>
            <a:pPr algn="r"/>
            <a:r>
              <a:rPr lang="en-US" dirty="0" smtClean="0">
                <a:latin typeface="Tw Cen MT" panose="020B0602020104020603" pitchFamily="34" charset="0"/>
              </a:rPr>
              <a:t>Contact</a:t>
            </a: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4098" name="Picture 2" descr="Image result for cont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66" y="609600"/>
            <a:ext cx="4611445" cy="38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Agenda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5449" y="3391293"/>
            <a:ext cx="4038600" cy="2302497"/>
          </a:xfrm>
        </p:spPr>
        <p:txBody>
          <a:bodyPr/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Timeline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Joint Federal Programs Claims </a:t>
            </a:r>
            <a:r>
              <a:rPr lang="en-US" dirty="0" smtClean="0"/>
              <a:t>Procedures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Questions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49" y="1531529"/>
            <a:ext cx="4038600" cy="1645630"/>
          </a:xfrm>
        </p:spPr>
      </p:pic>
    </p:spTree>
    <p:extLst>
      <p:ext uri="{BB962C8B-B14F-4D97-AF65-F5344CB8AC3E}">
        <p14:creationId xmlns:p14="http://schemas.microsoft.com/office/powerpoint/2010/main" val="26066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Timeline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6249"/>
            <a:ext cx="8229600" cy="4762893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July 1, 2017 - FY18 SW/SI Plan &amp; Project 515 budget open	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September 1, 2017 - Carryover loaded into FY18 Project 515 budgets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September 30, 2017 - </a:t>
            </a:r>
            <a:r>
              <a:rPr lang="en-US" dirty="0" smtClean="0"/>
              <a:t>Last </a:t>
            </a:r>
            <a:r>
              <a:rPr lang="en-US" dirty="0"/>
              <a:t>day to encumber 2nd year </a:t>
            </a:r>
            <a:r>
              <a:rPr lang="en-US" dirty="0" smtClean="0"/>
              <a:t>carryover*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October 1, 2017 - FY18 SW/SI Plan &amp; Project 515 </a:t>
            </a:r>
            <a:r>
              <a:rPr lang="en-US" dirty="0" smtClean="0"/>
              <a:t>Budget </a:t>
            </a:r>
            <a:r>
              <a:rPr lang="en-US" dirty="0"/>
              <a:t>deadline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November 1, 2017 - At least 1 claim should be </a:t>
            </a:r>
            <a:r>
              <a:rPr lang="en-US" dirty="0" smtClean="0"/>
              <a:t>filed*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December 31, 2017 - 2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year carryover </a:t>
            </a:r>
            <a:r>
              <a:rPr lang="en-US" dirty="0" smtClean="0">
                <a:solidFill>
                  <a:srgbClr val="FF0000"/>
                </a:solidFill>
              </a:rPr>
              <a:t>expires*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June 1, 2018 – Last day to file “payable” claim in order to guarantee payment by </a:t>
            </a:r>
            <a:r>
              <a:rPr lang="en-US" dirty="0" smtClean="0"/>
              <a:t>6/30/18*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June 30, 2018 – FY18 Fiscal year ends; last day to encumber funds; last day to make </a:t>
            </a:r>
            <a:r>
              <a:rPr lang="en-US" dirty="0" smtClean="0"/>
              <a:t>revisions*</a:t>
            </a: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August 1, 2018 – FY18 Claims </a:t>
            </a:r>
            <a:r>
              <a:rPr lang="en-US" dirty="0" smtClean="0"/>
              <a:t>deadline </a:t>
            </a:r>
            <a:r>
              <a:rPr lang="en-US" i="1" dirty="0" smtClean="0"/>
              <a:t>(claims submitted after this date are considered LATE)*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i="1" dirty="0" smtClean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endParaRPr lang="en-US" i="1" dirty="0"/>
          </a:p>
          <a:p>
            <a:pPr marL="0" indent="0">
              <a:buClr>
                <a:schemeClr val="bg1">
                  <a:lumMod val="65000"/>
                </a:schemeClr>
              </a:buClr>
              <a:buNone/>
            </a:pP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*applies to all programs administered by Federal Programs, Special Ed, 21</a:t>
            </a:r>
            <a:r>
              <a:rPr lang="en-US" i="1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 Century, and School Support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LATE Claims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Oklahoma Administrative Code does not contemplate or allow for late claim submissions.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Payment </a:t>
            </a:r>
            <a:r>
              <a:rPr lang="en-US" dirty="0"/>
              <a:t>of late claims submitted after </a:t>
            </a:r>
            <a:r>
              <a:rPr lang="en-US" b="1" dirty="0"/>
              <a:t>August 1st </a:t>
            </a:r>
            <a:r>
              <a:rPr lang="en-US" dirty="0"/>
              <a:t>is subject to the approval of the State Board of Education. </a:t>
            </a:r>
          </a:p>
        </p:txBody>
      </p:sp>
    </p:spTree>
    <p:extLst>
      <p:ext uri="{BB962C8B-B14F-4D97-AF65-F5344CB8AC3E}">
        <p14:creationId xmlns:p14="http://schemas.microsoft.com/office/powerpoint/2010/main" val="33436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064623"/>
            <a:ext cx="7095744" cy="4728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214" y="1800844"/>
            <a:ext cx="55523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Please Note:</a:t>
            </a:r>
          </a:p>
          <a:p>
            <a:endParaRPr lang="en-US" sz="24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At least one claim should be filed by </a:t>
            </a:r>
            <a:r>
              <a:rPr lang="en-US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November 1st </a:t>
            </a:r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in each program.</a:t>
            </a:r>
          </a:p>
          <a:p>
            <a:endParaRPr lang="en-US" sz="24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LEAs that have not filed at least one claim will be contacted.</a:t>
            </a:r>
            <a:endParaRPr lang="en-US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federal programs claims policy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FY18 Project 515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952894"/>
            <a:ext cx="9144000" cy="2963158"/>
            <a:chOff x="171254" y="952894"/>
            <a:chExt cx="8972746" cy="29631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4"/>
            <a:stretch/>
          </p:blipFill>
          <p:spPr>
            <a:xfrm>
              <a:off x="4572000" y="952894"/>
              <a:ext cx="4572000" cy="2963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4"/>
            <a:stretch/>
          </p:blipFill>
          <p:spPr>
            <a:xfrm>
              <a:off x="171254" y="952895"/>
              <a:ext cx="4572000" cy="2963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2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457200" y="707010"/>
            <a:ext cx="8229600" cy="54191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The Office of School Support follows the OSDE Joint Federal Programs Claims Procedures for documentation requirements. </a:t>
            </a:r>
          </a:p>
          <a:p>
            <a:pPr marL="0" indent="0" algn="ctr">
              <a:buFont typeface="Arial"/>
              <a:buNone/>
            </a:pPr>
            <a:endParaRPr lang="en-US" sz="1300" dirty="0" smtClean="0"/>
          </a:p>
          <a:p>
            <a:pPr marL="0" indent="0" algn="ctr">
              <a:buFont typeface="Arial"/>
              <a:buNone/>
            </a:pPr>
            <a:endParaRPr lang="en-US" sz="130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09600" y="3648173"/>
            <a:ext cx="8229600" cy="26303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/>
                </a:solidFill>
              </a:rPr>
              <a:t>The procedures have been reviewed by the following: 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bg1"/>
                </a:solidFill>
              </a:rPr>
              <a:t>Office of Federal Programs 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bg1"/>
                </a:solidFill>
              </a:rPr>
              <a:t>Office of Special Education 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bg1"/>
                </a:solidFill>
              </a:rPr>
              <a:t>Office of 21st Century Community Learning Centers 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bg1"/>
                </a:solidFill>
              </a:rPr>
              <a:t>Office of School Support </a:t>
            </a:r>
          </a:p>
          <a:p>
            <a:pPr>
              <a:buClr>
                <a:srgbClr val="6600CC"/>
              </a:buClr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chemeClr val="bg1"/>
                </a:solidFill>
              </a:rPr>
              <a:t>Community of Practitioners Committee </a:t>
            </a:r>
          </a:p>
          <a:p>
            <a:pPr marL="0" indent="0">
              <a:buClr>
                <a:srgbClr val="FFC000"/>
              </a:buClr>
              <a:buFont typeface="Arial"/>
              <a:buNone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187022" y="2733773"/>
            <a:ext cx="48170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6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sharepoint/v3/field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3517</TotalTime>
  <Words>1582</Words>
  <Application>Microsoft Office PowerPoint</Application>
  <PresentationFormat>On-screen Show (4:3)</PresentationFormat>
  <Paragraphs>263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FY18 Project 515 Claims Training (Joint Federal Programs Claims Procedures)</vt:lpstr>
      <vt:lpstr>PowerPoint Presentation</vt:lpstr>
      <vt:lpstr>Agenda</vt:lpstr>
      <vt:lpstr>Timeline</vt:lpstr>
      <vt:lpstr>LATE Claims</vt:lpstr>
      <vt:lpstr>PowerPoint Presentation</vt:lpstr>
      <vt:lpstr>Joint federal programs claims policy</vt:lpstr>
      <vt:lpstr>PowerPoint Presentation</vt:lpstr>
      <vt:lpstr>Purpose</vt:lpstr>
      <vt:lpstr>General Information</vt:lpstr>
      <vt:lpstr>General Information</vt:lpstr>
      <vt:lpstr>General Information</vt:lpstr>
      <vt:lpstr>General Information</vt:lpstr>
      <vt:lpstr>General Information</vt:lpstr>
      <vt:lpstr>General Information</vt:lpstr>
      <vt:lpstr>DUNS/SAMS</vt:lpstr>
      <vt:lpstr>Coding</vt:lpstr>
      <vt:lpstr>Supporting Documentation</vt:lpstr>
      <vt:lpstr>Detailed Expenditure Report</vt:lpstr>
      <vt:lpstr>PowerPoint Presentation</vt:lpstr>
      <vt:lpstr>Personnel</vt:lpstr>
      <vt:lpstr>Personnel</vt:lpstr>
      <vt:lpstr>Benefits</vt:lpstr>
      <vt:lpstr>Contracts</vt:lpstr>
      <vt:lpstr>Purchased Property</vt:lpstr>
      <vt:lpstr>Travel</vt:lpstr>
      <vt:lpstr>Travel</vt:lpstr>
      <vt:lpstr>Travel</vt:lpstr>
      <vt:lpstr>Supplies</vt:lpstr>
      <vt:lpstr>Supplies</vt:lpstr>
      <vt:lpstr>Supplies</vt:lpstr>
      <vt:lpstr>Property</vt:lpstr>
      <vt:lpstr>Property</vt:lpstr>
      <vt:lpstr>Registration</vt:lpstr>
      <vt:lpstr>questions</vt:lpstr>
      <vt:lpstr>Links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OMES</cp:lastModifiedBy>
  <cp:revision>341</cp:revision>
  <cp:lastPrinted>2016-01-12T21:13:37Z</cp:lastPrinted>
  <dcterms:created xsi:type="dcterms:W3CDTF">2010-04-12T23:12:02Z</dcterms:created>
  <dcterms:modified xsi:type="dcterms:W3CDTF">2017-09-29T15:11:07Z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