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1"/>
  </p:notesMasterIdLst>
  <p:sldIdLst>
    <p:sldId id="261" r:id="rId5"/>
    <p:sldId id="258" r:id="rId6"/>
    <p:sldId id="263" r:id="rId7"/>
    <p:sldId id="278" r:id="rId8"/>
    <p:sldId id="265" r:id="rId9"/>
    <p:sldId id="266" r:id="rId10"/>
    <p:sldId id="275" r:id="rId11"/>
    <p:sldId id="269" r:id="rId12"/>
    <p:sldId id="270" r:id="rId13"/>
    <p:sldId id="277" r:id="rId14"/>
    <p:sldId id="271" r:id="rId15"/>
    <p:sldId id="276" r:id="rId16"/>
    <p:sldId id="260" r:id="rId17"/>
    <p:sldId id="279" r:id="rId18"/>
    <p:sldId id="280" r:id="rId19"/>
    <p:sldId id="281" r:id="rId2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7BC0"/>
    <a:srgbClr val="464646"/>
    <a:srgbClr val="787878"/>
    <a:srgbClr val="004E9A"/>
    <a:srgbClr val="A96728"/>
    <a:srgbClr val="DE9027"/>
    <a:srgbClr val="914115"/>
    <a:srgbClr val="D15420"/>
    <a:srgbClr val="326820"/>
    <a:srgbClr val="669B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80" autoAdjust="0"/>
    <p:restoredTop sz="96327"/>
  </p:normalViewPr>
  <p:slideViewPr>
    <p:cSldViewPr snapToGrid="0" snapToObjects="1">
      <p:cViewPr varScale="1">
        <p:scale>
          <a:sx n="58" d="100"/>
          <a:sy n="58" d="100"/>
        </p:scale>
        <p:origin x="1072"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slie Janis" userId="ee1f4201-f850-40ed-98b8-7841fc0018ef" providerId="ADAL" clId="{4D8233E5-EB6B-46F8-9E88-F531C43A3C5F}"/>
    <pc:docChg chg="undo custSel modSld">
      <pc:chgData name="Leslie Janis" userId="ee1f4201-f850-40ed-98b8-7841fc0018ef" providerId="ADAL" clId="{4D8233E5-EB6B-46F8-9E88-F531C43A3C5F}" dt="2021-12-07T20:35:55.174" v="110" actId="20577"/>
      <pc:docMkLst>
        <pc:docMk/>
      </pc:docMkLst>
      <pc:sldChg chg="modSp mod">
        <pc:chgData name="Leslie Janis" userId="ee1f4201-f850-40ed-98b8-7841fc0018ef" providerId="ADAL" clId="{4D8233E5-EB6B-46F8-9E88-F531C43A3C5F}" dt="2021-12-07T20:29:31.270" v="92" actId="27636"/>
        <pc:sldMkLst>
          <pc:docMk/>
          <pc:sldMk cId="1180104601" sldId="263"/>
        </pc:sldMkLst>
        <pc:spChg chg="mod">
          <ac:chgData name="Leslie Janis" userId="ee1f4201-f850-40ed-98b8-7841fc0018ef" providerId="ADAL" clId="{4D8233E5-EB6B-46F8-9E88-F531C43A3C5F}" dt="2021-12-07T20:29:31.270" v="92" actId="27636"/>
          <ac:spMkLst>
            <pc:docMk/>
            <pc:sldMk cId="1180104601" sldId="263"/>
            <ac:spMk id="3" creationId="{CA7A030C-2615-3743-824B-D06266148BCD}"/>
          </ac:spMkLst>
        </pc:spChg>
      </pc:sldChg>
      <pc:sldChg chg="modSp mod">
        <pc:chgData name="Leslie Janis" userId="ee1f4201-f850-40ed-98b8-7841fc0018ef" providerId="ADAL" clId="{4D8233E5-EB6B-46F8-9E88-F531C43A3C5F}" dt="2021-12-07T20:32:18.227" v="93" actId="1076"/>
        <pc:sldMkLst>
          <pc:docMk/>
          <pc:sldMk cId="305405058" sldId="266"/>
        </pc:sldMkLst>
        <pc:spChg chg="mod">
          <ac:chgData name="Leslie Janis" userId="ee1f4201-f850-40ed-98b8-7841fc0018ef" providerId="ADAL" clId="{4D8233E5-EB6B-46F8-9E88-F531C43A3C5F}" dt="2021-12-07T20:32:18.227" v="93" actId="1076"/>
          <ac:spMkLst>
            <pc:docMk/>
            <pc:sldMk cId="305405058" sldId="266"/>
            <ac:spMk id="2" creationId="{1C74B504-7676-49B4-86F6-7F4B2B51D89A}"/>
          </ac:spMkLst>
        </pc:spChg>
      </pc:sldChg>
      <pc:sldChg chg="modSp mod">
        <pc:chgData name="Leslie Janis" userId="ee1f4201-f850-40ed-98b8-7841fc0018ef" providerId="ADAL" clId="{4D8233E5-EB6B-46F8-9E88-F531C43A3C5F}" dt="2021-12-07T20:34:11.665" v="94" actId="255"/>
        <pc:sldMkLst>
          <pc:docMk/>
          <pc:sldMk cId="92804264" sldId="271"/>
        </pc:sldMkLst>
        <pc:spChg chg="mod">
          <ac:chgData name="Leslie Janis" userId="ee1f4201-f850-40ed-98b8-7841fc0018ef" providerId="ADAL" clId="{4D8233E5-EB6B-46F8-9E88-F531C43A3C5F}" dt="2021-12-07T20:34:11.665" v="94" actId="255"/>
          <ac:spMkLst>
            <pc:docMk/>
            <pc:sldMk cId="92804264" sldId="271"/>
            <ac:spMk id="13" creationId="{E949BC1F-12B9-4B39-A4FC-A5F307AF9688}"/>
          </ac:spMkLst>
        </pc:spChg>
      </pc:sldChg>
      <pc:sldChg chg="modSp mod">
        <pc:chgData name="Leslie Janis" userId="ee1f4201-f850-40ed-98b8-7841fc0018ef" providerId="ADAL" clId="{4D8233E5-EB6B-46F8-9E88-F531C43A3C5F}" dt="2021-12-07T20:35:55.174" v="110" actId="20577"/>
        <pc:sldMkLst>
          <pc:docMk/>
          <pc:sldMk cId="2510992122" sldId="279"/>
        </pc:sldMkLst>
        <pc:spChg chg="mod">
          <ac:chgData name="Leslie Janis" userId="ee1f4201-f850-40ed-98b8-7841fc0018ef" providerId="ADAL" clId="{4D8233E5-EB6B-46F8-9E88-F531C43A3C5F}" dt="2021-12-07T20:35:55.174" v="110" actId="20577"/>
          <ac:spMkLst>
            <pc:docMk/>
            <pc:sldMk cId="2510992122" sldId="279"/>
            <ac:spMk id="3" creationId="{111BC80F-D4A7-49F4-8636-F84AB0F4B92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6A3698B-7DD6-C74D-BB93-757F14B7B698}" type="datetimeFigureOut">
              <a:rPr lang="en-US" smtClean="0"/>
              <a:t>12/7/2021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11936F9-C00C-D84D-AB08-223138E554E6}" type="slidenum">
              <a:rPr lang="en-US" smtClean="0"/>
              <a:t>‹#›</a:t>
            </a:fld>
            <a:endParaRPr lang="en-US"/>
          </a:p>
        </p:txBody>
      </p:sp>
    </p:spTree>
    <p:extLst>
      <p:ext uri="{BB962C8B-B14F-4D97-AF65-F5344CB8AC3E}">
        <p14:creationId xmlns:p14="http://schemas.microsoft.com/office/powerpoint/2010/main" val="2942977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359EE-294F-5142-B179-A780F91CEAEC}"/>
              </a:ext>
            </a:extLst>
          </p:cNvPr>
          <p:cNvSpPr>
            <a:spLocks noGrp="1"/>
          </p:cNvSpPr>
          <p:nvPr>
            <p:ph type="ctrTitle"/>
          </p:nvPr>
        </p:nvSpPr>
        <p:spPr>
          <a:xfrm>
            <a:off x="371061" y="1122363"/>
            <a:ext cx="5615404" cy="2387600"/>
          </a:xfrm>
        </p:spPr>
        <p:txBody>
          <a:bodyPr anchor="b">
            <a:normAutofit/>
          </a:bodyPr>
          <a:lstStyle>
            <a:lvl1pPr algn="l">
              <a:defRPr sz="480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C1A0FF55-98F7-B84C-8122-C80CA3CB706D}"/>
              </a:ext>
            </a:extLst>
          </p:cNvPr>
          <p:cNvSpPr>
            <a:spLocks noGrp="1"/>
          </p:cNvSpPr>
          <p:nvPr>
            <p:ph type="subTitle" idx="1"/>
          </p:nvPr>
        </p:nvSpPr>
        <p:spPr>
          <a:xfrm>
            <a:off x="371061" y="3602038"/>
            <a:ext cx="5615404" cy="1030288"/>
          </a:xfrm>
        </p:spPr>
        <p:txBody>
          <a:bodyPr/>
          <a:lstStyle>
            <a:lvl1pPr marL="0" indent="0" algn="l">
              <a:buNone/>
              <a:defRPr sz="24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descr="A close up of Oklahoma logo">
            <a:extLst>
              <a:ext uri="{FF2B5EF4-FFF2-40B4-BE49-F238E27FC236}">
                <a16:creationId xmlns:a16="http://schemas.microsoft.com/office/drawing/2014/main" id="{6E62C43A-E14D-3743-8E01-DD920738F73F}"/>
              </a:ext>
            </a:extLst>
          </p:cNvPr>
          <p:cNvPicPr>
            <a:picLocks noChangeAspect="1"/>
          </p:cNvPicPr>
          <p:nvPr userDrawn="1"/>
        </p:nvPicPr>
        <p:blipFill rotWithShape="1">
          <a:blip r:embed="rId2"/>
          <a:srcRect t="14013" r="15473"/>
          <a:stretch/>
        </p:blipFill>
        <p:spPr>
          <a:xfrm>
            <a:off x="5986465" y="-1"/>
            <a:ext cx="6205535" cy="6312796"/>
          </a:xfrm>
          <a:prstGeom prst="rect">
            <a:avLst/>
          </a:prstGeom>
        </p:spPr>
      </p:pic>
      <p:pic>
        <p:nvPicPr>
          <p:cNvPr id="9" name="Graphic 8" descr="Oklahoma Education Logo">
            <a:extLst>
              <a:ext uri="{FF2B5EF4-FFF2-40B4-BE49-F238E27FC236}">
                <a16:creationId xmlns:a16="http://schemas.microsoft.com/office/drawing/2014/main" id="{20708623-E9FD-E347-AF22-4E9CEE4F2534}"/>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71061" y="5335408"/>
            <a:ext cx="3048000" cy="977387"/>
          </a:xfrm>
          <a:prstGeom prst="rect">
            <a:avLst/>
          </a:prstGeom>
        </p:spPr>
      </p:pic>
    </p:spTree>
    <p:extLst>
      <p:ext uri="{BB962C8B-B14F-4D97-AF65-F5344CB8AC3E}">
        <p14:creationId xmlns:p14="http://schemas.microsoft.com/office/powerpoint/2010/main" val="309203957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AAE73-E9A5-6144-8995-5F50699A2C38}"/>
              </a:ext>
            </a:extLst>
          </p:cNvPr>
          <p:cNvSpPr>
            <a:spLocks noGrp="1"/>
          </p:cNvSpPr>
          <p:nvPr>
            <p:ph type="title"/>
          </p:nvPr>
        </p:nvSpPr>
        <p:spPr>
          <a:xfrm>
            <a:off x="294199" y="365125"/>
            <a:ext cx="11603603"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1F1C73F-2FB0-A047-9EC7-4381D77F696E}"/>
              </a:ext>
            </a:extLst>
          </p:cNvPr>
          <p:cNvSpPr>
            <a:spLocks noGrp="1"/>
          </p:cNvSpPr>
          <p:nvPr>
            <p:ph idx="1"/>
          </p:nvPr>
        </p:nvSpPr>
        <p:spPr>
          <a:xfrm>
            <a:off x="294199" y="1825625"/>
            <a:ext cx="11603603" cy="4351338"/>
          </a:xfrm>
        </p:spPr>
        <p:txBody>
          <a:bodyPr/>
          <a:lstStyle>
            <a:lvl1pPr>
              <a:lnSpc>
                <a:spcPct val="100000"/>
              </a:lnSpc>
              <a:spcBef>
                <a:spcPts val="1200"/>
              </a:spcBef>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4">
            <a:extLst>
              <a:ext uri="{FF2B5EF4-FFF2-40B4-BE49-F238E27FC236}">
                <a16:creationId xmlns:a16="http://schemas.microsoft.com/office/drawing/2014/main" id="{474ACF32-9165-4B72-B309-AD8AA47D10A7}"/>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1" name="Slide Number Placeholder 5">
            <a:extLst>
              <a:ext uri="{FF2B5EF4-FFF2-40B4-BE49-F238E27FC236}">
                <a16:creationId xmlns:a16="http://schemas.microsoft.com/office/drawing/2014/main" id="{EAB5E8BA-76CD-4F0F-96BA-FFCD273BFC6C}"/>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2" name="Graphic 11" descr="Oklahoma Education Logo">
            <a:extLst>
              <a:ext uri="{FF2B5EF4-FFF2-40B4-BE49-F238E27FC236}">
                <a16:creationId xmlns:a16="http://schemas.microsoft.com/office/drawing/2014/main" id="{7AFBE82D-605B-43E7-8FCD-D2EF9781950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3" name="Straight Connector 12">
            <a:extLst>
              <a:ext uri="{FF2B5EF4-FFF2-40B4-BE49-F238E27FC236}">
                <a16:creationId xmlns:a16="http://schemas.microsoft.com/office/drawing/2014/main" id="{3A72ED25-FE48-43E6-BA16-3FF915DD87B4}"/>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99767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descr="Oklahoma Logo">
            <a:extLst>
              <a:ext uri="{FF2B5EF4-FFF2-40B4-BE49-F238E27FC236}">
                <a16:creationId xmlns:a16="http://schemas.microsoft.com/office/drawing/2014/main" id="{CEA05FFF-2F84-014B-8BE0-C236ECFB6692}"/>
              </a:ext>
            </a:extLst>
          </p:cNvPr>
          <p:cNvPicPr>
            <a:picLocks noChangeAspect="1"/>
          </p:cNvPicPr>
          <p:nvPr userDrawn="1"/>
        </p:nvPicPr>
        <p:blipFill rotWithShape="1">
          <a:blip r:embed="rId2"/>
          <a:srcRect l="580" t="386" r="-1" b="33489"/>
          <a:stretch/>
        </p:blipFill>
        <p:spPr>
          <a:xfrm>
            <a:off x="0" y="0"/>
            <a:ext cx="12192000" cy="4566051"/>
          </a:xfrm>
          <a:prstGeom prst="rect">
            <a:avLst/>
          </a:prstGeom>
        </p:spPr>
      </p:pic>
      <p:sp>
        <p:nvSpPr>
          <p:cNvPr id="2" name="Title 1">
            <a:extLst>
              <a:ext uri="{FF2B5EF4-FFF2-40B4-BE49-F238E27FC236}">
                <a16:creationId xmlns:a16="http://schemas.microsoft.com/office/drawing/2014/main" id="{5E126BDF-470C-BA49-87CB-7C8359D2AB24}"/>
              </a:ext>
            </a:extLst>
          </p:cNvPr>
          <p:cNvSpPr>
            <a:spLocks noGrp="1"/>
          </p:cNvSpPr>
          <p:nvPr>
            <p:ph type="title"/>
          </p:nvPr>
        </p:nvSpPr>
        <p:spPr>
          <a:xfrm>
            <a:off x="367667" y="1709738"/>
            <a:ext cx="5478566" cy="2739495"/>
          </a:xfrm>
        </p:spPr>
        <p:txBody>
          <a:bodyPr anchor="b">
            <a:normAutofit/>
          </a:bodyPr>
          <a:lstStyle>
            <a:lvl1pPr>
              <a:defRPr sz="48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CE2C327D-A6C4-CE4D-A980-1C1A927AA779}"/>
              </a:ext>
            </a:extLst>
          </p:cNvPr>
          <p:cNvSpPr>
            <a:spLocks noGrp="1"/>
          </p:cNvSpPr>
          <p:nvPr>
            <p:ph type="body" idx="1"/>
          </p:nvPr>
        </p:nvSpPr>
        <p:spPr>
          <a:xfrm>
            <a:off x="367667" y="4677833"/>
            <a:ext cx="11456666" cy="1411817"/>
          </a:xfrm>
        </p:spPr>
        <p:txBody>
          <a:bodyPr/>
          <a:lstStyle>
            <a:lvl1pPr marL="0" indent="0">
              <a:buNone/>
              <a:defRPr sz="24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5" name="Footer Placeholder 4">
            <a:extLst>
              <a:ext uri="{FF2B5EF4-FFF2-40B4-BE49-F238E27FC236}">
                <a16:creationId xmlns:a16="http://schemas.microsoft.com/office/drawing/2014/main" id="{F0B694CC-F55E-DB4E-AA6B-2DD94C0EE8A8}"/>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50C9E302-7B52-EF4E-9107-29877E732AC4}"/>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7" name="Graphic 6" descr="Oklahoma Education Logo">
            <a:extLst>
              <a:ext uri="{FF2B5EF4-FFF2-40B4-BE49-F238E27FC236}">
                <a16:creationId xmlns:a16="http://schemas.microsoft.com/office/drawing/2014/main" id="{1E499C7F-02C9-2640-A936-77FC4412B340}"/>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471868" y="6246549"/>
            <a:ext cx="1502796" cy="481894"/>
          </a:xfrm>
          <a:prstGeom prst="rect">
            <a:avLst/>
          </a:prstGeom>
        </p:spPr>
      </p:pic>
      <p:cxnSp>
        <p:nvCxnSpPr>
          <p:cNvPr id="8" name="Straight Connector 7">
            <a:extLst>
              <a:ext uri="{FF2B5EF4-FFF2-40B4-BE49-F238E27FC236}">
                <a16:creationId xmlns:a16="http://schemas.microsoft.com/office/drawing/2014/main" id="{C0BB45A8-54DE-6949-83FD-DFC1AB478E08}"/>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3502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EDBF6-B3C0-4448-B3B0-4AED9AE27A08}"/>
              </a:ext>
            </a:extLst>
          </p:cNvPr>
          <p:cNvSpPr>
            <a:spLocks noGrp="1"/>
          </p:cNvSpPr>
          <p:nvPr>
            <p:ph type="title"/>
          </p:nvPr>
        </p:nvSpPr>
        <p:spPr>
          <a:xfrm>
            <a:off x="294199" y="365125"/>
            <a:ext cx="11526741"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42A71B8-5394-8D46-9268-DB3868854A00}"/>
              </a:ext>
            </a:extLst>
          </p:cNvPr>
          <p:cNvSpPr>
            <a:spLocks noGrp="1"/>
          </p:cNvSpPr>
          <p:nvPr>
            <p:ph sz="half" idx="1"/>
          </p:nvPr>
        </p:nvSpPr>
        <p:spPr>
          <a:xfrm>
            <a:off x="294199" y="1825625"/>
            <a:ext cx="5648739"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B48440E6-D004-684C-863D-9F5E002A39E1}"/>
              </a:ext>
            </a:extLst>
          </p:cNvPr>
          <p:cNvSpPr>
            <a:spLocks noGrp="1"/>
          </p:cNvSpPr>
          <p:nvPr>
            <p:ph sz="half" idx="2"/>
          </p:nvPr>
        </p:nvSpPr>
        <p:spPr>
          <a:xfrm>
            <a:off x="6172202" y="1825625"/>
            <a:ext cx="5648739"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a:extLst>
              <a:ext uri="{FF2B5EF4-FFF2-40B4-BE49-F238E27FC236}">
                <a16:creationId xmlns:a16="http://schemas.microsoft.com/office/drawing/2014/main" id="{91CC62E5-43FF-4869-81F5-A3EEE1FC4B96}"/>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2" name="Slide Number Placeholder 5">
            <a:extLst>
              <a:ext uri="{FF2B5EF4-FFF2-40B4-BE49-F238E27FC236}">
                <a16:creationId xmlns:a16="http://schemas.microsoft.com/office/drawing/2014/main" id="{70221BA5-BC7B-47AF-B0E5-B079C94BEA25}"/>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3" name="Graphic 12" descr="Oklahoma Education Logo">
            <a:extLst>
              <a:ext uri="{FF2B5EF4-FFF2-40B4-BE49-F238E27FC236}">
                <a16:creationId xmlns:a16="http://schemas.microsoft.com/office/drawing/2014/main" id="{05517D33-0635-4607-92A5-4BCFC847FA5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4" name="Straight Connector 13">
            <a:extLst>
              <a:ext uri="{FF2B5EF4-FFF2-40B4-BE49-F238E27FC236}">
                <a16:creationId xmlns:a16="http://schemas.microsoft.com/office/drawing/2014/main" id="{A70DBB6B-C13B-465A-91CC-ED4D153A4BFF}"/>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0289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E9697-1940-6442-9D76-0F21BB6966CB}"/>
              </a:ext>
            </a:extLst>
          </p:cNvPr>
          <p:cNvSpPr>
            <a:spLocks noGrp="1"/>
          </p:cNvSpPr>
          <p:nvPr>
            <p:ph type="title"/>
          </p:nvPr>
        </p:nvSpPr>
        <p:spPr>
          <a:xfrm>
            <a:off x="294199" y="365125"/>
            <a:ext cx="11526742"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84321A28-5F0C-8241-A6C2-115CC37EDF3A}"/>
              </a:ext>
            </a:extLst>
          </p:cNvPr>
          <p:cNvSpPr>
            <a:spLocks noGrp="1"/>
          </p:cNvSpPr>
          <p:nvPr>
            <p:ph type="body" idx="1"/>
          </p:nvPr>
        </p:nvSpPr>
        <p:spPr>
          <a:xfrm>
            <a:off x="294200" y="1703465"/>
            <a:ext cx="564873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a:extLst>
              <a:ext uri="{FF2B5EF4-FFF2-40B4-BE49-F238E27FC236}">
                <a16:creationId xmlns:a16="http://schemas.microsoft.com/office/drawing/2014/main" id="{6A645B84-0291-5246-9B48-FBDDD0AAE87D}"/>
              </a:ext>
            </a:extLst>
          </p:cNvPr>
          <p:cNvSpPr>
            <a:spLocks noGrp="1"/>
          </p:cNvSpPr>
          <p:nvPr>
            <p:ph type="body" sz="quarter" idx="3"/>
          </p:nvPr>
        </p:nvSpPr>
        <p:spPr>
          <a:xfrm>
            <a:off x="6172202" y="1703465"/>
            <a:ext cx="5648739"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Footer Placeholder 4">
            <a:extLst>
              <a:ext uri="{FF2B5EF4-FFF2-40B4-BE49-F238E27FC236}">
                <a16:creationId xmlns:a16="http://schemas.microsoft.com/office/drawing/2014/main" id="{0A5A0CBC-B355-4D7F-A07D-585200416168}"/>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4" name="Slide Number Placeholder 5">
            <a:extLst>
              <a:ext uri="{FF2B5EF4-FFF2-40B4-BE49-F238E27FC236}">
                <a16:creationId xmlns:a16="http://schemas.microsoft.com/office/drawing/2014/main" id="{E64CA248-2EA2-41C9-8849-DE36B4060B0E}"/>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5" name="Graphic 14" descr="Oklahoma Education Logo">
            <a:extLst>
              <a:ext uri="{FF2B5EF4-FFF2-40B4-BE49-F238E27FC236}">
                <a16:creationId xmlns:a16="http://schemas.microsoft.com/office/drawing/2014/main" id="{3484C467-A985-4790-93AD-D2A7E4B95F9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6" name="Straight Connector 15">
            <a:extLst>
              <a:ext uri="{FF2B5EF4-FFF2-40B4-BE49-F238E27FC236}">
                <a16:creationId xmlns:a16="http://schemas.microsoft.com/office/drawing/2014/main" id="{B732DEEC-78F4-4E06-85F2-4B693D8A84FA}"/>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Content Placeholder 2">
            <a:extLst>
              <a:ext uri="{FF2B5EF4-FFF2-40B4-BE49-F238E27FC236}">
                <a16:creationId xmlns:a16="http://schemas.microsoft.com/office/drawing/2014/main" id="{8A0D76EF-4B4A-4E21-ABCC-93E0076A3B0F}"/>
              </a:ext>
            </a:extLst>
          </p:cNvPr>
          <p:cNvSpPr>
            <a:spLocks noGrp="1"/>
          </p:cNvSpPr>
          <p:nvPr>
            <p:ph sz="half" idx="13"/>
          </p:nvPr>
        </p:nvSpPr>
        <p:spPr>
          <a:xfrm>
            <a:off x="294199" y="2527377"/>
            <a:ext cx="5648739" cy="36495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3">
            <a:extLst>
              <a:ext uri="{FF2B5EF4-FFF2-40B4-BE49-F238E27FC236}">
                <a16:creationId xmlns:a16="http://schemas.microsoft.com/office/drawing/2014/main" id="{BF99EAC2-23F7-42BC-8347-879256553DA2}"/>
              </a:ext>
            </a:extLst>
          </p:cNvPr>
          <p:cNvSpPr>
            <a:spLocks noGrp="1"/>
          </p:cNvSpPr>
          <p:nvPr>
            <p:ph sz="half" idx="2"/>
          </p:nvPr>
        </p:nvSpPr>
        <p:spPr>
          <a:xfrm>
            <a:off x="6172202" y="2527377"/>
            <a:ext cx="5648739" cy="36495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70616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BCC9C-B94E-B94A-8771-767CE87AF99C}"/>
              </a:ext>
            </a:extLst>
          </p:cNvPr>
          <p:cNvSpPr>
            <a:spLocks noGrp="1"/>
          </p:cNvSpPr>
          <p:nvPr>
            <p:ph type="title"/>
          </p:nvPr>
        </p:nvSpPr>
        <p:spPr>
          <a:xfrm>
            <a:off x="294198" y="365125"/>
            <a:ext cx="11570700" cy="1325563"/>
          </a:xfrm>
        </p:spPr>
        <p:txBody>
          <a:bodyPr/>
          <a:lstStyle/>
          <a:p>
            <a:r>
              <a:rPr lang="en-US" dirty="0"/>
              <a:t>Click to edit Master title style</a:t>
            </a:r>
          </a:p>
        </p:txBody>
      </p:sp>
      <p:sp>
        <p:nvSpPr>
          <p:cNvPr id="9" name="Footer Placeholder 4">
            <a:extLst>
              <a:ext uri="{FF2B5EF4-FFF2-40B4-BE49-F238E27FC236}">
                <a16:creationId xmlns:a16="http://schemas.microsoft.com/office/drawing/2014/main" id="{D15CA6CD-B9CA-429B-B07F-2541A46611C7}"/>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0" name="Slide Number Placeholder 5">
            <a:extLst>
              <a:ext uri="{FF2B5EF4-FFF2-40B4-BE49-F238E27FC236}">
                <a16:creationId xmlns:a16="http://schemas.microsoft.com/office/drawing/2014/main" id="{CBE7D3E4-4F5B-4762-8237-ABFCA6BFEC7B}"/>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1" name="Graphic 10" descr="Oklahoma Education Logo">
            <a:extLst>
              <a:ext uri="{FF2B5EF4-FFF2-40B4-BE49-F238E27FC236}">
                <a16:creationId xmlns:a16="http://schemas.microsoft.com/office/drawing/2014/main" id="{BB09BD23-FEF0-4355-8A5C-D7B77BA9365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2" name="Straight Connector 11">
            <a:extLst>
              <a:ext uri="{FF2B5EF4-FFF2-40B4-BE49-F238E27FC236}">
                <a16:creationId xmlns:a16="http://schemas.microsoft.com/office/drawing/2014/main" id="{A2ACC9EA-191F-467A-BFF3-3AC0F1985D1C}"/>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92051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DC2813-3CD3-5449-A15E-A10B42378763}"/>
              </a:ext>
            </a:extLst>
          </p:cNvPr>
          <p:cNvSpPr>
            <a:spLocks noGrp="1"/>
          </p:cNvSpPr>
          <p:nvPr>
            <p:ph type="title"/>
          </p:nvPr>
        </p:nvSpPr>
        <p:spPr>
          <a:xfrm>
            <a:off x="371061" y="365125"/>
            <a:ext cx="10982739"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06C0279-A432-554A-B4BA-32BB7BF5EC41}"/>
              </a:ext>
            </a:extLst>
          </p:cNvPr>
          <p:cNvSpPr>
            <a:spLocks noGrp="1"/>
          </p:cNvSpPr>
          <p:nvPr>
            <p:ph type="body" idx="1"/>
          </p:nvPr>
        </p:nvSpPr>
        <p:spPr>
          <a:xfrm>
            <a:off x="371061" y="1825625"/>
            <a:ext cx="10982739"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0E8A69AA-344F-0A44-ADCB-6C46AF2BC557}"/>
              </a:ext>
            </a:extLst>
          </p:cNvPr>
          <p:cNvSpPr>
            <a:spLocks noGrp="1"/>
          </p:cNvSpPr>
          <p:nvPr>
            <p:ph type="ftr" sz="quarter" idx="3"/>
          </p:nvPr>
        </p:nvSpPr>
        <p:spPr>
          <a:xfrm>
            <a:off x="750896" y="6356350"/>
            <a:ext cx="5966098" cy="365125"/>
          </a:xfrm>
          <a:prstGeom prst="rect">
            <a:avLst/>
          </a:prstGeom>
        </p:spPr>
        <p:txBody>
          <a:bodyPr vert="horz" lIns="91440" tIns="45720" rIns="91440" bIns="45720" rtlCol="0" anchor="ctr"/>
          <a:lstStyle>
            <a:lvl1pPr algn="l">
              <a:defRPr sz="1200">
                <a:solidFill>
                  <a:schemeClr val="accent6"/>
                </a:solidFill>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6CEFAAAC-834A-4843-BEE0-B1F96C2B5210}"/>
              </a:ext>
            </a:extLst>
          </p:cNvPr>
          <p:cNvSpPr>
            <a:spLocks noGrp="1"/>
          </p:cNvSpPr>
          <p:nvPr>
            <p:ph type="sldNum" sz="quarter" idx="4"/>
          </p:nvPr>
        </p:nvSpPr>
        <p:spPr>
          <a:xfrm>
            <a:off x="129309" y="6356350"/>
            <a:ext cx="621587" cy="365125"/>
          </a:xfrm>
          <a:prstGeom prst="rect">
            <a:avLst/>
          </a:prstGeom>
        </p:spPr>
        <p:txBody>
          <a:bodyPr vert="horz" lIns="91440" tIns="45720" rIns="91440" bIns="45720" rtlCol="0" anchor="ctr"/>
          <a:lstStyle>
            <a:lvl1pPr algn="l">
              <a:defRPr sz="1200">
                <a:solidFill>
                  <a:schemeClr val="accent6"/>
                </a:solidFill>
              </a:defRPr>
            </a:lvl1pPr>
          </a:lstStyle>
          <a:p>
            <a:pPr algn="r"/>
            <a:fld id="{D5CA4161-6EC3-4748-B7F3-82EA64CE3DD4}" type="slidenum">
              <a:rPr lang="en-US" smtClean="0"/>
              <a:pPr algn="r"/>
              <a:t>‹#›</a:t>
            </a:fld>
            <a:endParaRPr lang="en-US" dirty="0"/>
          </a:p>
        </p:txBody>
      </p:sp>
    </p:spTree>
    <p:extLst>
      <p:ext uri="{BB962C8B-B14F-4D97-AF65-F5344CB8AC3E}">
        <p14:creationId xmlns:p14="http://schemas.microsoft.com/office/powerpoint/2010/main" val="2037723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1"/>
        </a:buClr>
        <a:buFont typeface="Arial" panose="020B0604020202020204" pitchFamily="34" charset="0"/>
        <a:buChar char="•"/>
        <a:defRPr sz="32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nancy.hughes@sde.ok.gov" TargetMode="External"/><Relationship Id="rId2" Type="http://schemas.openxmlformats.org/officeDocument/2006/relationships/hyperlink" Target="mailto:Kimberley.Murphy@sde.ok.gov" TargetMode="External"/><Relationship Id="rId1" Type="http://schemas.openxmlformats.org/officeDocument/2006/relationships/slideLayout" Target="../slideLayouts/slideLayout2.xml"/><Relationship Id="rId5" Type="http://schemas.openxmlformats.org/officeDocument/2006/relationships/hyperlink" Target="mailto:Michelle.Dunn@sde.ok.gov" TargetMode="External"/><Relationship Id="rId4" Type="http://schemas.openxmlformats.org/officeDocument/2006/relationships/hyperlink" Target="mailto:Thomas.kirk@sde.ok.gov"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2.ed.gov/policy/fund/guid/uniform-guidance/index.html" TargetMode="External"/><Relationship Id="rId2" Type="http://schemas.openxmlformats.org/officeDocument/2006/relationships/hyperlink" Target="http://sde.ok.gov/sde/federal-programs" TargetMode="External"/><Relationship Id="rId1" Type="http://schemas.openxmlformats.org/officeDocument/2006/relationships/slideLayout" Target="../slideLayouts/slideLayout2.xml"/><Relationship Id="rId4" Type="http://schemas.openxmlformats.org/officeDocument/2006/relationships/hyperlink" Target="http://sde.ok.gov/office-legal-servic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640797B4-4414-534A-A4A6-659B35516D4F}"/>
              </a:ext>
            </a:extLst>
          </p:cNvPr>
          <p:cNvSpPr>
            <a:spLocks noGrp="1"/>
          </p:cNvSpPr>
          <p:nvPr>
            <p:ph type="ctrTitle"/>
          </p:nvPr>
        </p:nvSpPr>
        <p:spPr>
          <a:xfrm>
            <a:off x="371061" y="1122363"/>
            <a:ext cx="5615404" cy="1410975"/>
          </a:xfrm>
        </p:spPr>
        <p:txBody>
          <a:bodyPr/>
          <a:lstStyle/>
          <a:p>
            <a:r>
              <a:rPr lang="en-US" dirty="0"/>
              <a:t>Office of </a:t>
            </a:r>
            <a:br>
              <a:rPr lang="en-US" dirty="0"/>
            </a:br>
            <a:r>
              <a:rPr lang="en-US" dirty="0"/>
              <a:t>Federal Programs</a:t>
            </a:r>
          </a:p>
        </p:txBody>
      </p:sp>
      <p:sp>
        <p:nvSpPr>
          <p:cNvPr id="17" name="Subtitle 16">
            <a:extLst>
              <a:ext uri="{FF2B5EF4-FFF2-40B4-BE49-F238E27FC236}">
                <a16:creationId xmlns:a16="http://schemas.microsoft.com/office/drawing/2014/main" id="{9A7AD821-C802-3048-AE06-8443FBE67764}"/>
              </a:ext>
            </a:extLst>
          </p:cNvPr>
          <p:cNvSpPr>
            <a:spLocks noGrp="1"/>
          </p:cNvSpPr>
          <p:nvPr>
            <p:ph type="subTitle" idx="1"/>
          </p:nvPr>
        </p:nvSpPr>
        <p:spPr>
          <a:xfrm>
            <a:off x="371061" y="3117955"/>
            <a:ext cx="5615404" cy="2098622"/>
          </a:xfrm>
        </p:spPr>
        <p:txBody>
          <a:bodyPr>
            <a:normAutofit/>
          </a:bodyPr>
          <a:lstStyle/>
          <a:p>
            <a:r>
              <a:rPr lang="en-US" sz="3200" b="1" dirty="0">
                <a:solidFill>
                  <a:srgbClr val="0070C0"/>
                </a:solidFill>
              </a:rPr>
              <a:t>Charter Schools Training</a:t>
            </a:r>
          </a:p>
          <a:p>
            <a:r>
              <a:rPr lang="en-US" b="1" dirty="0">
                <a:solidFill>
                  <a:srgbClr val="0070C0"/>
                </a:solidFill>
              </a:rPr>
              <a:t>Kimberley Murphy</a:t>
            </a:r>
          </a:p>
          <a:p>
            <a:r>
              <a:rPr lang="en-US" b="1" dirty="0">
                <a:solidFill>
                  <a:srgbClr val="0070C0"/>
                </a:solidFill>
              </a:rPr>
              <a:t>Charter School Chair</a:t>
            </a:r>
          </a:p>
        </p:txBody>
      </p:sp>
    </p:spTree>
    <p:extLst>
      <p:ext uri="{BB962C8B-B14F-4D97-AF65-F5344CB8AC3E}">
        <p14:creationId xmlns:p14="http://schemas.microsoft.com/office/powerpoint/2010/main" val="180728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BA74F-50B7-4978-9A8F-EFD872E504FB}"/>
              </a:ext>
            </a:extLst>
          </p:cNvPr>
          <p:cNvSpPr>
            <a:spLocks noGrp="1"/>
          </p:cNvSpPr>
          <p:nvPr>
            <p:ph type="title"/>
          </p:nvPr>
        </p:nvSpPr>
        <p:spPr/>
        <p:txBody>
          <a:bodyPr/>
          <a:lstStyle/>
          <a:p>
            <a:pPr algn="ctr"/>
            <a:r>
              <a:rPr lang="en-US" dirty="0"/>
              <a:t>Title V, Part B – REAP/RLIS Purpose</a:t>
            </a:r>
          </a:p>
        </p:txBody>
      </p:sp>
      <p:sp>
        <p:nvSpPr>
          <p:cNvPr id="3" name="Content Placeholder 2">
            <a:extLst>
              <a:ext uri="{FF2B5EF4-FFF2-40B4-BE49-F238E27FC236}">
                <a16:creationId xmlns:a16="http://schemas.microsoft.com/office/drawing/2014/main" id="{839FE196-5D6C-4A41-B645-B5234643E6EC}"/>
              </a:ext>
            </a:extLst>
          </p:cNvPr>
          <p:cNvSpPr>
            <a:spLocks noGrp="1"/>
          </p:cNvSpPr>
          <p:nvPr>
            <p:ph idx="1"/>
          </p:nvPr>
        </p:nvSpPr>
        <p:spPr/>
        <p:txBody>
          <a:bodyPr/>
          <a:lstStyle/>
          <a:p>
            <a:r>
              <a:rPr lang="en-US" dirty="0">
                <a:solidFill>
                  <a:srgbClr val="0070C0"/>
                </a:solidFill>
              </a:rPr>
              <a:t>The purpose of this part is to address the unique needs of rural school districts that frequently</a:t>
            </a:r>
          </a:p>
          <a:p>
            <a:pPr lvl="1"/>
            <a:r>
              <a:rPr lang="en-US" dirty="0">
                <a:solidFill>
                  <a:srgbClr val="0070C0"/>
                </a:solidFill>
              </a:rPr>
              <a:t>(1) lack the personnel and resources needed to compete effectively for Federal competitive grants; and</a:t>
            </a:r>
          </a:p>
          <a:p>
            <a:pPr lvl="1"/>
            <a:r>
              <a:rPr lang="en-US" dirty="0">
                <a:solidFill>
                  <a:srgbClr val="0070C0"/>
                </a:solidFill>
              </a:rPr>
              <a:t>(2) receive formula grant allocations in amounts too small to be effective in meeting their intended purposes.</a:t>
            </a:r>
          </a:p>
          <a:p>
            <a:pPr marL="0" indent="0">
              <a:buNone/>
            </a:pPr>
            <a:endParaRPr lang="en-US" dirty="0"/>
          </a:p>
        </p:txBody>
      </p:sp>
      <p:sp>
        <p:nvSpPr>
          <p:cNvPr id="4" name="Footer Placeholder 3">
            <a:extLst>
              <a:ext uri="{FF2B5EF4-FFF2-40B4-BE49-F238E27FC236}">
                <a16:creationId xmlns:a16="http://schemas.microsoft.com/office/drawing/2014/main" id="{B318C548-BD77-4CEF-83BE-54EE11FCE4AB}"/>
              </a:ext>
            </a:extLst>
          </p:cNvPr>
          <p:cNvSpPr>
            <a:spLocks noGrp="1"/>
          </p:cNvSpPr>
          <p:nvPr>
            <p:ph type="ftr" sz="quarter" idx="11"/>
          </p:nvPr>
        </p:nvSpPr>
        <p:spPr/>
        <p:txBody>
          <a:bodyPr/>
          <a:lstStyle/>
          <a:p>
            <a:r>
              <a:rPr lang="en-US" dirty="0"/>
              <a:t>Charter Schools – Federal Grants Training</a:t>
            </a:r>
          </a:p>
        </p:txBody>
      </p:sp>
      <p:sp>
        <p:nvSpPr>
          <p:cNvPr id="5" name="Slide Number Placeholder 4">
            <a:extLst>
              <a:ext uri="{FF2B5EF4-FFF2-40B4-BE49-F238E27FC236}">
                <a16:creationId xmlns:a16="http://schemas.microsoft.com/office/drawing/2014/main" id="{5D2DCC51-50DB-47C4-BF40-F0C564911E9C}"/>
              </a:ext>
            </a:extLst>
          </p:cNvPr>
          <p:cNvSpPr>
            <a:spLocks noGrp="1"/>
          </p:cNvSpPr>
          <p:nvPr>
            <p:ph type="sldNum" sz="quarter" idx="12"/>
          </p:nvPr>
        </p:nvSpPr>
        <p:spPr/>
        <p:txBody>
          <a:bodyPr/>
          <a:lstStyle/>
          <a:p>
            <a:fld id="{D5CA4161-6EC3-4748-B7F3-82EA64CE3DD4}" type="slidenum">
              <a:rPr lang="en-US" smtClean="0"/>
              <a:pPr/>
              <a:t>10</a:t>
            </a:fld>
            <a:endParaRPr lang="en-US" dirty="0"/>
          </a:p>
        </p:txBody>
      </p:sp>
    </p:spTree>
    <p:extLst>
      <p:ext uri="{BB962C8B-B14F-4D97-AF65-F5344CB8AC3E}">
        <p14:creationId xmlns:p14="http://schemas.microsoft.com/office/powerpoint/2010/main" val="3336100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3CCF6B5-B88C-4530-A8B4-8BCF1DEFD074}"/>
              </a:ext>
            </a:extLst>
          </p:cNvPr>
          <p:cNvSpPr>
            <a:spLocks noGrp="1"/>
          </p:cNvSpPr>
          <p:nvPr>
            <p:ph type="title"/>
          </p:nvPr>
        </p:nvSpPr>
        <p:spPr/>
        <p:txBody>
          <a:bodyPr/>
          <a:lstStyle/>
          <a:p>
            <a:pPr algn="ctr"/>
            <a:r>
              <a:rPr lang="en-US" dirty="0"/>
              <a:t>Title IX Part A Purpose</a:t>
            </a:r>
          </a:p>
        </p:txBody>
      </p:sp>
      <p:sp>
        <p:nvSpPr>
          <p:cNvPr id="4" name="Footer Placeholder 3">
            <a:extLst>
              <a:ext uri="{FF2B5EF4-FFF2-40B4-BE49-F238E27FC236}">
                <a16:creationId xmlns:a16="http://schemas.microsoft.com/office/drawing/2014/main" id="{56ACC73D-14B8-4257-A659-9A461FC9A07E}"/>
              </a:ext>
            </a:extLst>
          </p:cNvPr>
          <p:cNvSpPr>
            <a:spLocks noGrp="1"/>
          </p:cNvSpPr>
          <p:nvPr>
            <p:ph type="ftr" sz="quarter" idx="11"/>
          </p:nvPr>
        </p:nvSpPr>
        <p:spPr/>
        <p:txBody>
          <a:bodyPr/>
          <a:lstStyle/>
          <a:p>
            <a:r>
              <a:rPr lang="en-US" dirty="0"/>
              <a:t>Charter Schools – Federal Grants Training</a:t>
            </a:r>
          </a:p>
        </p:txBody>
      </p:sp>
      <p:sp>
        <p:nvSpPr>
          <p:cNvPr id="5" name="Slide Number Placeholder 4">
            <a:extLst>
              <a:ext uri="{FF2B5EF4-FFF2-40B4-BE49-F238E27FC236}">
                <a16:creationId xmlns:a16="http://schemas.microsoft.com/office/drawing/2014/main" id="{BA1553B1-1B21-4530-A101-BC015E1D4F82}"/>
              </a:ext>
            </a:extLst>
          </p:cNvPr>
          <p:cNvSpPr>
            <a:spLocks noGrp="1"/>
          </p:cNvSpPr>
          <p:nvPr>
            <p:ph type="sldNum" sz="quarter" idx="12"/>
          </p:nvPr>
        </p:nvSpPr>
        <p:spPr/>
        <p:txBody>
          <a:bodyPr/>
          <a:lstStyle/>
          <a:p>
            <a:fld id="{D5CA4161-6EC3-4748-B7F3-82EA64CE3DD4}" type="slidenum">
              <a:rPr lang="en-US" smtClean="0"/>
              <a:pPr/>
              <a:t>11</a:t>
            </a:fld>
            <a:endParaRPr lang="en-US" dirty="0"/>
          </a:p>
        </p:txBody>
      </p:sp>
      <p:sp>
        <p:nvSpPr>
          <p:cNvPr id="13" name="Content Placeholder 12">
            <a:extLst>
              <a:ext uri="{FF2B5EF4-FFF2-40B4-BE49-F238E27FC236}">
                <a16:creationId xmlns:a16="http://schemas.microsoft.com/office/drawing/2014/main" id="{E949BC1F-12B9-4B39-A4FC-A5F307AF9688}"/>
              </a:ext>
            </a:extLst>
          </p:cNvPr>
          <p:cNvSpPr>
            <a:spLocks noGrp="1"/>
          </p:cNvSpPr>
          <p:nvPr>
            <p:ph sz="half" idx="13"/>
          </p:nvPr>
        </p:nvSpPr>
        <p:spPr>
          <a:xfrm>
            <a:off x="294199" y="1877291"/>
            <a:ext cx="10940929" cy="3997036"/>
          </a:xfrm>
        </p:spPr>
        <p:txBody>
          <a:bodyPr>
            <a:normAutofit lnSpcReduction="10000"/>
          </a:bodyPr>
          <a:lstStyle/>
          <a:p>
            <a:r>
              <a:rPr lang="en-US" dirty="0">
                <a:solidFill>
                  <a:srgbClr val="0070C0"/>
                </a:solidFill>
              </a:rPr>
              <a:t>The purpose of this part is to ensure that each child of a homeless individual and each homeless youth has equal access to the same free, appropriate public education, including a public preschool education, as provided to other children and youths.</a:t>
            </a:r>
          </a:p>
          <a:p>
            <a:endParaRPr lang="en-US" sz="2000" dirty="0">
              <a:solidFill>
                <a:srgbClr val="0070C0"/>
              </a:solidFill>
            </a:endParaRPr>
          </a:p>
          <a:p>
            <a:r>
              <a:rPr lang="en-US" dirty="0">
                <a:solidFill>
                  <a:srgbClr val="0070C0"/>
                </a:solidFill>
              </a:rPr>
              <a:t>OSDE awards Title IX Part A funds on a competitive basis, every three years. The next awarding cycle will be FY2023-2025.</a:t>
            </a:r>
          </a:p>
          <a:p>
            <a:pPr marL="0" indent="0">
              <a:buNone/>
            </a:pPr>
            <a:endParaRPr lang="en-US" b="1" dirty="0">
              <a:solidFill>
                <a:schemeClr val="accent1"/>
              </a:solidFill>
            </a:endParaRPr>
          </a:p>
        </p:txBody>
      </p:sp>
    </p:spTree>
    <p:extLst>
      <p:ext uri="{BB962C8B-B14F-4D97-AF65-F5344CB8AC3E}">
        <p14:creationId xmlns:p14="http://schemas.microsoft.com/office/powerpoint/2010/main" val="92804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4C64361-220E-411F-8DB7-CDCF166B20DB}"/>
              </a:ext>
            </a:extLst>
          </p:cNvPr>
          <p:cNvSpPr>
            <a:spLocks noGrp="1"/>
          </p:cNvSpPr>
          <p:nvPr>
            <p:ph type="title"/>
          </p:nvPr>
        </p:nvSpPr>
        <p:spPr/>
        <p:txBody>
          <a:bodyPr/>
          <a:lstStyle/>
          <a:p>
            <a:pPr algn="ctr"/>
            <a:r>
              <a:rPr lang="en-US" dirty="0"/>
              <a:t>Title IX Part A Requirements</a:t>
            </a:r>
          </a:p>
        </p:txBody>
      </p:sp>
      <p:sp>
        <p:nvSpPr>
          <p:cNvPr id="10" name="Content Placeholder 9">
            <a:extLst>
              <a:ext uri="{FF2B5EF4-FFF2-40B4-BE49-F238E27FC236}">
                <a16:creationId xmlns:a16="http://schemas.microsoft.com/office/drawing/2014/main" id="{E9A21E58-1B3E-4EEF-A6A9-66D424F3FDF4}"/>
              </a:ext>
            </a:extLst>
          </p:cNvPr>
          <p:cNvSpPr>
            <a:spLocks noGrp="1"/>
          </p:cNvSpPr>
          <p:nvPr>
            <p:ph idx="1"/>
          </p:nvPr>
        </p:nvSpPr>
        <p:spPr/>
        <p:txBody>
          <a:bodyPr>
            <a:normAutofit fontScale="92500"/>
          </a:bodyPr>
          <a:lstStyle/>
          <a:p>
            <a:r>
              <a:rPr lang="en-US" dirty="0">
                <a:solidFill>
                  <a:srgbClr val="0070C0"/>
                </a:solidFill>
              </a:rPr>
              <a:t>All LEAs must identify and serve homeless children and youth, regardless of receiving Title IX Part A competitive funding. </a:t>
            </a:r>
          </a:p>
          <a:p>
            <a:r>
              <a:rPr lang="en-US" dirty="0">
                <a:solidFill>
                  <a:srgbClr val="0070C0"/>
                </a:solidFill>
              </a:rPr>
              <a:t>As a requirement of Title I Part A, LEAs must:</a:t>
            </a:r>
          </a:p>
          <a:p>
            <a:pPr lvl="1"/>
            <a:r>
              <a:rPr lang="en-US" dirty="0">
                <a:solidFill>
                  <a:srgbClr val="0070C0"/>
                </a:solidFill>
              </a:rPr>
              <a:t>Assign a district homeless liaison;</a:t>
            </a:r>
          </a:p>
          <a:p>
            <a:pPr lvl="1"/>
            <a:r>
              <a:rPr lang="en-US" dirty="0">
                <a:solidFill>
                  <a:srgbClr val="0070C0"/>
                </a:solidFill>
              </a:rPr>
              <a:t>Identify homeless children and youth;</a:t>
            </a:r>
          </a:p>
          <a:p>
            <a:pPr lvl="1"/>
            <a:r>
              <a:rPr lang="en-US" dirty="0">
                <a:solidFill>
                  <a:srgbClr val="0070C0"/>
                </a:solidFill>
              </a:rPr>
              <a:t>Provide serves to homeless children and youth;</a:t>
            </a:r>
          </a:p>
          <a:p>
            <a:pPr lvl="1"/>
            <a:r>
              <a:rPr lang="en-US" dirty="0">
                <a:solidFill>
                  <a:srgbClr val="0070C0"/>
                </a:solidFill>
              </a:rPr>
              <a:t>Provide transportation for homeless children and youth;</a:t>
            </a:r>
          </a:p>
          <a:p>
            <a:pPr lvl="1"/>
            <a:r>
              <a:rPr lang="en-US" dirty="0">
                <a:solidFill>
                  <a:srgbClr val="0070C0"/>
                </a:solidFill>
              </a:rPr>
              <a:t>Train all LEA staff regarding homeless children and youth identification </a:t>
            </a:r>
            <a:r>
              <a:rPr lang="en-US">
                <a:solidFill>
                  <a:srgbClr val="0070C0"/>
                </a:solidFill>
              </a:rPr>
              <a:t>and services.</a:t>
            </a:r>
            <a:endParaRPr lang="en-US" dirty="0">
              <a:solidFill>
                <a:srgbClr val="0070C0"/>
              </a:solidFill>
            </a:endParaRPr>
          </a:p>
          <a:p>
            <a:pPr marL="0" indent="0">
              <a:buNone/>
            </a:pPr>
            <a:endParaRPr lang="en-US" dirty="0"/>
          </a:p>
        </p:txBody>
      </p:sp>
      <p:sp>
        <p:nvSpPr>
          <p:cNvPr id="5" name="Footer Placeholder 4">
            <a:extLst>
              <a:ext uri="{FF2B5EF4-FFF2-40B4-BE49-F238E27FC236}">
                <a16:creationId xmlns:a16="http://schemas.microsoft.com/office/drawing/2014/main" id="{7F41EEE8-EC52-41F0-8086-2A6EF6252F6A}"/>
              </a:ext>
            </a:extLst>
          </p:cNvPr>
          <p:cNvSpPr>
            <a:spLocks noGrp="1"/>
          </p:cNvSpPr>
          <p:nvPr>
            <p:ph type="ftr" sz="quarter" idx="11"/>
          </p:nvPr>
        </p:nvSpPr>
        <p:spPr/>
        <p:txBody>
          <a:bodyPr/>
          <a:lstStyle/>
          <a:p>
            <a:r>
              <a:rPr lang="en-US" dirty="0"/>
              <a:t>Charter Schools – Federal Grants Training</a:t>
            </a:r>
          </a:p>
        </p:txBody>
      </p:sp>
      <p:sp>
        <p:nvSpPr>
          <p:cNvPr id="6" name="Slide Number Placeholder 5">
            <a:extLst>
              <a:ext uri="{FF2B5EF4-FFF2-40B4-BE49-F238E27FC236}">
                <a16:creationId xmlns:a16="http://schemas.microsoft.com/office/drawing/2014/main" id="{B46833AB-FAC4-4D53-BBCF-7948045A5EE7}"/>
              </a:ext>
            </a:extLst>
          </p:cNvPr>
          <p:cNvSpPr>
            <a:spLocks noGrp="1"/>
          </p:cNvSpPr>
          <p:nvPr>
            <p:ph type="sldNum" sz="quarter" idx="12"/>
          </p:nvPr>
        </p:nvSpPr>
        <p:spPr/>
        <p:txBody>
          <a:bodyPr/>
          <a:lstStyle/>
          <a:p>
            <a:fld id="{D5CA4161-6EC3-4748-B7F3-82EA64CE3DD4}" type="slidenum">
              <a:rPr lang="en-US" smtClean="0"/>
              <a:pPr/>
              <a:t>12</a:t>
            </a:fld>
            <a:endParaRPr lang="en-US" dirty="0"/>
          </a:p>
        </p:txBody>
      </p:sp>
    </p:spTree>
    <p:extLst>
      <p:ext uri="{BB962C8B-B14F-4D97-AF65-F5344CB8AC3E}">
        <p14:creationId xmlns:p14="http://schemas.microsoft.com/office/powerpoint/2010/main" val="916562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E19AE-32EF-D34E-BFC5-BC8AFE9DA8EE}"/>
              </a:ext>
            </a:extLst>
          </p:cNvPr>
          <p:cNvSpPr>
            <a:spLocks noGrp="1"/>
          </p:cNvSpPr>
          <p:nvPr>
            <p:ph type="title"/>
          </p:nvPr>
        </p:nvSpPr>
        <p:spPr/>
        <p:txBody>
          <a:bodyPr/>
          <a:lstStyle/>
          <a:p>
            <a:pPr algn="ctr"/>
            <a:r>
              <a:rPr lang="en-US" dirty="0"/>
              <a:t>Summary of LEA Responsibilities</a:t>
            </a:r>
          </a:p>
        </p:txBody>
      </p:sp>
      <p:sp>
        <p:nvSpPr>
          <p:cNvPr id="4" name="Footer Placeholder 3">
            <a:extLst>
              <a:ext uri="{FF2B5EF4-FFF2-40B4-BE49-F238E27FC236}">
                <a16:creationId xmlns:a16="http://schemas.microsoft.com/office/drawing/2014/main" id="{78A2F719-B6E9-EE4B-9B6B-AC9E496EADDB}"/>
              </a:ext>
            </a:extLst>
          </p:cNvPr>
          <p:cNvSpPr>
            <a:spLocks noGrp="1"/>
          </p:cNvSpPr>
          <p:nvPr>
            <p:ph type="ftr" sz="quarter" idx="11"/>
          </p:nvPr>
        </p:nvSpPr>
        <p:spPr/>
        <p:txBody>
          <a:bodyPr/>
          <a:lstStyle/>
          <a:p>
            <a:r>
              <a:rPr lang="en-US" dirty="0"/>
              <a:t>Charter Schools – Federal Grants Training</a:t>
            </a:r>
          </a:p>
        </p:txBody>
      </p:sp>
      <p:sp>
        <p:nvSpPr>
          <p:cNvPr id="5" name="Slide Number Placeholder 4">
            <a:extLst>
              <a:ext uri="{FF2B5EF4-FFF2-40B4-BE49-F238E27FC236}">
                <a16:creationId xmlns:a16="http://schemas.microsoft.com/office/drawing/2014/main" id="{4685F657-30C2-B34E-8627-C172AF642DBA}"/>
              </a:ext>
            </a:extLst>
          </p:cNvPr>
          <p:cNvSpPr>
            <a:spLocks noGrp="1"/>
          </p:cNvSpPr>
          <p:nvPr>
            <p:ph type="sldNum" sz="quarter" idx="12"/>
          </p:nvPr>
        </p:nvSpPr>
        <p:spPr/>
        <p:txBody>
          <a:bodyPr/>
          <a:lstStyle/>
          <a:p>
            <a:fld id="{D5CA4161-6EC3-4748-B7F3-82EA64CE3DD4}" type="slidenum">
              <a:rPr lang="en-US" smtClean="0"/>
              <a:pPr/>
              <a:t>13</a:t>
            </a:fld>
            <a:endParaRPr lang="en-US" dirty="0"/>
          </a:p>
        </p:txBody>
      </p:sp>
      <p:sp>
        <p:nvSpPr>
          <p:cNvPr id="3" name="Content Placeholder 2"/>
          <p:cNvSpPr>
            <a:spLocks noGrp="1"/>
          </p:cNvSpPr>
          <p:nvPr>
            <p:ph idx="1"/>
          </p:nvPr>
        </p:nvSpPr>
        <p:spPr>
          <a:xfrm>
            <a:off x="294199" y="1825625"/>
            <a:ext cx="11683056" cy="4351338"/>
          </a:xfrm>
        </p:spPr>
        <p:txBody>
          <a:bodyPr>
            <a:normAutofit/>
          </a:bodyPr>
          <a:lstStyle/>
          <a:p>
            <a:r>
              <a:rPr lang="en-US" dirty="0">
                <a:solidFill>
                  <a:srgbClr val="0070C0"/>
                </a:solidFill>
              </a:rPr>
              <a:t>New or expanding Charter School Packet.</a:t>
            </a:r>
          </a:p>
          <a:p>
            <a:r>
              <a:rPr lang="en-US" dirty="0">
                <a:solidFill>
                  <a:srgbClr val="0070C0"/>
                </a:solidFill>
              </a:rPr>
              <a:t>Complete the Consolidated Application every fiscal year.</a:t>
            </a:r>
          </a:p>
          <a:p>
            <a:r>
              <a:rPr lang="en-US" dirty="0">
                <a:solidFill>
                  <a:srgbClr val="0070C0"/>
                </a:solidFill>
              </a:rPr>
              <a:t>Complete the Schoolwide or Targeted Plans within the Consolidated Application every fiscal year.</a:t>
            </a:r>
          </a:p>
          <a:p>
            <a:r>
              <a:rPr lang="en-US" dirty="0">
                <a:solidFill>
                  <a:srgbClr val="0070C0"/>
                </a:solidFill>
              </a:rPr>
              <a:t>Complete Title I Supplement not Supplant Methodology.</a:t>
            </a:r>
          </a:p>
          <a:p>
            <a:r>
              <a:rPr lang="en-US" dirty="0">
                <a:solidFill>
                  <a:srgbClr val="0070C0"/>
                </a:solidFill>
              </a:rPr>
              <a:t>Once the LEA has an approved application, the LEA can begin submitting claims to OSDE for reimbursement.</a:t>
            </a:r>
          </a:p>
        </p:txBody>
      </p:sp>
    </p:spTree>
    <p:extLst>
      <p:ext uri="{BB962C8B-B14F-4D97-AF65-F5344CB8AC3E}">
        <p14:creationId xmlns:p14="http://schemas.microsoft.com/office/powerpoint/2010/main" val="1508600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2FBBC-D046-4B42-A85E-249DD6E63EFA}"/>
              </a:ext>
            </a:extLst>
          </p:cNvPr>
          <p:cNvSpPr>
            <a:spLocks noGrp="1"/>
          </p:cNvSpPr>
          <p:nvPr>
            <p:ph type="title"/>
          </p:nvPr>
        </p:nvSpPr>
        <p:spPr/>
        <p:txBody>
          <a:bodyPr/>
          <a:lstStyle/>
          <a:p>
            <a:pPr algn="ctr"/>
            <a:r>
              <a:rPr lang="en-US" dirty="0"/>
              <a:t>Monitoring</a:t>
            </a:r>
          </a:p>
        </p:txBody>
      </p:sp>
      <p:sp>
        <p:nvSpPr>
          <p:cNvPr id="3" name="Content Placeholder 2">
            <a:extLst>
              <a:ext uri="{FF2B5EF4-FFF2-40B4-BE49-F238E27FC236}">
                <a16:creationId xmlns:a16="http://schemas.microsoft.com/office/drawing/2014/main" id="{111BC80F-D4A7-49F4-8636-F84AB0F4B92F}"/>
              </a:ext>
            </a:extLst>
          </p:cNvPr>
          <p:cNvSpPr>
            <a:spLocks noGrp="1"/>
          </p:cNvSpPr>
          <p:nvPr>
            <p:ph idx="1"/>
          </p:nvPr>
        </p:nvSpPr>
        <p:spPr>
          <a:xfrm>
            <a:off x="513828" y="1720564"/>
            <a:ext cx="11285237" cy="4526000"/>
          </a:xfrm>
        </p:spPr>
        <p:txBody>
          <a:bodyPr>
            <a:noAutofit/>
          </a:bodyPr>
          <a:lstStyle/>
          <a:p>
            <a:pPr>
              <a:spcBef>
                <a:spcPts val="0"/>
              </a:spcBef>
            </a:pPr>
            <a:r>
              <a:rPr lang="en-US" dirty="0">
                <a:solidFill>
                  <a:srgbClr val="0070C0"/>
                </a:solidFill>
              </a:rPr>
              <a:t>The SEA (State Educational Agency) is responsible for monitoring the operations of the LEA (Local Educational Agency) in order to verify federal compliance.</a:t>
            </a:r>
          </a:p>
          <a:p>
            <a:pPr>
              <a:spcBef>
                <a:spcPts val="0"/>
              </a:spcBef>
            </a:pPr>
            <a:endParaRPr lang="en-US" sz="2000" dirty="0">
              <a:solidFill>
                <a:srgbClr val="0070C0"/>
              </a:solidFill>
            </a:endParaRPr>
          </a:p>
          <a:p>
            <a:pPr>
              <a:spcBef>
                <a:spcPts val="0"/>
              </a:spcBef>
            </a:pPr>
            <a:r>
              <a:rPr lang="en-US" dirty="0">
                <a:solidFill>
                  <a:srgbClr val="0070C0"/>
                </a:solidFill>
              </a:rPr>
              <a:t>Every LEA receiving federal funding is monitored (desk or site) a minimum of once every three years. </a:t>
            </a:r>
          </a:p>
          <a:p>
            <a:pPr>
              <a:spcBef>
                <a:spcPts val="0"/>
              </a:spcBef>
            </a:pPr>
            <a:endParaRPr lang="en-US" sz="2000" dirty="0">
              <a:solidFill>
                <a:srgbClr val="0070C0"/>
              </a:solidFill>
            </a:endParaRPr>
          </a:p>
          <a:p>
            <a:pPr>
              <a:spcBef>
                <a:spcPts val="0"/>
              </a:spcBef>
            </a:pPr>
            <a:r>
              <a:rPr lang="en-US" dirty="0">
                <a:solidFill>
                  <a:srgbClr val="0070C0"/>
                </a:solidFill>
              </a:rPr>
              <a:t>LEAs found to be out of compliance with federal requirements may have funding withheld until compliance can be met.</a:t>
            </a:r>
          </a:p>
          <a:p>
            <a:pPr marL="342900" indent="-342900"/>
            <a:endParaRPr lang="en-US" sz="6600" dirty="0">
              <a:solidFill>
                <a:srgbClr val="0070C0"/>
              </a:solidFill>
            </a:endParaRPr>
          </a:p>
        </p:txBody>
      </p:sp>
      <p:sp>
        <p:nvSpPr>
          <p:cNvPr id="4" name="Footer Placeholder 3">
            <a:extLst>
              <a:ext uri="{FF2B5EF4-FFF2-40B4-BE49-F238E27FC236}">
                <a16:creationId xmlns:a16="http://schemas.microsoft.com/office/drawing/2014/main" id="{128797DF-47D9-427F-A3AD-39CF03CCEC6A}"/>
              </a:ext>
            </a:extLst>
          </p:cNvPr>
          <p:cNvSpPr>
            <a:spLocks noGrp="1"/>
          </p:cNvSpPr>
          <p:nvPr>
            <p:ph type="ftr" sz="quarter" idx="11"/>
          </p:nvPr>
        </p:nvSpPr>
        <p:spPr/>
        <p:txBody>
          <a:bodyPr/>
          <a:lstStyle/>
          <a:p>
            <a:r>
              <a:rPr lang="en-US" dirty="0"/>
              <a:t>Charter Schools – Federal Grants Training</a:t>
            </a:r>
          </a:p>
        </p:txBody>
      </p:sp>
      <p:sp>
        <p:nvSpPr>
          <p:cNvPr id="5" name="Slide Number Placeholder 4">
            <a:extLst>
              <a:ext uri="{FF2B5EF4-FFF2-40B4-BE49-F238E27FC236}">
                <a16:creationId xmlns:a16="http://schemas.microsoft.com/office/drawing/2014/main" id="{38D09150-BB2C-4876-80C1-585BF69C6D03}"/>
              </a:ext>
            </a:extLst>
          </p:cNvPr>
          <p:cNvSpPr>
            <a:spLocks noGrp="1"/>
          </p:cNvSpPr>
          <p:nvPr>
            <p:ph type="sldNum" sz="quarter" idx="12"/>
          </p:nvPr>
        </p:nvSpPr>
        <p:spPr/>
        <p:txBody>
          <a:bodyPr/>
          <a:lstStyle/>
          <a:p>
            <a:fld id="{D5CA4161-6EC3-4748-B7F3-82EA64CE3DD4}" type="slidenum">
              <a:rPr lang="en-US" smtClean="0"/>
              <a:pPr/>
              <a:t>14</a:t>
            </a:fld>
            <a:endParaRPr lang="en-US" dirty="0"/>
          </a:p>
        </p:txBody>
      </p:sp>
    </p:spTree>
    <p:extLst>
      <p:ext uri="{BB962C8B-B14F-4D97-AF65-F5344CB8AC3E}">
        <p14:creationId xmlns:p14="http://schemas.microsoft.com/office/powerpoint/2010/main" val="2510992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Office of Federal Programs Contacts</a:t>
            </a:r>
          </a:p>
        </p:txBody>
      </p:sp>
      <p:sp>
        <p:nvSpPr>
          <p:cNvPr id="3" name="Content Placeholder 2"/>
          <p:cNvSpPr>
            <a:spLocks noGrp="1"/>
          </p:cNvSpPr>
          <p:nvPr>
            <p:ph idx="1"/>
          </p:nvPr>
        </p:nvSpPr>
        <p:spPr>
          <a:xfrm>
            <a:off x="294199" y="1542361"/>
            <a:ext cx="11603603" cy="4634602"/>
          </a:xfrm>
        </p:spPr>
        <p:txBody>
          <a:bodyPr>
            <a:normAutofit/>
          </a:bodyPr>
          <a:lstStyle/>
          <a:p>
            <a:pPr marL="0" indent="0">
              <a:lnSpc>
                <a:spcPct val="120000"/>
              </a:lnSpc>
              <a:spcBef>
                <a:spcPts val="0"/>
              </a:spcBef>
              <a:buNone/>
            </a:pPr>
            <a:r>
              <a:rPr lang="en-US" sz="2000" dirty="0"/>
              <a:t>Kimberley Murphy, Program Specialist, Charter School Chair</a:t>
            </a:r>
          </a:p>
          <a:p>
            <a:pPr marL="0" indent="0">
              <a:lnSpc>
                <a:spcPct val="120000"/>
              </a:lnSpc>
              <a:spcBef>
                <a:spcPts val="0"/>
              </a:spcBef>
              <a:buNone/>
            </a:pPr>
            <a:r>
              <a:rPr lang="en-US" sz="2000" b="1" dirty="0">
                <a:hlinkClick r:id="rId2"/>
              </a:rPr>
              <a:t>Kimberley.Murphy@sde.ok.gov</a:t>
            </a:r>
            <a:endParaRPr lang="en-US" sz="2000" b="1" dirty="0"/>
          </a:p>
          <a:p>
            <a:pPr marL="0" indent="0">
              <a:lnSpc>
                <a:spcPct val="120000"/>
              </a:lnSpc>
              <a:spcBef>
                <a:spcPts val="0"/>
              </a:spcBef>
              <a:buNone/>
            </a:pPr>
            <a:endParaRPr lang="en-US" sz="1000" dirty="0"/>
          </a:p>
          <a:p>
            <a:pPr marL="0" indent="0">
              <a:lnSpc>
                <a:spcPct val="120000"/>
              </a:lnSpc>
              <a:spcBef>
                <a:spcPts val="0"/>
              </a:spcBef>
              <a:buNone/>
            </a:pPr>
            <a:r>
              <a:rPr lang="en-US" sz="2000" dirty="0"/>
              <a:t>Nancy Hughes, Director of Finance</a:t>
            </a:r>
          </a:p>
          <a:p>
            <a:pPr marL="0" indent="0">
              <a:lnSpc>
                <a:spcPct val="120000"/>
              </a:lnSpc>
              <a:spcBef>
                <a:spcPts val="0"/>
              </a:spcBef>
              <a:buNone/>
            </a:pPr>
            <a:r>
              <a:rPr lang="en-US" sz="2000" b="1" dirty="0">
                <a:solidFill>
                  <a:srgbClr val="187BC0"/>
                </a:solidFill>
                <a:hlinkClick r:id="rId3">
                  <a:extLst>
                    <a:ext uri="{A12FA001-AC4F-418D-AE19-62706E023703}">
                      <ahyp:hlinkClr xmlns:ahyp="http://schemas.microsoft.com/office/drawing/2018/hyperlinkcolor" val="tx"/>
                    </a:ext>
                  </a:extLst>
                </a:hlinkClick>
              </a:rPr>
              <a:t>Nancy.Hughes@sde.ok.gov</a:t>
            </a:r>
            <a:endParaRPr lang="en-US" sz="2000" b="1" dirty="0">
              <a:solidFill>
                <a:srgbClr val="187BC0"/>
              </a:solidFill>
            </a:endParaRPr>
          </a:p>
          <a:p>
            <a:pPr marL="0" indent="0">
              <a:lnSpc>
                <a:spcPct val="120000"/>
              </a:lnSpc>
              <a:spcBef>
                <a:spcPts val="0"/>
              </a:spcBef>
              <a:buNone/>
            </a:pPr>
            <a:endParaRPr lang="en-US" sz="1000" dirty="0"/>
          </a:p>
          <a:p>
            <a:pPr marL="0" indent="0">
              <a:lnSpc>
                <a:spcPct val="120000"/>
              </a:lnSpc>
              <a:spcBef>
                <a:spcPts val="0"/>
              </a:spcBef>
              <a:buNone/>
            </a:pPr>
            <a:r>
              <a:rPr lang="en-US" sz="2000" dirty="0"/>
              <a:t>Dr. Thomas Kirk, Director of Compliance and Monitoring</a:t>
            </a:r>
          </a:p>
          <a:p>
            <a:pPr marL="0" indent="0">
              <a:lnSpc>
                <a:spcPct val="120000"/>
              </a:lnSpc>
              <a:spcBef>
                <a:spcPts val="0"/>
              </a:spcBef>
              <a:buNone/>
            </a:pPr>
            <a:r>
              <a:rPr lang="en-US" sz="2000" b="1" u="sng" dirty="0">
                <a:hlinkClick r:id="rId4"/>
              </a:rPr>
              <a:t>Thomas.Kirk@sde.ok.gov</a:t>
            </a:r>
            <a:endParaRPr lang="en-US" sz="2000" b="1" u="sng" dirty="0"/>
          </a:p>
          <a:p>
            <a:pPr marL="0" indent="0">
              <a:lnSpc>
                <a:spcPct val="120000"/>
              </a:lnSpc>
              <a:spcBef>
                <a:spcPts val="0"/>
              </a:spcBef>
              <a:buNone/>
            </a:pPr>
            <a:endParaRPr lang="en-US" sz="1000" dirty="0"/>
          </a:p>
          <a:p>
            <a:pPr marL="0" indent="0">
              <a:lnSpc>
                <a:spcPct val="120000"/>
              </a:lnSpc>
              <a:spcBef>
                <a:spcPts val="0"/>
              </a:spcBef>
              <a:buNone/>
            </a:pPr>
            <a:r>
              <a:rPr lang="en-US" sz="2000" dirty="0"/>
              <a:t>Dr. Gloria Bayouth, Executive Director</a:t>
            </a:r>
          </a:p>
          <a:p>
            <a:pPr marL="0" indent="0">
              <a:lnSpc>
                <a:spcPct val="120000"/>
              </a:lnSpc>
              <a:spcBef>
                <a:spcPts val="0"/>
              </a:spcBef>
              <a:buNone/>
            </a:pPr>
            <a:r>
              <a:rPr lang="en-US" sz="2000" b="1" u="sng" dirty="0">
                <a:solidFill>
                  <a:schemeClr val="tx1">
                    <a:lumMod val="75000"/>
                  </a:schemeClr>
                </a:solidFill>
              </a:rPr>
              <a:t>Gloria.Bayouth@sde.ok.gov</a:t>
            </a:r>
          </a:p>
          <a:p>
            <a:pPr marL="0" indent="0">
              <a:lnSpc>
                <a:spcPct val="120000"/>
              </a:lnSpc>
              <a:spcBef>
                <a:spcPts val="0"/>
              </a:spcBef>
              <a:buNone/>
            </a:pPr>
            <a:endParaRPr lang="en-US" sz="1000" dirty="0"/>
          </a:p>
          <a:p>
            <a:pPr marL="0" indent="0">
              <a:lnSpc>
                <a:spcPct val="120000"/>
              </a:lnSpc>
              <a:spcBef>
                <a:spcPts val="0"/>
              </a:spcBef>
              <a:buNone/>
            </a:pPr>
            <a:r>
              <a:rPr lang="en-US" sz="2000" dirty="0"/>
              <a:t>Michelle Dunn, Executive Director of Professional Learning and School Success</a:t>
            </a:r>
          </a:p>
          <a:p>
            <a:pPr marL="0" indent="0">
              <a:lnSpc>
                <a:spcPct val="120000"/>
              </a:lnSpc>
              <a:spcBef>
                <a:spcPts val="0"/>
              </a:spcBef>
              <a:buNone/>
            </a:pPr>
            <a:r>
              <a:rPr lang="en-US" sz="2000" b="1" dirty="0">
                <a:hlinkClick r:id="rId5"/>
              </a:rPr>
              <a:t>Michelle.Dunn@sde.ok.gov</a:t>
            </a:r>
            <a:endParaRPr lang="en-US" sz="2000" b="1" dirty="0"/>
          </a:p>
          <a:p>
            <a:pPr marL="0" indent="0">
              <a:buNone/>
            </a:pPr>
            <a:endParaRPr lang="en-US" sz="2000" dirty="0"/>
          </a:p>
        </p:txBody>
      </p:sp>
      <p:sp>
        <p:nvSpPr>
          <p:cNvPr id="4" name="Footer Placeholder 3"/>
          <p:cNvSpPr>
            <a:spLocks noGrp="1"/>
          </p:cNvSpPr>
          <p:nvPr>
            <p:ph type="ftr" sz="quarter" idx="11"/>
          </p:nvPr>
        </p:nvSpPr>
        <p:spPr/>
        <p:txBody>
          <a:bodyPr/>
          <a:lstStyle/>
          <a:p>
            <a:r>
              <a:rPr lang="en-US" dirty="0"/>
              <a:t>Charter Schools – Federal Grants Training</a:t>
            </a:r>
          </a:p>
        </p:txBody>
      </p:sp>
      <p:sp>
        <p:nvSpPr>
          <p:cNvPr id="5" name="Slide Number Placeholder 4"/>
          <p:cNvSpPr>
            <a:spLocks noGrp="1"/>
          </p:cNvSpPr>
          <p:nvPr>
            <p:ph type="sldNum" sz="quarter" idx="12"/>
          </p:nvPr>
        </p:nvSpPr>
        <p:spPr/>
        <p:txBody>
          <a:bodyPr/>
          <a:lstStyle/>
          <a:p>
            <a:fld id="{D5CA4161-6EC3-4748-B7F3-82EA64CE3DD4}" type="slidenum">
              <a:rPr lang="en-US" smtClean="0"/>
              <a:pPr/>
              <a:t>15</a:t>
            </a:fld>
            <a:endParaRPr lang="en-US" dirty="0"/>
          </a:p>
        </p:txBody>
      </p:sp>
    </p:spTree>
    <p:extLst>
      <p:ext uri="{BB962C8B-B14F-4D97-AF65-F5344CB8AC3E}">
        <p14:creationId xmlns:p14="http://schemas.microsoft.com/office/powerpoint/2010/main" val="24610241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Resources</a:t>
            </a:r>
          </a:p>
        </p:txBody>
      </p:sp>
      <p:sp>
        <p:nvSpPr>
          <p:cNvPr id="3" name="Content Placeholder 2"/>
          <p:cNvSpPr>
            <a:spLocks noGrp="1"/>
          </p:cNvSpPr>
          <p:nvPr>
            <p:ph idx="1"/>
          </p:nvPr>
        </p:nvSpPr>
        <p:spPr/>
        <p:txBody>
          <a:bodyPr>
            <a:normAutofit fontScale="92500" lnSpcReduction="10000"/>
          </a:bodyPr>
          <a:lstStyle/>
          <a:p>
            <a:pPr marL="0" indent="0">
              <a:buNone/>
            </a:pPr>
            <a:r>
              <a:rPr lang="en-US" b="1" dirty="0">
                <a:hlinkClick r:id="rId2">
                  <a:extLst>
                    <a:ext uri="{A12FA001-AC4F-418D-AE19-62706E023703}">
                      <ahyp:hlinkClr xmlns:ahyp="http://schemas.microsoft.com/office/drawing/2018/hyperlinkcolor" val="tx"/>
                    </a:ext>
                  </a:extLst>
                </a:hlinkClick>
              </a:rPr>
              <a:t>Federal Program Website</a:t>
            </a:r>
            <a:endParaRPr lang="en-US" b="1" dirty="0"/>
          </a:p>
          <a:p>
            <a:pPr marL="0" indent="0">
              <a:buNone/>
            </a:pPr>
            <a:r>
              <a:rPr lang="en-US" dirty="0"/>
              <a:t>http://sde.ok.gov/sde/federal-programs</a:t>
            </a:r>
          </a:p>
          <a:p>
            <a:pPr marL="0" indent="0">
              <a:buNone/>
            </a:pPr>
            <a:endParaRPr lang="en-US" dirty="0"/>
          </a:p>
          <a:p>
            <a:pPr marL="0" indent="0">
              <a:buNone/>
            </a:pPr>
            <a:r>
              <a:rPr lang="en-US" b="1" dirty="0">
                <a:hlinkClick r:id="rId3">
                  <a:extLst>
                    <a:ext uri="{A12FA001-AC4F-418D-AE19-62706E023703}">
                      <ahyp:hlinkClr xmlns:ahyp="http://schemas.microsoft.com/office/drawing/2018/hyperlinkcolor" val="tx"/>
                    </a:ext>
                  </a:extLst>
                </a:hlinkClick>
              </a:rPr>
              <a:t>USDE Federal Guidance</a:t>
            </a:r>
            <a:endParaRPr lang="en-US" b="1" dirty="0"/>
          </a:p>
          <a:p>
            <a:pPr marL="0" indent="0">
              <a:buNone/>
            </a:pPr>
            <a:r>
              <a:rPr lang="en-US" sz="2800" dirty="0"/>
              <a:t>http://www2.ed.gov/policy/fund/guid/uniform-guidance/index.html</a:t>
            </a:r>
          </a:p>
          <a:p>
            <a:pPr marL="0" indent="0">
              <a:buNone/>
            </a:pPr>
            <a:endParaRPr lang="en-US" sz="2800" u="sng" dirty="0"/>
          </a:p>
          <a:p>
            <a:pPr marL="0" indent="0">
              <a:buNone/>
            </a:pPr>
            <a:r>
              <a:rPr lang="en-US" b="1" dirty="0">
                <a:hlinkClick r:id="rId4">
                  <a:extLst>
                    <a:ext uri="{A12FA001-AC4F-418D-AE19-62706E023703}">
                      <ahyp:hlinkClr xmlns:ahyp="http://schemas.microsoft.com/office/drawing/2018/hyperlinkcolor" val="tx"/>
                    </a:ext>
                  </a:extLst>
                </a:hlinkClick>
              </a:rPr>
              <a:t>Oklahoma Education Law Book</a:t>
            </a:r>
            <a:endParaRPr lang="en-US" b="1" dirty="0"/>
          </a:p>
          <a:p>
            <a:pPr marL="0" indent="0">
              <a:buNone/>
            </a:pPr>
            <a:r>
              <a:rPr lang="en-US" sz="2800" dirty="0"/>
              <a:t>http://sde.ok.gov/office-legal-services</a:t>
            </a:r>
          </a:p>
        </p:txBody>
      </p:sp>
      <p:sp>
        <p:nvSpPr>
          <p:cNvPr id="4" name="Footer Placeholder 3"/>
          <p:cNvSpPr>
            <a:spLocks noGrp="1"/>
          </p:cNvSpPr>
          <p:nvPr>
            <p:ph type="ftr" sz="quarter" idx="11"/>
          </p:nvPr>
        </p:nvSpPr>
        <p:spPr/>
        <p:txBody>
          <a:bodyPr/>
          <a:lstStyle/>
          <a:p>
            <a:r>
              <a:rPr lang="en-US" dirty="0"/>
              <a:t>Charter Schools – Federal Grants Training</a:t>
            </a:r>
          </a:p>
        </p:txBody>
      </p:sp>
      <p:sp>
        <p:nvSpPr>
          <p:cNvPr id="5" name="Slide Number Placeholder 4"/>
          <p:cNvSpPr>
            <a:spLocks noGrp="1"/>
          </p:cNvSpPr>
          <p:nvPr>
            <p:ph type="sldNum" sz="quarter" idx="12"/>
          </p:nvPr>
        </p:nvSpPr>
        <p:spPr/>
        <p:txBody>
          <a:bodyPr/>
          <a:lstStyle/>
          <a:p>
            <a:fld id="{D5CA4161-6EC3-4748-B7F3-82EA64CE3DD4}" type="slidenum">
              <a:rPr lang="en-US" smtClean="0"/>
              <a:pPr/>
              <a:t>16</a:t>
            </a:fld>
            <a:endParaRPr lang="en-US" dirty="0"/>
          </a:p>
        </p:txBody>
      </p:sp>
    </p:spTree>
    <p:extLst>
      <p:ext uri="{BB962C8B-B14F-4D97-AF65-F5344CB8AC3E}">
        <p14:creationId xmlns:p14="http://schemas.microsoft.com/office/powerpoint/2010/main" val="228318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DDF8-21E0-AC4C-B192-EC4B92EB6210}"/>
              </a:ext>
            </a:extLst>
          </p:cNvPr>
          <p:cNvSpPr>
            <a:spLocks noGrp="1"/>
          </p:cNvSpPr>
          <p:nvPr>
            <p:ph type="title"/>
          </p:nvPr>
        </p:nvSpPr>
        <p:spPr>
          <a:xfrm>
            <a:off x="367666" y="359764"/>
            <a:ext cx="8184223" cy="3215390"/>
          </a:xfrm>
        </p:spPr>
        <p:txBody>
          <a:bodyPr/>
          <a:lstStyle/>
          <a:p>
            <a:r>
              <a:rPr lang="en-US" dirty="0"/>
              <a:t>Federal Grants Planning</a:t>
            </a:r>
            <a:br>
              <a:rPr lang="en-US" dirty="0"/>
            </a:br>
            <a:br>
              <a:rPr lang="en-US" dirty="0"/>
            </a:br>
            <a:r>
              <a:rPr lang="en-US" dirty="0"/>
              <a:t>Titles I, II, III, IV, V, IXA</a:t>
            </a:r>
          </a:p>
        </p:txBody>
      </p:sp>
      <p:sp>
        <p:nvSpPr>
          <p:cNvPr id="3" name="Text Placeholder 2">
            <a:extLst>
              <a:ext uri="{FF2B5EF4-FFF2-40B4-BE49-F238E27FC236}">
                <a16:creationId xmlns:a16="http://schemas.microsoft.com/office/drawing/2014/main" id="{128C818F-8776-1840-A8C9-F6EBB0D7311A}"/>
              </a:ext>
            </a:extLst>
          </p:cNvPr>
          <p:cNvSpPr>
            <a:spLocks noGrp="1"/>
          </p:cNvSpPr>
          <p:nvPr>
            <p:ph type="body" idx="1"/>
          </p:nvPr>
        </p:nvSpPr>
        <p:spPr>
          <a:xfrm>
            <a:off x="367667" y="4677833"/>
            <a:ext cx="11456666" cy="1685485"/>
          </a:xfrm>
        </p:spPr>
        <p:txBody>
          <a:bodyPr>
            <a:normAutofit fontScale="85000" lnSpcReduction="20000"/>
          </a:bodyPr>
          <a:lstStyle/>
          <a:p>
            <a:r>
              <a:rPr lang="en-US" sz="1200" dirty="0">
                <a:solidFill>
                  <a:schemeClr val="bg2">
                    <a:lumMod val="25000"/>
                  </a:schemeClr>
                </a:solidFill>
              </a:rPr>
              <a:t>  </a:t>
            </a:r>
            <a:r>
              <a:rPr lang="en-US" dirty="0">
                <a:solidFill>
                  <a:schemeClr val="bg2">
                    <a:lumMod val="25000"/>
                  </a:schemeClr>
                </a:solidFill>
              </a:rPr>
              <a:t>The Office of Federal Programs at OSDE monitors the use of funds and   </a:t>
            </a:r>
          </a:p>
          <a:p>
            <a:r>
              <a:rPr lang="en-US" dirty="0">
                <a:solidFill>
                  <a:schemeClr val="bg2">
                    <a:lumMod val="25000"/>
                  </a:schemeClr>
                </a:solidFill>
              </a:rPr>
              <a:t> supports the programs of Title IA, IC, ID, IIA, IIIA, IVA, VB, and IXA.</a:t>
            </a:r>
          </a:p>
          <a:p>
            <a:endParaRPr lang="en-US" dirty="0">
              <a:solidFill>
                <a:schemeClr val="bg2">
                  <a:lumMod val="25000"/>
                </a:schemeClr>
              </a:solidFill>
            </a:endParaRPr>
          </a:p>
          <a:p>
            <a:r>
              <a:rPr lang="en-US" dirty="0">
                <a:solidFill>
                  <a:schemeClr val="bg2">
                    <a:lumMod val="25000"/>
                  </a:schemeClr>
                </a:solidFill>
              </a:rPr>
              <a:t> The OFP also oversees Blue Ribbon Schools, Distinguished Schools, Charter </a:t>
            </a:r>
          </a:p>
          <a:p>
            <a:r>
              <a:rPr lang="en-US" dirty="0">
                <a:solidFill>
                  <a:schemeClr val="bg2">
                    <a:lumMod val="25000"/>
                  </a:schemeClr>
                </a:solidFill>
              </a:rPr>
              <a:t> Schools, Nonpublic Schools, and Foster Care.</a:t>
            </a:r>
          </a:p>
          <a:p>
            <a:endParaRPr lang="en-US" dirty="0"/>
          </a:p>
        </p:txBody>
      </p:sp>
      <p:sp>
        <p:nvSpPr>
          <p:cNvPr id="4" name="Footer Placeholder 3">
            <a:extLst>
              <a:ext uri="{FF2B5EF4-FFF2-40B4-BE49-F238E27FC236}">
                <a16:creationId xmlns:a16="http://schemas.microsoft.com/office/drawing/2014/main" id="{1CC87788-702C-E14B-81CB-1D3DA606BAA9}"/>
              </a:ext>
            </a:extLst>
          </p:cNvPr>
          <p:cNvSpPr>
            <a:spLocks noGrp="1"/>
          </p:cNvSpPr>
          <p:nvPr>
            <p:ph type="ftr" sz="quarter" idx="11"/>
          </p:nvPr>
        </p:nvSpPr>
        <p:spPr/>
        <p:txBody>
          <a:bodyPr/>
          <a:lstStyle/>
          <a:p>
            <a:r>
              <a:rPr lang="en-US" dirty="0"/>
              <a:t>Charter Schools – Federal Grants Training</a:t>
            </a:r>
          </a:p>
        </p:txBody>
      </p:sp>
      <p:sp>
        <p:nvSpPr>
          <p:cNvPr id="5" name="Slide Number Placeholder 4">
            <a:extLst>
              <a:ext uri="{FF2B5EF4-FFF2-40B4-BE49-F238E27FC236}">
                <a16:creationId xmlns:a16="http://schemas.microsoft.com/office/drawing/2014/main" id="{1334AB57-A7F9-D447-A48A-1DE753BF6933}"/>
              </a:ext>
            </a:extLst>
          </p:cNvPr>
          <p:cNvSpPr>
            <a:spLocks noGrp="1"/>
          </p:cNvSpPr>
          <p:nvPr>
            <p:ph type="sldNum" sz="quarter" idx="12"/>
          </p:nvPr>
        </p:nvSpPr>
        <p:spPr/>
        <p:txBody>
          <a:bodyPr/>
          <a:lstStyle/>
          <a:p>
            <a:fld id="{D5CA4161-6EC3-4748-B7F3-82EA64CE3DD4}" type="slidenum">
              <a:rPr lang="en-US" smtClean="0"/>
              <a:pPr/>
              <a:t>2</a:t>
            </a:fld>
            <a:endParaRPr lang="en-US" dirty="0"/>
          </a:p>
        </p:txBody>
      </p:sp>
    </p:spTree>
    <p:extLst>
      <p:ext uri="{BB962C8B-B14F-4D97-AF65-F5344CB8AC3E}">
        <p14:creationId xmlns:p14="http://schemas.microsoft.com/office/powerpoint/2010/main" val="936320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9EFE6-D0CA-5C46-A6E8-B16096AAC233}"/>
              </a:ext>
            </a:extLst>
          </p:cNvPr>
          <p:cNvSpPr>
            <a:spLocks noGrp="1"/>
          </p:cNvSpPr>
          <p:nvPr>
            <p:ph type="title"/>
          </p:nvPr>
        </p:nvSpPr>
        <p:spPr/>
        <p:txBody>
          <a:bodyPr/>
          <a:lstStyle/>
          <a:p>
            <a:pPr algn="ctr"/>
            <a:r>
              <a:rPr lang="en-US" dirty="0"/>
              <a:t>Primary Concept</a:t>
            </a:r>
          </a:p>
        </p:txBody>
      </p:sp>
      <p:sp>
        <p:nvSpPr>
          <p:cNvPr id="3" name="Content Placeholder 2">
            <a:extLst>
              <a:ext uri="{FF2B5EF4-FFF2-40B4-BE49-F238E27FC236}">
                <a16:creationId xmlns:a16="http://schemas.microsoft.com/office/drawing/2014/main" id="{CA7A030C-2615-3743-824B-D06266148BCD}"/>
              </a:ext>
            </a:extLst>
          </p:cNvPr>
          <p:cNvSpPr>
            <a:spLocks noGrp="1"/>
          </p:cNvSpPr>
          <p:nvPr>
            <p:ph idx="1"/>
          </p:nvPr>
        </p:nvSpPr>
        <p:spPr/>
        <p:txBody>
          <a:bodyPr>
            <a:normAutofit fontScale="92500"/>
          </a:bodyPr>
          <a:lstStyle/>
          <a:p>
            <a:pPr marL="457200" indent="0">
              <a:lnSpc>
                <a:spcPct val="150000"/>
              </a:lnSpc>
              <a:buNone/>
            </a:pPr>
            <a:r>
              <a:rPr lang="en-US" dirty="0">
                <a:solidFill>
                  <a:srgbClr val="0070C0"/>
                </a:solidFill>
              </a:rPr>
              <a:t>• </a:t>
            </a:r>
            <a:r>
              <a:rPr lang="en-US" dirty="0"/>
              <a:t> </a:t>
            </a:r>
            <a:r>
              <a:rPr lang="en-US" dirty="0">
                <a:solidFill>
                  <a:srgbClr val="0070C0"/>
                </a:solidFill>
              </a:rPr>
              <a:t>Many types of federal funding in education carry with them a “</a:t>
            </a:r>
            <a:r>
              <a:rPr lang="en-US" b="1" dirty="0">
                <a:solidFill>
                  <a:srgbClr val="0070C0"/>
                </a:solidFill>
              </a:rPr>
              <a:t>Supplement, not Supplant”</a:t>
            </a:r>
            <a:r>
              <a:rPr lang="en-US" dirty="0">
                <a:solidFill>
                  <a:srgbClr val="0070C0"/>
                </a:solidFill>
              </a:rPr>
              <a:t> requirement.  The LEA (Local Education Agency) must ensure services provided with federal funding do not replace, or supplant, services that an LEA would ordinarily provide, or would be legally obligated to provide, to all students in the absence of federal funds.</a:t>
            </a:r>
          </a:p>
          <a:p>
            <a:pPr marL="0" indent="0">
              <a:buNone/>
            </a:pPr>
            <a:endParaRPr lang="en-US" dirty="0"/>
          </a:p>
          <a:p>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EFFF2DCA-EF76-B64C-B3D8-97765F0EB715}"/>
              </a:ext>
            </a:extLst>
          </p:cNvPr>
          <p:cNvSpPr>
            <a:spLocks noGrp="1"/>
          </p:cNvSpPr>
          <p:nvPr>
            <p:ph type="ftr" sz="quarter" idx="11"/>
          </p:nvPr>
        </p:nvSpPr>
        <p:spPr/>
        <p:txBody>
          <a:bodyPr/>
          <a:lstStyle/>
          <a:p>
            <a:r>
              <a:rPr lang="en-US" dirty="0"/>
              <a:t>Charter Schools – Federal Grants Training</a:t>
            </a:r>
          </a:p>
        </p:txBody>
      </p:sp>
      <p:sp>
        <p:nvSpPr>
          <p:cNvPr id="5" name="Slide Number Placeholder 4">
            <a:extLst>
              <a:ext uri="{FF2B5EF4-FFF2-40B4-BE49-F238E27FC236}">
                <a16:creationId xmlns:a16="http://schemas.microsoft.com/office/drawing/2014/main" id="{1391C567-675D-6149-8804-28A1E7120CA1}"/>
              </a:ext>
            </a:extLst>
          </p:cNvPr>
          <p:cNvSpPr>
            <a:spLocks noGrp="1"/>
          </p:cNvSpPr>
          <p:nvPr>
            <p:ph type="sldNum" sz="quarter" idx="12"/>
          </p:nvPr>
        </p:nvSpPr>
        <p:spPr/>
        <p:txBody>
          <a:bodyPr/>
          <a:lstStyle/>
          <a:p>
            <a:fld id="{D5CA4161-6EC3-4748-B7F3-82EA64CE3DD4}" type="slidenum">
              <a:rPr lang="en-US" smtClean="0"/>
              <a:pPr/>
              <a:t>3</a:t>
            </a:fld>
            <a:endParaRPr lang="en-US" dirty="0"/>
          </a:p>
        </p:txBody>
      </p:sp>
    </p:spTree>
    <p:extLst>
      <p:ext uri="{BB962C8B-B14F-4D97-AF65-F5344CB8AC3E}">
        <p14:creationId xmlns:p14="http://schemas.microsoft.com/office/powerpoint/2010/main" val="1180104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0DD2C-E25A-4CFE-8833-2409E16E6AAE}"/>
              </a:ext>
            </a:extLst>
          </p:cNvPr>
          <p:cNvSpPr>
            <a:spLocks noGrp="1"/>
          </p:cNvSpPr>
          <p:nvPr>
            <p:ph type="title"/>
          </p:nvPr>
        </p:nvSpPr>
        <p:spPr/>
        <p:txBody>
          <a:bodyPr>
            <a:normAutofit fontScale="90000"/>
          </a:bodyPr>
          <a:lstStyle/>
          <a:p>
            <a:pPr algn="ctr"/>
            <a:br>
              <a:rPr lang="en-US" dirty="0"/>
            </a:br>
            <a:r>
              <a:rPr lang="en-US" dirty="0"/>
              <a:t>Title I, Part A</a:t>
            </a:r>
            <a:br>
              <a:rPr lang="en-US" dirty="0"/>
            </a:br>
            <a:endParaRPr lang="en-US" dirty="0"/>
          </a:p>
        </p:txBody>
      </p:sp>
      <p:sp>
        <p:nvSpPr>
          <p:cNvPr id="3" name="Content Placeholder 2">
            <a:extLst>
              <a:ext uri="{FF2B5EF4-FFF2-40B4-BE49-F238E27FC236}">
                <a16:creationId xmlns:a16="http://schemas.microsoft.com/office/drawing/2014/main" id="{07D37345-6C4D-4C57-890C-7AD0B74081DF}"/>
              </a:ext>
            </a:extLst>
          </p:cNvPr>
          <p:cNvSpPr>
            <a:spLocks noGrp="1"/>
          </p:cNvSpPr>
          <p:nvPr>
            <p:ph sz="half" idx="1"/>
          </p:nvPr>
        </p:nvSpPr>
        <p:spPr>
          <a:xfrm>
            <a:off x="516467" y="1948721"/>
            <a:ext cx="10613729" cy="4228242"/>
          </a:xfrm>
        </p:spPr>
        <p:txBody>
          <a:bodyPr/>
          <a:lstStyle/>
          <a:p>
            <a:pPr lvl="0"/>
            <a:r>
              <a:rPr lang="en-US" dirty="0">
                <a:solidFill>
                  <a:srgbClr val="0070C0"/>
                </a:solidFill>
                <a:cs typeface="Times New Roman" pitchFamily="18" charset="0"/>
              </a:rPr>
              <a:t>This program is considered the largest federal contribution to K-12 education.</a:t>
            </a:r>
          </a:p>
          <a:p>
            <a:pPr lvl="0"/>
            <a:r>
              <a:rPr lang="en-US" dirty="0">
                <a:solidFill>
                  <a:srgbClr val="0070C0"/>
                </a:solidFill>
                <a:cs typeface="Times New Roman" pitchFamily="18" charset="0"/>
              </a:rPr>
              <a:t>To provide a funding source for Local Educational Agencies (LEAs) to supplement the local educational program.</a:t>
            </a:r>
          </a:p>
          <a:p>
            <a:pPr lvl="0"/>
            <a:r>
              <a:rPr lang="en-US" dirty="0">
                <a:solidFill>
                  <a:srgbClr val="0070C0"/>
                </a:solidFill>
                <a:cs typeface="Times New Roman" pitchFamily="18" charset="0"/>
              </a:rPr>
              <a:t>To ensure that economically disadvantaged students are given the same opportunity as all other students to achieve state-defined academic standards.</a:t>
            </a:r>
          </a:p>
          <a:p>
            <a:pPr lvl="0"/>
            <a:endParaRPr lang="en-US" dirty="0">
              <a:solidFill>
                <a:srgbClr val="0070C0"/>
              </a:solidFill>
              <a:cs typeface="Times New Roman" pitchFamily="18" charset="0"/>
            </a:endParaRPr>
          </a:p>
          <a:p>
            <a:pPr lvl="0"/>
            <a:endParaRPr lang="en-US" dirty="0">
              <a:solidFill>
                <a:srgbClr val="0070C0"/>
              </a:solidFill>
              <a:cs typeface="Times New Roman" pitchFamily="18" charset="0"/>
            </a:endParaRPr>
          </a:p>
          <a:p>
            <a:pPr lvl="0"/>
            <a:endParaRPr lang="en-US" dirty="0">
              <a:solidFill>
                <a:srgbClr val="0070C0"/>
              </a:solidFill>
              <a:cs typeface="Times New Roman" pitchFamily="18" charset="0"/>
            </a:endParaRPr>
          </a:p>
          <a:p>
            <a:pPr marL="457200" lvl="1" indent="0">
              <a:buNone/>
            </a:pPr>
            <a:endParaRPr lang="en-US" sz="2000" b="1" u="sng" dirty="0">
              <a:solidFill>
                <a:srgbClr val="C00000"/>
              </a:solidFill>
            </a:endParaRPr>
          </a:p>
          <a:p>
            <a:pPr marL="0" indent="0">
              <a:buNone/>
            </a:pPr>
            <a:endParaRPr lang="en-US" dirty="0"/>
          </a:p>
        </p:txBody>
      </p:sp>
      <p:sp>
        <p:nvSpPr>
          <p:cNvPr id="4" name="Footer Placeholder 3">
            <a:extLst>
              <a:ext uri="{FF2B5EF4-FFF2-40B4-BE49-F238E27FC236}">
                <a16:creationId xmlns:a16="http://schemas.microsoft.com/office/drawing/2014/main" id="{90013CFD-9D4A-4D18-AAD5-8ED51C0CCBC1}"/>
              </a:ext>
            </a:extLst>
          </p:cNvPr>
          <p:cNvSpPr>
            <a:spLocks noGrp="1"/>
          </p:cNvSpPr>
          <p:nvPr>
            <p:ph type="ftr" sz="quarter" idx="11"/>
          </p:nvPr>
        </p:nvSpPr>
        <p:spPr/>
        <p:txBody>
          <a:bodyPr/>
          <a:lstStyle/>
          <a:p>
            <a:r>
              <a:rPr lang="en-US" dirty="0"/>
              <a:t>Charter Schools – Federal Grants Training</a:t>
            </a:r>
          </a:p>
        </p:txBody>
      </p:sp>
      <p:sp>
        <p:nvSpPr>
          <p:cNvPr id="5" name="Slide Number Placeholder 4">
            <a:extLst>
              <a:ext uri="{FF2B5EF4-FFF2-40B4-BE49-F238E27FC236}">
                <a16:creationId xmlns:a16="http://schemas.microsoft.com/office/drawing/2014/main" id="{3C8BE630-0764-407B-A7AB-CDB5EDCD04A2}"/>
              </a:ext>
            </a:extLst>
          </p:cNvPr>
          <p:cNvSpPr>
            <a:spLocks noGrp="1"/>
          </p:cNvSpPr>
          <p:nvPr>
            <p:ph type="sldNum" sz="quarter" idx="12"/>
          </p:nvPr>
        </p:nvSpPr>
        <p:spPr/>
        <p:txBody>
          <a:bodyPr/>
          <a:lstStyle/>
          <a:p>
            <a:fld id="{D5CA4161-6EC3-4748-B7F3-82EA64CE3DD4}" type="slidenum">
              <a:rPr lang="en-US" smtClean="0"/>
              <a:pPr/>
              <a:t>4</a:t>
            </a:fld>
            <a:endParaRPr lang="en-US" dirty="0"/>
          </a:p>
        </p:txBody>
      </p:sp>
    </p:spTree>
    <p:extLst>
      <p:ext uri="{BB962C8B-B14F-4D97-AF65-F5344CB8AC3E}">
        <p14:creationId xmlns:p14="http://schemas.microsoft.com/office/powerpoint/2010/main" val="3574964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5F824-E011-47C2-B9BC-A2E5BBAD4858}"/>
              </a:ext>
            </a:extLst>
          </p:cNvPr>
          <p:cNvSpPr>
            <a:spLocks noGrp="1"/>
          </p:cNvSpPr>
          <p:nvPr>
            <p:ph type="title"/>
          </p:nvPr>
        </p:nvSpPr>
        <p:spPr>
          <a:xfrm>
            <a:off x="294198" y="335145"/>
            <a:ext cx="11570700" cy="1030948"/>
          </a:xfrm>
        </p:spPr>
        <p:txBody>
          <a:bodyPr>
            <a:normAutofit fontScale="90000"/>
          </a:bodyPr>
          <a:lstStyle/>
          <a:p>
            <a:pPr algn="ctr"/>
            <a:r>
              <a:rPr lang="en-US" sz="4900" dirty="0"/>
              <a:t>Title I, Part A Eligibility</a:t>
            </a:r>
            <a:br>
              <a:rPr lang="en-US" dirty="0"/>
            </a:br>
            <a:endParaRPr lang="en-US" dirty="0"/>
          </a:p>
        </p:txBody>
      </p:sp>
      <p:sp>
        <p:nvSpPr>
          <p:cNvPr id="4" name="Footer Placeholder 3">
            <a:extLst>
              <a:ext uri="{FF2B5EF4-FFF2-40B4-BE49-F238E27FC236}">
                <a16:creationId xmlns:a16="http://schemas.microsoft.com/office/drawing/2014/main" id="{723517EC-D1CD-4A43-934D-53B0405975D7}"/>
              </a:ext>
            </a:extLst>
          </p:cNvPr>
          <p:cNvSpPr>
            <a:spLocks noGrp="1"/>
          </p:cNvSpPr>
          <p:nvPr>
            <p:ph type="ftr" sz="quarter" idx="11"/>
          </p:nvPr>
        </p:nvSpPr>
        <p:spPr/>
        <p:txBody>
          <a:bodyPr/>
          <a:lstStyle/>
          <a:p>
            <a:r>
              <a:rPr lang="en-US" dirty="0"/>
              <a:t>Charter Schools – Federal Grants Training</a:t>
            </a:r>
          </a:p>
        </p:txBody>
      </p:sp>
      <p:sp>
        <p:nvSpPr>
          <p:cNvPr id="5" name="Slide Number Placeholder 4">
            <a:extLst>
              <a:ext uri="{FF2B5EF4-FFF2-40B4-BE49-F238E27FC236}">
                <a16:creationId xmlns:a16="http://schemas.microsoft.com/office/drawing/2014/main" id="{2DBA60FE-21B1-4762-955D-899E1510400D}"/>
              </a:ext>
            </a:extLst>
          </p:cNvPr>
          <p:cNvSpPr>
            <a:spLocks noGrp="1"/>
          </p:cNvSpPr>
          <p:nvPr>
            <p:ph type="sldNum" sz="quarter" idx="12"/>
          </p:nvPr>
        </p:nvSpPr>
        <p:spPr/>
        <p:txBody>
          <a:bodyPr/>
          <a:lstStyle/>
          <a:p>
            <a:fld id="{D5CA4161-6EC3-4748-B7F3-82EA64CE3DD4}" type="slidenum">
              <a:rPr lang="en-US" smtClean="0"/>
              <a:pPr/>
              <a:t>5</a:t>
            </a:fld>
            <a:endParaRPr lang="en-US" dirty="0"/>
          </a:p>
        </p:txBody>
      </p:sp>
      <p:sp>
        <p:nvSpPr>
          <p:cNvPr id="6" name="Rectangle 5"/>
          <p:cNvSpPr/>
          <p:nvPr/>
        </p:nvSpPr>
        <p:spPr>
          <a:xfrm>
            <a:off x="327102" y="1040574"/>
            <a:ext cx="11537796" cy="5509200"/>
          </a:xfrm>
          <a:prstGeom prst="rect">
            <a:avLst/>
          </a:prstGeom>
        </p:spPr>
        <p:txBody>
          <a:bodyPr wrap="square">
            <a:spAutoFit/>
          </a:bodyPr>
          <a:lstStyle/>
          <a:p>
            <a:pPr marL="457200" indent="-457200">
              <a:buFont typeface="Arial" panose="020B0604020202020204" pitchFamily="34" charset="0"/>
              <a:buChar char="•"/>
            </a:pPr>
            <a:r>
              <a:rPr lang="en-US" sz="2600" dirty="0">
                <a:cs typeface="Times New Roman" pitchFamily="18" charset="0"/>
              </a:rPr>
              <a:t>The first step for a </a:t>
            </a:r>
            <a:r>
              <a:rPr lang="en-US" sz="2600" b="1" dirty="0">
                <a:cs typeface="Times New Roman" pitchFamily="18" charset="0"/>
              </a:rPr>
              <a:t>NEW </a:t>
            </a:r>
            <a:r>
              <a:rPr lang="en-US" sz="2600" dirty="0">
                <a:cs typeface="Times New Roman" pitchFamily="18" charset="0"/>
              </a:rPr>
              <a:t>charter school is to </a:t>
            </a:r>
            <a:r>
              <a:rPr lang="en-US" sz="2600" dirty="0">
                <a:solidFill>
                  <a:srgbClr val="0070C0"/>
                </a:solidFill>
              </a:rPr>
              <a:t>notify in writing, OSDE Office of Accreditation no later than mid March to allow time to issue the Dist./Site code you’ll need to be eligible for Federal Funds. You must include the below items in your email:</a:t>
            </a:r>
          </a:p>
          <a:p>
            <a:pPr marL="914400" lvl="1" indent="-457200">
              <a:buFont typeface="Arial" panose="020B0604020202020204" pitchFamily="34" charset="0"/>
              <a:buChar char="•"/>
            </a:pPr>
            <a:r>
              <a:rPr lang="en-US" sz="2600" dirty="0">
                <a:solidFill>
                  <a:srgbClr val="0070C0"/>
                </a:solidFill>
              </a:rPr>
              <a:t>Letter requesting a Dist./Site code, state school address, school leadership contact information &amp; grades served.</a:t>
            </a:r>
          </a:p>
          <a:p>
            <a:pPr marL="914400" lvl="1" indent="-457200">
              <a:buFont typeface="Arial" panose="020B0604020202020204" pitchFamily="34" charset="0"/>
              <a:buChar char="•"/>
            </a:pPr>
            <a:r>
              <a:rPr lang="en-US" sz="2600" dirty="0">
                <a:solidFill>
                  <a:srgbClr val="0070C0"/>
                </a:solidFill>
              </a:rPr>
              <a:t>Board minutes reflecting approval to open &amp; starting date</a:t>
            </a:r>
          </a:p>
          <a:p>
            <a:pPr marL="914400" lvl="1" indent="-457200">
              <a:buFont typeface="Arial" panose="020B0604020202020204" pitchFamily="34" charset="0"/>
              <a:buChar char="•"/>
            </a:pPr>
            <a:r>
              <a:rPr lang="en-US" sz="2600" dirty="0">
                <a:solidFill>
                  <a:srgbClr val="0070C0"/>
                </a:solidFill>
              </a:rPr>
              <a:t>Copy of contract with the Sponsor</a:t>
            </a:r>
          </a:p>
          <a:p>
            <a:pPr marL="914400" lvl="1" indent="-457200">
              <a:buFont typeface="Arial" panose="020B0604020202020204" pitchFamily="34" charset="0"/>
              <a:buChar char="•"/>
            </a:pPr>
            <a:r>
              <a:rPr lang="en-US" sz="2600" dirty="0">
                <a:solidFill>
                  <a:srgbClr val="0070C0"/>
                </a:solidFill>
              </a:rPr>
              <a:t>Copy of the application accepted by the Sponsor</a:t>
            </a:r>
          </a:p>
          <a:p>
            <a:pPr lvl="1"/>
            <a:endParaRPr lang="en-US" sz="1200" dirty="0">
              <a:cs typeface="Times New Roman" pitchFamily="18" charset="0"/>
            </a:endParaRPr>
          </a:p>
          <a:p>
            <a:pPr marL="457200" lvl="0" indent="-457200">
              <a:buFont typeface="Arial" panose="020B0604020202020204" pitchFamily="34" charset="0"/>
              <a:buChar char="•"/>
            </a:pPr>
            <a:r>
              <a:rPr lang="en-US" sz="2600" dirty="0">
                <a:cs typeface="Times New Roman" pitchFamily="18" charset="0"/>
              </a:rPr>
              <a:t>The next step for a new or significantly expanding charter schools in determining Title I Part A eligibility is completing the Charter School Packet, located on the OSDE, Office of Federal Programs website.  This packet is due </a:t>
            </a:r>
            <a:r>
              <a:rPr lang="en-US" sz="2600" b="1" dirty="0">
                <a:cs typeface="Times New Roman" pitchFamily="18" charset="0"/>
              </a:rPr>
              <a:t>April 1.</a:t>
            </a:r>
          </a:p>
        </p:txBody>
      </p:sp>
    </p:spTree>
    <p:extLst>
      <p:ext uri="{BB962C8B-B14F-4D97-AF65-F5344CB8AC3E}">
        <p14:creationId xmlns:p14="http://schemas.microsoft.com/office/powerpoint/2010/main" val="961461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4B504-7676-49B4-86F6-7F4B2B51D89A}"/>
              </a:ext>
            </a:extLst>
          </p:cNvPr>
          <p:cNvSpPr>
            <a:spLocks noGrp="1"/>
          </p:cNvSpPr>
          <p:nvPr>
            <p:ph type="title"/>
          </p:nvPr>
        </p:nvSpPr>
        <p:spPr>
          <a:xfrm>
            <a:off x="294199" y="272101"/>
            <a:ext cx="11526741" cy="1325563"/>
          </a:xfrm>
        </p:spPr>
        <p:txBody>
          <a:bodyPr/>
          <a:lstStyle/>
          <a:p>
            <a:pPr algn="ctr"/>
            <a:r>
              <a:rPr lang="en-US" dirty="0"/>
              <a:t>Title I, Part A Charter Eligibility</a:t>
            </a:r>
          </a:p>
        </p:txBody>
      </p:sp>
      <p:sp>
        <p:nvSpPr>
          <p:cNvPr id="3" name="Content Placeholder 2">
            <a:extLst>
              <a:ext uri="{FF2B5EF4-FFF2-40B4-BE49-F238E27FC236}">
                <a16:creationId xmlns:a16="http://schemas.microsoft.com/office/drawing/2014/main" id="{1E346DE6-96E8-4604-959B-B5068BDCD8A8}"/>
              </a:ext>
            </a:extLst>
          </p:cNvPr>
          <p:cNvSpPr>
            <a:spLocks noGrp="1"/>
          </p:cNvSpPr>
          <p:nvPr>
            <p:ph sz="half" idx="1"/>
          </p:nvPr>
        </p:nvSpPr>
        <p:spPr>
          <a:xfrm>
            <a:off x="513828" y="1825625"/>
            <a:ext cx="11042865" cy="4351338"/>
          </a:xfrm>
        </p:spPr>
        <p:txBody>
          <a:bodyPr>
            <a:normAutofit/>
          </a:bodyPr>
          <a:lstStyle/>
          <a:p>
            <a:pPr marL="457200" indent="-457200">
              <a:lnSpc>
                <a:spcPct val="100000"/>
              </a:lnSpc>
              <a:spcBef>
                <a:spcPts val="0"/>
              </a:spcBef>
            </a:pPr>
            <a:r>
              <a:rPr lang="en-US" sz="2800" dirty="0">
                <a:solidFill>
                  <a:srgbClr val="0070C0"/>
                </a:solidFill>
              </a:rPr>
              <a:t>Shortly after the Charter School Packet submission, new charter schools must set up a meeting with the OSDE Office of Federal Programs for purposes of technical support and assistance.</a:t>
            </a:r>
          </a:p>
          <a:p>
            <a:pPr marL="0" indent="0">
              <a:lnSpc>
                <a:spcPct val="100000"/>
              </a:lnSpc>
              <a:spcBef>
                <a:spcPts val="0"/>
              </a:spcBef>
              <a:buNone/>
            </a:pPr>
            <a:endParaRPr lang="en-US" sz="2000" dirty="0">
              <a:solidFill>
                <a:srgbClr val="0070C0"/>
              </a:solidFill>
            </a:endParaRPr>
          </a:p>
          <a:p>
            <a:pPr marL="457200" indent="-457200">
              <a:lnSpc>
                <a:spcPct val="100000"/>
              </a:lnSpc>
              <a:spcBef>
                <a:spcPts val="0"/>
              </a:spcBef>
            </a:pPr>
            <a:r>
              <a:rPr lang="en-US" sz="2800" dirty="0">
                <a:solidFill>
                  <a:srgbClr val="187BC0"/>
                </a:solidFill>
                <a:cs typeface="Times New Roman" pitchFamily="18" charset="0"/>
              </a:rPr>
              <a:t>LEAs receive a Title I, Part A allocation amount based on the district Low-Income counts for students aged 5-17. This is usually accomplished through Free and Reduced Lunch Program counts.</a:t>
            </a:r>
          </a:p>
          <a:p>
            <a:pPr lvl="1"/>
            <a:endParaRPr lang="en-US" dirty="0">
              <a:solidFill>
                <a:srgbClr val="0070C0"/>
              </a:solidFill>
            </a:endParaRPr>
          </a:p>
        </p:txBody>
      </p:sp>
      <p:sp>
        <p:nvSpPr>
          <p:cNvPr id="4" name="Footer Placeholder 3">
            <a:extLst>
              <a:ext uri="{FF2B5EF4-FFF2-40B4-BE49-F238E27FC236}">
                <a16:creationId xmlns:a16="http://schemas.microsoft.com/office/drawing/2014/main" id="{35DDCCBA-9876-4809-A366-9714773BFBE2}"/>
              </a:ext>
            </a:extLst>
          </p:cNvPr>
          <p:cNvSpPr>
            <a:spLocks noGrp="1"/>
          </p:cNvSpPr>
          <p:nvPr>
            <p:ph type="ftr" sz="quarter" idx="11"/>
          </p:nvPr>
        </p:nvSpPr>
        <p:spPr/>
        <p:txBody>
          <a:bodyPr/>
          <a:lstStyle/>
          <a:p>
            <a:r>
              <a:rPr lang="en-US" dirty="0"/>
              <a:t>Charter Schools – Federal Grants Training</a:t>
            </a:r>
          </a:p>
        </p:txBody>
      </p:sp>
      <p:sp>
        <p:nvSpPr>
          <p:cNvPr id="5" name="Slide Number Placeholder 4">
            <a:extLst>
              <a:ext uri="{FF2B5EF4-FFF2-40B4-BE49-F238E27FC236}">
                <a16:creationId xmlns:a16="http://schemas.microsoft.com/office/drawing/2014/main" id="{42C77AA6-E964-4C83-B423-6BA9E43AB0FE}"/>
              </a:ext>
            </a:extLst>
          </p:cNvPr>
          <p:cNvSpPr>
            <a:spLocks noGrp="1"/>
          </p:cNvSpPr>
          <p:nvPr>
            <p:ph type="sldNum" sz="quarter" idx="12"/>
          </p:nvPr>
        </p:nvSpPr>
        <p:spPr/>
        <p:txBody>
          <a:bodyPr/>
          <a:lstStyle/>
          <a:p>
            <a:fld id="{D5CA4161-6EC3-4748-B7F3-82EA64CE3DD4}" type="slidenum">
              <a:rPr lang="en-US" smtClean="0"/>
              <a:pPr/>
              <a:t>6</a:t>
            </a:fld>
            <a:endParaRPr lang="en-US" dirty="0"/>
          </a:p>
        </p:txBody>
      </p:sp>
    </p:spTree>
    <p:extLst>
      <p:ext uri="{BB962C8B-B14F-4D97-AF65-F5344CB8AC3E}">
        <p14:creationId xmlns:p14="http://schemas.microsoft.com/office/powerpoint/2010/main" val="305405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83DB256-BEE3-4657-A51D-3B3630DF96A7}"/>
              </a:ext>
            </a:extLst>
          </p:cNvPr>
          <p:cNvSpPr>
            <a:spLocks noGrp="1"/>
          </p:cNvSpPr>
          <p:nvPr>
            <p:ph type="title"/>
          </p:nvPr>
        </p:nvSpPr>
        <p:spPr/>
        <p:txBody>
          <a:bodyPr/>
          <a:lstStyle/>
          <a:p>
            <a:pPr algn="ctr"/>
            <a:r>
              <a:rPr lang="en-US" dirty="0"/>
              <a:t>Title II, Part A Purpose-Eligibility</a:t>
            </a:r>
          </a:p>
        </p:txBody>
      </p:sp>
      <p:sp>
        <p:nvSpPr>
          <p:cNvPr id="6" name="Content Placeholder 5">
            <a:extLst>
              <a:ext uri="{FF2B5EF4-FFF2-40B4-BE49-F238E27FC236}">
                <a16:creationId xmlns:a16="http://schemas.microsoft.com/office/drawing/2014/main" id="{D4143882-8507-454D-B8B0-AABA6CAA35AC}"/>
              </a:ext>
            </a:extLst>
          </p:cNvPr>
          <p:cNvSpPr>
            <a:spLocks noGrp="1"/>
          </p:cNvSpPr>
          <p:nvPr>
            <p:ph idx="1"/>
          </p:nvPr>
        </p:nvSpPr>
        <p:spPr/>
        <p:txBody>
          <a:bodyPr>
            <a:normAutofit/>
          </a:bodyPr>
          <a:lstStyle/>
          <a:p>
            <a:pPr lvl="1"/>
            <a:r>
              <a:rPr lang="en-US" dirty="0">
                <a:solidFill>
                  <a:srgbClr val="0070C0"/>
                </a:solidFill>
              </a:rPr>
              <a:t>Increase student academic achievement through improving the quality and effectiveness of teachers, principals, and other school leaders. Basically, professional development.</a:t>
            </a:r>
          </a:p>
          <a:p>
            <a:pPr lvl="1"/>
            <a:r>
              <a:rPr lang="en-US" dirty="0">
                <a:solidFill>
                  <a:srgbClr val="0070C0"/>
                </a:solidFill>
              </a:rPr>
              <a:t>Must establish student enrollment to receive funds and comply with all program requirements.</a:t>
            </a:r>
          </a:p>
          <a:p>
            <a:pPr lvl="1"/>
            <a:r>
              <a:rPr lang="en-US" dirty="0">
                <a:solidFill>
                  <a:srgbClr val="0070C0"/>
                </a:solidFill>
              </a:rPr>
              <a:t>After the eligibility has been established, the LEA Title II Part A allocations are based on census data:</a:t>
            </a:r>
          </a:p>
          <a:p>
            <a:pPr lvl="1"/>
            <a:r>
              <a:rPr lang="en-US" dirty="0">
                <a:solidFill>
                  <a:srgbClr val="0070C0"/>
                </a:solidFill>
              </a:rPr>
              <a:t>80% on number of students ages 5-17, below the poverty line.</a:t>
            </a:r>
          </a:p>
          <a:p>
            <a:pPr lvl="1"/>
            <a:r>
              <a:rPr lang="en-US" dirty="0">
                <a:solidFill>
                  <a:srgbClr val="0070C0"/>
                </a:solidFill>
              </a:rPr>
              <a:t>20% on number of students ages 5-17, out of total population, determined by the most recent Census data.</a:t>
            </a:r>
          </a:p>
          <a:p>
            <a:pPr marL="457200" lvl="1" indent="0">
              <a:buNone/>
            </a:pPr>
            <a:endParaRPr lang="en-US" sz="3200" dirty="0">
              <a:solidFill>
                <a:srgbClr val="0070C0"/>
              </a:solidFill>
            </a:endParaRPr>
          </a:p>
          <a:p>
            <a:pPr lvl="1"/>
            <a:endParaRPr lang="en-US" sz="3200" dirty="0">
              <a:solidFill>
                <a:srgbClr val="0070C0"/>
              </a:solidFill>
            </a:endParaRPr>
          </a:p>
          <a:p>
            <a:pPr lvl="1"/>
            <a:endParaRPr lang="en-US" sz="3200" dirty="0">
              <a:solidFill>
                <a:srgbClr val="0070C0"/>
              </a:solidFill>
            </a:endParaRPr>
          </a:p>
          <a:p>
            <a:pPr marL="0" indent="0">
              <a:buNone/>
            </a:pPr>
            <a:endParaRPr lang="en-US" dirty="0"/>
          </a:p>
        </p:txBody>
      </p:sp>
      <p:sp>
        <p:nvSpPr>
          <p:cNvPr id="3" name="Footer Placeholder 2">
            <a:extLst>
              <a:ext uri="{FF2B5EF4-FFF2-40B4-BE49-F238E27FC236}">
                <a16:creationId xmlns:a16="http://schemas.microsoft.com/office/drawing/2014/main" id="{15CA6FDF-7DB6-4246-B46F-D442FA3BDED7}"/>
              </a:ext>
            </a:extLst>
          </p:cNvPr>
          <p:cNvSpPr>
            <a:spLocks noGrp="1"/>
          </p:cNvSpPr>
          <p:nvPr>
            <p:ph type="ftr" sz="quarter" idx="11"/>
          </p:nvPr>
        </p:nvSpPr>
        <p:spPr/>
        <p:txBody>
          <a:bodyPr/>
          <a:lstStyle/>
          <a:p>
            <a:r>
              <a:rPr lang="en-US" dirty="0"/>
              <a:t>Charter Schools – Federal Grants Training</a:t>
            </a:r>
          </a:p>
        </p:txBody>
      </p:sp>
      <p:sp>
        <p:nvSpPr>
          <p:cNvPr id="4" name="Slide Number Placeholder 3">
            <a:extLst>
              <a:ext uri="{FF2B5EF4-FFF2-40B4-BE49-F238E27FC236}">
                <a16:creationId xmlns:a16="http://schemas.microsoft.com/office/drawing/2014/main" id="{262D6CC7-B9D9-4E33-ACA5-5AC307234FEF}"/>
              </a:ext>
            </a:extLst>
          </p:cNvPr>
          <p:cNvSpPr>
            <a:spLocks noGrp="1"/>
          </p:cNvSpPr>
          <p:nvPr>
            <p:ph type="sldNum" sz="quarter" idx="12"/>
          </p:nvPr>
        </p:nvSpPr>
        <p:spPr/>
        <p:txBody>
          <a:bodyPr/>
          <a:lstStyle/>
          <a:p>
            <a:fld id="{D5CA4161-6EC3-4748-B7F3-82EA64CE3DD4}" type="slidenum">
              <a:rPr lang="en-US" smtClean="0"/>
              <a:pPr/>
              <a:t>7</a:t>
            </a:fld>
            <a:endParaRPr lang="en-US" dirty="0"/>
          </a:p>
        </p:txBody>
      </p:sp>
    </p:spTree>
    <p:extLst>
      <p:ext uri="{BB962C8B-B14F-4D97-AF65-F5344CB8AC3E}">
        <p14:creationId xmlns:p14="http://schemas.microsoft.com/office/powerpoint/2010/main" val="3371706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A0E7CD-C447-40B0-BEE3-9041A769438B}"/>
              </a:ext>
            </a:extLst>
          </p:cNvPr>
          <p:cNvSpPr>
            <a:spLocks noGrp="1"/>
          </p:cNvSpPr>
          <p:nvPr>
            <p:ph type="title"/>
          </p:nvPr>
        </p:nvSpPr>
        <p:spPr/>
        <p:txBody>
          <a:bodyPr/>
          <a:lstStyle/>
          <a:p>
            <a:pPr algn="ctr"/>
            <a:r>
              <a:rPr lang="en-US" dirty="0"/>
              <a:t>Title III, Part A- EL/Immigrant Purpose</a:t>
            </a:r>
          </a:p>
        </p:txBody>
      </p:sp>
      <p:sp>
        <p:nvSpPr>
          <p:cNvPr id="6" name="Content Placeholder 5">
            <a:extLst>
              <a:ext uri="{FF2B5EF4-FFF2-40B4-BE49-F238E27FC236}">
                <a16:creationId xmlns:a16="http://schemas.microsoft.com/office/drawing/2014/main" id="{FC2E585D-413F-4D21-8FE1-9ED322A025B7}"/>
              </a:ext>
            </a:extLst>
          </p:cNvPr>
          <p:cNvSpPr>
            <a:spLocks noGrp="1"/>
          </p:cNvSpPr>
          <p:nvPr>
            <p:ph idx="1"/>
          </p:nvPr>
        </p:nvSpPr>
        <p:spPr/>
        <p:txBody>
          <a:bodyPr>
            <a:normAutofit lnSpcReduction="10000"/>
          </a:bodyPr>
          <a:lstStyle/>
          <a:p>
            <a:r>
              <a:rPr lang="en-US" dirty="0">
                <a:solidFill>
                  <a:srgbClr val="0070C0"/>
                </a:solidFill>
              </a:rPr>
              <a:t>Ensures that English Learners (ELs) and/or immigrant children attain English proficiency, develop high levels of academic attainment in English, and meet the same challenging State academic content and achievement standards all children are expected to meet.</a:t>
            </a:r>
          </a:p>
          <a:p>
            <a:r>
              <a:rPr lang="en-US" dirty="0">
                <a:solidFill>
                  <a:srgbClr val="0070C0"/>
                </a:solidFill>
              </a:rPr>
              <a:t>LEAs are responsible for:</a:t>
            </a:r>
          </a:p>
          <a:p>
            <a:pPr lvl="1">
              <a:spcBef>
                <a:spcPts val="0"/>
              </a:spcBef>
            </a:pPr>
            <a:r>
              <a:rPr lang="en-US" sz="3200" i="1" dirty="0">
                <a:solidFill>
                  <a:srgbClr val="0070C0"/>
                </a:solidFill>
              </a:rPr>
              <a:t>Supplementing the local EL instructional program.</a:t>
            </a:r>
          </a:p>
          <a:p>
            <a:pPr lvl="1">
              <a:spcBef>
                <a:spcPts val="0"/>
              </a:spcBef>
            </a:pPr>
            <a:r>
              <a:rPr lang="en-US" sz="3200" i="1" dirty="0">
                <a:solidFill>
                  <a:srgbClr val="0070C0"/>
                </a:solidFill>
              </a:rPr>
              <a:t>Providing EL-specific professional development.</a:t>
            </a:r>
          </a:p>
          <a:p>
            <a:pPr lvl="1">
              <a:spcBef>
                <a:spcPts val="0"/>
              </a:spcBef>
            </a:pPr>
            <a:r>
              <a:rPr lang="en-US" sz="3200" i="1" dirty="0">
                <a:solidFill>
                  <a:srgbClr val="0070C0"/>
                </a:solidFill>
              </a:rPr>
              <a:t>Providing parental engagement activities.</a:t>
            </a:r>
          </a:p>
          <a:p>
            <a:endParaRPr lang="en-US" b="1" dirty="0">
              <a:solidFill>
                <a:schemeClr val="accent1"/>
              </a:solidFill>
            </a:endParaRPr>
          </a:p>
        </p:txBody>
      </p:sp>
      <p:sp>
        <p:nvSpPr>
          <p:cNvPr id="3" name="Footer Placeholder 2">
            <a:extLst>
              <a:ext uri="{FF2B5EF4-FFF2-40B4-BE49-F238E27FC236}">
                <a16:creationId xmlns:a16="http://schemas.microsoft.com/office/drawing/2014/main" id="{513455F9-C977-4B65-A8EB-E8E8944E6DE3}"/>
              </a:ext>
            </a:extLst>
          </p:cNvPr>
          <p:cNvSpPr>
            <a:spLocks noGrp="1"/>
          </p:cNvSpPr>
          <p:nvPr>
            <p:ph type="ftr" sz="quarter" idx="11"/>
          </p:nvPr>
        </p:nvSpPr>
        <p:spPr/>
        <p:txBody>
          <a:bodyPr/>
          <a:lstStyle/>
          <a:p>
            <a:r>
              <a:rPr lang="en-US" dirty="0"/>
              <a:t>Charter Schools – Federal Grants Training</a:t>
            </a:r>
          </a:p>
        </p:txBody>
      </p:sp>
      <p:sp>
        <p:nvSpPr>
          <p:cNvPr id="4" name="Slide Number Placeholder 3">
            <a:extLst>
              <a:ext uri="{FF2B5EF4-FFF2-40B4-BE49-F238E27FC236}">
                <a16:creationId xmlns:a16="http://schemas.microsoft.com/office/drawing/2014/main" id="{E5DD1805-BE83-45E0-9793-72299B41DD2D}"/>
              </a:ext>
            </a:extLst>
          </p:cNvPr>
          <p:cNvSpPr>
            <a:spLocks noGrp="1"/>
          </p:cNvSpPr>
          <p:nvPr>
            <p:ph type="sldNum" sz="quarter" idx="12"/>
          </p:nvPr>
        </p:nvSpPr>
        <p:spPr/>
        <p:txBody>
          <a:bodyPr/>
          <a:lstStyle/>
          <a:p>
            <a:fld id="{D5CA4161-6EC3-4748-B7F3-82EA64CE3DD4}" type="slidenum">
              <a:rPr lang="en-US" smtClean="0"/>
              <a:pPr/>
              <a:t>8</a:t>
            </a:fld>
            <a:endParaRPr lang="en-US" dirty="0"/>
          </a:p>
        </p:txBody>
      </p:sp>
    </p:spTree>
    <p:extLst>
      <p:ext uri="{BB962C8B-B14F-4D97-AF65-F5344CB8AC3E}">
        <p14:creationId xmlns:p14="http://schemas.microsoft.com/office/powerpoint/2010/main" val="3748084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BA74F-50B7-4978-9A8F-EFD872E504FB}"/>
              </a:ext>
            </a:extLst>
          </p:cNvPr>
          <p:cNvSpPr>
            <a:spLocks noGrp="1"/>
          </p:cNvSpPr>
          <p:nvPr>
            <p:ph type="title"/>
          </p:nvPr>
        </p:nvSpPr>
        <p:spPr/>
        <p:txBody>
          <a:bodyPr/>
          <a:lstStyle/>
          <a:p>
            <a:pPr algn="ctr"/>
            <a:r>
              <a:rPr lang="en-US" dirty="0"/>
              <a:t>Title IV, Part A- Student Support and Academic Enrichment Purpose</a:t>
            </a:r>
          </a:p>
        </p:txBody>
      </p:sp>
      <p:sp>
        <p:nvSpPr>
          <p:cNvPr id="3" name="Content Placeholder 2">
            <a:extLst>
              <a:ext uri="{FF2B5EF4-FFF2-40B4-BE49-F238E27FC236}">
                <a16:creationId xmlns:a16="http://schemas.microsoft.com/office/drawing/2014/main" id="{839FE196-5D6C-4A41-B645-B5234643E6EC}"/>
              </a:ext>
            </a:extLst>
          </p:cNvPr>
          <p:cNvSpPr>
            <a:spLocks noGrp="1"/>
          </p:cNvSpPr>
          <p:nvPr>
            <p:ph sz="half" idx="1"/>
          </p:nvPr>
        </p:nvSpPr>
        <p:spPr>
          <a:xfrm>
            <a:off x="294199" y="1825625"/>
            <a:ext cx="10798522" cy="4351338"/>
          </a:xfrm>
        </p:spPr>
        <p:txBody>
          <a:bodyPr>
            <a:normAutofit/>
          </a:bodyPr>
          <a:lstStyle/>
          <a:p>
            <a:pPr>
              <a:spcBef>
                <a:spcPts val="0"/>
              </a:spcBef>
            </a:pPr>
            <a:r>
              <a:rPr lang="en-US" dirty="0">
                <a:solidFill>
                  <a:srgbClr val="0070C0"/>
                </a:solidFill>
              </a:rPr>
              <a:t>The purpose of this subpart is to improve students’ academic achievement by increasing the capacity of States, local educational agencies, schools, and local communities to:</a:t>
            </a:r>
          </a:p>
          <a:p>
            <a:pPr lvl="1">
              <a:lnSpc>
                <a:spcPts val="2800"/>
              </a:lnSpc>
              <a:spcBef>
                <a:spcPts val="600"/>
              </a:spcBef>
            </a:pPr>
            <a:r>
              <a:rPr lang="en-US" sz="3200" i="1" dirty="0">
                <a:solidFill>
                  <a:srgbClr val="0070C0"/>
                </a:solidFill>
              </a:rPr>
              <a:t>provide all students with access to a well-rounded education;</a:t>
            </a:r>
          </a:p>
          <a:p>
            <a:pPr lvl="1">
              <a:lnSpc>
                <a:spcPts val="2800"/>
              </a:lnSpc>
              <a:spcBef>
                <a:spcPts val="600"/>
              </a:spcBef>
            </a:pPr>
            <a:r>
              <a:rPr lang="en-US" sz="3200" i="1" dirty="0">
                <a:solidFill>
                  <a:srgbClr val="0070C0"/>
                </a:solidFill>
              </a:rPr>
              <a:t>improve school conditions for student learning;</a:t>
            </a:r>
          </a:p>
          <a:p>
            <a:pPr lvl="1">
              <a:lnSpc>
                <a:spcPts val="2800"/>
              </a:lnSpc>
              <a:spcBef>
                <a:spcPts val="600"/>
              </a:spcBef>
            </a:pPr>
            <a:r>
              <a:rPr lang="en-US" sz="3200" i="1" dirty="0">
                <a:solidFill>
                  <a:srgbClr val="0070C0"/>
                </a:solidFill>
              </a:rPr>
              <a:t>improve the use of technology in order to improve the academic achievement and digital literacy of all students.</a:t>
            </a:r>
          </a:p>
          <a:p>
            <a:pPr marL="0" indent="0">
              <a:buNone/>
            </a:pPr>
            <a:endParaRPr lang="en-US" b="1" dirty="0">
              <a:solidFill>
                <a:schemeClr val="accent1"/>
              </a:solidFill>
            </a:endParaRPr>
          </a:p>
        </p:txBody>
      </p:sp>
      <p:sp>
        <p:nvSpPr>
          <p:cNvPr id="4" name="Footer Placeholder 3">
            <a:extLst>
              <a:ext uri="{FF2B5EF4-FFF2-40B4-BE49-F238E27FC236}">
                <a16:creationId xmlns:a16="http://schemas.microsoft.com/office/drawing/2014/main" id="{B318C548-BD77-4CEF-83BE-54EE11FCE4AB}"/>
              </a:ext>
            </a:extLst>
          </p:cNvPr>
          <p:cNvSpPr>
            <a:spLocks noGrp="1"/>
          </p:cNvSpPr>
          <p:nvPr>
            <p:ph type="ftr" sz="quarter" idx="11"/>
          </p:nvPr>
        </p:nvSpPr>
        <p:spPr/>
        <p:txBody>
          <a:bodyPr/>
          <a:lstStyle/>
          <a:p>
            <a:r>
              <a:rPr lang="en-US" dirty="0"/>
              <a:t>Charter Schools – Federal Grants Training</a:t>
            </a:r>
          </a:p>
        </p:txBody>
      </p:sp>
      <p:sp>
        <p:nvSpPr>
          <p:cNvPr id="5" name="Slide Number Placeholder 4">
            <a:extLst>
              <a:ext uri="{FF2B5EF4-FFF2-40B4-BE49-F238E27FC236}">
                <a16:creationId xmlns:a16="http://schemas.microsoft.com/office/drawing/2014/main" id="{5D2DCC51-50DB-47C4-BF40-F0C564911E9C}"/>
              </a:ext>
            </a:extLst>
          </p:cNvPr>
          <p:cNvSpPr>
            <a:spLocks noGrp="1"/>
          </p:cNvSpPr>
          <p:nvPr>
            <p:ph type="sldNum" sz="quarter" idx="12"/>
          </p:nvPr>
        </p:nvSpPr>
        <p:spPr/>
        <p:txBody>
          <a:bodyPr/>
          <a:lstStyle/>
          <a:p>
            <a:fld id="{D5CA4161-6EC3-4748-B7F3-82EA64CE3DD4}" type="slidenum">
              <a:rPr lang="en-US" smtClean="0"/>
              <a:pPr/>
              <a:t>9</a:t>
            </a:fld>
            <a:endParaRPr lang="en-US" dirty="0"/>
          </a:p>
        </p:txBody>
      </p:sp>
    </p:spTree>
    <p:extLst>
      <p:ext uri="{BB962C8B-B14F-4D97-AF65-F5344CB8AC3E}">
        <p14:creationId xmlns:p14="http://schemas.microsoft.com/office/powerpoint/2010/main" val="1609600399"/>
      </p:ext>
    </p:extLst>
  </p:cSld>
  <p:clrMapOvr>
    <a:masterClrMapping/>
  </p:clrMapOvr>
</p:sld>
</file>

<file path=ppt/theme/theme1.xml><?xml version="1.0" encoding="utf-8"?>
<a:theme xmlns:a="http://schemas.openxmlformats.org/drawingml/2006/main" name="Office Theme">
  <a:themeElements>
    <a:clrScheme name="Oklahoma Education">
      <a:dk1>
        <a:srgbClr val="187BC0"/>
      </a:dk1>
      <a:lt1>
        <a:srgbClr val="FFFFFF"/>
      </a:lt1>
      <a:dk2>
        <a:srgbClr val="000000"/>
      </a:dk2>
      <a:lt2>
        <a:srgbClr val="E7E6E6"/>
      </a:lt2>
      <a:accent1>
        <a:srgbClr val="187BC0"/>
      </a:accent1>
      <a:accent2>
        <a:srgbClr val="326820"/>
      </a:accent2>
      <a:accent3>
        <a:srgbClr val="D15420"/>
      </a:accent3>
      <a:accent4>
        <a:srgbClr val="DE9027"/>
      </a:accent4>
      <a:accent5>
        <a:srgbClr val="004E9A"/>
      </a:accent5>
      <a:accent6>
        <a:srgbClr val="787878"/>
      </a:accent6>
      <a:hlink>
        <a:srgbClr val="0066A6"/>
      </a:hlink>
      <a:folHlink>
        <a:srgbClr val="1CA6D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C0F039C9F56664A88D0101173A42059" ma:contentTypeVersion="7" ma:contentTypeDescription="Create a new document." ma:contentTypeScope="" ma:versionID="4547d49e4b708e8cb994e6dd623f016b">
  <xsd:schema xmlns:xsd="http://www.w3.org/2001/XMLSchema" xmlns:xs="http://www.w3.org/2001/XMLSchema" xmlns:p="http://schemas.microsoft.com/office/2006/metadata/properties" xmlns:ns2="d5841c04-8ab1-45d0-a7a9-3e2ef1eb0f19" targetNamespace="http://schemas.microsoft.com/office/2006/metadata/properties" ma:root="true" ma:fieldsID="3dbbabf9737fcad55e3313a6f65d489f" ns2:_="">
    <xsd:import namespace="d5841c04-8ab1-45d0-a7a9-3e2ef1eb0f1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841c04-8ab1-45d0-a7a9-3e2ef1eb0f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F90434B-CBE5-4AE1-BB9A-78471F5B267E}">
  <ds:schemaRefs>
    <ds:schemaRef ds:uri="http://purl.org/dc/elements/1.1/"/>
    <ds:schemaRef ds:uri="http://schemas.microsoft.com/office/2006/metadata/properties"/>
    <ds:schemaRef ds:uri="http://purl.org/dc/term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d5841c04-8ab1-45d0-a7a9-3e2ef1eb0f19"/>
    <ds:schemaRef ds:uri="http://www.w3.org/XML/1998/namespace"/>
  </ds:schemaRefs>
</ds:datastoreItem>
</file>

<file path=customXml/itemProps2.xml><?xml version="1.0" encoding="utf-8"?>
<ds:datastoreItem xmlns:ds="http://schemas.openxmlformats.org/officeDocument/2006/customXml" ds:itemID="{ACA3F46C-AC89-4C25-BF43-A48BFC5C96F1}">
  <ds:schemaRefs>
    <ds:schemaRef ds:uri="http://schemas.microsoft.com/sharepoint/v3/contenttype/forms"/>
  </ds:schemaRefs>
</ds:datastoreItem>
</file>

<file path=customXml/itemProps3.xml><?xml version="1.0" encoding="utf-8"?>
<ds:datastoreItem xmlns:ds="http://schemas.openxmlformats.org/officeDocument/2006/customXml" ds:itemID="{F98D1FA0-EDDF-4CF6-A683-DFA55BAA7D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841c04-8ab1-45d0-a7a9-3e2ef1eb0f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1620</TotalTime>
  <Words>1281</Words>
  <Application>Microsoft Office PowerPoint</Application>
  <PresentationFormat>Widescreen</PresentationFormat>
  <Paragraphs>134</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Office of  Federal Programs</vt:lpstr>
      <vt:lpstr>Federal Grants Planning  Titles I, II, III, IV, V, IXA</vt:lpstr>
      <vt:lpstr>Primary Concept</vt:lpstr>
      <vt:lpstr> Title I, Part A </vt:lpstr>
      <vt:lpstr>Title I, Part A Eligibility </vt:lpstr>
      <vt:lpstr>Title I, Part A Charter Eligibility</vt:lpstr>
      <vt:lpstr>Title II, Part A Purpose-Eligibility</vt:lpstr>
      <vt:lpstr>Title III, Part A- EL/Immigrant Purpose</vt:lpstr>
      <vt:lpstr>Title IV, Part A- Student Support and Academic Enrichment Purpose</vt:lpstr>
      <vt:lpstr>Title V, Part B – REAP/RLIS Purpose</vt:lpstr>
      <vt:lpstr>Title IX Part A Purpose</vt:lpstr>
      <vt:lpstr>Title IX Part A Requirements</vt:lpstr>
      <vt:lpstr>Summary of LEA Responsibilities</vt:lpstr>
      <vt:lpstr>Monitoring</vt:lpstr>
      <vt:lpstr>Office of Federal Programs Contacts</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Cory Ingram</dc:creator>
  <cp:lastModifiedBy>Leslie Janis</cp:lastModifiedBy>
  <cp:revision>106</cp:revision>
  <cp:lastPrinted>2021-11-30T16:50:56Z</cp:lastPrinted>
  <dcterms:created xsi:type="dcterms:W3CDTF">2020-03-05T01:01:19Z</dcterms:created>
  <dcterms:modified xsi:type="dcterms:W3CDTF">2021-12-07T20:36:05Z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0x0101000C0F039C9F56664A88D0101173A42059</vt:lpwstr>
  </property>
</Properties>
</file>