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2" r:id="rId3"/>
    <p:sldId id="258" r:id="rId4"/>
    <p:sldId id="264" r:id="rId5"/>
    <p:sldId id="265" r:id="rId6"/>
    <p:sldId id="259" r:id="rId7"/>
    <p:sldId id="266" r:id="rId8"/>
    <p:sldId id="267" r:id="rId9"/>
    <p:sldId id="270" r:id="rId10"/>
    <p:sldId id="260" r:id="rId11"/>
    <p:sldId id="268" r:id="rId12"/>
    <p:sldId id="269" r:id="rId13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B515"/>
    <a:srgbClr val="EDC11C"/>
    <a:srgbClr val="ADDB6F"/>
    <a:srgbClr val="90E937"/>
    <a:srgbClr val="428E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9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02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1184"/>
    </p:cViewPr>
  </p:sorter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011592300962381E-2"/>
          <c:y val="0.17171296296296298"/>
          <c:w val="0.88498840769903764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Met Criteria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EF6-4318-896C-4729957239FE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EF6-4318-896C-4729957239FE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EF6-4318-896C-4729957239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0.79</c:v>
                </c:pt>
                <c:pt idx="1">
                  <c:v>0.78</c:v>
                </c:pt>
                <c:pt idx="2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F6-4318-896C-4729957239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4687616"/>
        <c:axId val="514685976"/>
      </c:barChart>
      <c:catAx>
        <c:axId val="51468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14685976"/>
        <c:crosses val="autoZero"/>
        <c:auto val="1"/>
        <c:lblAlgn val="ctr"/>
        <c:lblOffset val="100"/>
        <c:noMultiLvlLbl val="0"/>
      </c:catAx>
      <c:valAx>
        <c:axId val="514685976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14687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9356F-7302-4ACA-8664-8D3DF9ED275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9E63B-FC84-4ADA-AB90-A02DA082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63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81B4BE-04B6-478B-A17A-711B7CB36201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BD2980-91F4-4217-952B-5240EFF5A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97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D2980-91F4-4217-952B-5240EFF5AA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93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83D0D-C0E3-45B9-90EA-73F3FE43C6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2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00450"/>
            <a:ext cx="8534400" cy="20383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047395" y="3284682"/>
            <a:ext cx="8097212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39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5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67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047395" y="1270000"/>
            <a:ext cx="8097212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600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8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047395" y="1270000"/>
            <a:ext cx="8097212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40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047395" y="1270000"/>
            <a:ext cx="8097212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52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047395" y="1270000"/>
            <a:ext cx="8097212" cy="0"/>
          </a:xfrm>
          <a:prstGeom prst="line">
            <a:avLst/>
          </a:prstGeom>
          <a:ln>
            <a:solidFill>
              <a:srgbClr val="E7B61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09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95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8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1179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9D9D9"/>
                </a:solidFill>
              </a:defRPr>
            </a:lvl1pPr>
          </a:lstStyle>
          <a:p>
            <a:fld id="{68C2560D-EC28-3B41-86E8-18F1CE0113B4}" type="datetimeFigureOut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20" y="6356351"/>
            <a:ext cx="64150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D9D9D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356351"/>
            <a:ext cx="36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86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2">
              <a:lumMod val="25000"/>
            </a:schemeClr>
          </a:solidFill>
          <a:latin typeface="Tw Cen MT"/>
          <a:ea typeface="+mj-ea"/>
          <a:cs typeface="Tw Cen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04672" y="1645921"/>
            <a:ext cx="10524744" cy="195453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2018-19 Oklahoma School Testing Program (OSTP) Statewide Results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8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2018-19 Science Results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363447"/>
              </p:ext>
            </p:extLst>
          </p:nvPr>
        </p:nvGraphicFramePr>
        <p:xfrm>
          <a:off x="609600" y="1417638"/>
          <a:ext cx="10972800" cy="1896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764">
                  <a:extLst>
                    <a:ext uri="{9D8B030D-6E8A-4147-A177-3AD203B41FA5}">
                      <a16:colId xmlns:a16="http://schemas.microsoft.com/office/drawing/2014/main" val="2691080872"/>
                    </a:ext>
                  </a:extLst>
                </a:gridCol>
                <a:gridCol w="4530436">
                  <a:extLst>
                    <a:ext uri="{9D8B030D-6E8A-4147-A177-3AD203B41FA5}">
                      <a16:colId xmlns:a16="http://schemas.microsoft.com/office/drawing/2014/main" val="377834049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640600169"/>
                    </a:ext>
                  </a:extLst>
                </a:gridCol>
              </a:tblGrid>
              <a:tr h="628260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Proficient &amp; Advanced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OPI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881697"/>
                  </a:ext>
                </a:extLst>
              </a:tr>
              <a:tr h="63966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698335"/>
                  </a:ext>
                </a:extLst>
              </a:tr>
              <a:tr h="6282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090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35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299" y="0"/>
            <a:ext cx="9655401" cy="595876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56509" y="387927"/>
            <a:ext cx="1856509" cy="4017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9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108383"/>
            <a:ext cx="12053455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Grade 11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College- and Career-Readiness Assessment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018444"/>
              </p:ext>
            </p:extLst>
          </p:nvPr>
        </p:nvGraphicFramePr>
        <p:xfrm>
          <a:off x="383755" y="1781193"/>
          <a:ext cx="11424490" cy="3011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1324">
                  <a:extLst>
                    <a:ext uri="{9D8B030D-6E8A-4147-A177-3AD203B41FA5}">
                      <a16:colId xmlns:a16="http://schemas.microsoft.com/office/drawing/2014/main" val="2691080872"/>
                    </a:ext>
                  </a:extLst>
                </a:gridCol>
                <a:gridCol w="3877937">
                  <a:extLst>
                    <a:ext uri="{9D8B030D-6E8A-4147-A177-3AD203B41FA5}">
                      <a16:colId xmlns:a16="http://schemas.microsoft.com/office/drawing/2014/main" val="377834049"/>
                    </a:ext>
                  </a:extLst>
                </a:gridCol>
                <a:gridCol w="3415229">
                  <a:extLst>
                    <a:ext uri="{9D8B030D-6E8A-4147-A177-3AD203B41FA5}">
                      <a16:colId xmlns:a16="http://schemas.microsoft.com/office/drawing/2014/main" val="2580222536"/>
                    </a:ext>
                  </a:extLst>
                </a:gridCol>
              </a:tblGrid>
              <a:tr h="75278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Proficient &amp; Advanced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881697"/>
                  </a:ext>
                </a:extLst>
              </a:tr>
              <a:tr h="75278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 Language Arts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698335"/>
                  </a:ext>
                </a:extLst>
              </a:tr>
              <a:tr h="75278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090441"/>
                  </a:ext>
                </a:extLst>
              </a:tr>
              <a:tr h="75278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 Test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907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01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15063-C89E-42A2-9FD2-0083A8CD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Oklahoma School Testing Program</a:t>
            </a:r>
            <a:br>
              <a:rPr lang="en-US" dirty="0"/>
            </a:br>
            <a:r>
              <a:rPr lang="en-US" dirty="0"/>
              <a:t>2019-2020 Assessments</a:t>
            </a:r>
          </a:p>
        </p:txBody>
      </p:sp>
      <p:pic>
        <p:nvPicPr>
          <p:cNvPr id="3" name="Content Placeholder 2" descr="A graphic of the OSTP Assessment Program located at https://sde.ok.gov/office-assessments" title="Assessment Program Graphic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  <p:sp>
        <p:nvSpPr>
          <p:cNvPr id="4" name="TextBox 3"/>
          <p:cNvSpPr txBox="1"/>
          <p:nvPr/>
        </p:nvSpPr>
        <p:spPr>
          <a:xfrm>
            <a:off x="9445752" y="5587832"/>
            <a:ext cx="274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FIELD TEST ‘19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5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Grades 3-8 Math Results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19833"/>
              </p:ext>
            </p:extLst>
          </p:nvPr>
        </p:nvGraphicFramePr>
        <p:xfrm>
          <a:off x="609600" y="1417638"/>
          <a:ext cx="10972800" cy="3751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764">
                  <a:extLst>
                    <a:ext uri="{9D8B030D-6E8A-4147-A177-3AD203B41FA5}">
                      <a16:colId xmlns:a16="http://schemas.microsoft.com/office/drawing/2014/main" val="2691080872"/>
                    </a:ext>
                  </a:extLst>
                </a:gridCol>
                <a:gridCol w="4530436">
                  <a:extLst>
                    <a:ext uri="{9D8B030D-6E8A-4147-A177-3AD203B41FA5}">
                      <a16:colId xmlns:a16="http://schemas.microsoft.com/office/drawing/2014/main" val="377834049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640600169"/>
                    </a:ext>
                  </a:extLst>
                </a:gridCol>
              </a:tblGrid>
              <a:tr h="535998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Proficient &amp; Advanced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OPI 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881697"/>
                  </a:ext>
                </a:extLst>
              </a:tr>
              <a:tr h="53599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3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698335"/>
                  </a:ext>
                </a:extLst>
              </a:tr>
              <a:tr h="53599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090441"/>
                  </a:ext>
                </a:extLst>
              </a:tr>
              <a:tr h="53599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5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907251"/>
                  </a:ext>
                </a:extLst>
              </a:tr>
              <a:tr h="53599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6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201840"/>
                  </a:ext>
                </a:extLst>
              </a:tr>
              <a:tr h="53599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7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286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491423"/>
                  </a:ext>
                </a:extLst>
              </a:tr>
              <a:tr h="53599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8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914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86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485" y="0"/>
            <a:ext cx="9777090" cy="598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51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846" y="33927"/>
            <a:ext cx="9227381" cy="594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68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Grades 3-8 English Language Arts Results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039717"/>
              </p:ext>
            </p:extLst>
          </p:nvPr>
        </p:nvGraphicFramePr>
        <p:xfrm>
          <a:off x="609600" y="1417638"/>
          <a:ext cx="10972800" cy="3751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764">
                  <a:extLst>
                    <a:ext uri="{9D8B030D-6E8A-4147-A177-3AD203B41FA5}">
                      <a16:colId xmlns:a16="http://schemas.microsoft.com/office/drawing/2014/main" val="2691080872"/>
                    </a:ext>
                  </a:extLst>
                </a:gridCol>
                <a:gridCol w="4530436">
                  <a:extLst>
                    <a:ext uri="{9D8B030D-6E8A-4147-A177-3AD203B41FA5}">
                      <a16:colId xmlns:a16="http://schemas.microsoft.com/office/drawing/2014/main" val="377834049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640600169"/>
                    </a:ext>
                  </a:extLst>
                </a:gridCol>
              </a:tblGrid>
              <a:tr h="535998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Proficient &amp; Advanced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OPI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881697"/>
                  </a:ext>
                </a:extLst>
              </a:tr>
              <a:tr h="53599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3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698335"/>
                  </a:ext>
                </a:extLst>
              </a:tr>
              <a:tr h="53599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090441"/>
                  </a:ext>
                </a:extLst>
              </a:tr>
              <a:tr h="53599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5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287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907251"/>
                  </a:ext>
                </a:extLst>
              </a:tr>
              <a:tr h="53599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6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201840"/>
                  </a:ext>
                </a:extLst>
              </a:tr>
              <a:tr h="53599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7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491423"/>
                  </a:ext>
                </a:extLst>
              </a:tr>
              <a:tr h="53599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8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283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914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6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796" y="0"/>
            <a:ext cx="9353827" cy="594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56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305" y="0"/>
            <a:ext cx="9629394" cy="592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59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Grade 3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RSA Students Meeting Requirements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9461485"/>
              </p:ext>
            </p:extLst>
          </p:nvPr>
        </p:nvGraphicFramePr>
        <p:xfrm>
          <a:off x="2709776" y="1187296"/>
          <a:ext cx="6772447" cy="4618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114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45483</TotalTime>
  <Words>154</Words>
  <Application>Microsoft Office PowerPoint</Application>
  <PresentationFormat>Widescreen</PresentationFormat>
  <Paragraphs>70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Tw Cen MT</vt:lpstr>
      <vt:lpstr>1_Office Theme</vt:lpstr>
      <vt:lpstr>2018-19 Oklahoma School Testing Program (OSTP) Statewide Results</vt:lpstr>
      <vt:lpstr>Oklahoma School Testing Program 2019-2020 Assessments</vt:lpstr>
      <vt:lpstr>Grades 3-8 Math Results</vt:lpstr>
      <vt:lpstr>PowerPoint Presentation</vt:lpstr>
      <vt:lpstr>PowerPoint Presentation</vt:lpstr>
      <vt:lpstr>Grades 3-8 English Language Arts Results</vt:lpstr>
      <vt:lpstr>PowerPoint Presentation</vt:lpstr>
      <vt:lpstr>PowerPoint Presentation</vt:lpstr>
      <vt:lpstr>Grade 3 RSA Students Meeting Requirements</vt:lpstr>
      <vt:lpstr>2018-19 Science Results</vt:lpstr>
      <vt:lpstr>PowerPoint Presentation</vt:lpstr>
      <vt:lpstr>Grade 11 College- and Career-Readiness Assessment Results</vt:lpstr>
    </vt:vector>
  </TitlesOfParts>
  <Company>State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Updates</dc:title>
  <dc:creator>Maria Harris</dc:creator>
  <cp:lastModifiedBy>Christina McCreary</cp:lastModifiedBy>
  <cp:revision>227</cp:revision>
  <cp:lastPrinted>2019-05-01T16:09:32Z</cp:lastPrinted>
  <dcterms:created xsi:type="dcterms:W3CDTF">2018-09-24T18:37:05Z</dcterms:created>
  <dcterms:modified xsi:type="dcterms:W3CDTF">2019-11-23T00:29:50Z</dcterms:modified>
</cp:coreProperties>
</file>