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21"/>
  </p:notesMasterIdLst>
  <p:handoutMasterIdLst>
    <p:handoutMasterId r:id="rId22"/>
  </p:handoutMasterIdLst>
  <p:sldIdLst>
    <p:sldId id="259" r:id="rId5"/>
    <p:sldId id="256" r:id="rId6"/>
    <p:sldId id="288" r:id="rId7"/>
    <p:sldId id="289" r:id="rId8"/>
    <p:sldId id="282" r:id="rId9"/>
    <p:sldId id="283" r:id="rId10"/>
    <p:sldId id="284" r:id="rId11"/>
    <p:sldId id="294" r:id="rId12"/>
    <p:sldId id="285" r:id="rId13"/>
    <p:sldId id="286" r:id="rId14"/>
    <p:sldId id="287" r:id="rId15"/>
    <p:sldId id="290" r:id="rId16"/>
    <p:sldId id="291" r:id="rId17"/>
    <p:sldId id="292" r:id="rId18"/>
    <p:sldId id="293" r:id="rId19"/>
    <p:sldId id="281" r:id="rId20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DDDDDD"/>
    <a:srgbClr val="E7B617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82" autoAdjust="0"/>
    <p:restoredTop sz="94655"/>
  </p:normalViewPr>
  <p:slideViewPr>
    <p:cSldViewPr snapToGrid="0" snapToObjects="1">
      <p:cViewPr varScale="1">
        <p:scale>
          <a:sx n="87" d="100"/>
          <a:sy n="87" d="100"/>
        </p:scale>
        <p:origin x="-13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6F8B398-DAFC-4DE4-AEAB-93CD196B2E3E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F94F25F-9CDE-4814-841B-A4DE508E1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821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C82F6-CDB6-413D-877F-13036CF4CA2B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984EF7-CA9A-4EB2-8311-03BA2A8D2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870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84EF7-CA9A-4EB2-8311-03BA2A8D2EC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935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84EF7-CA9A-4EB2-8311-03BA2A8D2EC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9350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84EF7-CA9A-4EB2-8311-03BA2A8D2EC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9350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84EF7-CA9A-4EB2-8311-03BA2A8D2EC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9350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84EF7-CA9A-4EB2-8311-03BA2A8D2EC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9350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84EF7-CA9A-4EB2-8311-03BA2A8D2EC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9350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84EF7-CA9A-4EB2-8311-03BA2A8D2EC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9350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84EF7-CA9A-4EB2-8311-03BA2A8D2EC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935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1/25/2017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535546" y="3284682"/>
            <a:ext cx="6072909" cy="0"/>
          </a:xfrm>
          <a:prstGeom prst="line">
            <a:avLst/>
          </a:prstGeom>
          <a:ln>
            <a:solidFill>
              <a:srgbClr val="E7B61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535546" y="1270000"/>
            <a:ext cx="6072909" cy="0"/>
          </a:xfrm>
          <a:prstGeom prst="line">
            <a:avLst/>
          </a:prstGeom>
          <a:ln>
            <a:solidFill>
              <a:srgbClr val="E7B61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en-US" smtClean="0"/>
              <a:pPr/>
              <a:t>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535546" y="1270000"/>
            <a:ext cx="6072909" cy="0"/>
          </a:xfrm>
          <a:prstGeom prst="line">
            <a:avLst/>
          </a:prstGeom>
          <a:ln>
            <a:solidFill>
              <a:srgbClr val="E7B61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535546" y="1270000"/>
            <a:ext cx="6072909" cy="0"/>
          </a:xfrm>
          <a:prstGeom prst="line">
            <a:avLst/>
          </a:prstGeom>
          <a:ln>
            <a:solidFill>
              <a:srgbClr val="E7B61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1535546" y="1270000"/>
            <a:ext cx="6072909" cy="0"/>
          </a:xfrm>
          <a:prstGeom prst="line">
            <a:avLst/>
          </a:prstGeom>
          <a:ln>
            <a:solidFill>
              <a:srgbClr val="E7B61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8844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D9D9D9"/>
                </a:solidFill>
              </a:defRPr>
            </a:lvl1pPr>
          </a:lstStyle>
          <a:p>
            <a:fld id="{68C2560D-EC28-3B41-86E8-18F1CE0113B4}" type="datetimeFigureOut">
              <a:rPr lang="en-US" smtClean="0"/>
              <a:pPr/>
              <a:t>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1690" y="6356350"/>
            <a:ext cx="48112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D9D9D9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356350"/>
            <a:ext cx="2734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  <p:sldLayoutId id="2147493465" r:id="rId10"/>
    <p:sldLayoutId id="214749346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Tw Cen MT"/>
          <a:ea typeface="+mj-ea"/>
          <a:cs typeface="Tw Cen MT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8636" cy="7084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358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Access Select Page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61534" y="2760489"/>
            <a:ext cx="30260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99CCFF"/>
                </a:solidFill>
              </a:rPr>
              <a:t>To view previous year applications and payments, select the year from the “Select Fiscal Year” dropdown menu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94" r="83112" b="33708"/>
          <a:stretch/>
        </p:blipFill>
        <p:spPr bwMode="auto">
          <a:xfrm>
            <a:off x="4162616" y="1417638"/>
            <a:ext cx="4449070" cy="4163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 descr="Image result for draft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894" y="1417637"/>
            <a:ext cx="1813856" cy="1806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0909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Access Select Page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61534" y="1937328"/>
            <a:ext cx="77252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99CCFF"/>
                </a:solidFill>
              </a:rPr>
              <a:t>To view previous amendments or the original application, select version from the “Revision” dropdown menu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789" r="73245" b="26539"/>
          <a:stretch/>
        </p:blipFill>
        <p:spPr bwMode="auto">
          <a:xfrm>
            <a:off x="729368" y="3256367"/>
            <a:ext cx="7825456" cy="111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 descr="Image result for draft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45" y="3447832"/>
            <a:ext cx="366236" cy="36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5496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Funding Summary Page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05" r="47382" b="27923"/>
          <a:stretch/>
        </p:blipFill>
        <p:spPr bwMode="auto">
          <a:xfrm>
            <a:off x="292229" y="1506535"/>
            <a:ext cx="8606673" cy="2839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Image result for draft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29" y="1506535"/>
            <a:ext cx="1425526" cy="134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372" y="2181429"/>
            <a:ext cx="2065020" cy="92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655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Funding Summary Page</a:t>
            </a: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67" r="46702" b="16291"/>
          <a:stretch/>
        </p:blipFill>
        <p:spPr bwMode="auto">
          <a:xfrm>
            <a:off x="430595" y="1417638"/>
            <a:ext cx="8392391" cy="3408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820132" y="2469823"/>
            <a:ext cx="810705" cy="150829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244337" y="4441598"/>
            <a:ext cx="810705" cy="150829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263191" y="4535865"/>
            <a:ext cx="782424" cy="290659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12" descr="Image result for draft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95" y="1389906"/>
            <a:ext cx="1425526" cy="134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23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Incorrect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99CCFF"/>
                </a:solidFill>
              </a:rPr>
              <a:t>Districts should verify that their information is accurate:</a:t>
            </a:r>
          </a:p>
          <a:p>
            <a:pPr lvl="1"/>
            <a:r>
              <a:rPr lang="en-US" dirty="0" smtClean="0">
                <a:solidFill>
                  <a:srgbClr val="99CCFF"/>
                </a:solidFill>
              </a:rPr>
              <a:t>Allocation amounts</a:t>
            </a:r>
          </a:p>
          <a:p>
            <a:pPr lvl="1"/>
            <a:r>
              <a:rPr lang="en-US" dirty="0" smtClean="0">
                <a:solidFill>
                  <a:srgbClr val="99CCFF"/>
                </a:solidFill>
              </a:rPr>
              <a:t>Sites codes/Names (especially if re-organization or consolidation has happened)</a:t>
            </a:r>
          </a:p>
          <a:p>
            <a:pPr lvl="1"/>
            <a:r>
              <a:rPr lang="en-US" dirty="0" smtClean="0">
                <a:solidFill>
                  <a:srgbClr val="99CCFF"/>
                </a:solidFill>
              </a:rPr>
              <a:t>Applications available</a:t>
            </a:r>
          </a:p>
          <a:p>
            <a:pPr lvl="2"/>
            <a:r>
              <a:rPr lang="en-US" dirty="0" smtClean="0">
                <a:solidFill>
                  <a:srgbClr val="99CCFF"/>
                </a:solidFill>
              </a:rPr>
              <a:t>Example: If you are a SIG school, verify that the SIG app is available/created</a:t>
            </a:r>
          </a:p>
          <a:p>
            <a:pPr lvl="2"/>
            <a:r>
              <a:rPr lang="en-US" dirty="0" smtClean="0">
                <a:solidFill>
                  <a:srgbClr val="99CCFF"/>
                </a:solidFill>
              </a:rPr>
              <a:t>Example: If you are NOT a SIG school, but the SIG app is available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rgbClr val="FFC000"/>
                </a:solidFill>
              </a:rPr>
              <a:t>Districts are HIGHLY encouraged to verify GMS information every year</a:t>
            </a:r>
          </a:p>
          <a:p>
            <a:pPr lvl="2"/>
            <a:endParaRPr lang="en-US" dirty="0" smtClean="0">
              <a:solidFill>
                <a:srgbClr val="99CCFF"/>
              </a:solidFill>
            </a:endParaRPr>
          </a:p>
          <a:p>
            <a:pPr lvl="1"/>
            <a:endParaRPr lang="en-US" dirty="0" smtClean="0">
              <a:solidFill>
                <a:srgbClr val="99CCFF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347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 It!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99CCFF"/>
                </a:solidFill>
              </a:rPr>
              <a:t>Please email the GMS contact if:</a:t>
            </a:r>
          </a:p>
          <a:p>
            <a:pPr lvl="1"/>
            <a:r>
              <a:rPr lang="en-US" dirty="0" smtClean="0">
                <a:solidFill>
                  <a:srgbClr val="99CCFF"/>
                </a:solidFill>
              </a:rPr>
              <a:t>The allocation is incorrect</a:t>
            </a:r>
          </a:p>
          <a:p>
            <a:pPr lvl="1"/>
            <a:r>
              <a:rPr lang="en-US" dirty="0" smtClean="0">
                <a:solidFill>
                  <a:srgbClr val="99CCFF"/>
                </a:solidFill>
              </a:rPr>
              <a:t>District/Site Codes have changed or are incorrect</a:t>
            </a:r>
          </a:p>
          <a:p>
            <a:pPr lvl="1"/>
            <a:r>
              <a:rPr lang="en-US" dirty="0" smtClean="0">
                <a:solidFill>
                  <a:srgbClr val="99CCFF"/>
                </a:solidFill>
              </a:rPr>
              <a:t>Applications available are inaccurate</a:t>
            </a:r>
          </a:p>
          <a:p>
            <a:pPr lvl="1"/>
            <a:r>
              <a:rPr lang="en-US" dirty="0" smtClean="0">
                <a:solidFill>
                  <a:srgbClr val="99CCFF"/>
                </a:solidFill>
              </a:rPr>
              <a:t>Errors (please include screen shot)</a:t>
            </a:r>
          </a:p>
          <a:p>
            <a:pPr lvl="1"/>
            <a:r>
              <a:rPr lang="en-US" dirty="0" smtClean="0">
                <a:solidFill>
                  <a:srgbClr val="99CCFF"/>
                </a:solidFill>
              </a:rPr>
              <a:t>Glitches (please provide detailed description)</a:t>
            </a:r>
          </a:p>
          <a:p>
            <a:pPr lvl="1"/>
            <a:endParaRPr lang="en-US" dirty="0" smtClean="0">
              <a:solidFill>
                <a:srgbClr val="99CCFF"/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rgbClr val="FFC000"/>
                </a:solidFill>
              </a:rPr>
              <a:t>Districts are discouraged from contacting OMES for GMS issues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8194" name="Picture 2" descr="Image result for check mark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173" y="274638"/>
            <a:ext cx="911510" cy="915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8537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2041482" y="385540"/>
            <a:ext cx="5486400" cy="609600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Tw Cen MT"/>
                <a:ea typeface="+mj-ea"/>
                <a:cs typeface="Tw Cen MT"/>
              </a:defRPr>
            </a:lvl1pPr>
          </a:lstStyle>
          <a:p>
            <a:r>
              <a:rPr lang="en-US" dirty="0" smtClean="0"/>
              <a:t>GMS Points of Contact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23826" y="1442301"/>
            <a:ext cx="491136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99CCFF"/>
                </a:solidFill>
              </a:rPr>
              <a:t>Office of Federal Programs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Bo Merritt, Director of Finance</a:t>
            </a:r>
          </a:p>
          <a:p>
            <a:pPr marL="342900" indent="-342900">
              <a:buAutoNum type="arabicParenBoth" startAt="405"/>
            </a:pPr>
            <a:r>
              <a:rPr lang="en-US" dirty="0" smtClean="0">
                <a:solidFill>
                  <a:schemeClr val="bg1"/>
                </a:solidFill>
              </a:rPr>
              <a:t>521-3170 </a:t>
            </a:r>
            <a:r>
              <a:rPr lang="en-US" dirty="0" smtClean="0">
                <a:solidFill>
                  <a:srgbClr val="FFFF00"/>
                </a:solidFill>
              </a:rPr>
              <a:t>Bo.Merritt@sde.ok.gov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rgbClr val="99CCFF"/>
                </a:solidFill>
              </a:rPr>
              <a:t>Office of Parent/Community Engagement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Sonia Johnson, Executive Director</a:t>
            </a:r>
          </a:p>
          <a:p>
            <a:r>
              <a:rPr lang="en-US" dirty="0">
                <a:solidFill>
                  <a:schemeClr val="bg1"/>
                </a:solidFill>
              </a:rPr>
              <a:t>(</a:t>
            </a:r>
            <a:r>
              <a:rPr lang="en-US" dirty="0" smtClean="0">
                <a:solidFill>
                  <a:schemeClr val="bg1"/>
                </a:solidFill>
              </a:rPr>
              <a:t>405)522-6225 </a:t>
            </a:r>
            <a:r>
              <a:rPr lang="en-US" dirty="0" smtClean="0">
                <a:solidFill>
                  <a:srgbClr val="FFFF00"/>
                </a:solidFill>
              </a:rPr>
              <a:t>Sonia.Johnson@sde.ok.gov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rgbClr val="99CCFF"/>
                </a:solidFill>
              </a:rPr>
              <a:t>Office of School Support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Zada Farris, Grant Consultant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(405) 521-4269 </a:t>
            </a:r>
            <a:r>
              <a:rPr lang="en-US" dirty="0" smtClean="0">
                <a:solidFill>
                  <a:srgbClr val="FFFF00"/>
                </a:solidFill>
              </a:rPr>
              <a:t>Zada.Farris@sde.ok.gov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rgbClr val="99CCFF"/>
                </a:solidFill>
              </a:rPr>
              <a:t>Office of Special Education</a:t>
            </a:r>
          </a:p>
          <a:p>
            <a:r>
              <a:rPr lang="en-US" dirty="0">
                <a:solidFill>
                  <a:schemeClr val="bg1"/>
                </a:solidFill>
              </a:rPr>
              <a:t>Karen Howard, Director of </a:t>
            </a:r>
            <a:r>
              <a:rPr lang="en-US" dirty="0" smtClean="0">
                <a:solidFill>
                  <a:schemeClr val="bg1"/>
                </a:solidFill>
              </a:rPr>
              <a:t>Finance</a:t>
            </a:r>
          </a:p>
          <a:p>
            <a:r>
              <a:rPr lang="en-US" dirty="0">
                <a:solidFill>
                  <a:schemeClr val="bg1"/>
                </a:solidFill>
              </a:rPr>
              <a:t>(</a:t>
            </a:r>
            <a:r>
              <a:rPr lang="en-US" dirty="0" smtClean="0">
                <a:solidFill>
                  <a:schemeClr val="bg1"/>
                </a:solidFill>
              </a:rPr>
              <a:t>405)521-3587 </a:t>
            </a:r>
            <a:r>
              <a:rPr lang="en-US" dirty="0" smtClean="0">
                <a:solidFill>
                  <a:srgbClr val="FFFF00"/>
                </a:solidFill>
              </a:rPr>
              <a:t>Karen.Howard@sde.ok.gov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42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672" y="187122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9541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42547"/>
            <a:ext cx="7772400" cy="1470025"/>
          </a:xfrm>
        </p:spPr>
        <p:txBody>
          <a:bodyPr/>
          <a:lstStyle/>
          <a:p>
            <a:r>
              <a:rPr lang="en-US" dirty="0" smtClean="0"/>
              <a:t>GMS Access Select Training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9CCFF"/>
                </a:solidFill>
              </a:rPr>
              <a:t>For All GMS End Users</a:t>
            </a:r>
            <a:endParaRPr lang="en-US" dirty="0">
              <a:solidFill>
                <a:srgbClr val="99CCFF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21734" y="4762500"/>
            <a:ext cx="6480048" cy="1752600"/>
          </a:xfrm>
          <a:prstGeom prst="rect">
            <a:avLst/>
          </a:prstGeom>
        </p:spPr>
        <p:txBody>
          <a:bodyPr vert="horz" tIns="0" rIns="45720" bIns="0" anchor="b">
            <a:normAutofit/>
          </a:bodyPr>
          <a:lstStyle>
            <a:lvl1pPr marL="0" indent="0" algn="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None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 smtClean="0">
                <a:solidFill>
                  <a:schemeClr val="bg1"/>
                </a:solidFill>
              </a:rPr>
              <a:t>Webinars</a:t>
            </a:r>
          </a:p>
          <a:p>
            <a:pPr algn="l"/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December 14, 2016</a:t>
            </a:r>
          </a:p>
          <a:p>
            <a:pPr algn="l"/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January 4, 2017</a:t>
            </a:r>
          </a:p>
        </p:txBody>
      </p:sp>
    </p:spTree>
    <p:extLst>
      <p:ext uri="{BB962C8B-B14F-4D97-AF65-F5344CB8AC3E}">
        <p14:creationId xmlns:p14="http://schemas.microsoft.com/office/powerpoint/2010/main" val="2389256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99CCFF"/>
                </a:solidFill>
              </a:rPr>
              <a:t>D</a:t>
            </a:r>
            <a:r>
              <a:rPr lang="en-US" dirty="0" smtClean="0">
                <a:solidFill>
                  <a:srgbClr val="99CCFF"/>
                </a:solidFill>
              </a:rPr>
              <a:t>eveloper has implemented this in all the states that use GMS</a:t>
            </a:r>
          </a:p>
          <a:p>
            <a:r>
              <a:rPr lang="en-US" dirty="0">
                <a:solidFill>
                  <a:srgbClr val="99CCFF"/>
                </a:solidFill>
              </a:rPr>
              <a:t>M</a:t>
            </a:r>
            <a:r>
              <a:rPr lang="en-US" dirty="0" smtClean="0">
                <a:solidFill>
                  <a:srgbClr val="99CCFF"/>
                </a:solidFill>
              </a:rPr>
              <a:t>ore efficient way for Districts to see what has been done and what still needs to be done, in regards to applications</a:t>
            </a:r>
          </a:p>
          <a:p>
            <a:r>
              <a:rPr lang="en-US" dirty="0" smtClean="0">
                <a:solidFill>
                  <a:srgbClr val="99CCFF"/>
                </a:solidFill>
              </a:rPr>
              <a:t>Decreases the likelihood that Districts will use old/retired applications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68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FFC000"/>
                </a:solidFill>
              </a:rPr>
              <a:t>The following screen shots are from the GMS Test website and modifications may be made before the changes go live.</a:t>
            </a:r>
          </a:p>
          <a:p>
            <a:pPr marL="0" indent="0" algn="ctr">
              <a:buNone/>
            </a:pPr>
            <a:endParaRPr lang="en-US" dirty="0">
              <a:solidFill>
                <a:srgbClr val="FFC000"/>
              </a:solidFill>
            </a:endParaRPr>
          </a:p>
          <a:p>
            <a:pPr marL="0" indent="0" algn="ctr">
              <a:buNone/>
            </a:pPr>
            <a:endParaRPr lang="en-US" sz="2000" dirty="0" smtClean="0">
              <a:solidFill>
                <a:srgbClr val="99CCFF"/>
              </a:solidFill>
            </a:endParaRPr>
          </a:p>
          <a:p>
            <a:pPr marL="0" indent="0" algn="ctr">
              <a:buNone/>
            </a:pPr>
            <a:r>
              <a:rPr lang="en-US" sz="2000" dirty="0" smtClean="0">
                <a:solidFill>
                  <a:srgbClr val="99CCFF"/>
                </a:solidFill>
              </a:rPr>
              <a:t>This </a:t>
            </a:r>
            <a:r>
              <a:rPr lang="en-US" sz="2000" dirty="0" err="1" smtClean="0">
                <a:solidFill>
                  <a:srgbClr val="99CCFF"/>
                </a:solidFill>
              </a:rPr>
              <a:t>powerpoint</a:t>
            </a:r>
            <a:r>
              <a:rPr lang="en-US" sz="2000" dirty="0" smtClean="0">
                <a:solidFill>
                  <a:srgbClr val="99CCFF"/>
                </a:solidFill>
              </a:rPr>
              <a:t> will be available on the SDE website or you can email </a:t>
            </a:r>
            <a:r>
              <a:rPr lang="en-US" sz="2000" u="sng" dirty="0" smtClean="0">
                <a:solidFill>
                  <a:srgbClr val="99CCFF"/>
                </a:solidFill>
              </a:rPr>
              <a:t>zada.farris@sde.ok.gov</a:t>
            </a:r>
            <a:r>
              <a:rPr lang="en-US" sz="2000" dirty="0" smtClean="0">
                <a:solidFill>
                  <a:srgbClr val="99CCFF"/>
                </a:solidFill>
              </a:rPr>
              <a:t> to request a copy</a:t>
            </a:r>
            <a:endParaRPr lang="en-US" sz="2000" dirty="0">
              <a:solidFill>
                <a:srgbClr val="99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810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GMS Menu Page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69" t="17373" r="62123" b="2825"/>
          <a:stretch/>
        </p:blipFill>
        <p:spPr bwMode="auto">
          <a:xfrm>
            <a:off x="2752627" y="1417638"/>
            <a:ext cx="4003872" cy="4428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4929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Access Select Page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0" t="17592" r="59149" b="37145"/>
          <a:stretch/>
        </p:blipFill>
        <p:spPr bwMode="auto">
          <a:xfrm>
            <a:off x="626926" y="1493052"/>
            <a:ext cx="8059874" cy="4219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653" y="2630078"/>
            <a:ext cx="2065020" cy="1649691"/>
          </a:xfrm>
          <a:prstGeom prst="rect">
            <a:avLst/>
          </a:prstGeom>
        </p:spPr>
      </p:pic>
      <p:pic>
        <p:nvPicPr>
          <p:cNvPr id="2060" name="Picture 12" descr="Image result for draft"/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26" y="1468389"/>
            <a:ext cx="1684223" cy="1677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1492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Access Select Page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05" r="47382" b="27923"/>
          <a:stretch/>
        </p:blipFill>
        <p:spPr bwMode="auto">
          <a:xfrm>
            <a:off x="292229" y="1506535"/>
            <a:ext cx="8606673" cy="2839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8157" y="4515439"/>
            <a:ext cx="40158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99CCFF"/>
                </a:solidFill>
              </a:rPr>
              <a:t>Defaults to Current 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99CCFF"/>
                </a:solidFill>
              </a:rPr>
              <a:t>“Created” Section on top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99CCFF"/>
                </a:solidFill>
              </a:rPr>
              <a:t>Anytime you see a “</a:t>
            </a:r>
            <a:r>
              <a:rPr lang="en-US" dirty="0" smtClean="0">
                <a:solidFill>
                  <a:srgbClr val="99CCFF"/>
                </a:solidFill>
                <a:sym typeface="Webdings"/>
              </a:rPr>
              <a:t>” click to compress or expand</a:t>
            </a:r>
            <a:endParaRPr lang="en-US" dirty="0">
              <a:solidFill>
                <a:srgbClr val="99CCFF"/>
              </a:solidFill>
            </a:endParaRPr>
          </a:p>
        </p:txBody>
      </p:sp>
      <p:pic>
        <p:nvPicPr>
          <p:cNvPr id="7" name="Picture 12" descr="Image result for draft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29" y="1506535"/>
            <a:ext cx="1425526" cy="134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9886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Access Select Page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7" t="58799" r="48679" b="33352"/>
          <a:stretch/>
        </p:blipFill>
        <p:spPr bwMode="auto">
          <a:xfrm>
            <a:off x="256129" y="1649089"/>
            <a:ext cx="8774750" cy="4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49073" y="2771480"/>
            <a:ext cx="401581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99CCFF"/>
                </a:solidFill>
              </a:rPr>
              <a:t>Under “Actions”, simply click the button labeled with the action you would like to complete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99CC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99CCFF"/>
                </a:solidFill>
              </a:rPr>
              <a:t>Clicking “Delete Application” will prompt an “Are you sure?” pop-up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99CC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99CCFF"/>
                </a:solidFill>
              </a:rPr>
              <a:t>If no funds are associated with application, no “Payment” button will appear</a:t>
            </a:r>
          </a:p>
        </p:txBody>
      </p:sp>
      <p:pic>
        <p:nvPicPr>
          <p:cNvPr id="11266" name="Picture 2" descr="Image result for }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073" y="2106439"/>
            <a:ext cx="4081806" cy="589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Image result for }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29" y="2106439"/>
            <a:ext cx="4692944" cy="589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48112" y="2771480"/>
            <a:ext cx="40158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99CCFF"/>
                </a:solidFill>
              </a:rPr>
              <a:t>Defaults to the most current version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99CC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99CCFF"/>
                </a:solidFill>
              </a:rPr>
              <a:t>Status terms did not change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99CC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99CCFF"/>
                </a:solidFill>
              </a:rPr>
              <a:t>Dates of status did not change</a:t>
            </a:r>
          </a:p>
        </p:txBody>
      </p:sp>
    </p:spTree>
    <p:extLst>
      <p:ext uri="{BB962C8B-B14F-4D97-AF65-F5344CB8AC3E}">
        <p14:creationId xmlns:p14="http://schemas.microsoft.com/office/powerpoint/2010/main" val="1046668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Access Select Page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82" r="47393" b="14479"/>
          <a:stretch/>
        </p:blipFill>
        <p:spPr bwMode="auto">
          <a:xfrm>
            <a:off x="457200" y="1417638"/>
            <a:ext cx="8525164" cy="2890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8157" y="4515439"/>
            <a:ext cx="40158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99CCFF"/>
                </a:solidFill>
              </a:rPr>
              <a:t>“Available” Section on bottom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99CCFF"/>
                </a:solidFill>
              </a:rPr>
              <a:t>Includes due dates for applications</a:t>
            </a:r>
            <a:endParaRPr lang="en-US" dirty="0">
              <a:solidFill>
                <a:srgbClr val="99CC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99CCFF"/>
                </a:solidFill>
              </a:rPr>
              <a:t>Once the application has been created, it will move to the top section</a:t>
            </a:r>
          </a:p>
        </p:txBody>
      </p:sp>
      <p:pic>
        <p:nvPicPr>
          <p:cNvPr id="7" name="Picture 12" descr="Image result for draft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139" y="2024226"/>
            <a:ext cx="1684223" cy="1677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1586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B6F2769-7194-4217-93D3-3AF3A4742282}">
  <ds:schemaRefs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http://www.w3.org/XML/1998/namespace"/>
    <ds:schemaRef ds:uri="http://schemas.microsoft.com/sharepoint/v3/fields"/>
    <ds:schemaRef ds:uri="http://purl.org/dc/dcmitype/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1097</TotalTime>
  <Words>464</Words>
  <Application>Microsoft Office PowerPoint</Application>
  <PresentationFormat>On-screen Show (4:3)</PresentationFormat>
  <Paragraphs>82</Paragraphs>
  <Slides>16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GMS Access Select Training</vt:lpstr>
      <vt:lpstr>Purpose</vt:lpstr>
      <vt:lpstr>PowerPoint Presentation</vt:lpstr>
      <vt:lpstr>Current GMS Menu Page</vt:lpstr>
      <vt:lpstr>NEW Access Select Page</vt:lpstr>
      <vt:lpstr>NEW Access Select Page</vt:lpstr>
      <vt:lpstr>NEW Access Select Page</vt:lpstr>
      <vt:lpstr>NEW Access Select Page</vt:lpstr>
      <vt:lpstr>NEW Access Select Page</vt:lpstr>
      <vt:lpstr>NEW Access Select Page</vt:lpstr>
      <vt:lpstr>NEW Funding Summary Page</vt:lpstr>
      <vt:lpstr>NEW Funding Summary Page</vt:lpstr>
      <vt:lpstr>Incorrect Information</vt:lpstr>
      <vt:lpstr>Report It!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OMES</cp:lastModifiedBy>
  <cp:revision>129</cp:revision>
  <cp:lastPrinted>2016-01-12T21:13:37Z</cp:lastPrinted>
  <dcterms:created xsi:type="dcterms:W3CDTF">2010-04-12T23:12:02Z</dcterms:created>
  <dcterms:modified xsi:type="dcterms:W3CDTF">2017-01-25T20:13:17Z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