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4"/>
  </p:notesMasterIdLst>
  <p:handoutMasterIdLst>
    <p:handoutMasterId r:id="rId35"/>
  </p:handoutMasterIdLst>
  <p:sldIdLst>
    <p:sldId id="297" r:id="rId5"/>
    <p:sldId id="328" r:id="rId6"/>
    <p:sldId id="299" r:id="rId7"/>
    <p:sldId id="300" r:id="rId8"/>
    <p:sldId id="301" r:id="rId9"/>
    <p:sldId id="302" r:id="rId10"/>
    <p:sldId id="327" r:id="rId11"/>
    <p:sldId id="298" r:id="rId12"/>
    <p:sldId id="329" r:id="rId13"/>
    <p:sldId id="303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30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3" r:id="rId3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7B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9" autoAdjust="0"/>
    <p:restoredTop sz="94699"/>
  </p:normalViewPr>
  <p:slideViewPr>
    <p:cSldViewPr snapToGrid="0" snapToObjects="1">
      <p:cViewPr varScale="1">
        <p:scale>
          <a:sx n="66" d="100"/>
          <a:sy n="66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D4F94E-A312-4EBB-B3CA-9DDED48AE3A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BB4BA4-D9DE-4EBB-A554-DD573EBAE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26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2B61F4-4564-4049-A168-5E691344863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450338-F205-4CDD-A9DD-A0B4C7D71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4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1545-0B6B-CE42-841B-5C244E90E3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9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buClr>
                <a:schemeClr val="dk1"/>
              </a:buClr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3284682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30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84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9D9D9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690" y="6356350"/>
            <a:ext cx="48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9D9D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3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  <p:sldLayoutId id="214749346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w Cen MT"/>
          <a:ea typeface="+mj-ea"/>
          <a:cs typeface="Tw Cen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3368"/>
            <a:ext cx="7772400" cy="1470025"/>
          </a:xfrm>
        </p:spPr>
        <p:txBody>
          <a:bodyPr/>
          <a:lstStyle/>
          <a:p>
            <a:r>
              <a:rPr lang="en-US" dirty="0" smtClean="0"/>
              <a:t>OKLAHOMA CHARTER SCHOOLS 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Brad Clark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General Counsel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Oklahoma State Board of Education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Brad.Clark@sde.ok.gov</a:t>
            </a:r>
            <a:endParaRPr lang="en-US" b="1" dirty="0">
              <a:solidFill>
                <a:schemeClr val="bg1"/>
              </a:solidFill>
            </a:endParaRPr>
          </a:p>
          <a:p>
            <a:pPr marL="45720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405-420-4318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Charter school training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Application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Contract</a:t>
            </a:r>
          </a:p>
        </p:txBody>
      </p:sp>
    </p:spTree>
    <p:extLst>
      <p:ext uri="{BB962C8B-B14F-4D97-AF65-F5344CB8AC3E}">
        <p14:creationId xmlns:p14="http://schemas.microsoft.com/office/powerpoint/2010/main" val="12345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1" y="285126"/>
            <a:ext cx="8055429" cy="115409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Application Process – 70 O.S. §3-134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96143"/>
            <a:ext cx="7315200" cy="41583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Submission:  time limitations?</a:t>
            </a:r>
          </a:p>
          <a:p>
            <a:r>
              <a:rPr lang="en-US" dirty="0" smtClean="0"/>
              <a:t>Sponsor has 90 days </a:t>
            </a:r>
          </a:p>
          <a:p>
            <a:pPr lvl="1"/>
            <a:r>
              <a:rPr lang="en-US" dirty="0" smtClean="0"/>
              <a:t>Must accept or reject</a:t>
            </a:r>
          </a:p>
          <a:p>
            <a:pPr lvl="1"/>
            <a:r>
              <a:rPr lang="en-US" dirty="0" smtClean="0"/>
              <a:t>30 days to submit revised application</a:t>
            </a:r>
          </a:p>
          <a:p>
            <a:pPr lvl="1"/>
            <a:r>
              <a:rPr lang="en-US" dirty="0" smtClean="0"/>
              <a:t>30 additional days…</a:t>
            </a:r>
          </a:p>
          <a:p>
            <a:r>
              <a:rPr lang="en-US" dirty="0" smtClean="0"/>
              <a:t>Upon approval/rejection</a:t>
            </a:r>
          </a:p>
          <a:p>
            <a:pPr lvl="1"/>
            <a:r>
              <a:rPr lang="en-US" dirty="0" smtClean="0"/>
              <a:t>Approval:  negotiate 5 year contract</a:t>
            </a:r>
          </a:p>
          <a:p>
            <a:pPr lvl="1"/>
            <a:r>
              <a:rPr lang="en-US" dirty="0" smtClean="0"/>
              <a:t>Rejection:  appeal to the State Board of Education (school district only)</a:t>
            </a:r>
          </a:p>
          <a:p>
            <a:pPr lvl="2"/>
            <a:r>
              <a:rPr lang="en-US" dirty="0" smtClean="0"/>
              <a:t>Non-school district:  proceed to mediation or binding arbitration</a:t>
            </a:r>
          </a:p>
        </p:txBody>
      </p:sp>
    </p:spTree>
    <p:extLst>
      <p:ext uri="{BB962C8B-B14F-4D97-AF65-F5344CB8AC3E}">
        <p14:creationId xmlns:p14="http://schemas.microsoft.com/office/powerpoint/2010/main" val="34325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7754"/>
            <a:ext cx="7315200" cy="115409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Application – 70 O.S. </a:t>
            </a:r>
            <a:r>
              <a:rPr lang="en-US" dirty="0" smtClean="0"/>
              <a:t>§3-134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77265"/>
            <a:ext cx="7315200" cy="4432095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</a:pPr>
            <a:r>
              <a:rPr lang="en-US" sz="2400" dirty="0" smtClean="0"/>
              <a:t>10 to 35</a:t>
            </a:r>
          </a:p>
          <a:p>
            <a:pPr>
              <a:buClr>
                <a:schemeClr val="bg1"/>
              </a:buClr>
            </a:pPr>
            <a:r>
              <a:rPr lang="en-US" sz="2400" dirty="0" smtClean="0"/>
              <a:t>Application </a:t>
            </a:r>
            <a:r>
              <a:rPr lang="en-US" sz="2400" dirty="0"/>
              <a:t>to a sponsor must include 35 </a:t>
            </a:r>
            <a:r>
              <a:rPr lang="en-US" sz="2400" dirty="0" smtClean="0"/>
              <a:t>elements:</a:t>
            </a:r>
            <a:endParaRPr lang="en-US" sz="2400" dirty="0"/>
          </a:p>
          <a:p>
            <a:pPr lvl="1">
              <a:buClr>
                <a:schemeClr val="bg1"/>
              </a:buClr>
            </a:pPr>
            <a:r>
              <a:rPr lang="en-US" sz="2000" dirty="0"/>
              <a:t>Financial plans, financial controls and </a:t>
            </a: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</a:rPr>
              <a:t>audit requirements</a:t>
            </a:r>
          </a:p>
          <a:p>
            <a:pPr lvl="1">
              <a:buClr>
                <a:schemeClr val="bg1"/>
              </a:buClr>
            </a:pPr>
            <a:r>
              <a:rPr lang="en-US" sz="2000" dirty="0"/>
              <a:t>Start-up and 5-year budget including cash flow projections</a:t>
            </a:r>
          </a:p>
          <a:p>
            <a:pPr lvl="1">
              <a:buClr>
                <a:schemeClr val="bg1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Facilities plan, including contingency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plan</a:t>
            </a:r>
          </a:p>
          <a:p>
            <a:pPr lvl="1">
              <a:buClr>
                <a:schemeClr val="bg1"/>
              </a:buClr>
            </a:pPr>
            <a:r>
              <a:rPr lang="en-US" sz="2000" dirty="0" smtClean="0"/>
              <a:t>Description </a:t>
            </a:r>
            <a:r>
              <a:rPr lang="en-US" sz="2000" dirty="0"/>
              <a:t>of minimum and maximum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enrollment (caveat)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2000" dirty="0"/>
              <a:t>Description of academic program aligned with state standards</a:t>
            </a:r>
          </a:p>
          <a:p>
            <a:pPr lvl="1">
              <a:buClr>
                <a:schemeClr val="bg1"/>
              </a:buClr>
            </a:pPr>
            <a:r>
              <a:rPr lang="en-US" sz="2000" dirty="0"/>
              <a:t>Instructional framework (class size and structure, teaching methods,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lvl="1">
              <a:buClr>
                <a:schemeClr val="bg1"/>
              </a:buClr>
            </a:pPr>
            <a:r>
              <a:rPr lang="en-US" sz="2000" dirty="0"/>
              <a:t>Plan for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assessments</a:t>
            </a:r>
          </a:p>
          <a:p>
            <a:pPr lvl="1">
              <a:buClr>
                <a:schemeClr val="bg1"/>
              </a:buClr>
            </a:pPr>
            <a:r>
              <a:rPr lang="en-US" sz="2000" dirty="0"/>
              <a:t>Plan for serving students with disabilities, ELL, and struggling </a:t>
            </a:r>
            <a:r>
              <a:rPr lang="en-US" sz="2000" dirty="0" smtClean="0"/>
              <a:t>students</a:t>
            </a:r>
          </a:p>
          <a:p>
            <a:pPr lvl="1">
              <a:buClr>
                <a:schemeClr val="bg1"/>
              </a:buClr>
            </a:pPr>
            <a:r>
              <a:rPr lang="en-US" sz="2000" dirty="0" smtClean="0"/>
              <a:t>Demonstration of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community support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0849"/>
            <a:ext cx="7315200" cy="1154097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Application…70 </a:t>
            </a:r>
            <a:r>
              <a:rPr lang="en-US" dirty="0"/>
              <a:t>O.S. </a:t>
            </a:r>
            <a:r>
              <a:rPr lang="en-US" dirty="0" smtClean="0"/>
              <a:t>§3-134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50885"/>
            <a:ext cx="7315200" cy="4358476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400" dirty="0" smtClean="0"/>
              <a:t>Application…:</a:t>
            </a:r>
            <a:endParaRPr lang="en-US" sz="2400" dirty="0"/>
          </a:p>
          <a:p>
            <a:pPr lvl="1">
              <a:buClr>
                <a:schemeClr val="bg1"/>
              </a:buClr>
            </a:pPr>
            <a:r>
              <a:rPr lang="en-US" sz="2000" dirty="0"/>
              <a:t>Plan for student recruitment</a:t>
            </a:r>
          </a:p>
          <a:p>
            <a:pPr lvl="1">
              <a:buClr>
                <a:schemeClr val="bg1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Discipline</a:t>
            </a:r>
            <a:r>
              <a:rPr lang="en-US" sz="2000" dirty="0"/>
              <a:t> policies</a:t>
            </a:r>
          </a:p>
          <a:p>
            <a:pPr lvl="1">
              <a:buClr>
                <a:schemeClr val="bg1"/>
              </a:buClr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Organizational structure and responsibilities</a:t>
            </a:r>
          </a:p>
          <a:p>
            <a:pPr lvl="1">
              <a:buClr>
                <a:schemeClr val="bg1"/>
              </a:buClr>
            </a:pPr>
            <a:r>
              <a:rPr lang="en-US" sz="2000" dirty="0"/>
              <a:t>Plans for transportation and food </a:t>
            </a:r>
            <a:r>
              <a:rPr lang="en-US" sz="2000" dirty="0" smtClean="0"/>
              <a:t>service</a:t>
            </a:r>
          </a:p>
          <a:p>
            <a:pPr lvl="1">
              <a:buClr>
                <a:schemeClr val="bg1"/>
              </a:buClr>
            </a:pPr>
            <a:r>
              <a:rPr lang="en-US" sz="2000" dirty="0" smtClean="0"/>
              <a:t>Governing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board must meet at least quarterly</a:t>
            </a:r>
            <a:r>
              <a:rPr lang="en-US" sz="2000" dirty="0"/>
              <a:t> within the state</a:t>
            </a:r>
          </a:p>
          <a:p>
            <a:pPr lvl="1">
              <a:buClr>
                <a:schemeClr val="bg1"/>
              </a:buClr>
            </a:pPr>
            <a:r>
              <a:rPr lang="en-US" sz="2000" dirty="0"/>
              <a:t>For counties with </a:t>
            </a:r>
            <a:r>
              <a:rPr lang="en-US" sz="2000" dirty="0" smtClean="0"/>
              <a:t>500,000- </a:t>
            </a:r>
            <a:r>
              <a:rPr lang="en-US" sz="2000" dirty="0"/>
              <a:t>people, a majority of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board members</a:t>
            </a:r>
            <a:r>
              <a:rPr lang="en-US" sz="2000" dirty="0"/>
              <a:t> must be residents within the geographic boundary of the sponsor</a:t>
            </a:r>
          </a:p>
          <a:p>
            <a:pPr lvl="1">
              <a:buClr>
                <a:schemeClr val="bg1"/>
              </a:buClr>
            </a:pPr>
            <a:r>
              <a:rPr lang="en-US" sz="2000" dirty="0"/>
              <a:t>Requirement that the school follow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Open Meeting and Open Records Acts</a:t>
            </a:r>
          </a:p>
          <a:p>
            <a:pPr lvl="1">
              <a:buClr>
                <a:schemeClr val="tx1"/>
              </a:buClr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	Sponsorship </a:t>
            </a:r>
            <a:r>
              <a:rPr lang="en-US" dirty="0"/>
              <a:t>– 70 O.S. </a:t>
            </a:r>
            <a:r>
              <a:rPr lang="en-US" dirty="0" smtClean="0"/>
              <a:t>§3-134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Upon approval, </a:t>
            </a:r>
            <a:r>
              <a:rPr lang="en-US" strike="sngStrike" dirty="0" smtClean="0"/>
              <a:t>sponsor</a:t>
            </a:r>
            <a:r>
              <a:rPr lang="en-US" dirty="0" smtClean="0"/>
              <a:t> charter to provide:</a:t>
            </a:r>
          </a:p>
          <a:p>
            <a:pPr lvl="1"/>
            <a:r>
              <a:rPr lang="en-US" dirty="0" smtClean="0"/>
              <a:t>Charter</a:t>
            </a:r>
          </a:p>
          <a:p>
            <a:pPr lvl="1"/>
            <a:r>
              <a:rPr lang="en-US" dirty="0" smtClean="0"/>
              <a:t>Charter contract</a:t>
            </a:r>
          </a:p>
          <a:p>
            <a:pPr lvl="1"/>
            <a:r>
              <a:rPr lang="en-US" dirty="0" smtClean="0"/>
              <a:t>Minutes</a:t>
            </a:r>
          </a:p>
          <a:p>
            <a:pPr lvl="1"/>
            <a:r>
              <a:rPr lang="en-US" dirty="0" smtClean="0"/>
              <a:t>Physical location, grades, and opening date</a:t>
            </a:r>
          </a:p>
          <a:p>
            <a:r>
              <a:rPr lang="en-US" dirty="0" smtClean="0"/>
              <a:t>Powers and duties</a:t>
            </a:r>
          </a:p>
          <a:p>
            <a:pPr lvl="1"/>
            <a:r>
              <a:rPr lang="en-US" dirty="0" smtClean="0"/>
              <a:t>Oversight through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annual</a:t>
            </a:r>
            <a:r>
              <a:rPr lang="en-US" dirty="0" smtClean="0"/>
              <a:t> performance reviews</a:t>
            </a:r>
          </a:p>
          <a:p>
            <a:pPr lvl="1"/>
            <a:r>
              <a:rPr lang="en-US" dirty="0" smtClean="0"/>
              <a:t>Decline weak or inadequate applications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Monitor performance and legal compliance</a:t>
            </a:r>
          </a:p>
          <a:p>
            <a:pPr lvl="1"/>
            <a:r>
              <a:rPr lang="en-US" dirty="0" smtClean="0"/>
              <a:t>Renewal/non-renewal</a:t>
            </a:r>
          </a:p>
          <a:p>
            <a:pPr lvl="1"/>
            <a:r>
              <a:rPr lang="en-US" dirty="0" smtClean="0"/>
              <a:t>Develop policies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– 70 O.S. </a:t>
            </a:r>
            <a:r>
              <a:rPr lang="en-US" dirty="0" smtClean="0"/>
              <a:t>§3-135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Charter incorporation</a:t>
            </a:r>
          </a:p>
          <a:p>
            <a:r>
              <a:rPr lang="en-US" dirty="0" smtClean="0"/>
              <a:t>Admission policies and procedures 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“Equally free and open”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Shall not discriminate or limit enrollment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Tiered enrollment?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Lottery?</a:t>
            </a:r>
          </a:p>
          <a:p>
            <a:r>
              <a:rPr lang="en-US" dirty="0" smtClean="0"/>
              <a:t>Management &amp; Administration</a:t>
            </a:r>
          </a:p>
          <a:p>
            <a:r>
              <a:rPr lang="en-US" dirty="0" smtClean="0"/>
              <a:t>Audit procedures</a:t>
            </a:r>
          </a:p>
          <a:p>
            <a:r>
              <a:rPr lang="en-US" dirty="0" smtClean="0"/>
              <a:t>Compliance with Act</a:t>
            </a:r>
          </a:p>
          <a:p>
            <a:r>
              <a:rPr lang="en-US" dirty="0" smtClean="0"/>
              <a:t>Term</a:t>
            </a:r>
          </a:p>
          <a:p>
            <a:r>
              <a:rPr lang="en-US" dirty="0" smtClean="0"/>
              <a:t>Funding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Startup - 70 O.S. §3-135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hiring or operations until contract is signed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Sponsor “reasonable” preopening requirements</a:t>
            </a:r>
          </a:p>
          <a:p>
            <a:pPr lvl="1"/>
            <a:r>
              <a:rPr lang="en-US" dirty="0" smtClean="0"/>
              <a:t>Health, building, safety, insurance, other legal requirements</a:t>
            </a:r>
          </a:p>
          <a:p>
            <a:r>
              <a:rPr lang="en-US" dirty="0" smtClean="0"/>
              <a:t>Employment Agreement</a:t>
            </a:r>
          </a:p>
          <a:p>
            <a:pPr lvl="1"/>
            <a:r>
              <a:rPr lang="en-US" dirty="0" smtClean="0"/>
              <a:t>Professional development</a:t>
            </a:r>
          </a:p>
          <a:p>
            <a:pPr lvl="1"/>
            <a:r>
              <a:rPr lang="en-US" dirty="0" smtClean="0"/>
              <a:t>Certification </a:t>
            </a:r>
          </a:p>
          <a:p>
            <a:pPr lvl="1"/>
            <a:r>
              <a:rPr lang="en-US" dirty="0" smtClean="0"/>
              <a:t>Leave policy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uspension/dismissal</a:t>
            </a:r>
          </a:p>
          <a:p>
            <a:pPr lvl="1"/>
            <a:r>
              <a:rPr lang="en-US" dirty="0" smtClean="0"/>
              <a:t>Rights if closed/terminated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05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6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Framework – </a:t>
            </a:r>
            <a:br>
              <a:rPr lang="en-US" dirty="0" smtClean="0"/>
            </a:br>
            <a:r>
              <a:rPr lang="en-US" dirty="0" smtClean="0"/>
              <a:t>70 </a:t>
            </a:r>
            <a:r>
              <a:rPr lang="en-US" dirty="0"/>
              <a:t>O.S. §3-135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Annual review</a:t>
            </a:r>
          </a:p>
          <a:p>
            <a:r>
              <a:rPr lang="en-US" dirty="0" smtClean="0"/>
              <a:t>Academic proficiency</a:t>
            </a:r>
          </a:p>
          <a:p>
            <a:r>
              <a:rPr lang="en-US" dirty="0" smtClean="0"/>
              <a:t>Academic growth</a:t>
            </a:r>
          </a:p>
          <a:p>
            <a:r>
              <a:rPr lang="en-US" dirty="0" smtClean="0"/>
              <a:t>Attendance </a:t>
            </a:r>
          </a:p>
          <a:p>
            <a:r>
              <a:rPr lang="en-US" dirty="0" smtClean="0"/>
              <a:t>Graduation rate</a:t>
            </a:r>
          </a:p>
          <a:p>
            <a:r>
              <a:rPr lang="en-US" dirty="0" smtClean="0"/>
              <a:t>Postsecondary readiness</a:t>
            </a:r>
          </a:p>
          <a:p>
            <a:r>
              <a:rPr lang="en-US" dirty="0" smtClean="0"/>
              <a:t>Financial</a:t>
            </a:r>
          </a:p>
          <a:p>
            <a:r>
              <a:rPr lang="en-US" dirty="0" smtClean="0"/>
              <a:t>Governing board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en-US" dirty="0"/>
              <a:t>Renewal - 70 O.S. §3-</a:t>
            </a:r>
            <a:r>
              <a:rPr lang="en-US" dirty="0" smtClean="0"/>
              <a:t>137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93219"/>
            <a:ext cx="7315200" cy="468580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year of operation</a:t>
            </a:r>
          </a:p>
          <a:p>
            <a:pPr lvl="1"/>
            <a:r>
              <a:rPr lang="en-US" dirty="0" smtClean="0"/>
              <a:t>Summary of performance to date</a:t>
            </a:r>
          </a:p>
          <a:p>
            <a:pPr lvl="2"/>
            <a:r>
              <a:rPr lang="en-US" dirty="0" smtClean="0"/>
              <a:t>Consideration of at-risk population</a:t>
            </a:r>
          </a:p>
          <a:p>
            <a:pPr lvl="2"/>
            <a:r>
              <a:rPr lang="en-US" dirty="0" smtClean="0"/>
              <a:t>Weakness/concerns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  <a:endParaRPr lang="en-US" dirty="0" smtClean="0"/>
          </a:p>
          <a:p>
            <a:pPr lvl="1"/>
            <a:r>
              <a:rPr lang="en-US" dirty="0" smtClean="0"/>
              <a:t>Opportunity to respond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year of operation</a:t>
            </a:r>
          </a:p>
          <a:p>
            <a:pPr lvl="1"/>
            <a:r>
              <a:rPr lang="en-US" dirty="0" smtClean="0"/>
              <a:t>Renewal application</a:t>
            </a:r>
          </a:p>
          <a:p>
            <a:pPr lvl="1"/>
            <a:r>
              <a:rPr lang="en-US" dirty="0" smtClean="0"/>
              <a:t>Improvements planned and/or undertaken</a:t>
            </a:r>
          </a:p>
          <a:p>
            <a:pPr lvl="1"/>
            <a:r>
              <a:rPr lang="en-US" dirty="0" smtClean="0"/>
              <a:t>Plan for next term</a:t>
            </a:r>
          </a:p>
          <a:p>
            <a:r>
              <a:rPr lang="en-US" dirty="0" smtClean="0"/>
              <a:t>Intent to not renew– 8 months prior to expiration</a:t>
            </a:r>
          </a:p>
          <a:p>
            <a:r>
              <a:rPr lang="en-US" dirty="0" smtClean="0"/>
              <a:t>Decisions are transparent based on:</a:t>
            </a:r>
          </a:p>
          <a:p>
            <a:pPr lvl="1"/>
            <a:r>
              <a:rPr lang="en-US" dirty="0" smtClean="0"/>
              <a:t>Performance evidence</a:t>
            </a:r>
          </a:p>
          <a:p>
            <a:pPr lvl="1"/>
            <a:r>
              <a:rPr lang="en-US" dirty="0" smtClean="0"/>
              <a:t>Achievement of standards and targets</a:t>
            </a:r>
          </a:p>
          <a:p>
            <a:pPr lvl="1"/>
            <a:r>
              <a:rPr lang="en-US" dirty="0" smtClean="0"/>
              <a:t>Public report</a:t>
            </a:r>
          </a:p>
          <a:p>
            <a:r>
              <a:rPr lang="en-US" dirty="0" smtClean="0"/>
              <a:t>Binding arbitration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429768"/>
            <a:ext cx="8485632" cy="55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1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457200"/>
            <a:ext cx="8670036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75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 - 70 O.S. §3-</a:t>
            </a:r>
            <a:r>
              <a:rPr lang="en-US" dirty="0" smtClean="0"/>
              <a:t>137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to meet performance targets</a:t>
            </a:r>
          </a:p>
          <a:p>
            <a:r>
              <a:rPr lang="en-US" dirty="0" smtClean="0"/>
              <a:t>Fiscal (</a:t>
            </a:r>
            <a:r>
              <a:rPr lang="en-US" dirty="0" err="1" smtClean="0"/>
              <a:t>mis</a:t>
            </a:r>
            <a:r>
              <a:rPr lang="en-US" dirty="0" smtClean="0"/>
              <a:t>)management</a:t>
            </a:r>
          </a:p>
          <a:p>
            <a:r>
              <a:rPr lang="en-US" dirty="0" smtClean="0"/>
              <a:t>Violation of law, other good cause</a:t>
            </a:r>
          </a:p>
          <a:p>
            <a:r>
              <a:rPr lang="en-US" dirty="0" smtClean="0"/>
              <a:t>90 days written notice</a:t>
            </a:r>
          </a:p>
          <a:p>
            <a:r>
              <a:rPr lang="en-US" dirty="0" smtClean="0"/>
              <a:t>Informal hearing</a:t>
            </a:r>
          </a:p>
          <a:p>
            <a:pPr lvl="1"/>
            <a:r>
              <a:rPr lang="en-US" dirty="0" smtClean="0"/>
              <a:t>14 days</a:t>
            </a:r>
          </a:p>
          <a:p>
            <a:r>
              <a:rPr lang="en-US" dirty="0" smtClean="0"/>
              <a:t>Binding arbitration?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7754"/>
            <a:ext cx="7315200" cy="1154097"/>
          </a:xfrm>
        </p:spPr>
        <p:txBody>
          <a:bodyPr/>
          <a:lstStyle/>
          <a:p>
            <a:r>
              <a:rPr lang="en-US" dirty="0"/>
              <a:t>Compliance - 70 O.S. §3-</a:t>
            </a:r>
            <a:r>
              <a:rPr lang="en-US" dirty="0" smtClean="0"/>
              <a:t>136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23223"/>
            <a:ext cx="7315200" cy="42423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Except as provided for in the Charter Schools Act…exempt from statutes, rules, and </a:t>
            </a:r>
            <a:r>
              <a:rPr lang="en-US" dirty="0" smtClean="0"/>
              <a:t>regulations</a:t>
            </a:r>
          </a:p>
          <a:p>
            <a:r>
              <a:rPr lang="en-US" dirty="0" smtClean="0"/>
              <a:t>Federal regulations, state law, rules relating to health, safety, civil rights and insurance</a:t>
            </a:r>
          </a:p>
          <a:p>
            <a:r>
              <a:rPr lang="en-US" dirty="0" smtClean="0"/>
              <a:t>Nonsectarian</a:t>
            </a:r>
          </a:p>
          <a:p>
            <a:r>
              <a:rPr lang="en-US" dirty="0" smtClean="0"/>
              <a:t>Oklahoma School Testing Program</a:t>
            </a:r>
          </a:p>
          <a:p>
            <a:r>
              <a:rPr lang="en-US" dirty="0" smtClean="0"/>
              <a:t>Financial audits, audit procedures, reporting requirements</a:t>
            </a:r>
          </a:p>
          <a:p>
            <a:r>
              <a:rPr lang="en-US" dirty="0" smtClean="0"/>
              <a:t>Use Oklahoma Cost Account System (OCAS) to report financial transactions </a:t>
            </a:r>
          </a:p>
          <a:p>
            <a:r>
              <a:rPr lang="en-US" dirty="0" smtClean="0"/>
              <a:t>Individuals with Disabilities Education Act (IDEA)</a:t>
            </a:r>
          </a:p>
        </p:txBody>
      </p:sp>
    </p:spTree>
    <p:extLst>
      <p:ext uri="{BB962C8B-B14F-4D97-AF65-F5344CB8AC3E}">
        <p14:creationId xmlns:p14="http://schemas.microsoft.com/office/powerpoint/2010/main" val="30413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- 70 O.S. §3-136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Board member conflict of interest statutes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 tuition or fees</a:t>
            </a:r>
          </a:p>
          <a:p>
            <a:r>
              <a:rPr lang="en-US" dirty="0"/>
              <a:t>No home school generation of revenue</a:t>
            </a:r>
          </a:p>
          <a:p>
            <a:r>
              <a:rPr lang="en-US" dirty="0"/>
              <a:t>Days of instruction (180 days/1080 hours)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Student suspension</a:t>
            </a:r>
          </a:p>
          <a:p>
            <a:r>
              <a:rPr lang="en-US" dirty="0"/>
              <a:t>School district for Governmental Tort Claims </a:t>
            </a:r>
            <a:r>
              <a:rPr lang="en-US" dirty="0" smtClean="0"/>
              <a:t>Act</a:t>
            </a:r>
          </a:p>
          <a:p>
            <a:r>
              <a:rPr lang="en-US" dirty="0" smtClean="0"/>
              <a:t>Teachers retirement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</a:p>
          <a:p>
            <a:r>
              <a:rPr lang="en-US" dirty="0" smtClean="0"/>
              <a:t>No taxes or issuing bonds, but…</a:t>
            </a:r>
          </a:p>
          <a:p>
            <a:r>
              <a:rPr lang="en-US" dirty="0" smtClean="0"/>
              <a:t>Quarterly board meetings</a:t>
            </a:r>
          </a:p>
          <a:p>
            <a:r>
              <a:rPr lang="en-US" dirty="0" smtClean="0"/>
              <a:t>Open Meetings Act</a:t>
            </a:r>
          </a:p>
          <a:p>
            <a:r>
              <a:rPr lang="en-US" dirty="0" smtClean="0"/>
              <a:t>Open Records Act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Meetings </a:t>
            </a:r>
            <a:r>
              <a:rPr lang="en-US"/>
              <a:t>Act </a:t>
            </a:r>
            <a:r>
              <a:rPr lang="en-US" smtClean="0"/>
              <a:t>– 25 O.S</a:t>
            </a:r>
            <a:r>
              <a:rPr lang="en-US" dirty="0"/>
              <a:t>. §</a:t>
            </a:r>
            <a:r>
              <a:rPr lang="en-US" dirty="0" smtClean="0"/>
              <a:t>301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Encourage and facilitate informed citizenry</a:t>
            </a:r>
          </a:p>
          <a:p>
            <a:r>
              <a:rPr lang="en-US" dirty="0" smtClean="0"/>
              <a:t>Meetings of public bodies at </a:t>
            </a:r>
            <a:r>
              <a:rPr lang="en-US" u="sng" dirty="0" smtClean="0"/>
              <a:t>place, time and location</a:t>
            </a:r>
            <a:r>
              <a:rPr lang="en-US" dirty="0" smtClean="0"/>
              <a:t> convenient and open to public</a:t>
            </a:r>
          </a:p>
          <a:p>
            <a:pPr lvl="1"/>
            <a:r>
              <a:rPr lang="en-US" dirty="0" smtClean="0"/>
              <a:t>Does not include informal gatherings</a:t>
            </a:r>
          </a:p>
          <a:p>
            <a:r>
              <a:rPr lang="en-US" dirty="0" smtClean="0"/>
              <a:t>Advance notice of meeting</a:t>
            </a:r>
          </a:p>
          <a:p>
            <a:r>
              <a:rPr lang="en-US" dirty="0" smtClean="0"/>
              <a:t>Executive session – </a:t>
            </a:r>
            <a:r>
              <a:rPr lang="en-US" b="1" u="sng" dirty="0" smtClean="0"/>
              <a:t>do not do unless specifically authorized by 25 O.S. 307(b)</a:t>
            </a:r>
          </a:p>
          <a:p>
            <a:r>
              <a:rPr lang="en-US" dirty="0" smtClean="0"/>
              <a:t>Penalties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</a:t>
            </a:r>
            <a:r>
              <a:rPr lang="en-US" dirty="0"/>
              <a:t>Records - </a:t>
            </a:r>
            <a:r>
              <a:rPr lang="en-US" dirty="0" smtClean="0"/>
              <a:t>51O.S</a:t>
            </a:r>
            <a:r>
              <a:rPr lang="en-US" dirty="0"/>
              <a:t>. </a:t>
            </a:r>
            <a:r>
              <a:rPr lang="en-US" dirty="0" smtClean="0"/>
              <a:t>§24A.1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Front page of the paper theory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Things created by or in the custody of public body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E-mail?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Confidential</a:t>
            </a:r>
          </a:p>
          <a:p>
            <a:pPr lvl="1"/>
            <a:r>
              <a:rPr lang="en-US" sz="3200" dirty="0" smtClean="0">
                <a:latin typeface="Calibri" panose="020F0502020204030204" pitchFamily="34" charset="0"/>
              </a:rPr>
              <a:t>Student records</a:t>
            </a:r>
          </a:p>
          <a:p>
            <a:pPr lvl="1"/>
            <a:r>
              <a:rPr lang="en-US" sz="3200" dirty="0" smtClean="0">
                <a:latin typeface="Calibri" panose="020F0502020204030204" pitchFamily="34" charset="0"/>
              </a:rPr>
              <a:t>Attorney-client</a:t>
            </a:r>
          </a:p>
          <a:p>
            <a:pPr lvl="1"/>
            <a:r>
              <a:rPr lang="en-US" sz="3200" dirty="0" smtClean="0">
                <a:latin typeface="Calibri" panose="020F0502020204030204" pitchFamily="34" charset="0"/>
              </a:rPr>
              <a:t>Executive session</a:t>
            </a:r>
          </a:p>
          <a:p>
            <a:pPr lvl="1"/>
            <a:r>
              <a:rPr lang="en-US" sz="3200" dirty="0" smtClean="0">
                <a:latin typeface="Calibri" panose="020F0502020204030204" pitchFamily="34" charset="0"/>
              </a:rPr>
              <a:t>Personnel records?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Violations?</a:t>
            </a:r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3187" y="3580149"/>
            <a:ext cx="3952742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2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- 70 O.S. §3-</a:t>
            </a:r>
            <a:r>
              <a:rPr lang="en-US" dirty="0" smtClean="0"/>
              <a:t>137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Senate Bill 782</a:t>
            </a:r>
          </a:p>
          <a:p>
            <a:r>
              <a:rPr lang="en-US" dirty="0" smtClean="0"/>
              <a:t>Bottom 5% at time of renewal</a:t>
            </a:r>
          </a:p>
          <a:p>
            <a:pPr lvl="1"/>
            <a:r>
              <a:rPr lang="en-US" dirty="0" smtClean="0"/>
              <a:t>Average of current year and two prior years</a:t>
            </a:r>
          </a:p>
          <a:p>
            <a:r>
              <a:rPr lang="en-US" dirty="0"/>
              <a:t>What if A-F changes?</a:t>
            </a:r>
          </a:p>
          <a:p>
            <a:r>
              <a:rPr lang="en-US" dirty="0" smtClean="0"/>
              <a:t>What if the Sponsor does not close the school?</a:t>
            </a:r>
          </a:p>
        </p:txBody>
      </p:sp>
    </p:spTree>
    <p:extLst>
      <p:ext uri="{BB962C8B-B14F-4D97-AF65-F5344CB8AC3E}">
        <p14:creationId xmlns:p14="http://schemas.microsoft.com/office/powerpoint/2010/main" val="19347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Droid Serif"/>
              <a:buNone/>
            </a:pPr>
            <a:r>
              <a:rPr lang="en-US" sz="3600" dirty="0" smtClean="0">
                <a:latin typeface="Droid Serif"/>
                <a:ea typeface="Droid Serif"/>
                <a:cs typeface="Droid Serif"/>
                <a:sym typeface="Droid Serif"/>
              </a:rPr>
              <a:t>Refusal to Close Shop</a:t>
            </a:r>
            <a:endParaRPr lang="en" sz="3600" dirty="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Font typeface="Droid Serif"/>
              <a:buNone/>
            </a:pPr>
            <a:endParaRPr sz="3000" b="0" i="0" u="none" strike="noStrike" cap="none" baseline="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65300"/>
            <a:ext cx="8229600" cy="417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4674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- 70 O.S. §3-</a:t>
            </a:r>
            <a:r>
              <a:rPr lang="en-US" dirty="0" smtClean="0"/>
              <a:t>137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not closed, sponsor appears before State Board of Education</a:t>
            </a:r>
          </a:p>
          <a:p>
            <a:r>
              <a:rPr lang="en-US" dirty="0"/>
              <a:t>State Board may:</a:t>
            </a:r>
          </a:p>
          <a:p>
            <a:pPr lvl="1"/>
            <a:r>
              <a:rPr lang="en-US" dirty="0"/>
              <a:t>Transfer sponsorship</a:t>
            </a:r>
          </a:p>
          <a:p>
            <a:pPr lvl="1"/>
            <a:r>
              <a:rPr lang="en-US" dirty="0"/>
              <a:t>Order closure</a:t>
            </a:r>
          </a:p>
          <a:p>
            <a:pPr lvl="1"/>
            <a:r>
              <a:rPr lang="en-US" dirty="0"/>
              <a:t>Reduce administrative </a:t>
            </a:r>
            <a:r>
              <a:rPr lang="en-US" dirty="0" smtClean="0"/>
              <a:t>fee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Due Process?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Other Factors?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- 70 O.S. §3-</a:t>
            </a:r>
            <a:r>
              <a:rPr lang="en-US" dirty="0" smtClean="0"/>
              <a:t>140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Students who reside within the boundaries or who transfer</a:t>
            </a:r>
          </a:p>
          <a:p>
            <a:r>
              <a:rPr lang="en-US" dirty="0" smtClean="0"/>
              <a:t>Capacity insufficient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</a:p>
          <a:p>
            <a:r>
              <a:rPr lang="en-US" dirty="0" smtClean="0"/>
              <a:t>Academic Enterprise Zone – 60% free and reduced</a:t>
            </a:r>
          </a:p>
          <a:p>
            <a:r>
              <a:rPr lang="en-US" dirty="0" smtClean="0"/>
              <a:t>Nondiscrimination </a:t>
            </a:r>
          </a:p>
          <a:p>
            <a:r>
              <a:rPr lang="en-US" dirty="0" smtClean="0"/>
              <a:t>Enrollment caps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Shall not discriminate/as free and open as traditional school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4563"/>
            <a:ext cx="7315200" cy="1154097"/>
          </a:xfrm>
        </p:spPr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4618"/>
            <a:ext cx="7315200" cy="4539315"/>
          </a:xfrm>
        </p:spPr>
        <p:txBody>
          <a:bodyPr>
            <a:noAutofit/>
          </a:bodyPr>
          <a:lstStyle/>
          <a:p>
            <a:r>
              <a:rPr lang="en-US" sz="2600" dirty="0" smtClean="0"/>
              <a:t>General Counsel to the State Department/State Board of Education represents the Oklahoma </a:t>
            </a:r>
            <a:r>
              <a:rPr lang="en-US" sz="2600" smtClean="0"/>
              <a:t>State Department/Board </a:t>
            </a:r>
            <a:r>
              <a:rPr lang="en-US" sz="2600" dirty="0" smtClean="0"/>
              <a:t>of Education</a:t>
            </a:r>
          </a:p>
          <a:p>
            <a:r>
              <a:rPr lang="en-US" sz="2600" dirty="0" smtClean="0"/>
              <a:t>This document provides general information regarding the Oklahoma Charter Schools Act and should not be construed as professional advice or opinion on specific facts or circumstances</a:t>
            </a:r>
          </a:p>
          <a:p>
            <a:r>
              <a:rPr lang="en-US" sz="2600" dirty="0" smtClean="0"/>
              <a:t>Charter school applicants should consult with their own independent legal counsel for advice in matters regarding the Oklahoma Charter Schools Act.</a:t>
            </a:r>
          </a:p>
        </p:txBody>
      </p:sp>
    </p:spTree>
    <p:extLst>
      <p:ext uri="{BB962C8B-B14F-4D97-AF65-F5344CB8AC3E}">
        <p14:creationId xmlns:p14="http://schemas.microsoft.com/office/powerpoint/2010/main" val="3808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Charter School?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School</a:t>
            </a:r>
          </a:p>
          <a:p>
            <a:r>
              <a:rPr lang="en-US" dirty="0" smtClean="0"/>
              <a:t>Contract</a:t>
            </a:r>
          </a:p>
          <a:p>
            <a:r>
              <a:rPr lang="en-US" dirty="0" smtClean="0"/>
              <a:t>Specific curriculum?</a:t>
            </a:r>
          </a:p>
          <a:p>
            <a:r>
              <a:rPr lang="en-US" dirty="0" smtClean="0"/>
              <a:t>Exempt from certain regulations</a:t>
            </a:r>
          </a:p>
          <a:p>
            <a:pPr lvl="1"/>
            <a:r>
              <a:rPr lang="en-US" dirty="0" smtClean="0"/>
              <a:t>Teacher Due Process; TLE; collective bargaining; credentialing</a:t>
            </a:r>
          </a:p>
          <a:p>
            <a:r>
              <a:rPr lang="en-US" dirty="0" smtClean="0"/>
              <a:t>Flexibility in exchange for accountability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radeGothic BoldTwo"/>
                <a:cs typeface="TradeGothic BoldTwo"/>
              </a:rPr>
              <a:t>What is a Charter School?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2064415" y="1425995"/>
            <a:ext cx="5288793" cy="5127206"/>
            <a:chOff x="3733210" y="510699"/>
            <a:chExt cx="5473522" cy="4387654"/>
          </a:xfrm>
        </p:grpSpPr>
        <p:sp>
          <p:nvSpPr>
            <p:cNvPr id="7" name="Rounded Rectangle 6"/>
            <p:cNvSpPr/>
            <p:nvPr/>
          </p:nvSpPr>
          <p:spPr>
            <a:xfrm>
              <a:off x="3733210" y="510699"/>
              <a:ext cx="5473522" cy="11269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Charter Sponsor (Authorizer): </a:t>
              </a:r>
              <a:r>
                <a:rPr lang="en-US" dirty="0" smtClean="0">
                  <a:solidFill>
                    <a:schemeClr val="bg1"/>
                  </a:solidFill>
                </a:rPr>
                <a:t>Allows the school to exist.  Receives up to 5% of all state aid from the school in return for services. 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733210" y="2114326"/>
              <a:ext cx="5473522" cy="11269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Governing Board: </a:t>
              </a:r>
              <a:r>
                <a:rPr lang="en-US" dirty="0" smtClean="0">
                  <a:solidFill>
                    <a:schemeClr val="bg1"/>
                  </a:solidFill>
                </a:rPr>
                <a:t>Typically incorporated as a 501(c)3, this body is the applicant to the sponsor and manages the school’s function like a school board.  They are subject to Open Meetings/Records Act.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733210" y="3771452"/>
              <a:ext cx="5473522" cy="11269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School Leadership: </a:t>
              </a:r>
              <a:r>
                <a:rPr lang="en-US" dirty="0" smtClean="0">
                  <a:solidFill>
                    <a:schemeClr val="bg1"/>
                  </a:solidFill>
                </a:rPr>
                <a:t>This person or team runs the day-to-day operations of the school and is hired and fired by the “Board of Governance.”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4757159" y="2775279"/>
            <a:ext cx="0" cy="721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57159" y="4695367"/>
            <a:ext cx="0" cy="721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633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Purpose – 70 O.S. §3-131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Improve student learning</a:t>
            </a:r>
          </a:p>
          <a:p>
            <a:r>
              <a:rPr lang="en-US" dirty="0" smtClean="0"/>
              <a:t>Increase learning opportunities for students</a:t>
            </a:r>
          </a:p>
          <a:p>
            <a:r>
              <a:rPr lang="en-US" dirty="0" smtClean="0"/>
              <a:t>Different and innovative teaching</a:t>
            </a:r>
          </a:p>
          <a:p>
            <a:r>
              <a:rPr lang="en-US" dirty="0" smtClean="0"/>
              <a:t>Additional choices</a:t>
            </a:r>
          </a:p>
          <a:p>
            <a:r>
              <a:rPr lang="en-US" dirty="0" smtClean="0"/>
              <a:t>Require measurement of student learning and create innovative forms of measuring student learning</a:t>
            </a:r>
          </a:p>
          <a:p>
            <a:r>
              <a:rPr lang="en-US" dirty="0" smtClean="0"/>
              <a:t>Establish new forms of accountability; and</a:t>
            </a:r>
          </a:p>
          <a:p>
            <a:r>
              <a:rPr lang="en-US" dirty="0" smtClean="0"/>
              <a:t>New professional development opportunities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7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9102"/>
            <a:ext cx="7315200" cy="1154097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Sponsors – 70 O.S. §3-132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0455"/>
            <a:ext cx="7315200" cy="4468905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ANY </a:t>
            </a:r>
            <a:r>
              <a:rPr lang="en-US" sz="2000" dirty="0"/>
              <a:t>s</a:t>
            </a:r>
            <a:r>
              <a:rPr lang="en-US" sz="2000" dirty="0" smtClean="0"/>
              <a:t>chool district</a:t>
            </a:r>
          </a:p>
          <a:p>
            <a:r>
              <a:rPr lang="en-US" sz="2000" dirty="0" smtClean="0"/>
              <a:t>Technology center school district (29)</a:t>
            </a:r>
          </a:p>
          <a:p>
            <a:r>
              <a:rPr lang="en-US" sz="2000" dirty="0" smtClean="0"/>
              <a:t>Accredited institution of higher education, so long as…</a:t>
            </a:r>
          </a:p>
          <a:p>
            <a:r>
              <a:rPr lang="en-US" sz="2000" dirty="0" smtClean="0"/>
              <a:t>Federally-recognized Indian tribe</a:t>
            </a:r>
          </a:p>
          <a:p>
            <a:pPr lvl="1"/>
            <a:r>
              <a:rPr lang="en-US" sz="2000" dirty="0" smtClean="0"/>
              <a:t>Former reservation or treaty area on property held in trust</a:t>
            </a:r>
          </a:p>
          <a:p>
            <a:r>
              <a:rPr lang="en-US" sz="2000" dirty="0" smtClean="0"/>
              <a:t>State Board of Education</a:t>
            </a:r>
          </a:p>
          <a:p>
            <a:pPr lvl="1"/>
            <a:r>
              <a:rPr lang="en-US" sz="2000" dirty="0" smtClean="0"/>
              <a:t>Office of Juvenile Affairs (2)</a:t>
            </a:r>
          </a:p>
          <a:p>
            <a:pPr lvl="1"/>
            <a:r>
              <a:rPr lang="en-US" sz="2000" dirty="0" smtClean="0"/>
              <a:t>On appeal (5 per year…)</a:t>
            </a:r>
          </a:p>
          <a:p>
            <a:pPr lvl="2"/>
            <a:r>
              <a:rPr lang="en-US" sz="2000" dirty="0" smtClean="0"/>
              <a:t>High quality application</a:t>
            </a:r>
          </a:p>
          <a:p>
            <a:pPr lvl="2"/>
            <a:r>
              <a:rPr lang="en-US" sz="2000" dirty="0" smtClean="0"/>
              <a:t>Clear demonstration of community support</a:t>
            </a:r>
          </a:p>
          <a:p>
            <a:pPr lvl="2"/>
            <a:r>
              <a:rPr lang="en-US" sz="2000" dirty="0" smtClean="0"/>
              <a:t>Decision not supported by greater weight of the evidence</a:t>
            </a:r>
          </a:p>
          <a:p>
            <a:r>
              <a:rPr lang="en-US" sz="2000" dirty="0" smtClean="0"/>
              <a:t>Statewide Virtual Charter School Board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82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43495\Downloads\IMG_2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" y="1097280"/>
            <a:ext cx="7498080" cy="50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en-US" dirty="0" smtClean="0"/>
              <a:t>History/Background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61311"/>
            <a:ext cx="7315200" cy="4248049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dirty="0" smtClean="0"/>
              <a:t>1999 – Original enactment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2015 – Senate Bill 782</a:t>
            </a:r>
            <a:endParaRPr lang="en-US" dirty="0"/>
          </a:p>
        </p:txBody>
      </p:sp>
      <p:pic>
        <p:nvPicPr>
          <p:cNvPr id="1026" name="Picture 2" descr="C:\Users\143495\Downloads\IMG_2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542032"/>
            <a:ext cx="8407428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838200"/>
            <a:ext cx="89535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21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7596</TotalTime>
  <Words>1143</Words>
  <Application>Microsoft Office PowerPoint</Application>
  <PresentationFormat>On-screen Show (4:3)</PresentationFormat>
  <Paragraphs>218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OKLAHOMA CHARTER SCHOOLS ACT</vt:lpstr>
      <vt:lpstr>PowerPoint Presentation</vt:lpstr>
      <vt:lpstr>What is a Charter School?</vt:lpstr>
      <vt:lpstr>What is a Charter School?</vt:lpstr>
      <vt:lpstr> Purpose – 70 O.S. §3-131</vt:lpstr>
      <vt:lpstr>Sponsors – 70 O.S. §3-132</vt:lpstr>
      <vt:lpstr>PowerPoint Presentation</vt:lpstr>
      <vt:lpstr>History/Background</vt:lpstr>
      <vt:lpstr>PowerPoint Presentation</vt:lpstr>
      <vt:lpstr>Establishment</vt:lpstr>
      <vt:lpstr>Application Process – 70 O.S. §3-134</vt:lpstr>
      <vt:lpstr>Application – 70 O.S. §3-134</vt:lpstr>
      <vt:lpstr>Application…70 O.S. §3-134</vt:lpstr>
      <vt:lpstr> Sponsorship – 70 O.S. §3-134</vt:lpstr>
      <vt:lpstr>Contract – 70 O.S. §3-135</vt:lpstr>
      <vt:lpstr>Startup - 70 O.S. §3-135</vt:lpstr>
      <vt:lpstr>Performance Framework –  70 O.S. §3-135</vt:lpstr>
      <vt:lpstr>Renewal - 70 O.S. §3-137</vt:lpstr>
      <vt:lpstr>PowerPoint Presentation</vt:lpstr>
      <vt:lpstr>Termination - 70 O.S. §3-137</vt:lpstr>
      <vt:lpstr>Compliance - 70 O.S. §3-136</vt:lpstr>
      <vt:lpstr>Compliance - 70 O.S. §3-136</vt:lpstr>
      <vt:lpstr>Open Meetings Act – 25 O.S. §301</vt:lpstr>
      <vt:lpstr>Open Records - 51O.S. §24A.1</vt:lpstr>
      <vt:lpstr>Accountability - 70 O.S. §3-137</vt:lpstr>
      <vt:lpstr>Refusal to Close Shop</vt:lpstr>
      <vt:lpstr>Accountability - 70 O.S. §3-137</vt:lpstr>
      <vt:lpstr>Enrollment - 70 O.S. §3-140</vt:lpstr>
      <vt:lpstr>Disclaimer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OMES</cp:lastModifiedBy>
  <cp:revision>161</cp:revision>
  <cp:lastPrinted>2017-02-27T21:41:33Z</cp:lastPrinted>
  <dcterms:created xsi:type="dcterms:W3CDTF">2010-04-12T23:12:02Z</dcterms:created>
  <dcterms:modified xsi:type="dcterms:W3CDTF">2019-03-01T17:43:08Z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