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60" r:id="rId4"/>
    <p:sldId id="259" r:id="rId5"/>
    <p:sldId id="269" r:id="rId6"/>
    <p:sldId id="261" r:id="rId7"/>
    <p:sldId id="274" r:id="rId8"/>
    <p:sldId id="277" r:id="rId9"/>
    <p:sldId id="262" r:id="rId10"/>
    <p:sldId id="263" r:id="rId11"/>
    <p:sldId id="279" r:id="rId12"/>
    <p:sldId id="264" r:id="rId13"/>
    <p:sldId id="265" r:id="rId14"/>
    <p:sldId id="266" r:id="rId15"/>
    <p:sldId id="284" r:id="rId16"/>
    <p:sldId id="267" r:id="rId17"/>
    <p:sldId id="280" r:id="rId18"/>
    <p:sldId id="285" r:id="rId19"/>
    <p:sldId id="281" r:id="rId20"/>
    <p:sldId id="268" r:id="rId21"/>
    <p:sldId id="282" r:id="rId22"/>
    <p:sldId id="286" r:id="rId23"/>
    <p:sldId id="283" r:id="rId24"/>
    <p:sldId id="270" r:id="rId25"/>
    <p:sldId id="271" r:id="rId26"/>
    <p:sldId id="272" r:id="rId27"/>
    <p:sldId id="273" r:id="rId2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515"/>
    <a:srgbClr val="EDC11C"/>
    <a:srgbClr val="ADDB6F"/>
    <a:srgbClr val="90E937"/>
    <a:srgbClr val="428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4" autoAdjust="0"/>
    <p:restoredTop sz="94203" autoAdjust="0"/>
  </p:normalViewPr>
  <p:slideViewPr>
    <p:cSldViewPr snapToGrid="0">
      <p:cViewPr varScale="1">
        <p:scale>
          <a:sx n="72" d="100"/>
          <a:sy n="72" d="100"/>
        </p:scale>
        <p:origin x="522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184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81B4BE-04B6-478B-A17A-711B7CB3620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BD2980-91F4-4217-952B-5240EFF5A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9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2980-91F4-4217-952B-5240EFF5AA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9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00450"/>
            <a:ext cx="8534400" cy="2038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47395" y="3284682"/>
            <a:ext cx="8097212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3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5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7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47395" y="1270000"/>
            <a:ext cx="8097212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60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8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47395" y="1270000"/>
            <a:ext cx="8097212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0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47395" y="1270000"/>
            <a:ext cx="8097212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52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047395" y="1270000"/>
            <a:ext cx="8097212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09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5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179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9D9D9"/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920" y="6356351"/>
            <a:ext cx="6415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D9D9D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56351"/>
            <a:ext cx="36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sde.ok.gov/test-support-teachers-and-administrator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hyperlink" Target="mailto:Assessments@sde.ok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oklahoma.onlinehelp.cognia.org/wp-content/uploads/sites/5/2020/02/Official-Schedule-of-Testing.xls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4672" y="1645921"/>
            <a:ext cx="10524744" cy="1954530"/>
          </a:xfrm>
        </p:spPr>
        <p:txBody>
          <a:bodyPr>
            <a:normAutofit/>
          </a:bodyPr>
          <a:lstStyle/>
          <a:p>
            <a:r>
              <a:rPr lang="en-US" dirty="0"/>
              <a:t>Academic Assessment Monitoring Program</a:t>
            </a:r>
            <a:br>
              <a:rPr lang="en-US" dirty="0"/>
            </a:br>
            <a:r>
              <a:rPr lang="en-US" dirty="0"/>
              <a:t>(Narrated Version)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Desk Monitoring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137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6326"/>
            <a:ext cx="10972800" cy="1523964"/>
          </a:xfrm>
        </p:spPr>
        <p:txBody>
          <a:bodyPr>
            <a:normAutofit/>
          </a:bodyPr>
          <a:lstStyle/>
          <a:p>
            <a:r>
              <a:rPr lang="en-US" dirty="0"/>
              <a:t>Line Item 3 – Test Security</a:t>
            </a:r>
            <a:br>
              <a:rPr lang="en-US" dirty="0"/>
            </a:br>
            <a:r>
              <a:rPr lang="en-US" sz="2000" dirty="0"/>
              <a:t>Provide a detailed, </a:t>
            </a:r>
            <a:r>
              <a:rPr lang="en-US" sz="2000" dirty="0">
                <a:solidFill>
                  <a:srgbClr val="FF0000"/>
                </a:solidFill>
              </a:rPr>
              <a:t>written plan </a:t>
            </a:r>
            <a:r>
              <a:rPr lang="en-US" sz="2000" dirty="0"/>
              <a:t>describing your district’s specific procedures to maintain the security of test booklets, test tickets, answer documents, and access codes.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1945"/>
            <a:ext cx="5592727" cy="5536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783" y="1562764"/>
            <a:ext cx="6000750" cy="388110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0983" y="6148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 Item 4 – Test Security</a:t>
            </a:r>
            <a:br>
              <a:rPr lang="en-US" dirty="0"/>
            </a:b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your district’s detailed, </a:t>
            </a:r>
            <a:r>
              <a:rPr lang="en-US" dirty="0">
                <a:solidFill>
                  <a:srgbClr val="FF0000"/>
                </a:solidFill>
              </a:rPr>
              <a:t>written plan </a:t>
            </a:r>
            <a:r>
              <a:rPr lang="en-US" dirty="0"/>
              <a:t>for the transfer of secure testing documents to and from an Alternate Site of Instruction (e.g., hospital, juvenile detention center, homebound, etc</a:t>
            </a:r>
            <a:r>
              <a:rPr lang="en-US" dirty="0" smtClean="0"/>
              <a:t>.).  </a:t>
            </a:r>
            <a:r>
              <a:rPr lang="en-US" b="1" dirty="0" smtClean="0"/>
              <a:t>Required, even if your site did not use and alternate testing site.</a:t>
            </a:r>
            <a:endParaRPr lang="en-US" b="1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1080" y="6045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5 – Calculator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Provide your </a:t>
            </a:r>
            <a:r>
              <a:rPr lang="en-US" dirty="0">
                <a:solidFill>
                  <a:srgbClr val="FF0000"/>
                </a:solidFill>
              </a:rPr>
              <a:t>plan</a:t>
            </a:r>
            <a:r>
              <a:rPr lang="en-US" dirty="0"/>
              <a:t> for implementing the state calculator policy, including </a:t>
            </a:r>
            <a:r>
              <a:rPr lang="en-US" dirty="0">
                <a:solidFill>
                  <a:srgbClr val="FF0000"/>
                </a:solidFill>
              </a:rPr>
              <a:t>who</a:t>
            </a:r>
            <a:r>
              <a:rPr lang="en-US" dirty="0"/>
              <a:t> will implement the plan. Plan must include </a:t>
            </a:r>
            <a:r>
              <a:rPr lang="en-US" dirty="0">
                <a:solidFill>
                  <a:srgbClr val="FF0000"/>
                </a:solidFill>
              </a:rPr>
              <a:t>how</a:t>
            </a:r>
            <a:r>
              <a:rPr lang="en-US" dirty="0"/>
              <a:t> it is used, </a:t>
            </a:r>
            <a:r>
              <a:rPr lang="en-US" dirty="0">
                <a:solidFill>
                  <a:srgbClr val="FF0000"/>
                </a:solidFill>
              </a:rPr>
              <a:t>which faculty member </a:t>
            </a:r>
            <a:r>
              <a:rPr lang="en-US" dirty="0"/>
              <a:t>is in charge of implementation, and </a:t>
            </a:r>
            <a:r>
              <a:rPr lang="en-US" dirty="0">
                <a:solidFill>
                  <a:srgbClr val="FF0000"/>
                </a:solidFill>
              </a:rPr>
              <a:t>how students have access</a:t>
            </a:r>
            <a:r>
              <a:rPr lang="en-US" dirty="0"/>
              <a:t>. 	</a:t>
            </a:r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3969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6 – Emergency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 your detailed, </a:t>
            </a:r>
            <a:r>
              <a:rPr lang="en-US" dirty="0">
                <a:solidFill>
                  <a:srgbClr val="FF0000"/>
                </a:solidFill>
              </a:rPr>
              <a:t>written communication plan </a:t>
            </a:r>
            <a:r>
              <a:rPr lang="en-US" dirty="0"/>
              <a:t>in case of emergencies </a:t>
            </a:r>
            <a:r>
              <a:rPr lang="en-US" dirty="0" smtClean="0"/>
              <a:t>including: </a:t>
            </a:r>
            <a:r>
              <a:rPr lang="en-US" dirty="0" smtClean="0">
                <a:solidFill>
                  <a:srgbClr val="FF0000"/>
                </a:solidFill>
              </a:rPr>
              <a:t>student </a:t>
            </a:r>
            <a:r>
              <a:rPr lang="en-US" dirty="0">
                <a:solidFill>
                  <a:srgbClr val="FF0000"/>
                </a:solidFill>
              </a:rPr>
              <a:t>illness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power failure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fire/tornado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alarm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evacuation of </a:t>
            </a:r>
            <a:r>
              <a:rPr lang="en-US" dirty="0" smtClean="0">
                <a:solidFill>
                  <a:srgbClr val="FF0000"/>
                </a:solidFill>
              </a:rPr>
              <a:t>building</a:t>
            </a:r>
            <a:r>
              <a:rPr lang="en-US" dirty="0" smtClean="0"/>
              <a:t>. </a:t>
            </a:r>
            <a:r>
              <a:rPr lang="en-US" dirty="0"/>
              <a:t>This must include:</a:t>
            </a:r>
          </a:p>
          <a:p>
            <a:pPr lvl="1"/>
            <a:r>
              <a:rPr lang="en-US" dirty="0"/>
              <a:t>what will be done with secure test materials,</a:t>
            </a:r>
          </a:p>
          <a:p>
            <a:pPr lvl="1"/>
            <a:r>
              <a:rPr lang="en-US" dirty="0"/>
              <a:t>how this will affect students,</a:t>
            </a:r>
          </a:p>
          <a:p>
            <a:pPr lvl="1"/>
            <a:r>
              <a:rPr lang="en-US" dirty="0"/>
              <a:t>what will be done to handle the testing environment, and</a:t>
            </a:r>
          </a:p>
          <a:p>
            <a:pPr lvl="1"/>
            <a:r>
              <a:rPr lang="en-US" dirty="0"/>
              <a:t>who will complete the Test Irregularity form.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7 - Accommodations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 your detailed, </a:t>
            </a:r>
            <a:r>
              <a:rPr lang="en-US" dirty="0">
                <a:solidFill>
                  <a:srgbClr val="FF0000"/>
                </a:solidFill>
              </a:rPr>
              <a:t>written school plan </a:t>
            </a:r>
            <a:r>
              <a:rPr lang="en-US" dirty="0"/>
              <a:t>and procedures for </a:t>
            </a:r>
            <a:r>
              <a:rPr lang="en-US" dirty="0">
                <a:solidFill>
                  <a:srgbClr val="FF0000"/>
                </a:solidFill>
              </a:rPr>
              <a:t>providing testing </a:t>
            </a:r>
            <a:r>
              <a:rPr lang="en-US" dirty="0" smtClean="0">
                <a:solidFill>
                  <a:srgbClr val="FF0000"/>
                </a:solidFill>
              </a:rPr>
              <a:t>accommodations</a:t>
            </a:r>
            <a:r>
              <a:rPr lang="en-US" dirty="0" smtClean="0"/>
              <a:t>. </a:t>
            </a:r>
            <a:r>
              <a:rPr lang="en-US" dirty="0"/>
              <a:t>This must include:</a:t>
            </a:r>
          </a:p>
          <a:p>
            <a:pPr lvl="1"/>
            <a:r>
              <a:rPr lang="en-US" dirty="0"/>
              <a:t>who is responsible for verifying the accommodation received is documented on the students IEP, 504 Plan, or </a:t>
            </a:r>
            <a:r>
              <a:rPr lang="en-US" dirty="0" smtClean="0"/>
              <a:t>ELAP.</a:t>
            </a:r>
            <a:endParaRPr lang="en-US" dirty="0"/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00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item 8 – Students Needing Additional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your detailed, </a:t>
            </a:r>
            <a:r>
              <a:rPr lang="en-US" dirty="0" smtClean="0">
                <a:solidFill>
                  <a:srgbClr val="FF0000"/>
                </a:solidFill>
              </a:rPr>
              <a:t>written school plan </a:t>
            </a:r>
            <a:r>
              <a:rPr lang="en-US" dirty="0" smtClean="0"/>
              <a:t>for unaccommodated </a:t>
            </a:r>
            <a:r>
              <a:rPr lang="en-US" dirty="0" smtClean="0">
                <a:solidFill>
                  <a:srgbClr val="FF0000"/>
                </a:solidFill>
              </a:rPr>
              <a:t>students who need additional time</a:t>
            </a:r>
            <a:r>
              <a:rPr lang="en-US" dirty="0" smtClean="0"/>
              <a:t>.  This must include:</a:t>
            </a:r>
          </a:p>
          <a:p>
            <a:pPr lvl="1"/>
            <a:r>
              <a:rPr lang="en-US" dirty="0"/>
              <a:t>the location where students will continue testing,</a:t>
            </a:r>
          </a:p>
          <a:p>
            <a:pPr lvl="1"/>
            <a:r>
              <a:rPr lang="en-US" dirty="0"/>
              <a:t>how materials will be handled, and</a:t>
            </a:r>
          </a:p>
          <a:p>
            <a:pPr lvl="1"/>
            <a:r>
              <a:rPr lang="en-US" dirty="0"/>
              <a:t>how a secure testing environment will be ensured.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7046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</a:t>
            </a:r>
            <a:r>
              <a:rPr lang="en-US" dirty="0" smtClean="0"/>
              <a:t>9 </a:t>
            </a:r>
            <a:r>
              <a:rPr lang="en-US" dirty="0"/>
              <a:t>– Security Breaches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your detailed, </a:t>
            </a:r>
            <a:r>
              <a:rPr lang="en-US" dirty="0">
                <a:solidFill>
                  <a:srgbClr val="FF0000"/>
                </a:solidFill>
              </a:rPr>
              <a:t>written school plan </a:t>
            </a:r>
            <a:r>
              <a:rPr lang="en-US" dirty="0"/>
              <a:t>and procedures for handling </a:t>
            </a:r>
            <a:r>
              <a:rPr lang="en-US" dirty="0">
                <a:solidFill>
                  <a:srgbClr val="FF0000"/>
                </a:solidFill>
              </a:rPr>
              <a:t>test </a:t>
            </a:r>
            <a:r>
              <a:rPr lang="en-US" dirty="0" smtClean="0">
                <a:solidFill>
                  <a:srgbClr val="FF0000"/>
                </a:solidFill>
              </a:rPr>
              <a:t>security breaches.  </a:t>
            </a:r>
            <a:r>
              <a:rPr lang="en-US" dirty="0" smtClean="0">
                <a:solidFill>
                  <a:schemeClr val="tx1"/>
                </a:solidFill>
              </a:rPr>
              <a:t>Plan must include: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Who determines a breach has occurred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Who requests a test invalidation in the Testing Status Application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How will testing be completed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4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89" y="274638"/>
            <a:ext cx="1159783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Line Item </a:t>
            </a:r>
            <a:r>
              <a:rPr lang="en-US" dirty="0" smtClean="0"/>
              <a:t>9 </a:t>
            </a:r>
            <a:r>
              <a:rPr lang="en-US" dirty="0"/>
              <a:t>– Security Breaches</a:t>
            </a:r>
            <a:br>
              <a:rPr lang="en-US" dirty="0"/>
            </a:br>
            <a:r>
              <a:rPr lang="en-US" sz="1800" dirty="0"/>
              <a:t>Provide your detailed, written school plan and procedures for handling </a:t>
            </a:r>
            <a:r>
              <a:rPr lang="en-US" sz="1800" b="1" dirty="0">
                <a:solidFill>
                  <a:srgbClr val="FF0000"/>
                </a:solidFill>
              </a:rPr>
              <a:t>test security breaches </a:t>
            </a:r>
            <a:r>
              <a:rPr lang="en-US" sz="1800" dirty="0"/>
              <a:t>in the </a:t>
            </a:r>
            <a:r>
              <a:rPr lang="en-US" sz="1800" b="1" dirty="0">
                <a:solidFill>
                  <a:srgbClr val="FF0000"/>
                </a:solidFill>
              </a:rPr>
              <a:t>Testing Status Application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8" y="1417637"/>
            <a:ext cx="5094747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135" y="1417636"/>
            <a:ext cx="3152996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305" y="4964071"/>
            <a:ext cx="5162550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2021" y="1545413"/>
            <a:ext cx="1609725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138" y="2402661"/>
            <a:ext cx="5905500" cy="19335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9705" y="6160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</a:t>
            </a:r>
            <a:r>
              <a:rPr lang="en-US" dirty="0" smtClean="0"/>
              <a:t>10 </a:t>
            </a:r>
            <a:r>
              <a:rPr lang="en-US" dirty="0"/>
              <a:t>– </a:t>
            </a:r>
            <a:r>
              <a:rPr lang="en-US" dirty="0" smtClean="0"/>
              <a:t>Test Irregularities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your detailed, </a:t>
            </a:r>
            <a:r>
              <a:rPr lang="en-US" dirty="0">
                <a:solidFill>
                  <a:srgbClr val="FF0000"/>
                </a:solidFill>
              </a:rPr>
              <a:t>written school plan </a:t>
            </a:r>
            <a:r>
              <a:rPr lang="en-US" dirty="0"/>
              <a:t>and procedures </a:t>
            </a:r>
            <a:r>
              <a:rPr lang="en-US" dirty="0" smtClean="0"/>
              <a:t>for self reporting </a:t>
            </a:r>
            <a:r>
              <a:rPr lang="en-US" dirty="0" smtClean="0">
                <a:solidFill>
                  <a:srgbClr val="FF0000"/>
                </a:solidFill>
              </a:rPr>
              <a:t>test irregularities.  </a:t>
            </a:r>
            <a:r>
              <a:rPr lang="en-US" dirty="0" smtClean="0">
                <a:solidFill>
                  <a:schemeClr val="tx1"/>
                </a:solidFill>
              </a:rPr>
              <a:t>Plan must include: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Who completes the Test Irregularity Form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How (if applicable) will testing be completed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0154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" y="212026"/>
            <a:ext cx="1218841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Line Item </a:t>
            </a:r>
            <a:r>
              <a:rPr lang="en-US" dirty="0" smtClean="0"/>
              <a:t>10 </a:t>
            </a:r>
            <a:r>
              <a:rPr lang="en-US" dirty="0"/>
              <a:t>– </a:t>
            </a:r>
            <a:r>
              <a:rPr lang="en-US" dirty="0" smtClean="0"/>
              <a:t>Test Irregularities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Provide your detailed, written school plan and procedures for handling </a:t>
            </a:r>
            <a:r>
              <a:rPr lang="en-US" sz="1800" b="1" dirty="0">
                <a:solidFill>
                  <a:srgbClr val="FF0000"/>
                </a:solidFill>
              </a:rPr>
              <a:t>self-reporting test irregularities </a:t>
            </a:r>
            <a:r>
              <a:rPr lang="en-US" sz="1800" dirty="0"/>
              <a:t>using the </a:t>
            </a:r>
            <a:r>
              <a:rPr lang="en-US" sz="1800" b="1" dirty="0">
                <a:solidFill>
                  <a:srgbClr val="FF0000"/>
                </a:solidFill>
              </a:rPr>
              <a:t>Test Irregularity Form</a:t>
            </a:r>
            <a:r>
              <a:rPr lang="en-US" sz="1800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69" y="1501868"/>
            <a:ext cx="4601584" cy="4027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927" y="1724955"/>
            <a:ext cx="6784849" cy="1126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432" y="3586331"/>
            <a:ext cx="3838575" cy="1943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6090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meet federal requirements, Oklahoma’s AAMP evaluates school district implementation of both federal- and state-required academic assessments.</a:t>
            </a:r>
          </a:p>
          <a:p>
            <a:r>
              <a:rPr lang="en-US" dirty="0"/>
              <a:t>All public school districts will be monitored </a:t>
            </a:r>
            <a:r>
              <a:rPr lang="en-US" u="sng" dirty="0"/>
              <a:t>at least</a:t>
            </a:r>
            <a:r>
              <a:rPr lang="en-US" dirty="0"/>
              <a:t> once during the established five-year cycle.</a:t>
            </a:r>
          </a:p>
          <a:p>
            <a:r>
              <a:rPr lang="en-US" dirty="0"/>
              <a:t>An electronic version of the five-year monitoring cycle is updated on an annual basis and posted to the </a:t>
            </a:r>
            <a:r>
              <a:rPr lang="en-US" dirty="0">
                <a:hlinkClick r:id="rId4"/>
              </a:rPr>
              <a:t>Test Security and Assessment Monitoring</a:t>
            </a:r>
            <a:r>
              <a:rPr lang="en-US" dirty="0"/>
              <a:t> page</a:t>
            </a:r>
          </a:p>
          <a:p>
            <a:pPr lvl="1"/>
            <a:r>
              <a:rPr lang="en-US" dirty="0"/>
              <a:t>The Desk and On-site Monitoring Checklists has been revised</a:t>
            </a:r>
          </a:p>
          <a:p>
            <a:pPr lvl="1"/>
            <a:r>
              <a:rPr lang="en-US" dirty="0"/>
              <a:t>All monitoring types require districts/sites to submit information contained in the desk monitoring checklist</a:t>
            </a:r>
          </a:p>
          <a:p>
            <a:pPr lvl="1"/>
            <a:r>
              <a:rPr lang="en-US" dirty="0"/>
              <a:t>Districts will be notified of on-site monitoring at least 10 working days before the opening of the testing window.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8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 Item </a:t>
            </a:r>
            <a:r>
              <a:rPr lang="en-US" dirty="0" smtClean="0"/>
              <a:t>11 </a:t>
            </a:r>
            <a:r>
              <a:rPr lang="en-US" dirty="0"/>
              <a:t>– </a:t>
            </a:r>
            <a:r>
              <a:rPr lang="en-US" dirty="0" smtClean="0"/>
              <a:t>Emergency </a:t>
            </a:r>
            <a:r>
              <a:rPr lang="en-US" dirty="0"/>
              <a:t>Accommodations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your plan for implementation of </a:t>
            </a:r>
            <a:r>
              <a:rPr lang="en-US" dirty="0">
                <a:solidFill>
                  <a:srgbClr val="FF0000"/>
                </a:solidFill>
              </a:rPr>
              <a:t>Emergency Accommodations</a:t>
            </a:r>
            <a:r>
              <a:rPr lang="en-US" dirty="0"/>
              <a:t> (EA Form</a:t>
            </a:r>
            <a:r>
              <a:rPr lang="en-US" dirty="0" smtClean="0"/>
              <a:t>).</a:t>
            </a:r>
            <a:r>
              <a:rPr lang="en-US" dirty="0"/>
              <a:t>	</a:t>
            </a:r>
            <a:r>
              <a:rPr lang="en-US" b="1" dirty="0"/>
              <a:t>Required, even if your site did not use </a:t>
            </a:r>
            <a:r>
              <a:rPr lang="en-US" b="1" dirty="0" smtClean="0"/>
              <a:t>an Emergency Accommodation.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00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4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35" y="0"/>
            <a:ext cx="10972800" cy="1065064"/>
          </a:xfrm>
        </p:spPr>
        <p:txBody>
          <a:bodyPr>
            <a:normAutofit fontScale="90000"/>
          </a:bodyPr>
          <a:lstStyle/>
          <a:p>
            <a:r>
              <a:rPr lang="en-US" dirty="0"/>
              <a:t>Line Item </a:t>
            </a:r>
            <a:r>
              <a:rPr lang="en-US" dirty="0" smtClean="0"/>
              <a:t>11 –Emergency Accommodations</a:t>
            </a:r>
            <a:r>
              <a:rPr lang="en-US" dirty="0"/>
              <a:t/>
            </a:r>
            <a:br>
              <a:rPr lang="en-US" dirty="0"/>
            </a:b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489"/>
            <a:ext cx="5007935" cy="5486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166" y="2614345"/>
            <a:ext cx="4242722" cy="95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148" y="3694691"/>
            <a:ext cx="4462338" cy="2231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010" y="1371489"/>
            <a:ext cx="6475476" cy="13239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980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 Item </a:t>
            </a:r>
            <a:r>
              <a:rPr lang="en-US" dirty="0" smtClean="0"/>
              <a:t>12 </a:t>
            </a:r>
            <a:r>
              <a:rPr lang="en-US" dirty="0"/>
              <a:t>– </a:t>
            </a:r>
            <a:r>
              <a:rPr lang="en-US" dirty="0" smtClean="0"/>
              <a:t>Nonstandard </a:t>
            </a:r>
            <a:r>
              <a:rPr lang="en-US" dirty="0"/>
              <a:t>Accommodations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your plan </a:t>
            </a:r>
            <a:r>
              <a:rPr lang="en-US" dirty="0" smtClean="0"/>
              <a:t>proper </a:t>
            </a:r>
            <a:r>
              <a:rPr lang="en-US" dirty="0"/>
              <a:t>implementation of </a:t>
            </a:r>
            <a:r>
              <a:rPr lang="en-US" dirty="0">
                <a:solidFill>
                  <a:srgbClr val="FF0000"/>
                </a:solidFill>
              </a:rPr>
              <a:t>Nonstandard </a:t>
            </a:r>
            <a:r>
              <a:rPr lang="en-US" dirty="0" smtClean="0">
                <a:solidFill>
                  <a:srgbClr val="FF0000"/>
                </a:solidFill>
              </a:rPr>
              <a:t>Accommodations </a:t>
            </a:r>
            <a:r>
              <a:rPr lang="en-US" dirty="0" smtClean="0"/>
              <a:t>(ELA </a:t>
            </a:r>
            <a:r>
              <a:rPr lang="en-US" dirty="0"/>
              <a:t>Test Read-Aloud &amp; Unique</a:t>
            </a:r>
            <a:r>
              <a:rPr lang="en-US" dirty="0" smtClean="0"/>
              <a:t>). </a:t>
            </a:r>
            <a:r>
              <a:rPr lang="en-US" b="1" dirty="0" smtClean="0"/>
              <a:t>Required, even if your site did not use these accommodation types.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67" y="127591"/>
            <a:ext cx="10972800" cy="1226252"/>
          </a:xfrm>
        </p:spPr>
        <p:txBody>
          <a:bodyPr>
            <a:normAutofit/>
          </a:bodyPr>
          <a:lstStyle/>
          <a:p>
            <a:r>
              <a:rPr lang="en-US" dirty="0"/>
              <a:t>Line Item </a:t>
            </a:r>
            <a:r>
              <a:rPr lang="en-US" dirty="0" smtClean="0"/>
              <a:t>12 </a:t>
            </a:r>
            <a:r>
              <a:rPr lang="en-US" dirty="0"/>
              <a:t>– Nonstandard Accommodations</a:t>
            </a:r>
            <a:br>
              <a:rPr lang="en-US" dirty="0"/>
            </a:br>
            <a:r>
              <a:rPr lang="en-US" sz="2200" dirty="0"/>
              <a:t>proper implementation of </a:t>
            </a:r>
            <a:r>
              <a:rPr lang="en-US" sz="2200" dirty="0">
                <a:solidFill>
                  <a:srgbClr val="FF0000"/>
                </a:solidFill>
              </a:rPr>
              <a:t>Nonstandard </a:t>
            </a:r>
            <a:r>
              <a:rPr lang="en-US" sz="2200" dirty="0" smtClean="0">
                <a:solidFill>
                  <a:srgbClr val="FF0000"/>
                </a:solidFill>
              </a:rPr>
              <a:t>Accommodations</a:t>
            </a:r>
            <a:r>
              <a:rPr lang="en-US" sz="2200" dirty="0" smtClean="0"/>
              <a:t>(ELA </a:t>
            </a:r>
            <a:r>
              <a:rPr lang="en-US" sz="2200" dirty="0"/>
              <a:t>Test Read-Aloud &amp; Unique)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346" y="1817686"/>
            <a:ext cx="3152996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848" y="1930397"/>
            <a:ext cx="1609725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346" y="2881710"/>
            <a:ext cx="5520845" cy="270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5" y="1925928"/>
            <a:ext cx="3600450" cy="1104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5" y="1329269"/>
            <a:ext cx="3000375" cy="552450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>
          <a:xfrm>
            <a:off x="3599506" y="2006597"/>
            <a:ext cx="1034073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117" y="3075037"/>
            <a:ext cx="6461504" cy="284113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0567" y="6222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6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Collected Documentation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9884" y="6031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Items </a:t>
            </a:r>
            <a:r>
              <a:rPr lang="en-US" dirty="0" smtClean="0"/>
              <a:t>13-16 </a:t>
            </a:r>
            <a:r>
              <a:rPr lang="en-US" dirty="0"/>
              <a:t>– Vendor Supplied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</a:rPr>
              <a:t>District Test Coordinator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DTC</a:t>
            </a:r>
            <a:r>
              <a:rPr lang="en-US" dirty="0"/>
              <a:t>) attended Test Preparation In-service </a:t>
            </a:r>
            <a:r>
              <a:rPr lang="en-US" dirty="0">
                <a:solidFill>
                  <a:srgbClr val="FF0000"/>
                </a:solidFill>
              </a:rPr>
              <a:t>Training</a:t>
            </a:r>
            <a:r>
              <a:rPr lang="en-US" dirty="0"/>
              <a:t> provided by the OSDE.	</a:t>
            </a:r>
          </a:p>
          <a:p>
            <a:r>
              <a:rPr lang="en-US" dirty="0"/>
              <a:t>District and Building Security forms, and </a:t>
            </a:r>
            <a:r>
              <a:rPr lang="en-US" dirty="0" smtClean="0"/>
              <a:t>TA </a:t>
            </a:r>
            <a:r>
              <a:rPr lang="en-US" dirty="0"/>
              <a:t>Security forms completed via </a:t>
            </a:r>
            <a:r>
              <a:rPr lang="en-US" dirty="0">
                <a:solidFill>
                  <a:srgbClr val="FF0000"/>
                </a:solidFill>
              </a:rPr>
              <a:t>DocuSign</a:t>
            </a:r>
            <a:r>
              <a:rPr lang="en-US" dirty="0"/>
              <a:t> with the correct </a:t>
            </a:r>
            <a:r>
              <a:rPr lang="en-US" dirty="0" smtClean="0"/>
              <a:t>County-District-Site (CDS) </a:t>
            </a:r>
            <a:r>
              <a:rPr lang="en-US" dirty="0"/>
              <a:t>codes.	</a:t>
            </a:r>
          </a:p>
          <a:p>
            <a:r>
              <a:rPr lang="en-US" dirty="0">
                <a:solidFill>
                  <a:srgbClr val="002060"/>
                </a:solidFill>
              </a:rPr>
              <a:t>Test Security forms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seating charts </a:t>
            </a:r>
            <a:r>
              <a:rPr lang="en-US" dirty="0"/>
              <a:t>completed and returned to ACT/SAT (HS Only)	</a:t>
            </a:r>
          </a:p>
          <a:p>
            <a:r>
              <a:rPr lang="en-US" dirty="0"/>
              <a:t>All test booklets and materials accounted for, from current administration. (missing test books reported to the OSDE by the testing vendor).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7415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</a:t>
            </a:r>
            <a:r>
              <a:rPr lang="en-US" dirty="0" smtClean="0"/>
              <a:t>17 </a:t>
            </a:r>
            <a:r>
              <a:rPr lang="en-US" dirty="0"/>
              <a:t>– IEP/504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designated as Special Education or 504 must have valid eligibility documentation and have an IEP or 504 </a:t>
            </a:r>
            <a:r>
              <a:rPr lang="en-US" dirty="0" smtClean="0"/>
              <a:t>Plan </a:t>
            </a:r>
            <a:r>
              <a:rPr lang="en-US" dirty="0"/>
              <a:t>in effect for the current school year. The OSTP approved accommodations used by students </a:t>
            </a:r>
            <a:r>
              <a:rPr lang="en-US" dirty="0">
                <a:solidFill>
                  <a:srgbClr val="FF0000"/>
                </a:solidFill>
              </a:rPr>
              <a:t>must be documented on an IEP or 504 </a:t>
            </a:r>
            <a:r>
              <a:rPr lang="en-US" dirty="0" smtClean="0">
                <a:solidFill>
                  <a:srgbClr val="FF0000"/>
                </a:solidFill>
              </a:rPr>
              <a:t>Plan </a:t>
            </a:r>
            <a:r>
              <a:rPr lang="en-US" dirty="0">
                <a:solidFill>
                  <a:srgbClr val="FF0000"/>
                </a:solidFill>
              </a:rPr>
              <a:t>and they must be routinely used as part of classroom instruction and assessments</a:t>
            </a:r>
            <a:r>
              <a:rPr lang="en-US" dirty="0"/>
              <a:t>. The OSDE may sample a selection of IEPs for review through </a:t>
            </a:r>
            <a:r>
              <a:rPr lang="en-US" dirty="0" err="1"/>
              <a:t>EdPlan</a:t>
            </a:r>
            <a:r>
              <a:rPr lang="en-US" dirty="0"/>
              <a:t>.	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8770" y="600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Monitoring documentation received at SDE by </a:t>
            </a:r>
            <a:r>
              <a:rPr lang="en-US" b="1" dirty="0" smtClean="0"/>
              <a:t>June 5, 2020</a:t>
            </a:r>
            <a:r>
              <a:rPr lang="en-US" dirty="0" smtClean="0"/>
              <a:t>. </a:t>
            </a:r>
            <a:r>
              <a:rPr lang="en-US" dirty="0"/>
              <a:t>Failure to submit documentation by this date may result in an automatic non-compliance status.	</a:t>
            </a:r>
          </a:p>
          <a:p>
            <a:r>
              <a:rPr lang="en-US" dirty="0"/>
              <a:t>Submitting Documentation</a:t>
            </a:r>
          </a:p>
          <a:p>
            <a:pPr lvl="1"/>
            <a:r>
              <a:rPr lang="en-US" dirty="0"/>
              <a:t>Email to </a:t>
            </a:r>
            <a:r>
              <a:rPr lang="en-US" dirty="0">
                <a:hlinkClick r:id="rId4"/>
              </a:rPr>
              <a:t>Assessments@sde.ok.gov</a:t>
            </a:r>
            <a:r>
              <a:rPr lang="en-US" dirty="0"/>
              <a:t> with subject line: Desk Monitoring</a:t>
            </a:r>
          </a:p>
          <a:p>
            <a:pPr lvl="1"/>
            <a:r>
              <a:rPr lang="en-US" dirty="0"/>
              <a:t>Mail flash-drive to:</a:t>
            </a:r>
          </a:p>
          <a:p>
            <a:pPr marL="914400" lvl="2" indent="0">
              <a:buNone/>
            </a:pPr>
            <a:r>
              <a:rPr lang="en-US" dirty="0"/>
              <a:t>Office of Assessments </a:t>
            </a:r>
          </a:p>
          <a:p>
            <a:pPr marL="914400" lvl="2" indent="0">
              <a:buNone/>
            </a:pPr>
            <a:r>
              <a:rPr lang="en-US" dirty="0"/>
              <a:t>2500 N Lincoln Blvd, Suite 214  </a:t>
            </a:r>
          </a:p>
          <a:p>
            <a:pPr marL="914400" lvl="2" indent="0">
              <a:buNone/>
            </a:pPr>
            <a:r>
              <a:rPr lang="en-US" dirty="0"/>
              <a:t>Oklahoma City, OK  73105-4599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00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Documentation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9884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</a:t>
            </a:r>
            <a:r>
              <a:rPr lang="en-US" dirty="0" smtClean="0"/>
              <a:t>Desk </a:t>
            </a:r>
            <a:r>
              <a:rPr lang="en-US" dirty="0"/>
              <a:t>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types on documentation</a:t>
            </a:r>
          </a:p>
          <a:p>
            <a:pPr lvl="1"/>
            <a:r>
              <a:rPr lang="en-US" dirty="0"/>
              <a:t>District/site provided documentation</a:t>
            </a:r>
          </a:p>
          <a:p>
            <a:pPr lvl="2"/>
            <a:r>
              <a:rPr lang="en-US" dirty="0"/>
              <a:t>Line items 1 – </a:t>
            </a:r>
            <a:r>
              <a:rPr lang="en-US" dirty="0" smtClean="0"/>
              <a:t>12</a:t>
            </a:r>
            <a:endParaRPr lang="en-US" dirty="0"/>
          </a:p>
          <a:p>
            <a:pPr lvl="1"/>
            <a:r>
              <a:rPr lang="en-US" dirty="0"/>
              <a:t>State collected documentation</a:t>
            </a:r>
          </a:p>
          <a:p>
            <a:pPr lvl="2"/>
            <a:r>
              <a:rPr lang="en-US" dirty="0"/>
              <a:t>Line items </a:t>
            </a:r>
            <a:r>
              <a:rPr lang="en-US" dirty="0" smtClean="0"/>
              <a:t>13 </a:t>
            </a:r>
            <a:r>
              <a:rPr lang="en-US" dirty="0"/>
              <a:t>– </a:t>
            </a:r>
            <a:r>
              <a:rPr lang="en-US" dirty="0" smtClean="0"/>
              <a:t>17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and Site Provided Documentation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98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7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1 -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 evidence of training for Building Test Coordinators, Test Administrators, and Test Proctors. </a:t>
            </a:r>
          </a:p>
          <a:p>
            <a:pPr lvl="1"/>
            <a:r>
              <a:rPr lang="en-US" dirty="0"/>
              <a:t>BTCs were trained by either their OSDE-trained DTC or via an OSDE Test Prep In-service training. </a:t>
            </a:r>
          </a:p>
          <a:p>
            <a:pPr lvl="1"/>
            <a:r>
              <a:rPr lang="en-US" dirty="0" smtClean="0"/>
              <a:t>Certificate </a:t>
            </a:r>
            <a:r>
              <a:rPr lang="en-US" dirty="0"/>
              <a:t>of training from TA/TP </a:t>
            </a:r>
            <a:r>
              <a:rPr lang="en-US" dirty="0" smtClean="0"/>
              <a:t>modules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1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2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Provide evidence of training for Building Test Coordinators</a:t>
            </a:r>
            <a:br>
              <a:rPr lang="en-US" sz="3600" dirty="0"/>
            </a:br>
            <a:r>
              <a:rPr lang="en-US" sz="2200" dirty="0"/>
              <a:t>BTCs were trained by either their OSDE-trained DTC or via an OSDE Test Prep In-service training.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Certificate from attendance to the OSDE provided DTC training</a:t>
            </a:r>
          </a:p>
          <a:p>
            <a:r>
              <a:rPr lang="en-US" dirty="0" smtClean="0"/>
              <a:t>Sign-in sheet from attendance to an in-service training</a:t>
            </a:r>
          </a:p>
          <a:p>
            <a:pPr lvl="1"/>
            <a:r>
              <a:rPr lang="en-US" dirty="0" smtClean="0"/>
              <a:t>Training must be provided by an OSDE-trained DTC</a:t>
            </a:r>
          </a:p>
          <a:p>
            <a:pPr lvl="1"/>
            <a:r>
              <a:rPr lang="en-US" dirty="0" smtClean="0"/>
              <a:t>Record of training must include:</a:t>
            </a:r>
          </a:p>
          <a:p>
            <a:pPr lvl="2"/>
            <a:r>
              <a:rPr lang="en-US" dirty="0" smtClean="0"/>
              <a:t>Date training occurred</a:t>
            </a:r>
          </a:p>
          <a:p>
            <a:pPr lvl="2"/>
            <a:r>
              <a:rPr lang="en-US" dirty="0" smtClean="0"/>
              <a:t>Agenda of training</a:t>
            </a:r>
          </a:p>
          <a:p>
            <a:pPr lvl="2"/>
            <a:r>
              <a:rPr lang="en-US" dirty="0" smtClean="0"/>
              <a:t>Printed names and signature of BTCs in attendance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00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Provide evidence of training for Test Administrators/Test Proctors</a:t>
            </a:r>
            <a:br>
              <a:rPr lang="en-US" sz="3600" dirty="0"/>
            </a:br>
            <a:r>
              <a:rPr lang="en-US" sz="2400" dirty="0"/>
              <a:t>Record of training from TA/TP </a:t>
            </a:r>
            <a:r>
              <a:rPr lang="en-US" sz="2400" dirty="0" smtClean="0"/>
              <a:t>modules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training certificates for the TA/TP modules will be accepted as a record of training</a:t>
            </a:r>
          </a:p>
          <a:p>
            <a:pPr lvl="1"/>
            <a:r>
              <a:rPr lang="en-US" dirty="0" smtClean="0"/>
              <a:t>Name on the certificate must match the name used to sign security documentation.</a:t>
            </a:r>
          </a:p>
          <a:p>
            <a:pPr lvl="1"/>
            <a:r>
              <a:rPr lang="en-US" dirty="0" smtClean="0"/>
              <a:t>Date of training on the certificate must be prior to administering/proctoring tests</a:t>
            </a:r>
          </a:p>
          <a:p>
            <a:pPr lvl="1"/>
            <a:r>
              <a:rPr lang="en-US" dirty="0" smtClean="0"/>
              <a:t>Altered certificates will not be accepted</a:t>
            </a:r>
            <a:endParaRPr lang="en-US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00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2 – Testing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550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 the site </a:t>
            </a:r>
            <a:r>
              <a:rPr lang="en-US" dirty="0" smtClean="0"/>
              <a:t>Official Schedule of Testing.</a:t>
            </a:r>
            <a:endParaRPr lang="en-US" dirty="0"/>
          </a:p>
          <a:p>
            <a:pPr lvl="1"/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Schedule must include all testing sessions conducted at the site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4"/>
              </a:rPr>
              <a:t>Official Schedule of Testing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437827"/>
            <a:ext cx="10496550" cy="21621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160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45910</TotalTime>
  <Words>1117</Words>
  <Application>Microsoft Office PowerPoint</Application>
  <PresentationFormat>Widescreen</PresentationFormat>
  <Paragraphs>93</Paragraphs>
  <Slides>27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Tw Cen MT</vt:lpstr>
      <vt:lpstr>1_Office Theme</vt:lpstr>
      <vt:lpstr>Academic Assessment Monitoring Program (Narrated Version)</vt:lpstr>
      <vt:lpstr>Purpose</vt:lpstr>
      <vt:lpstr>Required Documentation</vt:lpstr>
      <vt:lpstr>      Desk Monitoring</vt:lpstr>
      <vt:lpstr>District and Site Provided Documentation</vt:lpstr>
      <vt:lpstr>Line Item 1 - Training</vt:lpstr>
      <vt:lpstr>Provide evidence of training for Building Test Coordinators BTCs were trained by either their OSDE-trained DTC or via an OSDE Test Prep In-service training.  </vt:lpstr>
      <vt:lpstr>Provide evidence of training for Test Administrators/Test Proctors Record of training from TA/TP modules </vt:lpstr>
      <vt:lpstr>Line Item 2 – Testing Schedule</vt:lpstr>
      <vt:lpstr>Line Item 3 – Test Security Provide a detailed, written plan describing your district’s specific procedures to maintain the security of test booklets, test tickets, answer documents, and access codes.</vt:lpstr>
      <vt:lpstr>Line Item 4 – Test Security </vt:lpstr>
      <vt:lpstr>Line Item 5 – Calculator Use</vt:lpstr>
      <vt:lpstr>Line Item 6 – Emergency Plan</vt:lpstr>
      <vt:lpstr>Line Item 7 - Accommodations</vt:lpstr>
      <vt:lpstr>Line item 8 – Students Needing Additional Time</vt:lpstr>
      <vt:lpstr>Line Item 9 – Security Breaches</vt:lpstr>
      <vt:lpstr>Line Item 9 – Security Breaches Provide your detailed, written school plan and procedures for handling test security breaches in the Testing Status Application</vt:lpstr>
      <vt:lpstr>Line Item 10 – Test Irregularities</vt:lpstr>
      <vt:lpstr>Line Item 10 – Test Irregularities Provide your detailed, written school plan and procedures for handling self-reporting test irregularities using the Test Irregularity Form </vt:lpstr>
      <vt:lpstr>Line Item 11 – Emergency Accommodations</vt:lpstr>
      <vt:lpstr>Line Item 11 –Emergency Accommodations </vt:lpstr>
      <vt:lpstr>Line Item 12 – Nonstandard Accommodations</vt:lpstr>
      <vt:lpstr>Line Item 12 – Nonstandard Accommodations proper implementation of Nonstandard Accommodations(ELA Test Read-Aloud &amp; Unique)</vt:lpstr>
      <vt:lpstr>State Collected Documentation</vt:lpstr>
      <vt:lpstr>Line Items 13-16 – Vendor Supplied Information</vt:lpstr>
      <vt:lpstr>Line Item 17 – IEP/504 Plans</vt:lpstr>
      <vt:lpstr>Submitting Documentation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Updates</dc:title>
  <dc:creator>Maria Harris</dc:creator>
  <cp:lastModifiedBy>Sarah Owens</cp:lastModifiedBy>
  <cp:revision>229</cp:revision>
  <cp:lastPrinted>2018-11-20T15:10:21Z</cp:lastPrinted>
  <dcterms:created xsi:type="dcterms:W3CDTF">2018-09-24T18:37:05Z</dcterms:created>
  <dcterms:modified xsi:type="dcterms:W3CDTF">2020-02-12T17:48:28Z</dcterms:modified>
</cp:coreProperties>
</file>