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67" r:id="rId5"/>
    <p:sldMasterId id="2147493479" r:id="rId6"/>
    <p:sldMasterId id="2147493491" r:id="rId7"/>
    <p:sldMasterId id="2147493503" r:id="rId8"/>
  </p:sldMasterIdLst>
  <p:notesMasterIdLst>
    <p:notesMasterId r:id="rId165"/>
  </p:notesMasterIdLst>
  <p:handoutMasterIdLst>
    <p:handoutMasterId r:id="rId166"/>
  </p:handoutMasterIdLst>
  <p:sldIdLst>
    <p:sldId id="256" r:id="rId9"/>
    <p:sldId id="419" r:id="rId10"/>
    <p:sldId id="260" r:id="rId11"/>
    <p:sldId id="262" r:id="rId12"/>
    <p:sldId id="263" r:id="rId13"/>
    <p:sldId id="264" r:id="rId14"/>
    <p:sldId id="265" r:id="rId15"/>
    <p:sldId id="266" r:id="rId16"/>
    <p:sldId id="267" r:id="rId17"/>
    <p:sldId id="268" r:id="rId18"/>
    <p:sldId id="269" r:id="rId19"/>
    <p:sldId id="274" r:id="rId20"/>
    <p:sldId id="273" r:id="rId21"/>
    <p:sldId id="275" r:id="rId22"/>
    <p:sldId id="276" r:id="rId23"/>
    <p:sldId id="279" r:id="rId24"/>
    <p:sldId id="277" r:id="rId25"/>
    <p:sldId id="278" r:id="rId26"/>
    <p:sldId id="280" r:id="rId27"/>
    <p:sldId id="281" r:id="rId28"/>
    <p:sldId id="282" r:id="rId29"/>
    <p:sldId id="271" r:id="rId30"/>
    <p:sldId id="270" r:id="rId31"/>
    <p:sldId id="287" r:id="rId32"/>
    <p:sldId id="284" r:id="rId33"/>
    <p:sldId id="285" r:id="rId34"/>
    <p:sldId id="286" r:id="rId35"/>
    <p:sldId id="288" r:id="rId36"/>
    <p:sldId id="289" r:id="rId37"/>
    <p:sldId id="420" r:id="rId38"/>
    <p:sldId id="290" r:id="rId39"/>
    <p:sldId id="291" r:id="rId40"/>
    <p:sldId id="422" r:id="rId41"/>
    <p:sldId id="421" r:id="rId42"/>
    <p:sldId id="427" r:id="rId43"/>
    <p:sldId id="423" r:id="rId44"/>
    <p:sldId id="425" r:id="rId45"/>
    <p:sldId id="424" r:id="rId46"/>
    <p:sldId id="296" r:id="rId47"/>
    <p:sldId id="297" r:id="rId48"/>
    <p:sldId id="298" r:id="rId49"/>
    <p:sldId id="299" r:id="rId50"/>
    <p:sldId id="300" r:id="rId51"/>
    <p:sldId id="303" r:id="rId52"/>
    <p:sldId id="304" r:id="rId53"/>
    <p:sldId id="305" r:id="rId54"/>
    <p:sldId id="306" r:id="rId55"/>
    <p:sldId id="307" r:id="rId56"/>
    <p:sldId id="440" r:id="rId57"/>
    <p:sldId id="439" r:id="rId58"/>
    <p:sldId id="441" r:id="rId59"/>
    <p:sldId id="429" r:id="rId60"/>
    <p:sldId id="430" r:id="rId61"/>
    <p:sldId id="431" r:id="rId62"/>
    <p:sldId id="432" r:id="rId63"/>
    <p:sldId id="301" r:id="rId64"/>
    <p:sldId id="308" r:id="rId65"/>
    <p:sldId id="309" r:id="rId66"/>
    <p:sldId id="310" r:id="rId67"/>
    <p:sldId id="311" r:id="rId68"/>
    <p:sldId id="314" r:id="rId69"/>
    <p:sldId id="312" r:id="rId70"/>
    <p:sldId id="326" r:id="rId71"/>
    <p:sldId id="315" r:id="rId72"/>
    <p:sldId id="313" r:id="rId73"/>
    <p:sldId id="316" r:id="rId74"/>
    <p:sldId id="442" r:id="rId75"/>
    <p:sldId id="443" r:id="rId76"/>
    <p:sldId id="444" r:id="rId77"/>
    <p:sldId id="322" r:id="rId78"/>
    <p:sldId id="324" r:id="rId79"/>
    <p:sldId id="325" r:id="rId80"/>
    <p:sldId id="327" r:id="rId81"/>
    <p:sldId id="328" r:id="rId82"/>
    <p:sldId id="329" r:id="rId83"/>
    <p:sldId id="330" r:id="rId84"/>
    <p:sldId id="331" r:id="rId85"/>
    <p:sldId id="332" r:id="rId86"/>
    <p:sldId id="333" r:id="rId87"/>
    <p:sldId id="334" r:id="rId88"/>
    <p:sldId id="335" r:id="rId89"/>
    <p:sldId id="336" r:id="rId90"/>
    <p:sldId id="435" r:id="rId91"/>
    <p:sldId id="337" r:id="rId92"/>
    <p:sldId id="436" r:id="rId93"/>
    <p:sldId id="338" r:id="rId94"/>
    <p:sldId id="339" r:id="rId95"/>
    <p:sldId id="340" r:id="rId96"/>
    <p:sldId id="341" r:id="rId97"/>
    <p:sldId id="346"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405" r:id="rId150"/>
    <p:sldId id="426" r:id="rId151"/>
    <p:sldId id="407" r:id="rId152"/>
    <p:sldId id="408" r:id="rId153"/>
    <p:sldId id="409" r:id="rId154"/>
    <p:sldId id="410" r:id="rId155"/>
    <p:sldId id="411" r:id="rId156"/>
    <p:sldId id="406" r:id="rId157"/>
    <p:sldId id="412" r:id="rId158"/>
    <p:sldId id="413" r:id="rId159"/>
    <p:sldId id="414" r:id="rId160"/>
    <p:sldId id="415" r:id="rId161"/>
    <p:sldId id="416" r:id="rId162"/>
    <p:sldId id="417" r:id="rId163"/>
    <p:sldId id="418" r:id="rId16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ation" id="{B9E12733-11FC-46DF-8FBA-5E743A560710}">
          <p14:sldIdLst>
            <p14:sldId id="256"/>
            <p14:sldId id="419"/>
          </p14:sldIdLst>
        </p14:section>
        <p14:section name="OAAP Overview" id="{213A2B5B-9714-40C3-8253-FB557FD0F89B}">
          <p14:sldIdLst>
            <p14:sldId id="260"/>
            <p14:sldId id="262"/>
          </p14:sldIdLst>
        </p14:section>
        <p14:section name="OAAP Participation" id="{5AC93D3F-1561-498B-BCF3-7A8793D5D958}">
          <p14:sldIdLst>
            <p14:sldId id="263"/>
            <p14:sldId id="264"/>
            <p14:sldId id="265"/>
            <p14:sldId id="266"/>
            <p14:sldId id="267"/>
            <p14:sldId id="268"/>
            <p14:sldId id="269"/>
            <p14:sldId id="274"/>
          </p14:sldIdLst>
        </p14:section>
        <p14:section name="Characteristics of OAAP Students" id="{F1809551-B122-4CC7-814E-993F285E0325}">
          <p14:sldIdLst>
            <p14:sldId id="273"/>
            <p14:sldId id="275"/>
            <p14:sldId id="276"/>
            <p14:sldId id="279"/>
          </p14:sldIdLst>
        </p14:section>
        <p14:section name="Participation Cap" id="{795E6B38-E099-459D-BB5E-B06218DA5293}">
          <p14:sldIdLst>
            <p14:sldId id="277"/>
            <p14:sldId id="278"/>
            <p14:sldId id="280"/>
            <p14:sldId id="281"/>
            <p14:sldId id="282"/>
            <p14:sldId id="271"/>
            <p14:sldId id="270"/>
          </p14:sldIdLst>
        </p14:section>
        <p14:section name="OAAP Resources" id="{9E1A2061-C7A0-4E1D-9040-DEECE3EC42CC}">
          <p14:sldIdLst>
            <p14:sldId id="287"/>
            <p14:sldId id="284"/>
            <p14:sldId id="285"/>
            <p14:sldId id="286"/>
            <p14:sldId id="288"/>
            <p14:sldId id="289"/>
            <p14:sldId id="420"/>
          </p14:sldIdLst>
        </p14:section>
        <p14:section name="DLM Overview" id="{7D35A811-2088-4FB9-AEA1-0F62922EB7B3}">
          <p14:sldIdLst/>
        </p14:section>
        <p14:section name="DLM Presentation" id="{CCCB6CF2-C485-4080-A19C-2037222DD297}">
          <p14:sldIdLst>
            <p14:sldId id="290"/>
            <p14:sldId id="291"/>
            <p14:sldId id="422"/>
            <p14:sldId id="421"/>
            <p14:sldId id="427"/>
            <p14:sldId id="423"/>
            <p14:sldId id="425"/>
            <p14:sldId id="424"/>
            <p14:sldId id="296"/>
            <p14:sldId id="297"/>
            <p14:sldId id="298"/>
            <p14:sldId id="299"/>
            <p14:sldId id="300"/>
            <p14:sldId id="303"/>
            <p14:sldId id="304"/>
            <p14:sldId id="305"/>
            <p14:sldId id="306"/>
            <p14:sldId id="307"/>
            <p14:sldId id="440"/>
            <p14:sldId id="439"/>
            <p14:sldId id="441"/>
            <p14:sldId id="429"/>
            <p14:sldId id="430"/>
            <p14:sldId id="431"/>
            <p14:sldId id="432"/>
            <p14:sldId id="301"/>
            <p14:sldId id="308"/>
            <p14:sldId id="309"/>
            <p14:sldId id="310"/>
            <p14:sldId id="311"/>
            <p14:sldId id="314"/>
            <p14:sldId id="312"/>
            <p14:sldId id="326"/>
            <p14:sldId id="315"/>
            <p14:sldId id="313"/>
            <p14:sldId id="316"/>
            <p14:sldId id="442"/>
            <p14:sldId id="443"/>
            <p14:sldId id="444"/>
            <p14:sldId id="322"/>
            <p14:sldId id="324"/>
            <p14:sldId id="325"/>
            <p14:sldId id="327"/>
            <p14:sldId id="328"/>
            <p14:sldId id="329"/>
            <p14:sldId id="330"/>
            <p14:sldId id="331"/>
            <p14:sldId id="332"/>
            <p14:sldId id="333"/>
            <p14:sldId id="334"/>
            <p14:sldId id="335"/>
            <p14:sldId id="336"/>
            <p14:sldId id="435"/>
            <p14:sldId id="337"/>
            <p14:sldId id="436"/>
            <p14:sldId id="338"/>
            <p14:sldId id="339"/>
            <p14:sldId id="340"/>
            <p14:sldId id="341"/>
            <p14:sldId id="346"/>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405"/>
            <p14:sldId id="426"/>
            <p14:sldId id="407"/>
            <p14:sldId id="408"/>
            <p14:sldId id="409"/>
            <p14:sldId id="410"/>
            <p14:sldId id="411"/>
            <p14:sldId id="406"/>
            <p14:sldId id="412"/>
            <p14:sldId id="413"/>
            <p14:sldId id="414"/>
            <p14:sldId id="415"/>
            <p14:sldId id="416"/>
            <p14:sldId id="417"/>
            <p14:sldId id="41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6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1889F6-286E-4D22-906C-9258CB123E45}" v="51" dt="2019-09-25T13:07:52.354"/>
    <p1510:client id="{E98975CA-4A79-BB42-0DCC-C9102B72BB0F}" v="407" dt="2019-09-26T13:36:49.8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4" autoAdjust="0"/>
    <p:restoredTop sz="85233" autoAdjust="0"/>
  </p:normalViewPr>
  <p:slideViewPr>
    <p:cSldViewPr snapToGrid="0">
      <p:cViewPr varScale="1">
        <p:scale>
          <a:sx n="98" d="100"/>
          <a:sy n="98" d="100"/>
        </p:scale>
        <p:origin x="179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slide" Target="slides/slide151.xml"/><Relationship Id="rId175" Type="http://schemas.microsoft.com/office/2015/10/relationships/revisionInfo" Target="revisionInfo.xml"/><Relationship Id="rId170" Type="http://schemas.openxmlformats.org/officeDocument/2006/relationships/tableStyles" Target="tableStyle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notesMaster" Target="notesMasters/notesMaster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slide" Target="slides/slide143.xml"/><Relationship Id="rId156" Type="http://schemas.openxmlformats.org/officeDocument/2006/relationships/slide" Target="slides/slide148.xml"/><Relationship Id="rId164" Type="http://schemas.openxmlformats.org/officeDocument/2006/relationships/slide" Target="slides/slide156.xml"/><Relationship Id="rId16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rt Johnson" userId="S::kurt.johnson_sde.ok.gov#ext#@kansas.onmicrosoft.com::4c9e6618-81c2-48e5-8c2b-a00ebb25e508" providerId="AD" clId="Web-{961889F6-286E-4D22-906C-9258CB123E45}"/>
    <pc:docChg chg="modSld">
      <pc:chgData name="Kurt Johnson" userId="S::kurt.johnson_sde.ok.gov#ext#@kansas.onmicrosoft.com::4c9e6618-81c2-48e5-8c2b-a00ebb25e508" providerId="AD" clId="Web-{961889F6-286E-4D22-906C-9258CB123E45}" dt="2019-09-25T13:07:52.354" v="50" actId="20577"/>
      <pc:docMkLst>
        <pc:docMk/>
      </pc:docMkLst>
      <pc:sldChg chg="modSp">
        <pc:chgData name="Kurt Johnson" userId="S::kurt.johnson_sde.ok.gov#ext#@kansas.onmicrosoft.com::4c9e6618-81c2-48e5-8c2b-a00ebb25e508" providerId="AD" clId="Web-{961889F6-286E-4D22-906C-9258CB123E45}" dt="2019-09-25T13:07:52.354" v="49" actId="20577"/>
        <pc:sldMkLst>
          <pc:docMk/>
          <pc:sldMk cId="620673020" sldId="269"/>
        </pc:sldMkLst>
        <pc:spChg chg="mod">
          <ac:chgData name="Kurt Johnson" userId="S::kurt.johnson_sde.ok.gov#ext#@kansas.onmicrosoft.com::4c9e6618-81c2-48e5-8c2b-a00ebb25e508" providerId="AD" clId="Web-{961889F6-286E-4D22-906C-9258CB123E45}" dt="2019-09-25T13:07:52.354" v="49" actId="20577"/>
          <ac:spMkLst>
            <pc:docMk/>
            <pc:sldMk cId="620673020" sldId="269"/>
            <ac:spMk id="3" creationId="{00000000-0000-0000-0000-000000000000}"/>
          </ac:spMkLst>
        </pc:spChg>
      </pc:sldChg>
      <pc:sldChg chg="modSp">
        <pc:chgData name="Kurt Johnson" userId="S::kurt.johnson_sde.ok.gov#ext#@kansas.onmicrosoft.com::4c9e6618-81c2-48e5-8c2b-a00ebb25e508" providerId="AD" clId="Web-{961889F6-286E-4D22-906C-9258CB123E45}" dt="2019-09-25T13:04:17.149" v="42" actId="20577"/>
        <pc:sldMkLst>
          <pc:docMk/>
          <pc:sldMk cId="3412588406" sldId="276"/>
        </pc:sldMkLst>
        <pc:spChg chg="mod">
          <ac:chgData name="Kurt Johnson" userId="S::kurt.johnson_sde.ok.gov#ext#@kansas.onmicrosoft.com::4c9e6618-81c2-48e5-8c2b-a00ebb25e508" providerId="AD" clId="Web-{961889F6-286E-4D22-906C-9258CB123E45}" dt="2019-09-25T13:04:17.149" v="42" actId="20577"/>
          <ac:spMkLst>
            <pc:docMk/>
            <pc:sldMk cId="3412588406" sldId="276"/>
            <ac:spMk id="2" creationId="{00000000-0000-0000-0000-000000000000}"/>
          </ac:spMkLst>
        </pc:spChg>
      </pc:sldChg>
      <pc:sldChg chg="modSp">
        <pc:chgData name="Kurt Johnson" userId="S::kurt.johnson_sde.ok.gov#ext#@kansas.onmicrosoft.com::4c9e6618-81c2-48e5-8c2b-a00ebb25e508" providerId="AD" clId="Web-{961889F6-286E-4D22-906C-9258CB123E45}" dt="2019-09-25T13:04:43.040" v="44" actId="20577"/>
        <pc:sldMkLst>
          <pc:docMk/>
          <pc:sldMk cId="821733789" sldId="279"/>
        </pc:sldMkLst>
        <pc:spChg chg="mod">
          <ac:chgData name="Kurt Johnson" userId="S::kurt.johnson_sde.ok.gov#ext#@kansas.onmicrosoft.com::4c9e6618-81c2-48e5-8c2b-a00ebb25e508" providerId="AD" clId="Web-{961889F6-286E-4D22-906C-9258CB123E45}" dt="2019-09-25T13:04:43.040" v="44" actId="20577"/>
          <ac:spMkLst>
            <pc:docMk/>
            <pc:sldMk cId="821733789" sldId="279"/>
            <ac:spMk id="2" creationId="{00000000-0000-0000-0000-000000000000}"/>
          </ac:spMkLst>
        </pc:spChg>
      </pc:sldChg>
      <pc:sldChg chg="modSp">
        <pc:chgData name="Kurt Johnson" userId="S::kurt.johnson_sde.ok.gov#ext#@kansas.onmicrosoft.com::4c9e6618-81c2-48e5-8c2b-a00ebb25e508" providerId="AD" clId="Web-{961889F6-286E-4D22-906C-9258CB123E45}" dt="2019-09-25T13:00:42.132" v="6" actId="1076"/>
        <pc:sldMkLst>
          <pc:docMk/>
          <pc:sldMk cId="2388081424" sldId="284"/>
        </pc:sldMkLst>
        <pc:picChg chg="mod ord">
          <ac:chgData name="Kurt Johnson" userId="S::kurt.johnson_sde.ok.gov#ext#@kansas.onmicrosoft.com::4c9e6618-81c2-48e5-8c2b-a00ebb25e508" providerId="AD" clId="Web-{961889F6-286E-4D22-906C-9258CB123E45}" dt="2019-09-25T13:00:42.132" v="6" actId="1076"/>
          <ac:picMkLst>
            <pc:docMk/>
            <pc:sldMk cId="2388081424" sldId="284"/>
            <ac:picMk id="5" creationId="{00000000-0000-0000-0000-000000000000}"/>
          </ac:picMkLst>
        </pc:picChg>
        <pc:cxnChg chg="mod">
          <ac:chgData name="Kurt Johnson" userId="S::kurt.johnson_sde.ok.gov#ext#@kansas.onmicrosoft.com::4c9e6618-81c2-48e5-8c2b-a00ebb25e508" providerId="AD" clId="Web-{961889F6-286E-4D22-906C-9258CB123E45}" dt="2019-09-25T13:00:35.210" v="5" actId="14100"/>
          <ac:cxnSpMkLst>
            <pc:docMk/>
            <pc:sldMk cId="2388081424" sldId="284"/>
            <ac:cxnSpMk id="6" creationId="{00000000-0000-0000-0000-000000000000}"/>
          </ac:cxnSpMkLst>
        </pc:cxnChg>
      </pc:sldChg>
      <pc:sldChg chg="modSp">
        <pc:chgData name="Kurt Johnson" userId="S::kurt.johnson_sde.ok.gov#ext#@kansas.onmicrosoft.com::4c9e6618-81c2-48e5-8c2b-a00ebb25e508" providerId="AD" clId="Web-{961889F6-286E-4D22-906C-9258CB123E45}" dt="2019-09-25T13:00:19.851" v="3" actId="14100"/>
        <pc:sldMkLst>
          <pc:docMk/>
          <pc:sldMk cId="829040460" sldId="285"/>
        </pc:sldMkLst>
        <pc:picChg chg="ord">
          <ac:chgData name="Kurt Johnson" userId="S::kurt.johnson_sde.ok.gov#ext#@kansas.onmicrosoft.com::4c9e6618-81c2-48e5-8c2b-a00ebb25e508" providerId="AD" clId="Web-{961889F6-286E-4D22-906C-9258CB123E45}" dt="2019-09-25T13:00:10.695" v="2"/>
          <ac:picMkLst>
            <pc:docMk/>
            <pc:sldMk cId="829040460" sldId="285"/>
            <ac:picMk id="4" creationId="{00000000-0000-0000-0000-000000000000}"/>
          </ac:picMkLst>
        </pc:picChg>
        <pc:cxnChg chg="mod">
          <ac:chgData name="Kurt Johnson" userId="S::kurt.johnson_sde.ok.gov#ext#@kansas.onmicrosoft.com::4c9e6618-81c2-48e5-8c2b-a00ebb25e508" providerId="AD" clId="Web-{961889F6-286E-4D22-906C-9258CB123E45}" dt="2019-09-25T13:00:19.851" v="3" actId="14100"/>
          <ac:cxnSpMkLst>
            <pc:docMk/>
            <pc:sldMk cId="829040460" sldId="285"/>
            <ac:cxnSpMk id="5" creationId="{00000000-0000-0000-0000-000000000000}"/>
          </ac:cxnSpMkLst>
        </pc:cxnChg>
      </pc:sldChg>
      <pc:sldChg chg="addSp delSp modSp">
        <pc:chgData name="Kurt Johnson" userId="S::kurt.johnson_sde.ok.gov#ext#@kansas.onmicrosoft.com::4c9e6618-81c2-48e5-8c2b-a00ebb25e508" providerId="AD" clId="Web-{961889F6-286E-4D22-906C-9258CB123E45}" dt="2019-09-25T13:02:29.242" v="19"/>
        <pc:sldMkLst>
          <pc:docMk/>
          <pc:sldMk cId="1103235879" sldId="288"/>
        </pc:sldMkLst>
        <pc:spChg chg="ord">
          <ac:chgData name="Kurt Johnson" userId="S::kurt.johnson_sde.ok.gov#ext#@kansas.onmicrosoft.com::4c9e6618-81c2-48e5-8c2b-a00ebb25e508" providerId="AD" clId="Web-{961889F6-286E-4D22-906C-9258CB123E45}" dt="2019-09-25T13:02:12.070" v="16"/>
          <ac:spMkLst>
            <pc:docMk/>
            <pc:sldMk cId="1103235879" sldId="288"/>
            <ac:spMk id="5" creationId="{00000000-0000-0000-0000-000000000000}"/>
          </ac:spMkLst>
        </pc:spChg>
        <pc:spChg chg="add del mod">
          <ac:chgData name="Kurt Johnson" userId="S::kurt.johnson_sde.ok.gov#ext#@kansas.onmicrosoft.com::4c9e6618-81c2-48e5-8c2b-a00ebb25e508" providerId="AD" clId="Web-{961889F6-286E-4D22-906C-9258CB123E45}" dt="2019-09-25T13:02:29.242" v="19"/>
          <ac:spMkLst>
            <pc:docMk/>
            <pc:sldMk cId="1103235879" sldId="288"/>
            <ac:spMk id="6" creationId="{D9DA7538-80D4-4FCC-A7DC-84F4C1E369BE}"/>
          </ac:spMkLst>
        </pc:spChg>
        <pc:picChg chg="mod">
          <ac:chgData name="Kurt Johnson" userId="S::kurt.johnson_sde.ok.gov#ext#@kansas.onmicrosoft.com::4c9e6618-81c2-48e5-8c2b-a00ebb25e508" providerId="AD" clId="Web-{961889F6-286E-4D22-906C-9258CB123E45}" dt="2019-09-25T13:02:16.930" v="17" actId="1076"/>
          <ac:picMkLst>
            <pc:docMk/>
            <pc:sldMk cId="1103235879" sldId="288"/>
            <ac:picMk id="4" creationId="{00000000-0000-0000-0000-000000000000}"/>
          </ac:picMkLst>
        </pc:picChg>
      </pc:sldChg>
      <pc:sldChg chg="modSp">
        <pc:chgData name="Kurt Johnson" userId="S::kurt.johnson_sde.ok.gov#ext#@kansas.onmicrosoft.com::4c9e6618-81c2-48e5-8c2b-a00ebb25e508" providerId="AD" clId="Web-{961889F6-286E-4D22-906C-9258CB123E45}" dt="2019-09-25T13:02:51.430" v="22" actId="20577"/>
        <pc:sldMkLst>
          <pc:docMk/>
          <pc:sldMk cId="3156265477" sldId="289"/>
        </pc:sldMkLst>
        <pc:spChg chg="mod">
          <ac:chgData name="Kurt Johnson" userId="S::kurt.johnson_sde.ok.gov#ext#@kansas.onmicrosoft.com::4c9e6618-81c2-48e5-8c2b-a00ebb25e508" providerId="AD" clId="Web-{961889F6-286E-4D22-906C-9258CB123E45}" dt="2019-09-25T13:02:51.430" v="22" actId="20577"/>
          <ac:spMkLst>
            <pc:docMk/>
            <pc:sldMk cId="3156265477" sldId="289"/>
            <ac:spMk id="3" creationId="{00000000-0000-0000-0000-000000000000}"/>
          </ac:spMkLst>
        </pc:spChg>
      </pc:sldChg>
    </pc:docChg>
  </pc:docChgLst>
  <pc:docChgLst>
    <pc:chgData name="Kurt Johnson" userId="S::kurt.johnson_sde.ok.gov#ext#@kansas.onmicrosoft.com::4c9e6618-81c2-48e5-8c2b-a00ebb25e508" providerId="AD" clId="Web-{E98975CA-4A79-BB42-0DCC-C9102B72BB0F}"/>
    <pc:docChg chg="addSld modSld sldOrd modSection">
      <pc:chgData name="Kurt Johnson" userId="S::kurt.johnson_sde.ok.gov#ext#@kansas.onmicrosoft.com::4c9e6618-81c2-48e5-8c2b-a00ebb25e508" providerId="AD" clId="Web-{E98975CA-4A79-BB42-0DCC-C9102B72BB0F}" dt="2019-09-26T13:36:49.854" v="405" actId="20577"/>
      <pc:docMkLst>
        <pc:docMk/>
      </pc:docMkLst>
      <pc:sldChg chg="ord">
        <pc:chgData name="Kurt Johnson" userId="S::kurt.johnson_sde.ok.gov#ext#@kansas.onmicrosoft.com::4c9e6618-81c2-48e5-8c2b-a00ebb25e508" providerId="AD" clId="Web-{E98975CA-4A79-BB42-0DCC-C9102B72BB0F}" dt="2019-09-26T13:29:58.678" v="2"/>
        <pc:sldMkLst>
          <pc:docMk/>
          <pc:sldMk cId="1809865581" sldId="270"/>
        </pc:sldMkLst>
      </pc:sldChg>
      <pc:sldChg chg="ord">
        <pc:chgData name="Kurt Johnson" userId="S::kurt.johnson_sde.ok.gov#ext#@kansas.onmicrosoft.com::4c9e6618-81c2-48e5-8c2b-a00ebb25e508" providerId="AD" clId="Web-{E98975CA-4A79-BB42-0DCC-C9102B72BB0F}" dt="2019-09-26T13:30:10.600" v="3"/>
        <pc:sldMkLst>
          <pc:docMk/>
          <pc:sldMk cId="2769828790" sldId="271"/>
        </pc:sldMkLst>
      </pc:sldChg>
      <pc:sldChg chg="ord">
        <pc:chgData name="Kurt Johnson" userId="S::kurt.johnson_sde.ok.gov#ext#@kansas.onmicrosoft.com::4c9e6618-81c2-48e5-8c2b-a00ebb25e508" providerId="AD" clId="Web-{E98975CA-4A79-BB42-0DCC-C9102B72BB0F}" dt="2019-09-26T13:29:47.724" v="1"/>
        <pc:sldMkLst>
          <pc:docMk/>
          <pc:sldMk cId="67347490" sldId="282"/>
        </pc:sldMkLst>
      </pc:sldChg>
      <pc:sldChg chg="modSp new">
        <pc:chgData name="Kurt Johnson" userId="S::kurt.johnson_sde.ok.gov#ext#@kansas.onmicrosoft.com::4c9e6618-81c2-48e5-8c2b-a00ebb25e508" providerId="AD" clId="Web-{E98975CA-4A79-BB42-0DCC-C9102B72BB0F}" dt="2019-09-26T13:36:49.838" v="404" actId="20577"/>
        <pc:sldMkLst>
          <pc:docMk/>
          <pc:sldMk cId="2241227834" sldId="420"/>
        </pc:sldMkLst>
        <pc:spChg chg="mod">
          <ac:chgData name="Kurt Johnson" userId="S::kurt.johnson_sde.ok.gov#ext#@kansas.onmicrosoft.com::4c9e6618-81c2-48e5-8c2b-a00ebb25e508" providerId="AD" clId="Web-{E98975CA-4A79-BB42-0DCC-C9102B72BB0F}" dt="2019-09-26T13:31:01.288" v="15" actId="20577"/>
          <ac:spMkLst>
            <pc:docMk/>
            <pc:sldMk cId="2241227834" sldId="420"/>
            <ac:spMk id="2" creationId="{FC7F7B61-6375-4471-9C80-9AD9EA1667D4}"/>
          </ac:spMkLst>
        </pc:spChg>
        <pc:spChg chg="mod">
          <ac:chgData name="Kurt Johnson" userId="S::kurt.johnson_sde.ok.gov#ext#@kansas.onmicrosoft.com::4c9e6618-81c2-48e5-8c2b-a00ebb25e508" providerId="AD" clId="Web-{E98975CA-4A79-BB42-0DCC-C9102B72BB0F}" dt="2019-09-26T13:36:49.838" v="404" actId="20577"/>
          <ac:spMkLst>
            <pc:docMk/>
            <pc:sldMk cId="2241227834" sldId="420"/>
            <ac:spMk id="3" creationId="{5B5D7CE6-0CC8-414B-AEE4-CE013A1C74A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B47-493A-8981-E397B2596EC3}"/>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B47-493A-8981-E397B2596EC3}"/>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B47-493A-8981-E397B2596EC3}"/>
              </c:ext>
            </c:extLst>
          </c:dPt>
          <c:dLbls>
            <c:dLbl>
              <c:idx val="1"/>
              <c:layout/>
              <c:tx>
                <c:rich>
                  <a:bodyPr/>
                  <a:lstStyle/>
                  <a:p>
                    <a:r>
                      <a:rPr lang="en-US" smtClean="0"/>
                      <a:t>72%</a:t>
                    </a:r>
                    <a:endParaRPr lang="en-US" dirty="0"/>
                  </a:p>
                </c:rich>
              </c:tx>
              <c:dLblPos val="inEnd"/>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2B47-493A-8981-E397B2596EC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Sheet1!$A$2:$A$4</c:f>
              <c:strCache>
                <c:ptCount val="3"/>
                <c:pt idx="0">
                  <c:v>Pre-symbolic</c:v>
                </c:pt>
                <c:pt idx="1">
                  <c:v>Expressive</c:v>
                </c:pt>
                <c:pt idx="2">
                  <c:v>Symbolic</c:v>
                </c:pt>
              </c:strCache>
            </c:strRef>
          </c:cat>
          <c:val>
            <c:numRef>
              <c:f>Sheet1!$B$2:$B$4</c:f>
              <c:numCache>
                <c:formatCode>0%</c:formatCode>
                <c:ptCount val="3"/>
                <c:pt idx="0">
                  <c:v>0.1</c:v>
                </c:pt>
                <c:pt idx="1">
                  <c:v>0.72</c:v>
                </c:pt>
                <c:pt idx="2">
                  <c:v>0.17</c:v>
                </c:pt>
              </c:numCache>
            </c:numRef>
          </c:val>
          <c:extLst>
            <c:ext xmlns:c16="http://schemas.microsoft.com/office/drawing/2014/chart" uri="{C3380CC4-5D6E-409C-BE32-E72D297353CC}">
              <c16:uniqueId val="{00000000-BD37-4D6B-AD80-AC54B79E17D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855F05-5FA4-4FA8-A267-7BC504238FD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DCF10648-EC23-445A-A6E9-41526221BA44}">
      <dgm:prSet custT="1"/>
      <dgm:spPr/>
      <dgm:t>
        <a:bodyPr/>
        <a:lstStyle/>
        <a:p>
          <a:pPr algn="ctr"/>
          <a:r>
            <a:rPr lang="en-US" sz="2800"/>
            <a:t>District data managers</a:t>
          </a:r>
          <a:endParaRPr lang="en-US" sz="2800">
            <a:solidFill>
              <a:srgbClr val="010000"/>
            </a:solidFill>
            <a:latin typeface="Calibri"/>
            <a:cs typeface="Calibri"/>
          </a:endParaRPr>
        </a:p>
      </dgm:t>
    </dgm:pt>
    <dgm:pt modelId="{76CBDE8F-E6F7-4F06-9DC8-A548DCFBE22B}" type="parTrans" cxnId="{DB5FE82E-69FC-4C20-A9C3-09CE285B1B4E}">
      <dgm:prSet/>
      <dgm:spPr/>
      <dgm:t>
        <a:bodyPr/>
        <a:lstStyle/>
        <a:p>
          <a:endParaRPr lang="en-US"/>
        </a:p>
      </dgm:t>
    </dgm:pt>
    <dgm:pt modelId="{C6C63A99-B3D0-46AD-8F33-7CA8E318B83A}" type="sibTrans" cxnId="{DB5FE82E-69FC-4C20-A9C3-09CE285B1B4E}">
      <dgm:prSet/>
      <dgm:spPr/>
      <dgm:t>
        <a:bodyPr/>
        <a:lstStyle/>
        <a:p>
          <a:endParaRPr lang="en-US"/>
        </a:p>
      </dgm:t>
    </dgm:pt>
    <dgm:pt modelId="{231AA735-02C6-4D86-B75E-83501CE0120A}">
      <dgm:prSet custT="1"/>
      <dgm:spPr/>
      <dgm:t>
        <a:bodyPr/>
        <a:lstStyle/>
        <a:p>
          <a:pPr algn="ctr"/>
          <a:r>
            <a:rPr lang="en-US" sz="1800" dirty="0"/>
            <a:t>Upload enrollment files for test </a:t>
          </a:r>
          <a:r>
            <a:rPr lang="en-US" sz="1800" dirty="0" smtClean="0"/>
            <a:t>administrators (Completed 8/27)</a:t>
          </a:r>
          <a:endParaRPr lang="en-US" sz="1800" dirty="0"/>
        </a:p>
      </dgm:t>
    </dgm:pt>
    <dgm:pt modelId="{3494D01C-AE54-4880-A472-B5C699ACFD6F}" type="parTrans" cxnId="{9F7D0E09-78CA-4457-8747-C23487415C32}">
      <dgm:prSet/>
      <dgm:spPr/>
      <dgm:t>
        <a:bodyPr/>
        <a:lstStyle/>
        <a:p>
          <a:endParaRPr lang="en-US"/>
        </a:p>
      </dgm:t>
    </dgm:pt>
    <dgm:pt modelId="{96CE90C1-3DEA-4A84-AE26-1E59E78FCE5E}" type="sibTrans" cxnId="{9F7D0E09-78CA-4457-8747-C23487415C32}">
      <dgm:prSet/>
      <dgm:spPr/>
      <dgm:t>
        <a:bodyPr/>
        <a:lstStyle/>
        <a:p>
          <a:endParaRPr lang="en-US"/>
        </a:p>
      </dgm:t>
    </dgm:pt>
    <dgm:pt modelId="{1BC16D30-43EA-4CEA-A122-495011C1FD17}">
      <dgm:prSet custT="1"/>
      <dgm:spPr/>
      <dgm:t>
        <a:bodyPr/>
        <a:lstStyle/>
        <a:p>
          <a:pPr algn="ctr"/>
          <a:r>
            <a:rPr lang="en-US" sz="2800"/>
            <a:t>Test administrators</a:t>
          </a:r>
        </a:p>
      </dgm:t>
    </dgm:pt>
    <dgm:pt modelId="{C163910B-399D-41D5-9CF3-EB5C98FBB987}" type="parTrans" cxnId="{D8217842-FFB6-4425-80C4-893EC20CC509}">
      <dgm:prSet/>
      <dgm:spPr/>
      <dgm:t>
        <a:bodyPr/>
        <a:lstStyle/>
        <a:p>
          <a:endParaRPr lang="en-US"/>
        </a:p>
      </dgm:t>
    </dgm:pt>
    <dgm:pt modelId="{107CF7D2-96F8-49A1-ACB4-58AC0217B155}" type="sibTrans" cxnId="{D8217842-FFB6-4425-80C4-893EC20CC509}">
      <dgm:prSet/>
      <dgm:spPr/>
      <dgm:t>
        <a:bodyPr/>
        <a:lstStyle/>
        <a:p>
          <a:endParaRPr lang="en-US"/>
        </a:p>
      </dgm:t>
    </dgm:pt>
    <dgm:pt modelId="{F84FF255-40CA-4620-A7A5-0D4E5347C122}">
      <dgm:prSet custT="1"/>
      <dgm:spPr/>
      <dgm:t>
        <a:bodyPr/>
        <a:lstStyle/>
        <a:p>
          <a:pPr algn="ctr"/>
          <a:r>
            <a:rPr lang="en-US" sz="1800"/>
            <a:t>Check rosters and student information</a:t>
          </a:r>
        </a:p>
      </dgm:t>
    </dgm:pt>
    <dgm:pt modelId="{BBCF9018-4F49-46F2-AA4E-49B7253BEBA0}" type="parTrans" cxnId="{80EBBC46-0E03-4866-AAE5-2D92CBDAF96C}">
      <dgm:prSet/>
      <dgm:spPr/>
      <dgm:t>
        <a:bodyPr/>
        <a:lstStyle/>
        <a:p>
          <a:endParaRPr lang="en-US"/>
        </a:p>
      </dgm:t>
    </dgm:pt>
    <dgm:pt modelId="{0B9BD3EB-BB43-463D-BC03-0045F7B393E1}" type="sibTrans" cxnId="{80EBBC46-0E03-4866-AAE5-2D92CBDAF96C}">
      <dgm:prSet/>
      <dgm:spPr/>
      <dgm:t>
        <a:bodyPr/>
        <a:lstStyle/>
        <a:p>
          <a:endParaRPr lang="en-US"/>
        </a:p>
      </dgm:t>
    </dgm:pt>
    <dgm:pt modelId="{83595388-C8BF-4D6C-AE88-584509B0B9B3}">
      <dgm:prSet custT="1"/>
      <dgm:spPr/>
      <dgm:t>
        <a:bodyPr/>
        <a:lstStyle/>
        <a:p>
          <a:pPr algn="ctr"/>
          <a:r>
            <a:rPr lang="en-US" sz="1800"/>
            <a:t>Notify the data manager if student information is inaccurate</a:t>
          </a:r>
        </a:p>
      </dgm:t>
    </dgm:pt>
    <dgm:pt modelId="{E9033B0B-90A4-4BF0-9694-2817EEF09A33}" type="parTrans" cxnId="{4F969CD3-A997-41EE-B50C-AEC490EA0905}">
      <dgm:prSet/>
      <dgm:spPr/>
      <dgm:t>
        <a:bodyPr/>
        <a:lstStyle/>
        <a:p>
          <a:endParaRPr lang="en-US"/>
        </a:p>
      </dgm:t>
    </dgm:pt>
    <dgm:pt modelId="{F4195691-2E1E-455A-ABDF-42B255018E27}" type="sibTrans" cxnId="{4F969CD3-A997-41EE-B50C-AEC490EA0905}">
      <dgm:prSet/>
      <dgm:spPr/>
      <dgm:t>
        <a:bodyPr/>
        <a:lstStyle/>
        <a:p>
          <a:endParaRPr lang="en-US"/>
        </a:p>
      </dgm:t>
    </dgm:pt>
    <dgm:pt modelId="{36C7E2F7-D952-4541-92FC-A480272A2926}" type="pres">
      <dgm:prSet presAssocID="{0C855F05-5FA4-4FA8-A267-7BC504238FD2}" presName="cycle" presStyleCnt="0">
        <dgm:presLayoutVars>
          <dgm:dir/>
          <dgm:resizeHandles val="exact"/>
        </dgm:presLayoutVars>
      </dgm:prSet>
      <dgm:spPr/>
      <dgm:t>
        <a:bodyPr/>
        <a:lstStyle/>
        <a:p>
          <a:endParaRPr lang="en-US"/>
        </a:p>
      </dgm:t>
    </dgm:pt>
    <dgm:pt modelId="{9FC1767B-93F5-46D8-8698-D2209D10401B}" type="pres">
      <dgm:prSet presAssocID="{DCF10648-EC23-445A-A6E9-41526221BA44}" presName="node" presStyleLbl="node1" presStyleIdx="0" presStyleCnt="2" custRadScaleRad="97065">
        <dgm:presLayoutVars>
          <dgm:bulletEnabled val="1"/>
        </dgm:presLayoutVars>
      </dgm:prSet>
      <dgm:spPr/>
      <dgm:t>
        <a:bodyPr/>
        <a:lstStyle/>
        <a:p>
          <a:endParaRPr lang="en-US"/>
        </a:p>
      </dgm:t>
    </dgm:pt>
    <dgm:pt modelId="{79622F03-FC5E-482A-9B69-9BC4E900CF6E}" type="pres">
      <dgm:prSet presAssocID="{C6C63A99-B3D0-46AD-8F33-7CA8E318B83A}" presName="sibTrans" presStyleLbl="sibTrans2D1" presStyleIdx="0" presStyleCnt="2" custScaleX="103865" custLinFactNeighborX="7091" custLinFactNeighborY="5036"/>
      <dgm:spPr/>
      <dgm:t>
        <a:bodyPr/>
        <a:lstStyle/>
        <a:p>
          <a:endParaRPr lang="en-US"/>
        </a:p>
      </dgm:t>
    </dgm:pt>
    <dgm:pt modelId="{DD988C8D-04D5-4005-BE45-234CE9FB87B1}" type="pres">
      <dgm:prSet presAssocID="{C6C63A99-B3D0-46AD-8F33-7CA8E318B83A}" presName="connectorText" presStyleLbl="sibTrans2D1" presStyleIdx="0" presStyleCnt="2"/>
      <dgm:spPr/>
      <dgm:t>
        <a:bodyPr/>
        <a:lstStyle/>
        <a:p>
          <a:endParaRPr lang="en-US"/>
        </a:p>
      </dgm:t>
    </dgm:pt>
    <dgm:pt modelId="{C4EEF2DE-1518-40B3-A771-4ED56B907DB5}" type="pres">
      <dgm:prSet presAssocID="{1BC16D30-43EA-4CEA-A122-495011C1FD17}" presName="node" presStyleLbl="node1" presStyleIdx="1" presStyleCnt="2">
        <dgm:presLayoutVars>
          <dgm:bulletEnabled val="1"/>
        </dgm:presLayoutVars>
      </dgm:prSet>
      <dgm:spPr/>
      <dgm:t>
        <a:bodyPr/>
        <a:lstStyle/>
        <a:p>
          <a:endParaRPr lang="en-US"/>
        </a:p>
      </dgm:t>
    </dgm:pt>
    <dgm:pt modelId="{B7E3432F-CCB5-438B-A27E-E27A8EA5B508}" type="pres">
      <dgm:prSet presAssocID="{107CF7D2-96F8-49A1-ACB4-58AC0217B155}" presName="sibTrans" presStyleLbl="sibTrans2D1" presStyleIdx="1" presStyleCnt="2" custScaleX="109731" custLinFactNeighborX="-4909" custLinFactNeighborY="1007"/>
      <dgm:spPr/>
      <dgm:t>
        <a:bodyPr/>
        <a:lstStyle/>
        <a:p>
          <a:endParaRPr lang="en-US"/>
        </a:p>
      </dgm:t>
    </dgm:pt>
    <dgm:pt modelId="{B82F6EE0-3191-4387-81DF-01F70D5EB82D}" type="pres">
      <dgm:prSet presAssocID="{107CF7D2-96F8-49A1-ACB4-58AC0217B155}" presName="connectorText" presStyleLbl="sibTrans2D1" presStyleIdx="1" presStyleCnt="2"/>
      <dgm:spPr/>
      <dgm:t>
        <a:bodyPr/>
        <a:lstStyle/>
        <a:p>
          <a:endParaRPr lang="en-US"/>
        </a:p>
      </dgm:t>
    </dgm:pt>
  </dgm:ptLst>
  <dgm:cxnLst>
    <dgm:cxn modelId="{9576F430-287C-481F-A342-7E8A6BE1A736}" type="presOf" srcId="{1BC16D30-43EA-4CEA-A122-495011C1FD17}" destId="{C4EEF2DE-1518-40B3-A771-4ED56B907DB5}" srcOrd="0" destOrd="0" presId="urn:microsoft.com/office/officeart/2005/8/layout/cycle2"/>
    <dgm:cxn modelId="{0C7C7E73-49CD-4411-90F6-0F8CB4A101E2}" type="presOf" srcId="{231AA735-02C6-4D86-B75E-83501CE0120A}" destId="{9FC1767B-93F5-46D8-8698-D2209D10401B}" srcOrd="0" destOrd="1" presId="urn:microsoft.com/office/officeart/2005/8/layout/cycle2"/>
    <dgm:cxn modelId="{504193CE-3A51-4C61-B281-5BE4D4288723}" type="presOf" srcId="{F84FF255-40CA-4620-A7A5-0D4E5347C122}" destId="{C4EEF2DE-1518-40B3-A771-4ED56B907DB5}" srcOrd="0" destOrd="1" presId="urn:microsoft.com/office/officeart/2005/8/layout/cycle2"/>
    <dgm:cxn modelId="{4098B463-E949-4900-AA58-C283F7EAA21E}" type="presOf" srcId="{107CF7D2-96F8-49A1-ACB4-58AC0217B155}" destId="{B82F6EE0-3191-4387-81DF-01F70D5EB82D}" srcOrd="1" destOrd="0" presId="urn:microsoft.com/office/officeart/2005/8/layout/cycle2"/>
    <dgm:cxn modelId="{C142E39A-BBB4-40C9-AEDB-BC9DB8100F40}" type="presOf" srcId="{C6C63A99-B3D0-46AD-8F33-7CA8E318B83A}" destId="{79622F03-FC5E-482A-9B69-9BC4E900CF6E}" srcOrd="0" destOrd="0" presId="urn:microsoft.com/office/officeart/2005/8/layout/cycle2"/>
    <dgm:cxn modelId="{DB5FE82E-69FC-4C20-A9C3-09CE285B1B4E}" srcId="{0C855F05-5FA4-4FA8-A267-7BC504238FD2}" destId="{DCF10648-EC23-445A-A6E9-41526221BA44}" srcOrd="0" destOrd="0" parTransId="{76CBDE8F-E6F7-4F06-9DC8-A548DCFBE22B}" sibTransId="{C6C63A99-B3D0-46AD-8F33-7CA8E318B83A}"/>
    <dgm:cxn modelId="{DE6FDB71-D202-4EDE-AE6D-57120C06820B}" type="presOf" srcId="{DCF10648-EC23-445A-A6E9-41526221BA44}" destId="{9FC1767B-93F5-46D8-8698-D2209D10401B}" srcOrd="0" destOrd="0" presId="urn:microsoft.com/office/officeart/2005/8/layout/cycle2"/>
    <dgm:cxn modelId="{F7737865-EF13-423C-94D8-182332D27FED}" type="presOf" srcId="{C6C63A99-B3D0-46AD-8F33-7CA8E318B83A}" destId="{DD988C8D-04D5-4005-BE45-234CE9FB87B1}" srcOrd="1" destOrd="0" presId="urn:microsoft.com/office/officeart/2005/8/layout/cycle2"/>
    <dgm:cxn modelId="{124A3973-F80D-4CEC-AB7F-D184AA68EC6C}" type="presOf" srcId="{0C855F05-5FA4-4FA8-A267-7BC504238FD2}" destId="{36C7E2F7-D952-4541-92FC-A480272A2926}" srcOrd="0" destOrd="0" presId="urn:microsoft.com/office/officeart/2005/8/layout/cycle2"/>
    <dgm:cxn modelId="{9F7D0E09-78CA-4457-8747-C23487415C32}" srcId="{DCF10648-EC23-445A-A6E9-41526221BA44}" destId="{231AA735-02C6-4D86-B75E-83501CE0120A}" srcOrd="0" destOrd="0" parTransId="{3494D01C-AE54-4880-A472-B5C699ACFD6F}" sibTransId="{96CE90C1-3DEA-4A84-AE26-1E59E78FCE5E}"/>
    <dgm:cxn modelId="{536CB46D-2725-4D0D-BF5B-F72DF55CCE45}" type="presOf" srcId="{83595388-C8BF-4D6C-AE88-584509B0B9B3}" destId="{C4EEF2DE-1518-40B3-A771-4ED56B907DB5}" srcOrd="0" destOrd="2" presId="urn:microsoft.com/office/officeart/2005/8/layout/cycle2"/>
    <dgm:cxn modelId="{D8217842-FFB6-4425-80C4-893EC20CC509}" srcId="{0C855F05-5FA4-4FA8-A267-7BC504238FD2}" destId="{1BC16D30-43EA-4CEA-A122-495011C1FD17}" srcOrd="1" destOrd="0" parTransId="{C163910B-399D-41D5-9CF3-EB5C98FBB987}" sibTransId="{107CF7D2-96F8-49A1-ACB4-58AC0217B155}"/>
    <dgm:cxn modelId="{4F969CD3-A997-41EE-B50C-AEC490EA0905}" srcId="{1BC16D30-43EA-4CEA-A122-495011C1FD17}" destId="{83595388-C8BF-4D6C-AE88-584509B0B9B3}" srcOrd="1" destOrd="0" parTransId="{E9033B0B-90A4-4BF0-9694-2817EEF09A33}" sibTransId="{F4195691-2E1E-455A-ABDF-42B255018E27}"/>
    <dgm:cxn modelId="{80EBBC46-0E03-4866-AAE5-2D92CBDAF96C}" srcId="{1BC16D30-43EA-4CEA-A122-495011C1FD17}" destId="{F84FF255-40CA-4620-A7A5-0D4E5347C122}" srcOrd="0" destOrd="0" parTransId="{BBCF9018-4F49-46F2-AA4E-49B7253BEBA0}" sibTransId="{0B9BD3EB-BB43-463D-BC03-0045F7B393E1}"/>
    <dgm:cxn modelId="{E036CDDE-A86C-4887-BDF5-CF1244C67C91}" type="presOf" srcId="{107CF7D2-96F8-49A1-ACB4-58AC0217B155}" destId="{B7E3432F-CCB5-438B-A27E-E27A8EA5B508}" srcOrd="0" destOrd="0" presId="urn:microsoft.com/office/officeart/2005/8/layout/cycle2"/>
    <dgm:cxn modelId="{11126FA3-440F-4F0C-AA8B-8005F174A931}" type="presParOf" srcId="{36C7E2F7-D952-4541-92FC-A480272A2926}" destId="{9FC1767B-93F5-46D8-8698-D2209D10401B}" srcOrd="0" destOrd="0" presId="urn:microsoft.com/office/officeart/2005/8/layout/cycle2"/>
    <dgm:cxn modelId="{4E6CAB2C-B7D7-4F64-B499-2948CCC0F683}" type="presParOf" srcId="{36C7E2F7-D952-4541-92FC-A480272A2926}" destId="{79622F03-FC5E-482A-9B69-9BC4E900CF6E}" srcOrd="1" destOrd="0" presId="urn:microsoft.com/office/officeart/2005/8/layout/cycle2"/>
    <dgm:cxn modelId="{52D2EB25-3633-4DD2-ADF5-AD1AA69C4A40}" type="presParOf" srcId="{79622F03-FC5E-482A-9B69-9BC4E900CF6E}" destId="{DD988C8D-04D5-4005-BE45-234CE9FB87B1}" srcOrd="0" destOrd="0" presId="urn:microsoft.com/office/officeart/2005/8/layout/cycle2"/>
    <dgm:cxn modelId="{512F879B-A49B-4E9B-970A-19709E799D35}" type="presParOf" srcId="{36C7E2F7-D952-4541-92FC-A480272A2926}" destId="{C4EEF2DE-1518-40B3-A771-4ED56B907DB5}" srcOrd="2" destOrd="0" presId="urn:microsoft.com/office/officeart/2005/8/layout/cycle2"/>
    <dgm:cxn modelId="{22B589C3-0047-415A-8BA6-7EC3A85B3C45}" type="presParOf" srcId="{36C7E2F7-D952-4541-92FC-A480272A2926}" destId="{B7E3432F-CCB5-438B-A27E-E27A8EA5B508}" srcOrd="3" destOrd="0" presId="urn:microsoft.com/office/officeart/2005/8/layout/cycle2"/>
    <dgm:cxn modelId="{6C0C1485-DF1D-40A9-BF18-F1B255CC11C3}" type="presParOf" srcId="{B7E3432F-CCB5-438B-A27E-E27A8EA5B508}" destId="{B82F6EE0-3191-4387-81DF-01F70D5EB82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F0862C-FE4C-47D0-B60A-A75D2367D5E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1AA5042-EA52-4289-90CF-4E3A36472107}">
      <dgm:prSet phldrT="[Text]"/>
      <dgm:spPr/>
      <dgm:t>
        <a:bodyPr/>
        <a:lstStyle/>
        <a:p>
          <a:r>
            <a:rPr lang="en-US"/>
            <a:t>Benefits for Teachers</a:t>
          </a:r>
        </a:p>
      </dgm:t>
    </dgm:pt>
    <dgm:pt modelId="{DD65A739-4B09-4562-BE70-6A8120418456}" type="parTrans" cxnId="{22CF6576-2B30-4FB0-8177-ED62B8A04312}">
      <dgm:prSet/>
      <dgm:spPr/>
      <dgm:t>
        <a:bodyPr/>
        <a:lstStyle/>
        <a:p>
          <a:endParaRPr lang="en-US"/>
        </a:p>
      </dgm:t>
    </dgm:pt>
    <dgm:pt modelId="{A92C8A9B-9D05-42BB-860F-0D8B37BC1CC3}" type="sibTrans" cxnId="{22CF6576-2B30-4FB0-8177-ED62B8A04312}">
      <dgm:prSet/>
      <dgm:spPr/>
      <dgm:t>
        <a:bodyPr/>
        <a:lstStyle/>
        <a:p>
          <a:endParaRPr lang="en-US"/>
        </a:p>
      </dgm:t>
    </dgm:pt>
    <dgm:pt modelId="{5902CD9B-E61D-405C-8737-520763275FDC}">
      <dgm:prSet phldrT="[Text]"/>
      <dgm:spPr/>
      <dgm:t>
        <a:bodyPr/>
        <a:lstStyle/>
        <a:p>
          <a:r>
            <a:rPr lang="en-US"/>
            <a:t>Instructional guidance</a:t>
          </a:r>
        </a:p>
      </dgm:t>
    </dgm:pt>
    <dgm:pt modelId="{C2FBA769-B648-4F12-9B3F-A15796A03F21}" type="parTrans" cxnId="{7E2432D0-2250-477D-8AC9-7F65CAC3EACA}">
      <dgm:prSet/>
      <dgm:spPr/>
      <dgm:t>
        <a:bodyPr/>
        <a:lstStyle/>
        <a:p>
          <a:endParaRPr lang="en-US"/>
        </a:p>
      </dgm:t>
    </dgm:pt>
    <dgm:pt modelId="{DCB6D87D-01CF-4CBD-9750-099C3229F9FD}" type="sibTrans" cxnId="{7E2432D0-2250-477D-8AC9-7F65CAC3EACA}">
      <dgm:prSet/>
      <dgm:spPr/>
      <dgm:t>
        <a:bodyPr/>
        <a:lstStyle/>
        <a:p>
          <a:endParaRPr lang="en-US"/>
        </a:p>
      </dgm:t>
    </dgm:pt>
    <dgm:pt modelId="{23ACAA55-1A90-47EB-8304-3121FE75E991}">
      <dgm:prSet phldrT="[Text]"/>
      <dgm:spPr/>
      <dgm:t>
        <a:bodyPr/>
        <a:lstStyle/>
        <a:p>
          <a:r>
            <a:rPr lang="en-US"/>
            <a:t>Experience administering testlets</a:t>
          </a:r>
        </a:p>
      </dgm:t>
    </dgm:pt>
    <dgm:pt modelId="{1FD25D16-4CB5-42DE-A049-1195A973CF96}" type="parTrans" cxnId="{70815A8A-3B84-414F-B947-37525CD77F9A}">
      <dgm:prSet/>
      <dgm:spPr/>
      <dgm:t>
        <a:bodyPr/>
        <a:lstStyle/>
        <a:p>
          <a:endParaRPr lang="en-US"/>
        </a:p>
      </dgm:t>
    </dgm:pt>
    <dgm:pt modelId="{AD73B488-5510-4910-A287-DA869DE96650}" type="sibTrans" cxnId="{70815A8A-3B84-414F-B947-37525CD77F9A}">
      <dgm:prSet/>
      <dgm:spPr/>
      <dgm:t>
        <a:bodyPr/>
        <a:lstStyle/>
        <a:p>
          <a:endParaRPr lang="en-US"/>
        </a:p>
      </dgm:t>
    </dgm:pt>
    <dgm:pt modelId="{2A778011-9A0C-473F-AC8B-967F05CC8EF4}">
      <dgm:prSet phldrT="[Text]"/>
      <dgm:spPr/>
      <dgm:t>
        <a:bodyPr/>
        <a:lstStyle/>
        <a:p>
          <a:r>
            <a:rPr lang="en-US"/>
            <a:t>Benefits for Students</a:t>
          </a:r>
        </a:p>
      </dgm:t>
    </dgm:pt>
    <dgm:pt modelId="{197F0B54-7D58-46C4-A057-06C7A6ECA6F1}" type="parTrans" cxnId="{9A22168A-5E80-4621-91CB-F455D0602882}">
      <dgm:prSet/>
      <dgm:spPr/>
      <dgm:t>
        <a:bodyPr/>
        <a:lstStyle/>
        <a:p>
          <a:endParaRPr lang="en-US"/>
        </a:p>
      </dgm:t>
    </dgm:pt>
    <dgm:pt modelId="{EC646DC3-707D-430B-8EFA-724181A51402}" type="sibTrans" cxnId="{9A22168A-5E80-4621-91CB-F455D0602882}">
      <dgm:prSet/>
      <dgm:spPr/>
      <dgm:t>
        <a:bodyPr/>
        <a:lstStyle/>
        <a:p>
          <a:endParaRPr lang="en-US"/>
        </a:p>
      </dgm:t>
    </dgm:pt>
    <dgm:pt modelId="{C76E0434-DBD4-426F-908B-9CF6374C3DB6}">
      <dgm:prSet phldrT="[Text]"/>
      <dgm:spPr/>
      <dgm:t>
        <a:bodyPr/>
        <a:lstStyle/>
        <a:p>
          <a:r>
            <a:rPr lang="en-US"/>
            <a:t>Experience taking testlets that are customized to individual needs</a:t>
          </a:r>
        </a:p>
      </dgm:t>
    </dgm:pt>
    <dgm:pt modelId="{4D03D01E-209B-4DF1-8E50-70FF507F6E43}" type="parTrans" cxnId="{9F47EC0C-F66F-4C7C-91F5-F8A628C3EF4A}">
      <dgm:prSet/>
      <dgm:spPr/>
      <dgm:t>
        <a:bodyPr/>
        <a:lstStyle/>
        <a:p>
          <a:endParaRPr lang="en-US"/>
        </a:p>
      </dgm:t>
    </dgm:pt>
    <dgm:pt modelId="{3C53A8C9-CAFA-4758-BDE7-BD3DBDAA1B06}" type="sibTrans" cxnId="{9F47EC0C-F66F-4C7C-91F5-F8A628C3EF4A}">
      <dgm:prSet/>
      <dgm:spPr/>
      <dgm:t>
        <a:bodyPr/>
        <a:lstStyle/>
        <a:p>
          <a:endParaRPr lang="en-US"/>
        </a:p>
      </dgm:t>
    </dgm:pt>
    <dgm:pt modelId="{33FF94D1-F855-4F99-A57E-BB6E3CF9A077}">
      <dgm:prSet phldrT="[Text]"/>
      <dgm:spPr/>
      <dgm:t>
        <a:bodyPr/>
        <a:lstStyle/>
        <a:p>
          <a:r>
            <a:rPr lang="en-US"/>
            <a:t>More opportunities to show what they know and can do</a:t>
          </a:r>
        </a:p>
      </dgm:t>
    </dgm:pt>
    <dgm:pt modelId="{7B583339-6065-4CA5-9FEC-F0EB7FB136F6}" type="parTrans" cxnId="{1F85EB88-357F-4694-A556-5022643FABEB}">
      <dgm:prSet/>
      <dgm:spPr/>
      <dgm:t>
        <a:bodyPr/>
        <a:lstStyle/>
        <a:p>
          <a:endParaRPr lang="en-US"/>
        </a:p>
      </dgm:t>
    </dgm:pt>
    <dgm:pt modelId="{B4E480B8-3609-45F8-8633-BD9A67E69B4A}" type="sibTrans" cxnId="{1F85EB88-357F-4694-A556-5022643FABEB}">
      <dgm:prSet/>
      <dgm:spPr/>
      <dgm:t>
        <a:bodyPr/>
        <a:lstStyle/>
        <a:p>
          <a:endParaRPr lang="en-US"/>
        </a:p>
      </dgm:t>
    </dgm:pt>
    <dgm:pt modelId="{3E5B1BC0-D916-492C-AA61-A7D8F329FCB0}">
      <dgm:prSet phldrT="[Text]"/>
      <dgm:spPr/>
      <dgm:t>
        <a:bodyPr/>
        <a:lstStyle/>
        <a:p>
          <a:r>
            <a:rPr lang="en-US"/>
            <a:t>Immediate feedback </a:t>
          </a:r>
        </a:p>
      </dgm:t>
    </dgm:pt>
    <dgm:pt modelId="{938D2778-2AF4-4C45-8066-3ABAEE28685C}" type="parTrans" cxnId="{CB84B634-89DA-492D-91B1-2EF5FF93B65B}">
      <dgm:prSet/>
      <dgm:spPr/>
      <dgm:t>
        <a:bodyPr/>
        <a:lstStyle/>
        <a:p>
          <a:endParaRPr lang="en-US"/>
        </a:p>
      </dgm:t>
    </dgm:pt>
    <dgm:pt modelId="{E52070F2-F63B-467D-B281-8B3C683563FC}" type="sibTrans" cxnId="{CB84B634-89DA-492D-91B1-2EF5FF93B65B}">
      <dgm:prSet/>
      <dgm:spPr/>
      <dgm:t>
        <a:bodyPr/>
        <a:lstStyle/>
        <a:p>
          <a:endParaRPr lang="en-US"/>
        </a:p>
      </dgm:t>
    </dgm:pt>
    <dgm:pt modelId="{1A6FA834-784D-4C1E-B558-6EBBA89F1802}">
      <dgm:prSet phldrT="[Text]"/>
      <dgm:spPr/>
      <dgm:t>
        <a:bodyPr/>
        <a:lstStyle/>
        <a:p>
          <a:r>
            <a:rPr lang="en-US"/>
            <a:t>Integrate instruction with assessment seamlessly</a:t>
          </a:r>
        </a:p>
      </dgm:t>
    </dgm:pt>
    <dgm:pt modelId="{936730B7-5230-4A35-AF00-921600840A60}" type="parTrans" cxnId="{C8252F8C-5D38-4ACF-8A94-068C131E4CFC}">
      <dgm:prSet/>
      <dgm:spPr/>
      <dgm:t>
        <a:bodyPr/>
        <a:lstStyle/>
        <a:p>
          <a:endParaRPr lang="en-US"/>
        </a:p>
      </dgm:t>
    </dgm:pt>
    <dgm:pt modelId="{AB64C46F-BDB3-49DC-9D3B-956B9BFE4900}" type="sibTrans" cxnId="{C8252F8C-5D38-4ACF-8A94-068C131E4CFC}">
      <dgm:prSet/>
      <dgm:spPr/>
      <dgm:t>
        <a:bodyPr/>
        <a:lstStyle/>
        <a:p>
          <a:endParaRPr lang="en-US"/>
        </a:p>
      </dgm:t>
    </dgm:pt>
    <dgm:pt modelId="{FF4E189E-1DBF-4E38-A1F1-A4D09A35B23E}" type="pres">
      <dgm:prSet presAssocID="{52F0862C-FE4C-47D0-B60A-A75D2367D5E7}" presName="Name0" presStyleCnt="0">
        <dgm:presLayoutVars>
          <dgm:dir/>
          <dgm:animLvl val="lvl"/>
          <dgm:resizeHandles val="exact"/>
        </dgm:presLayoutVars>
      </dgm:prSet>
      <dgm:spPr/>
      <dgm:t>
        <a:bodyPr/>
        <a:lstStyle/>
        <a:p>
          <a:endParaRPr lang="en-US"/>
        </a:p>
      </dgm:t>
    </dgm:pt>
    <dgm:pt modelId="{5754227B-0231-437B-8BB5-6B670ED69469}" type="pres">
      <dgm:prSet presAssocID="{01AA5042-EA52-4289-90CF-4E3A36472107}" presName="composite" presStyleCnt="0"/>
      <dgm:spPr/>
    </dgm:pt>
    <dgm:pt modelId="{D047AE3B-7C04-4058-B5F1-83A92F6D9429}" type="pres">
      <dgm:prSet presAssocID="{01AA5042-EA52-4289-90CF-4E3A36472107}" presName="parTx" presStyleLbl="alignNode1" presStyleIdx="0" presStyleCnt="2" custLinFactNeighborX="-611">
        <dgm:presLayoutVars>
          <dgm:chMax val="0"/>
          <dgm:chPref val="0"/>
          <dgm:bulletEnabled val="1"/>
        </dgm:presLayoutVars>
      </dgm:prSet>
      <dgm:spPr/>
      <dgm:t>
        <a:bodyPr/>
        <a:lstStyle/>
        <a:p>
          <a:endParaRPr lang="en-US"/>
        </a:p>
      </dgm:t>
    </dgm:pt>
    <dgm:pt modelId="{0D417B53-91A1-4616-A287-ACBE375FB06F}" type="pres">
      <dgm:prSet presAssocID="{01AA5042-EA52-4289-90CF-4E3A36472107}" presName="desTx" presStyleLbl="alignAccFollowNode1" presStyleIdx="0" presStyleCnt="2">
        <dgm:presLayoutVars>
          <dgm:bulletEnabled val="1"/>
        </dgm:presLayoutVars>
      </dgm:prSet>
      <dgm:spPr/>
      <dgm:t>
        <a:bodyPr/>
        <a:lstStyle/>
        <a:p>
          <a:endParaRPr lang="en-US"/>
        </a:p>
      </dgm:t>
    </dgm:pt>
    <dgm:pt modelId="{DD79D683-D0EC-4620-9090-4D26A65BBB6D}" type="pres">
      <dgm:prSet presAssocID="{A92C8A9B-9D05-42BB-860F-0D8B37BC1CC3}" presName="space" presStyleCnt="0"/>
      <dgm:spPr/>
    </dgm:pt>
    <dgm:pt modelId="{3F8C07F6-C94B-4437-9D91-0E65C2CB0526}" type="pres">
      <dgm:prSet presAssocID="{2A778011-9A0C-473F-AC8B-967F05CC8EF4}" presName="composite" presStyleCnt="0"/>
      <dgm:spPr/>
    </dgm:pt>
    <dgm:pt modelId="{4A1D7F78-54CD-4EE9-A630-485F7310582C}" type="pres">
      <dgm:prSet presAssocID="{2A778011-9A0C-473F-AC8B-967F05CC8EF4}" presName="parTx" presStyleLbl="alignNode1" presStyleIdx="1" presStyleCnt="2">
        <dgm:presLayoutVars>
          <dgm:chMax val="0"/>
          <dgm:chPref val="0"/>
          <dgm:bulletEnabled val="1"/>
        </dgm:presLayoutVars>
      </dgm:prSet>
      <dgm:spPr/>
      <dgm:t>
        <a:bodyPr/>
        <a:lstStyle/>
        <a:p>
          <a:endParaRPr lang="en-US"/>
        </a:p>
      </dgm:t>
    </dgm:pt>
    <dgm:pt modelId="{84F1A5B7-5859-43A4-95CE-DD92EC134CE8}" type="pres">
      <dgm:prSet presAssocID="{2A778011-9A0C-473F-AC8B-967F05CC8EF4}" presName="desTx" presStyleLbl="alignAccFollowNode1" presStyleIdx="1" presStyleCnt="2">
        <dgm:presLayoutVars>
          <dgm:bulletEnabled val="1"/>
        </dgm:presLayoutVars>
      </dgm:prSet>
      <dgm:spPr/>
      <dgm:t>
        <a:bodyPr/>
        <a:lstStyle/>
        <a:p>
          <a:endParaRPr lang="en-US"/>
        </a:p>
      </dgm:t>
    </dgm:pt>
  </dgm:ptLst>
  <dgm:cxnLst>
    <dgm:cxn modelId="{8EBD8CE4-B1BD-498C-8E18-3599AABB15E4}" type="presOf" srcId="{52F0862C-FE4C-47D0-B60A-A75D2367D5E7}" destId="{FF4E189E-1DBF-4E38-A1F1-A4D09A35B23E}" srcOrd="0" destOrd="0" presId="urn:microsoft.com/office/officeart/2005/8/layout/hList1"/>
    <dgm:cxn modelId="{C8252F8C-5D38-4ACF-8A94-068C131E4CFC}" srcId="{01AA5042-EA52-4289-90CF-4E3A36472107}" destId="{1A6FA834-784D-4C1E-B558-6EBBA89F1802}" srcOrd="3" destOrd="0" parTransId="{936730B7-5230-4A35-AF00-921600840A60}" sibTransId="{AB64C46F-BDB3-49DC-9D3B-956B9BFE4900}"/>
    <dgm:cxn modelId="{06072443-F1FC-4354-9635-A55B8E563B5C}" type="presOf" srcId="{01AA5042-EA52-4289-90CF-4E3A36472107}" destId="{D047AE3B-7C04-4058-B5F1-83A92F6D9429}" srcOrd="0" destOrd="0" presId="urn:microsoft.com/office/officeart/2005/8/layout/hList1"/>
    <dgm:cxn modelId="{7E2432D0-2250-477D-8AC9-7F65CAC3EACA}" srcId="{01AA5042-EA52-4289-90CF-4E3A36472107}" destId="{5902CD9B-E61D-405C-8737-520763275FDC}" srcOrd="0" destOrd="0" parTransId="{C2FBA769-B648-4F12-9B3F-A15796A03F21}" sibTransId="{DCB6D87D-01CF-4CBD-9750-099C3229F9FD}"/>
    <dgm:cxn modelId="{642C90A3-DE2D-4205-8322-850BAAD50F54}" type="presOf" srcId="{1A6FA834-784D-4C1E-B558-6EBBA89F1802}" destId="{0D417B53-91A1-4616-A287-ACBE375FB06F}" srcOrd="0" destOrd="3" presId="urn:microsoft.com/office/officeart/2005/8/layout/hList1"/>
    <dgm:cxn modelId="{C8F9DC42-7B25-47F6-837C-8FE9A879A4D5}" type="presOf" srcId="{33FF94D1-F855-4F99-A57E-BB6E3CF9A077}" destId="{84F1A5B7-5859-43A4-95CE-DD92EC134CE8}" srcOrd="0" destOrd="1" presId="urn:microsoft.com/office/officeart/2005/8/layout/hList1"/>
    <dgm:cxn modelId="{1F85EB88-357F-4694-A556-5022643FABEB}" srcId="{2A778011-9A0C-473F-AC8B-967F05CC8EF4}" destId="{33FF94D1-F855-4F99-A57E-BB6E3CF9A077}" srcOrd="1" destOrd="0" parTransId="{7B583339-6065-4CA5-9FEC-F0EB7FB136F6}" sibTransId="{B4E480B8-3609-45F8-8633-BD9A67E69B4A}"/>
    <dgm:cxn modelId="{C80D6594-350F-47EA-9DB1-1CB70C690E30}" type="presOf" srcId="{C76E0434-DBD4-426F-908B-9CF6374C3DB6}" destId="{84F1A5B7-5859-43A4-95CE-DD92EC134CE8}" srcOrd="0" destOrd="0" presId="urn:microsoft.com/office/officeart/2005/8/layout/hList1"/>
    <dgm:cxn modelId="{63FB3662-E984-45E3-B90C-396D52C308D6}" type="presOf" srcId="{3E5B1BC0-D916-492C-AA61-A7D8F329FCB0}" destId="{0D417B53-91A1-4616-A287-ACBE375FB06F}" srcOrd="0" destOrd="2" presId="urn:microsoft.com/office/officeart/2005/8/layout/hList1"/>
    <dgm:cxn modelId="{CB84B634-89DA-492D-91B1-2EF5FF93B65B}" srcId="{01AA5042-EA52-4289-90CF-4E3A36472107}" destId="{3E5B1BC0-D916-492C-AA61-A7D8F329FCB0}" srcOrd="2" destOrd="0" parTransId="{938D2778-2AF4-4C45-8066-3ABAEE28685C}" sibTransId="{E52070F2-F63B-467D-B281-8B3C683563FC}"/>
    <dgm:cxn modelId="{9A22168A-5E80-4621-91CB-F455D0602882}" srcId="{52F0862C-FE4C-47D0-B60A-A75D2367D5E7}" destId="{2A778011-9A0C-473F-AC8B-967F05CC8EF4}" srcOrd="1" destOrd="0" parTransId="{197F0B54-7D58-46C4-A057-06C7A6ECA6F1}" sibTransId="{EC646DC3-707D-430B-8EFA-724181A51402}"/>
    <dgm:cxn modelId="{9F47EC0C-F66F-4C7C-91F5-F8A628C3EF4A}" srcId="{2A778011-9A0C-473F-AC8B-967F05CC8EF4}" destId="{C76E0434-DBD4-426F-908B-9CF6374C3DB6}" srcOrd="0" destOrd="0" parTransId="{4D03D01E-209B-4DF1-8E50-70FF507F6E43}" sibTransId="{3C53A8C9-CAFA-4758-BDE7-BD3DBDAA1B06}"/>
    <dgm:cxn modelId="{E77F8E37-D443-41EB-B40C-BFA02C720E5A}" type="presOf" srcId="{2A778011-9A0C-473F-AC8B-967F05CC8EF4}" destId="{4A1D7F78-54CD-4EE9-A630-485F7310582C}" srcOrd="0" destOrd="0" presId="urn:microsoft.com/office/officeart/2005/8/layout/hList1"/>
    <dgm:cxn modelId="{22CF6576-2B30-4FB0-8177-ED62B8A04312}" srcId="{52F0862C-FE4C-47D0-B60A-A75D2367D5E7}" destId="{01AA5042-EA52-4289-90CF-4E3A36472107}" srcOrd="0" destOrd="0" parTransId="{DD65A739-4B09-4562-BE70-6A8120418456}" sibTransId="{A92C8A9B-9D05-42BB-860F-0D8B37BC1CC3}"/>
    <dgm:cxn modelId="{351780EA-17DF-403A-B6A5-909A9C6C0CD3}" type="presOf" srcId="{5902CD9B-E61D-405C-8737-520763275FDC}" destId="{0D417B53-91A1-4616-A287-ACBE375FB06F}" srcOrd="0" destOrd="0" presId="urn:microsoft.com/office/officeart/2005/8/layout/hList1"/>
    <dgm:cxn modelId="{8E5E62D6-4DBC-4195-9A8C-4C213F03E256}" type="presOf" srcId="{23ACAA55-1A90-47EB-8304-3121FE75E991}" destId="{0D417B53-91A1-4616-A287-ACBE375FB06F}" srcOrd="0" destOrd="1" presId="urn:microsoft.com/office/officeart/2005/8/layout/hList1"/>
    <dgm:cxn modelId="{70815A8A-3B84-414F-B947-37525CD77F9A}" srcId="{01AA5042-EA52-4289-90CF-4E3A36472107}" destId="{23ACAA55-1A90-47EB-8304-3121FE75E991}" srcOrd="1" destOrd="0" parTransId="{1FD25D16-4CB5-42DE-A049-1195A973CF96}" sibTransId="{AD73B488-5510-4910-A287-DA869DE96650}"/>
    <dgm:cxn modelId="{7E3DF190-9E03-4D2E-848A-AEC9A093922D}" type="presParOf" srcId="{FF4E189E-1DBF-4E38-A1F1-A4D09A35B23E}" destId="{5754227B-0231-437B-8BB5-6B670ED69469}" srcOrd="0" destOrd="0" presId="urn:microsoft.com/office/officeart/2005/8/layout/hList1"/>
    <dgm:cxn modelId="{E95EC999-E584-449A-B333-D583D8A22807}" type="presParOf" srcId="{5754227B-0231-437B-8BB5-6B670ED69469}" destId="{D047AE3B-7C04-4058-B5F1-83A92F6D9429}" srcOrd="0" destOrd="0" presId="urn:microsoft.com/office/officeart/2005/8/layout/hList1"/>
    <dgm:cxn modelId="{4FABE151-F680-4934-B7CE-E8195625D110}" type="presParOf" srcId="{5754227B-0231-437B-8BB5-6B670ED69469}" destId="{0D417B53-91A1-4616-A287-ACBE375FB06F}" srcOrd="1" destOrd="0" presId="urn:microsoft.com/office/officeart/2005/8/layout/hList1"/>
    <dgm:cxn modelId="{F082C78E-B32F-48DE-9A16-1490FC6FAE1A}" type="presParOf" srcId="{FF4E189E-1DBF-4E38-A1F1-A4D09A35B23E}" destId="{DD79D683-D0EC-4620-9090-4D26A65BBB6D}" srcOrd="1" destOrd="0" presId="urn:microsoft.com/office/officeart/2005/8/layout/hList1"/>
    <dgm:cxn modelId="{F80CA95E-2D09-4C9C-B9BE-98A4E58AB32F}" type="presParOf" srcId="{FF4E189E-1DBF-4E38-A1F1-A4D09A35B23E}" destId="{3F8C07F6-C94B-4437-9D91-0E65C2CB0526}" srcOrd="2" destOrd="0" presId="urn:microsoft.com/office/officeart/2005/8/layout/hList1"/>
    <dgm:cxn modelId="{CAB84EFE-FD21-4692-A9DE-CE172E941759}" type="presParOf" srcId="{3F8C07F6-C94B-4437-9D91-0E65C2CB0526}" destId="{4A1D7F78-54CD-4EE9-A630-485F7310582C}" srcOrd="0" destOrd="0" presId="urn:microsoft.com/office/officeart/2005/8/layout/hList1"/>
    <dgm:cxn modelId="{AE85EB53-3D06-4685-952D-959C60B84A24}" type="presParOf" srcId="{3F8C07F6-C94B-4437-9D91-0E65C2CB0526}" destId="{84F1A5B7-5859-43A4-95CE-DD92EC134CE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CF32D2-0954-9447-9666-A178FA552AFB}" type="doc">
      <dgm:prSet loTypeId="urn:microsoft.com/office/officeart/2005/8/layout/process1" loCatId="" qsTypeId="urn:microsoft.com/office/officeart/2005/8/quickstyle/simple1" qsCatId="simple" csTypeId="urn:microsoft.com/office/officeart/2005/8/colors/accent1_2" csCatId="accent1" phldr="1"/>
      <dgm:spPr/>
    </dgm:pt>
    <dgm:pt modelId="{2B5786A3-0DFE-7647-8FBF-BA4A39E663A9}">
      <dgm:prSet phldrT="[Text]"/>
      <dgm:spPr/>
      <dgm:t>
        <a:bodyPr/>
        <a:lstStyle/>
        <a:p>
          <a:r>
            <a:rPr lang="en-US"/>
            <a:t>Choose</a:t>
          </a:r>
        </a:p>
      </dgm:t>
    </dgm:pt>
    <dgm:pt modelId="{EA15D3E8-1591-4344-BCAD-106600847704}" type="parTrans" cxnId="{5D5D4931-84AD-8E47-9759-1F12BDDCA5AD}">
      <dgm:prSet/>
      <dgm:spPr/>
      <dgm:t>
        <a:bodyPr/>
        <a:lstStyle/>
        <a:p>
          <a:endParaRPr lang="en-US"/>
        </a:p>
      </dgm:t>
    </dgm:pt>
    <dgm:pt modelId="{47BB9CBC-2839-944F-818B-9322F10E1D16}" type="sibTrans" cxnId="{5D5D4931-84AD-8E47-9759-1F12BDDCA5AD}">
      <dgm:prSet/>
      <dgm:spPr/>
      <dgm:t>
        <a:bodyPr/>
        <a:lstStyle/>
        <a:p>
          <a:endParaRPr lang="en-US"/>
        </a:p>
      </dgm:t>
    </dgm:pt>
    <dgm:pt modelId="{CCEEB567-483C-5E40-833B-A9F787F45422}">
      <dgm:prSet phldrT="[Text]"/>
      <dgm:spPr/>
      <dgm:t>
        <a:bodyPr/>
        <a:lstStyle/>
        <a:p>
          <a:r>
            <a:rPr lang="en-US"/>
            <a:t>Plan</a:t>
          </a:r>
        </a:p>
      </dgm:t>
    </dgm:pt>
    <dgm:pt modelId="{378896CB-653B-E944-9B91-1FF3170E7149}" type="parTrans" cxnId="{EBCCFA0E-E7D4-B848-AF6D-4AAD0F87ECAF}">
      <dgm:prSet/>
      <dgm:spPr/>
      <dgm:t>
        <a:bodyPr/>
        <a:lstStyle/>
        <a:p>
          <a:endParaRPr lang="en-US"/>
        </a:p>
      </dgm:t>
    </dgm:pt>
    <dgm:pt modelId="{E4D53BBD-6025-A542-9A46-CAA1612AC815}" type="sibTrans" cxnId="{EBCCFA0E-E7D4-B848-AF6D-4AAD0F87ECAF}">
      <dgm:prSet/>
      <dgm:spPr/>
      <dgm:t>
        <a:bodyPr/>
        <a:lstStyle/>
        <a:p>
          <a:endParaRPr lang="en-US"/>
        </a:p>
      </dgm:t>
    </dgm:pt>
    <dgm:pt modelId="{3886FB53-0A71-FB4B-BA99-2985C7F70F72}">
      <dgm:prSet phldrT="[Text]"/>
      <dgm:spPr/>
      <dgm:t>
        <a:bodyPr/>
        <a:lstStyle/>
        <a:p>
          <a:r>
            <a:rPr lang="en-US"/>
            <a:t>Instruct</a:t>
          </a:r>
        </a:p>
      </dgm:t>
    </dgm:pt>
    <dgm:pt modelId="{3C66E8DE-B94E-ED4C-8A84-BE74C2C3C48B}" type="parTrans" cxnId="{7C09FCE5-DFBA-C140-AA52-6DB6F6C63986}">
      <dgm:prSet/>
      <dgm:spPr/>
      <dgm:t>
        <a:bodyPr/>
        <a:lstStyle/>
        <a:p>
          <a:endParaRPr lang="en-US"/>
        </a:p>
      </dgm:t>
    </dgm:pt>
    <dgm:pt modelId="{48633647-F863-9645-A381-D644712C51F5}" type="sibTrans" cxnId="{7C09FCE5-DFBA-C140-AA52-6DB6F6C63986}">
      <dgm:prSet/>
      <dgm:spPr/>
      <dgm:t>
        <a:bodyPr/>
        <a:lstStyle/>
        <a:p>
          <a:endParaRPr lang="en-US"/>
        </a:p>
      </dgm:t>
    </dgm:pt>
    <dgm:pt modelId="{12755362-0067-044A-B78B-E1CC2B3B84EE}">
      <dgm:prSet/>
      <dgm:spPr/>
      <dgm:t>
        <a:bodyPr/>
        <a:lstStyle/>
        <a:p>
          <a:r>
            <a:rPr lang="en-US"/>
            <a:t>Assess</a:t>
          </a:r>
        </a:p>
      </dgm:t>
    </dgm:pt>
    <dgm:pt modelId="{F03E8F92-72BF-C54C-816F-23AE16167AF1}" type="parTrans" cxnId="{A1807052-6F6D-3D45-8626-B8694580B6AE}">
      <dgm:prSet/>
      <dgm:spPr/>
      <dgm:t>
        <a:bodyPr/>
        <a:lstStyle/>
        <a:p>
          <a:endParaRPr lang="en-US"/>
        </a:p>
      </dgm:t>
    </dgm:pt>
    <dgm:pt modelId="{E170AAD2-15DB-8347-9EDF-6477E4D195F1}" type="sibTrans" cxnId="{A1807052-6F6D-3D45-8626-B8694580B6AE}">
      <dgm:prSet/>
      <dgm:spPr/>
      <dgm:t>
        <a:bodyPr/>
        <a:lstStyle/>
        <a:p>
          <a:endParaRPr lang="en-US"/>
        </a:p>
      </dgm:t>
    </dgm:pt>
    <dgm:pt modelId="{B98B02EB-7F73-F443-A3B2-A2B53CFCAA37}" type="pres">
      <dgm:prSet presAssocID="{E0CF32D2-0954-9447-9666-A178FA552AFB}" presName="Name0" presStyleCnt="0">
        <dgm:presLayoutVars>
          <dgm:dir/>
          <dgm:resizeHandles val="exact"/>
        </dgm:presLayoutVars>
      </dgm:prSet>
      <dgm:spPr/>
    </dgm:pt>
    <dgm:pt modelId="{F19F2523-1328-C745-B0EA-8EA6398B406B}" type="pres">
      <dgm:prSet presAssocID="{2B5786A3-0DFE-7647-8FBF-BA4A39E663A9}" presName="node" presStyleLbl="node1" presStyleIdx="0" presStyleCnt="4">
        <dgm:presLayoutVars>
          <dgm:bulletEnabled val="1"/>
        </dgm:presLayoutVars>
      </dgm:prSet>
      <dgm:spPr/>
      <dgm:t>
        <a:bodyPr/>
        <a:lstStyle/>
        <a:p>
          <a:endParaRPr lang="en-US"/>
        </a:p>
      </dgm:t>
    </dgm:pt>
    <dgm:pt modelId="{D424A288-252D-B641-B058-FF66F11BF7C6}" type="pres">
      <dgm:prSet presAssocID="{47BB9CBC-2839-944F-818B-9322F10E1D16}" presName="sibTrans" presStyleLbl="sibTrans2D1" presStyleIdx="0" presStyleCnt="3"/>
      <dgm:spPr/>
      <dgm:t>
        <a:bodyPr/>
        <a:lstStyle/>
        <a:p>
          <a:endParaRPr lang="en-US"/>
        </a:p>
      </dgm:t>
    </dgm:pt>
    <dgm:pt modelId="{1925D8BB-EAEB-A540-8026-A46FD191BE62}" type="pres">
      <dgm:prSet presAssocID="{47BB9CBC-2839-944F-818B-9322F10E1D16}" presName="connectorText" presStyleLbl="sibTrans2D1" presStyleIdx="0" presStyleCnt="3"/>
      <dgm:spPr/>
      <dgm:t>
        <a:bodyPr/>
        <a:lstStyle/>
        <a:p>
          <a:endParaRPr lang="en-US"/>
        </a:p>
      </dgm:t>
    </dgm:pt>
    <dgm:pt modelId="{C0F50F6D-88D7-C846-8DDC-14ECD68C12B8}" type="pres">
      <dgm:prSet presAssocID="{CCEEB567-483C-5E40-833B-A9F787F45422}" presName="node" presStyleLbl="node1" presStyleIdx="1" presStyleCnt="4">
        <dgm:presLayoutVars>
          <dgm:bulletEnabled val="1"/>
        </dgm:presLayoutVars>
      </dgm:prSet>
      <dgm:spPr/>
      <dgm:t>
        <a:bodyPr/>
        <a:lstStyle/>
        <a:p>
          <a:endParaRPr lang="en-US"/>
        </a:p>
      </dgm:t>
    </dgm:pt>
    <dgm:pt modelId="{0F70A9E6-64C2-3543-8015-D607BF06EDC1}" type="pres">
      <dgm:prSet presAssocID="{E4D53BBD-6025-A542-9A46-CAA1612AC815}" presName="sibTrans" presStyleLbl="sibTrans2D1" presStyleIdx="1" presStyleCnt="3"/>
      <dgm:spPr/>
      <dgm:t>
        <a:bodyPr/>
        <a:lstStyle/>
        <a:p>
          <a:endParaRPr lang="en-US"/>
        </a:p>
      </dgm:t>
    </dgm:pt>
    <dgm:pt modelId="{6BAE1F1C-7380-C148-9E7D-B2839E24E135}" type="pres">
      <dgm:prSet presAssocID="{E4D53BBD-6025-A542-9A46-CAA1612AC815}" presName="connectorText" presStyleLbl="sibTrans2D1" presStyleIdx="1" presStyleCnt="3"/>
      <dgm:spPr/>
      <dgm:t>
        <a:bodyPr/>
        <a:lstStyle/>
        <a:p>
          <a:endParaRPr lang="en-US"/>
        </a:p>
      </dgm:t>
    </dgm:pt>
    <dgm:pt modelId="{EF802981-C3A6-1248-8E1C-1BAEC92D2C3F}" type="pres">
      <dgm:prSet presAssocID="{3886FB53-0A71-FB4B-BA99-2985C7F70F72}" presName="node" presStyleLbl="node1" presStyleIdx="2" presStyleCnt="4">
        <dgm:presLayoutVars>
          <dgm:bulletEnabled val="1"/>
        </dgm:presLayoutVars>
      </dgm:prSet>
      <dgm:spPr/>
      <dgm:t>
        <a:bodyPr/>
        <a:lstStyle/>
        <a:p>
          <a:endParaRPr lang="en-US"/>
        </a:p>
      </dgm:t>
    </dgm:pt>
    <dgm:pt modelId="{B013C93A-69BE-5040-8CD0-D9F592C85E3C}" type="pres">
      <dgm:prSet presAssocID="{48633647-F863-9645-A381-D644712C51F5}" presName="sibTrans" presStyleLbl="sibTrans2D1" presStyleIdx="2" presStyleCnt="3"/>
      <dgm:spPr/>
      <dgm:t>
        <a:bodyPr/>
        <a:lstStyle/>
        <a:p>
          <a:endParaRPr lang="en-US"/>
        </a:p>
      </dgm:t>
    </dgm:pt>
    <dgm:pt modelId="{3B6C7448-413C-784C-936D-A88BF52F182C}" type="pres">
      <dgm:prSet presAssocID="{48633647-F863-9645-A381-D644712C51F5}" presName="connectorText" presStyleLbl="sibTrans2D1" presStyleIdx="2" presStyleCnt="3"/>
      <dgm:spPr/>
      <dgm:t>
        <a:bodyPr/>
        <a:lstStyle/>
        <a:p>
          <a:endParaRPr lang="en-US"/>
        </a:p>
      </dgm:t>
    </dgm:pt>
    <dgm:pt modelId="{BEACFDFF-FF50-F74A-95F8-F589B42D3536}" type="pres">
      <dgm:prSet presAssocID="{12755362-0067-044A-B78B-E1CC2B3B84EE}" presName="node" presStyleLbl="node1" presStyleIdx="3" presStyleCnt="4">
        <dgm:presLayoutVars>
          <dgm:bulletEnabled val="1"/>
        </dgm:presLayoutVars>
      </dgm:prSet>
      <dgm:spPr/>
      <dgm:t>
        <a:bodyPr/>
        <a:lstStyle/>
        <a:p>
          <a:endParaRPr lang="en-US"/>
        </a:p>
      </dgm:t>
    </dgm:pt>
  </dgm:ptLst>
  <dgm:cxnLst>
    <dgm:cxn modelId="{5D5D4931-84AD-8E47-9759-1F12BDDCA5AD}" srcId="{E0CF32D2-0954-9447-9666-A178FA552AFB}" destId="{2B5786A3-0DFE-7647-8FBF-BA4A39E663A9}" srcOrd="0" destOrd="0" parTransId="{EA15D3E8-1591-4344-BCAD-106600847704}" sibTransId="{47BB9CBC-2839-944F-818B-9322F10E1D16}"/>
    <dgm:cxn modelId="{29C74B4E-5C06-1F45-9288-58CBBCE9B35C}" type="presOf" srcId="{12755362-0067-044A-B78B-E1CC2B3B84EE}" destId="{BEACFDFF-FF50-F74A-95F8-F589B42D3536}" srcOrd="0" destOrd="0" presId="urn:microsoft.com/office/officeart/2005/8/layout/process1"/>
    <dgm:cxn modelId="{AA2DDBD1-84F4-3941-B4B6-817C01270A02}" type="presOf" srcId="{2B5786A3-0DFE-7647-8FBF-BA4A39E663A9}" destId="{F19F2523-1328-C745-B0EA-8EA6398B406B}" srcOrd="0" destOrd="0" presId="urn:microsoft.com/office/officeart/2005/8/layout/process1"/>
    <dgm:cxn modelId="{9E11B08C-C5F2-9742-8A91-D4AFCC1C2AA9}" type="presOf" srcId="{E4D53BBD-6025-A542-9A46-CAA1612AC815}" destId="{0F70A9E6-64C2-3543-8015-D607BF06EDC1}" srcOrd="0" destOrd="0" presId="urn:microsoft.com/office/officeart/2005/8/layout/process1"/>
    <dgm:cxn modelId="{F9B07EDA-BEBB-EE47-9229-709342FD4EB8}" type="presOf" srcId="{47BB9CBC-2839-944F-818B-9322F10E1D16}" destId="{1925D8BB-EAEB-A540-8026-A46FD191BE62}" srcOrd="1" destOrd="0" presId="urn:microsoft.com/office/officeart/2005/8/layout/process1"/>
    <dgm:cxn modelId="{C98D0729-EC7D-014E-9849-8E3D19FD29D6}" type="presOf" srcId="{3886FB53-0A71-FB4B-BA99-2985C7F70F72}" destId="{EF802981-C3A6-1248-8E1C-1BAEC92D2C3F}" srcOrd="0" destOrd="0" presId="urn:microsoft.com/office/officeart/2005/8/layout/process1"/>
    <dgm:cxn modelId="{7C09FCE5-DFBA-C140-AA52-6DB6F6C63986}" srcId="{E0CF32D2-0954-9447-9666-A178FA552AFB}" destId="{3886FB53-0A71-FB4B-BA99-2985C7F70F72}" srcOrd="2" destOrd="0" parTransId="{3C66E8DE-B94E-ED4C-8A84-BE74C2C3C48B}" sibTransId="{48633647-F863-9645-A381-D644712C51F5}"/>
    <dgm:cxn modelId="{67D56D4E-EA95-094C-AC07-D3B7E4BE7B79}" type="presOf" srcId="{48633647-F863-9645-A381-D644712C51F5}" destId="{B013C93A-69BE-5040-8CD0-D9F592C85E3C}" srcOrd="0" destOrd="0" presId="urn:microsoft.com/office/officeart/2005/8/layout/process1"/>
    <dgm:cxn modelId="{EF20A13D-ACA5-134A-9557-87D5EE911C60}" type="presOf" srcId="{CCEEB567-483C-5E40-833B-A9F787F45422}" destId="{C0F50F6D-88D7-C846-8DDC-14ECD68C12B8}" srcOrd="0" destOrd="0" presId="urn:microsoft.com/office/officeart/2005/8/layout/process1"/>
    <dgm:cxn modelId="{17DF7C4F-F7EB-2445-BBFF-D46715572162}" type="presOf" srcId="{E0CF32D2-0954-9447-9666-A178FA552AFB}" destId="{B98B02EB-7F73-F443-A3B2-A2B53CFCAA37}" srcOrd="0" destOrd="0" presId="urn:microsoft.com/office/officeart/2005/8/layout/process1"/>
    <dgm:cxn modelId="{A1807052-6F6D-3D45-8626-B8694580B6AE}" srcId="{E0CF32D2-0954-9447-9666-A178FA552AFB}" destId="{12755362-0067-044A-B78B-E1CC2B3B84EE}" srcOrd="3" destOrd="0" parTransId="{F03E8F92-72BF-C54C-816F-23AE16167AF1}" sibTransId="{E170AAD2-15DB-8347-9EDF-6477E4D195F1}"/>
    <dgm:cxn modelId="{AAAD59E7-94A0-844D-851D-D1E02BA9BD9E}" type="presOf" srcId="{47BB9CBC-2839-944F-818B-9322F10E1D16}" destId="{D424A288-252D-B641-B058-FF66F11BF7C6}" srcOrd="0" destOrd="0" presId="urn:microsoft.com/office/officeart/2005/8/layout/process1"/>
    <dgm:cxn modelId="{B5141415-4355-4146-8D91-84EC1D270777}" type="presOf" srcId="{48633647-F863-9645-A381-D644712C51F5}" destId="{3B6C7448-413C-784C-936D-A88BF52F182C}" srcOrd="1" destOrd="0" presId="urn:microsoft.com/office/officeart/2005/8/layout/process1"/>
    <dgm:cxn modelId="{E0DAEDB6-3891-2247-9C37-E9B0D907011D}" type="presOf" srcId="{E4D53BBD-6025-A542-9A46-CAA1612AC815}" destId="{6BAE1F1C-7380-C148-9E7D-B2839E24E135}" srcOrd="1" destOrd="0" presId="urn:microsoft.com/office/officeart/2005/8/layout/process1"/>
    <dgm:cxn modelId="{EBCCFA0E-E7D4-B848-AF6D-4AAD0F87ECAF}" srcId="{E0CF32D2-0954-9447-9666-A178FA552AFB}" destId="{CCEEB567-483C-5E40-833B-A9F787F45422}" srcOrd="1" destOrd="0" parTransId="{378896CB-653B-E944-9B91-1FF3170E7149}" sibTransId="{E4D53BBD-6025-A542-9A46-CAA1612AC815}"/>
    <dgm:cxn modelId="{6597914C-A661-C541-A751-0958DD931080}" type="presParOf" srcId="{B98B02EB-7F73-F443-A3B2-A2B53CFCAA37}" destId="{F19F2523-1328-C745-B0EA-8EA6398B406B}" srcOrd="0" destOrd="0" presId="urn:microsoft.com/office/officeart/2005/8/layout/process1"/>
    <dgm:cxn modelId="{CF5EAED0-F1BC-F946-A030-2884E5941275}" type="presParOf" srcId="{B98B02EB-7F73-F443-A3B2-A2B53CFCAA37}" destId="{D424A288-252D-B641-B058-FF66F11BF7C6}" srcOrd="1" destOrd="0" presId="urn:microsoft.com/office/officeart/2005/8/layout/process1"/>
    <dgm:cxn modelId="{6C48B3EC-7A50-CF42-97F1-237C675385AB}" type="presParOf" srcId="{D424A288-252D-B641-B058-FF66F11BF7C6}" destId="{1925D8BB-EAEB-A540-8026-A46FD191BE62}" srcOrd="0" destOrd="0" presId="urn:microsoft.com/office/officeart/2005/8/layout/process1"/>
    <dgm:cxn modelId="{40FFB507-A76E-0D4C-BBF3-5C97EEB6B80D}" type="presParOf" srcId="{B98B02EB-7F73-F443-A3B2-A2B53CFCAA37}" destId="{C0F50F6D-88D7-C846-8DDC-14ECD68C12B8}" srcOrd="2" destOrd="0" presId="urn:microsoft.com/office/officeart/2005/8/layout/process1"/>
    <dgm:cxn modelId="{B3C07B39-98B6-0D4C-B91E-AD4385469C52}" type="presParOf" srcId="{B98B02EB-7F73-F443-A3B2-A2B53CFCAA37}" destId="{0F70A9E6-64C2-3543-8015-D607BF06EDC1}" srcOrd="3" destOrd="0" presId="urn:microsoft.com/office/officeart/2005/8/layout/process1"/>
    <dgm:cxn modelId="{85341E2E-A177-2245-8BFD-0625A6B65F1A}" type="presParOf" srcId="{0F70A9E6-64C2-3543-8015-D607BF06EDC1}" destId="{6BAE1F1C-7380-C148-9E7D-B2839E24E135}" srcOrd="0" destOrd="0" presId="urn:microsoft.com/office/officeart/2005/8/layout/process1"/>
    <dgm:cxn modelId="{8AE1D97B-9359-674D-ABE3-C3B316EE77AE}" type="presParOf" srcId="{B98B02EB-7F73-F443-A3B2-A2B53CFCAA37}" destId="{EF802981-C3A6-1248-8E1C-1BAEC92D2C3F}" srcOrd="4" destOrd="0" presId="urn:microsoft.com/office/officeart/2005/8/layout/process1"/>
    <dgm:cxn modelId="{0051A1FC-3C57-5F47-80F0-34025B2236EC}" type="presParOf" srcId="{B98B02EB-7F73-F443-A3B2-A2B53CFCAA37}" destId="{B013C93A-69BE-5040-8CD0-D9F592C85E3C}" srcOrd="5" destOrd="0" presId="urn:microsoft.com/office/officeart/2005/8/layout/process1"/>
    <dgm:cxn modelId="{2434CEC1-5F45-9E4B-AB0A-F5D3D60BC9E4}" type="presParOf" srcId="{B013C93A-69BE-5040-8CD0-D9F592C85E3C}" destId="{3B6C7448-413C-784C-936D-A88BF52F182C}" srcOrd="0" destOrd="0" presId="urn:microsoft.com/office/officeart/2005/8/layout/process1"/>
    <dgm:cxn modelId="{35C12A3F-94DD-C843-86DE-3BF7B33C3D94}" type="presParOf" srcId="{B98B02EB-7F73-F443-A3B2-A2B53CFCAA37}" destId="{BEACFDFF-FF50-F74A-95F8-F589B42D3536}"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CF32D2-0954-9447-9666-A178FA552AFB}" type="doc">
      <dgm:prSet loTypeId="urn:microsoft.com/office/officeart/2005/8/layout/process1" loCatId="" qsTypeId="urn:microsoft.com/office/officeart/2005/8/quickstyle/simple1" qsCatId="simple" csTypeId="urn:microsoft.com/office/officeart/2005/8/colors/accent1_2" csCatId="accent1" phldr="1"/>
      <dgm:spPr/>
    </dgm:pt>
    <dgm:pt modelId="{2B5786A3-0DFE-7647-8FBF-BA4A39E663A9}">
      <dgm:prSet phldrT="[Text]"/>
      <dgm:spPr/>
      <dgm:t>
        <a:bodyPr/>
        <a:lstStyle/>
        <a:p>
          <a:r>
            <a:rPr lang="en-US"/>
            <a:t>Choose</a:t>
          </a:r>
        </a:p>
      </dgm:t>
    </dgm:pt>
    <dgm:pt modelId="{EA15D3E8-1591-4344-BCAD-106600847704}" type="parTrans" cxnId="{5D5D4931-84AD-8E47-9759-1F12BDDCA5AD}">
      <dgm:prSet/>
      <dgm:spPr/>
      <dgm:t>
        <a:bodyPr/>
        <a:lstStyle/>
        <a:p>
          <a:endParaRPr lang="en-US"/>
        </a:p>
      </dgm:t>
    </dgm:pt>
    <dgm:pt modelId="{47BB9CBC-2839-944F-818B-9322F10E1D16}" type="sibTrans" cxnId="{5D5D4931-84AD-8E47-9759-1F12BDDCA5AD}">
      <dgm:prSet/>
      <dgm:spPr/>
      <dgm:t>
        <a:bodyPr/>
        <a:lstStyle/>
        <a:p>
          <a:endParaRPr lang="en-US"/>
        </a:p>
      </dgm:t>
    </dgm:pt>
    <dgm:pt modelId="{CCEEB567-483C-5E40-833B-A9F787F45422}">
      <dgm:prSet phldrT="[Text]"/>
      <dgm:spPr/>
      <dgm:t>
        <a:bodyPr/>
        <a:lstStyle/>
        <a:p>
          <a:r>
            <a:rPr lang="en-US"/>
            <a:t>Plan</a:t>
          </a:r>
        </a:p>
      </dgm:t>
    </dgm:pt>
    <dgm:pt modelId="{378896CB-653B-E944-9B91-1FF3170E7149}" type="parTrans" cxnId="{EBCCFA0E-E7D4-B848-AF6D-4AAD0F87ECAF}">
      <dgm:prSet/>
      <dgm:spPr/>
      <dgm:t>
        <a:bodyPr/>
        <a:lstStyle/>
        <a:p>
          <a:endParaRPr lang="en-US"/>
        </a:p>
      </dgm:t>
    </dgm:pt>
    <dgm:pt modelId="{E4D53BBD-6025-A542-9A46-CAA1612AC815}" type="sibTrans" cxnId="{EBCCFA0E-E7D4-B848-AF6D-4AAD0F87ECAF}">
      <dgm:prSet/>
      <dgm:spPr/>
      <dgm:t>
        <a:bodyPr/>
        <a:lstStyle/>
        <a:p>
          <a:endParaRPr lang="en-US"/>
        </a:p>
      </dgm:t>
    </dgm:pt>
    <dgm:pt modelId="{3886FB53-0A71-FB4B-BA99-2985C7F70F72}">
      <dgm:prSet phldrT="[Text]"/>
      <dgm:spPr/>
      <dgm:t>
        <a:bodyPr/>
        <a:lstStyle/>
        <a:p>
          <a:r>
            <a:rPr lang="en-US"/>
            <a:t>Instruct</a:t>
          </a:r>
        </a:p>
      </dgm:t>
    </dgm:pt>
    <dgm:pt modelId="{3C66E8DE-B94E-ED4C-8A84-BE74C2C3C48B}" type="parTrans" cxnId="{7C09FCE5-DFBA-C140-AA52-6DB6F6C63986}">
      <dgm:prSet/>
      <dgm:spPr/>
      <dgm:t>
        <a:bodyPr/>
        <a:lstStyle/>
        <a:p>
          <a:endParaRPr lang="en-US"/>
        </a:p>
      </dgm:t>
    </dgm:pt>
    <dgm:pt modelId="{48633647-F863-9645-A381-D644712C51F5}" type="sibTrans" cxnId="{7C09FCE5-DFBA-C140-AA52-6DB6F6C63986}">
      <dgm:prSet/>
      <dgm:spPr/>
      <dgm:t>
        <a:bodyPr/>
        <a:lstStyle/>
        <a:p>
          <a:endParaRPr lang="en-US"/>
        </a:p>
      </dgm:t>
    </dgm:pt>
    <dgm:pt modelId="{12755362-0067-044A-B78B-E1CC2B3B84EE}">
      <dgm:prSet/>
      <dgm:spPr/>
      <dgm:t>
        <a:bodyPr/>
        <a:lstStyle/>
        <a:p>
          <a:r>
            <a:rPr lang="en-US"/>
            <a:t>Assess</a:t>
          </a:r>
        </a:p>
      </dgm:t>
    </dgm:pt>
    <dgm:pt modelId="{F03E8F92-72BF-C54C-816F-23AE16167AF1}" type="parTrans" cxnId="{A1807052-6F6D-3D45-8626-B8694580B6AE}">
      <dgm:prSet/>
      <dgm:spPr/>
      <dgm:t>
        <a:bodyPr/>
        <a:lstStyle/>
        <a:p>
          <a:endParaRPr lang="en-US"/>
        </a:p>
      </dgm:t>
    </dgm:pt>
    <dgm:pt modelId="{E170AAD2-15DB-8347-9EDF-6477E4D195F1}" type="sibTrans" cxnId="{A1807052-6F6D-3D45-8626-B8694580B6AE}">
      <dgm:prSet/>
      <dgm:spPr/>
      <dgm:t>
        <a:bodyPr/>
        <a:lstStyle/>
        <a:p>
          <a:endParaRPr lang="en-US"/>
        </a:p>
      </dgm:t>
    </dgm:pt>
    <dgm:pt modelId="{B98B02EB-7F73-F443-A3B2-A2B53CFCAA37}" type="pres">
      <dgm:prSet presAssocID="{E0CF32D2-0954-9447-9666-A178FA552AFB}" presName="Name0" presStyleCnt="0">
        <dgm:presLayoutVars>
          <dgm:dir/>
          <dgm:resizeHandles val="exact"/>
        </dgm:presLayoutVars>
      </dgm:prSet>
      <dgm:spPr/>
    </dgm:pt>
    <dgm:pt modelId="{F19F2523-1328-C745-B0EA-8EA6398B406B}" type="pres">
      <dgm:prSet presAssocID="{2B5786A3-0DFE-7647-8FBF-BA4A39E663A9}" presName="node" presStyleLbl="node1" presStyleIdx="0" presStyleCnt="4">
        <dgm:presLayoutVars>
          <dgm:bulletEnabled val="1"/>
        </dgm:presLayoutVars>
      </dgm:prSet>
      <dgm:spPr/>
      <dgm:t>
        <a:bodyPr/>
        <a:lstStyle/>
        <a:p>
          <a:endParaRPr lang="en-US"/>
        </a:p>
      </dgm:t>
    </dgm:pt>
    <dgm:pt modelId="{D424A288-252D-B641-B058-FF66F11BF7C6}" type="pres">
      <dgm:prSet presAssocID="{47BB9CBC-2839-944F-818B-9322F10E1D16}" presName="sibTrans" presStyleLbl="sibTrans2D1" presStyleIdx="0" presStyleCnt="3"/>
      <dgm:spPr/>
      <dgm:t>
        <a:bodyPr/>
        <a:lstStyle/>
        <a:p>
          <a:endParaRPr lang="en-US"/>
        </a:p>
      </dgm:t>
    </dgm:pt>
    <dgm:pt modelId="{1925D8BB-EAEB-A540-8026-A46FD191BE62}" type="pres">
      <dgm:prSet presAssocID="{47BB9CBC-2839-944F-818B-9322F10E1D16}" presName="connectorText" presStyleLbl="sibTrans2D1" presStyleIdx="0" presStyleCnt="3"/>
      <dgm:spPr/>
      <dgm:t>
        <a:bodyPr/>
        <a:lstStyle/>
        <a:p>
          <a:endParaRPr lang="en-US"/>
        </a:p>
      </dgm:t>
    </dgm:pt>
    <dgm:pt modelId="{C0F50F6D-88D7-C846-8DDC-14ECD68C12B8}" type="pres">
      <dgm:prSet presAssocID="{CCEEB567-483C-5E40-833B-A9F787F45422}" presName="node" presStyleLbl="node1" presStyleIdx="1" presStyleCnt="4">
        <dgm:presLayoutVars>
          <dgm:bulletEnabled val="1"/>
        </dgm:presLayoutVars>
      </dgm:prSet>
      <dgm:spPr/>
      <dgm:t>
        <a:bodyPr/>
        <a:lstStyle/>
        <a:p>
          <a:endParaRPr lang="en-US"/>
        </a:p>
      </dgm:t>
    </dgm:pt>
    <dgm:pt modelId="{0F70A9E6-64C2-3543-8015-D607BF06EDC1}" type="pres">
      <dgm:prSet presAssocID="{E4D53BBD-6025-A542-9A46-CAA1612AC815}" presName="sibTrans" presStyleLbl="sibTrans2D1" presStyleIdx="1" presStyleCnt="3"/>
      <dgm:spPr/>
      <dgm:t>
        <a:bodyPr/>
        <a:lstStyle/>
        <a:p>
          <a:endParaRPr lang="en-US"/>
        </a:p>
      </dgm:t>
    </dgm:pt>
    <dgm:pt modelId="{6BAE1F1C-7380-C148-9E7D-B2839E24E135}" type="pres">
      <dgm:prSet presAssocID="{E4D53BBD-6025-A542-9A46-CAA1612AC815}" presName="connectorText" presStyleLbl="sibTrans2D1" presStyleIdx="1" presStyleCnt="3"/>
      <dgm:spPr/>
      <dgm:t>
        <a:bodyPr/>
        <a:lstStyle/>
        <a:p>
          <a:endParaRPr lang="en-US"/>
        </a:p>
      </dgm:t>
    </dgm:pt>
    <dgm:pt modelId="{EF802981-C3A6-1248-8E1C-1BAEC92D2C3F}" type="pres">
      <dgm:prSet presAssocID="{3886FB53-0A71-FB4B-BA99-2985C7F70F72}" presName="node" presStyleLbl="node1" presStyleIdx="2" presStyleCnt="4">
        <dgm:presLayoutVars>
          <dgm:bulletEnabled val="1"/>
        </dgm:presLayoutVars>
      </dgm:prSet>
      <dgm:spPr/>
      <dgm:t>
        <a:bodyPr/>
        <a:lstStyle/>
        <a:p>
          <a:endParaRPr lang="en-US"/>
        </a:p>
      </dgm:t>
    </dgm:pt>
    <dgm:pt modelId="{B013C93A-69BE-5040-8CD0-D9F592C85E3C}" type="pres">
      <dgm:prSet presAssocID="{48633647-F863-9645-A381-D644712C51F5}" presName="sibTrans" presStyleLbl="sibTrans2D1" presStyleIdx="2" presStyleCnt="3"/>
      <dgm:spPr/>
      <dgm:t>
        <a:bodyPr/>
        <a:lstStyle/>
        <a:p>
          <a:endParaRPr lang="en-US"/>
        </a:p>
      </dgm:t>
    </dgm:pt>
    <dgm:pt modelId="{3B6C7448-413C-784C-936D-A88BF52F182C}" type="pres">
      <dgm:prSet presAssocID="{48633647-F863-9645-A381-D644712C51F5}" presName="connectorText" presStyleLbl="sibTrans2D1" presStyleIdx="2" presStyleCnt="3"/>
      <dgm:spPr/>
      <dgm:t>
        <a:bodyPr/>
        <a:lstStyle/>
        <a:p>
          <a:endParaRPr lang="en-US"/>
        </a:p>
      </dgm:t>
    </dgm:pt>
    <dgm:pt modelId="{BEACFDFF-FF50-F74A-95F8-F589B42D3536}" type="pres">
      <dgm:prSet presAssocID="{12755362-0067-044A-B78B-E1CC2B3B84EE}" presName="node" presStyleLbl="node1" presStyleIdx="3" presStyleCnt="4">
        <dgm:presLayoutVars>
          <dgm:bulletEnabled val="1"/>
        </dgm:presLayoutVars>
      </dgm:prSet>
      <dgm:spPr/>
      <dgm:t>
        <a:bodyPr/>
        <a:lstStyle/>
        <a:p>
          <a:endParaRPr lang="en-US"/>
        </a:p>
      </dgm:t>
    </dgm:pt>
  </dgm:ptLst>
  <dgm:cxnLst>
    <dgm:cxn modelId="{5D5D4931-84AD-8E47-9759-1F12BDDCA5AD}" srcId="{E0CF32D2-0954-9447-9666-A178FA552AFB}" destId="{2B5786A3-0DFE-7647-8FBF-BA4A39E663A9}" srcOrd="0" destOrd="0" parTransId="{EA15D3E8-1591-4344-BCAD-106600847704}" sibTransId="{47BB9CBC-2839-944F-818B-9322F10E1D16}"/>
    <dgm:cxn modelId="{29C74B4E-5C06-1F45-9288-58CBBCE9B35C}" type="presOf" srcId="{12755362-0067-044A-B78B-E1CC2B3B84EE}" destId="{BEACFDFF-FF50-F74A-95F8-F589B42D3536}" srcOrd="0" destOrd="0" presId="urn:microsoft.com/office/officeart/2005/8/layout/process1"/>
    <dgm:cxn modelId="{AA2DDBD1-84F4-3941-B4B6-817C01270A02}" type="presOf" srcId="{2B5786A3-0DFE-7647-8FBF-BA4A39E663A9}" destId="{F19F2523-1328-C745-B0EA-8EA6398B406B}" srcOrd="0" destOrd="0" presId="urn:microsoft.com/office/officeart/2005/8/layout/process1"/>
    <dgm:cxn modelId="{9E11B08C-C5F2-9742-8A91-D4AFCC1C2AA9}" type="presOf" srcId="{E4D53BBD-6025-A542-9A46-CAA1612AC815}" destId="{0F70A9E6-64C2-3543-8015-D607BF06EDC1}" srcOrd="0" destOrd="0" presId="urn:microsoft.com/office/officeart/2005/8/layout/process1"/>
    <dgm:cxn modelId="{F9B07EDA-BEBB-EE47-9229-709342FD4EB8}" type="presOf" srcId="{47BB9CBC-2839-944F-818B-9322F10E1D16}" destId="{1925D8BB-EAEB-A540-8026-A46FD191BE62}" srcOrd="1" destOrd="0" presId="urn:microsoft.com/office/officeart/2005/8/layout/process1"/>
    <dgm:cxn modelId="{C98D0729-EC7D-014E-9849-8E3D19FD29D6}" type="presOf" srcId="{3886FB53-0A71-FB4B-BA99-2985C7F70F72}" destId="{EF802981-C3A6-1248-8E1C-1BAEC92D2C3F}" srcOrd="0" destOrd="0" presId="urn:microsoft.com/office/officeart/2005/8/layout/process1"/>
    <dgm:cxn modelId="{7C09FCE5-DFBA-C140-AA52-6DB6F6C63986}" srcId="{E0CF32D2-0954-9447-9666-A178FA552AFB}" destId="{3886FB53-0A71-FB4B-BA99-2985C7F70F72}" srcOrd="2" destOrd="0" parTransId="{3C66E8DE-B94E-ED4C-8A84-BE74C2C3C48B}" sibTransId="{48633647-F863-9645-A381-D644712C51F5}"/>
    <dgm:cxn modelId="{67D56D4E-EA95-094C-AC07-D3B7E4BE7B79}" type="presOf" srcId="{48633647-F863-9645-A381-D644712C51F5}" destId="{B013C93A-69BE-5040-8CD0-D9F592C85E3C}" srcOrd="0" destOrd="0" presId="urn:microsoft.com/office/officeart/2005/8/layout/process1"/>
    <dgm:cxn modelId="{EF20A13D-ACA5-134A-9557-87D5EE911C60}" type="presOf" srcId="{CCEEB567-483C-5E40-833B-A9F787F45422}" destId="{C0F50F6D-88D7-C846-8DDC-14ECD68C12B8}" srcOrd="0" destOrd="0" presId="urn:microsoft.com/office/officeart/2005/8/layout/process1"/>
    <dgm:cxn modelId="{17DF7C4F-F7EB-2445-BBFF-D46715572162}" type="presOf" srcId="{E0CF32D2-0954-9447-9666-A178FA552AFB}" destId="{B98B02EB-7F73-F443-A3B2-A2B53CFCAA37}" srcOrd="0" destOrd="0" presId="urn:microsoft.com/office/officeart/2005/8/layout/process1"/>
    <dgm:cxn modelId="{A1807052-6F6D-3D45-8626-B8694580B6AE}" srcId="{E0CF32D2-0954-9447-9666-A178FA552AFB}" destId="{12755362-0067-044A-B78B-E1CC2B3B84EE}" srcOrd="3" destOrd="0" parTransId="{F03E8F92-72BF-C54C-816F-23AE16167AF1}" sibTransId="{E170AAD2-15DB-8347-9EDF-6477E4D195F1}"/>
    <dgm:cxn modelId="{AAAD59E7-94A0-844D-851D-D1E02BA9BD9E}" type="presOf" srcId="{47BB9CBC-2839-944F-818B-9322F10E1D16}" destId="{D424A288-252D-B641-B058-FF66F11BF7C6}" srcOrd="0" destOrd="0" presId="urn:microsoft.com/office/officeart/2005/8/layout/process1"/>
    <dgm:cxn modelId="{B5141415-4355-4146-8D91-84EC1D270777}" type="presOf" srcId="{48633647-F863-9645-A381-D644712C51F5}" destId="{3B6C7448-413C-784C-936D-A88BF52F182C}" srcOrd="1" destOrd="0" presId="urn:microsoft.com/office/officeart/2005/8/layout/process1"/>
    <dgm:cxn modelId="{E0DAEDB6-3891-2247-9C37-E9B0D907011D}" type="presOf" srcId="{E4D53BBD-6025-A542-9A46-CAA1612AC815}" destId="{6BAE1F1C-7380-C148-9E7D-B2839E24E135}" srcOrd="1" destOrd="0" presId="urn:microsoft.com/office/officeart/2005/8/layout/process1"/>
    <dgm:cxn modelId="{EBCCFA0E-E7D4-B848-AF6D-4AAD0F87ECAF}" srcId="{E0CF32D2-0954-9447-9666-A178FA552AFB}" destId="{CCEEB567-483C-5E40-833B-A9F787F45422}" srcOrd="1" destOrd="0" parTransId="{378896CB-653B-E944-9B91-1FF3170E7149}" sibTransId="{E4D53BBD-6025-A542-9A46-CAA1612AC815}"/>
    <dgm:cxn modelId="{6597914C-A661-C541-A751-0958DD931080}" type="presParOf" srcId="{B98B02EB-7F73-F443-A3B2-A2B53CFCAA37}" destId="{F19F2523-1328-C745-B0EA-8EA6398B406B}" srcOrd="0" destOrd="0" presId="urn:microsoft.com/office/officeart/2005/8/layout/process1"/>
    <dgm:cxn modelId="{CF5EAED0-F1BC-F946-A030-2884E5941275}" type="presParOf" srcId="{B98B02EB-7F73-F443-A3B2-A2B53CFCAA37}" destId="{D424A288-252D-B641-B058-FF66F11BF7C6}" srcOrd="1" destOrd="0" presId="urn:microsoft.com/office/officeart/2005/8/layout/process1"/>
    <dgm:cxn modelId="{6C48B3EC-7A50-CF42-97F1-237C675385AB}" type="presParOf" srcId="{D424A288-252D-B641-B058-FF66F11BF7C6}" destId="{1925D8BB-EAEB-A540-8026-A46FD191BE62}" srcOrd="0" destOrd="0" presId="urn:microsoft.com/office/officeart/2005/8/layout/process1"/>
    <dgm:cxn modelId="{40FFB507-A76E-0D4C-BBF3-5C97EEB6B80D}" type="presParOf" srcId="{B98B02EB-7F73-F443-A3B2-A2B53CFCAA37}" destId="{C0F50F6D-88D7-C846-8DDC-14ECD68C12B8}" srcOrd="2" destOrd="0" presId="urn:microsoft.com/office/officeart/2005/8/layout/process1"/>
    <dgm:cxn modelId="{B3C07B39-98B6-0D4C-B91E-AD4385469C52}" type="presParOf" srcId="{B98B02EB-7F73-F443-A3B2-A2B53CFCAA37}" destId="{0F70A9E6-64C2-3543-8015-D607BF06EDC1}" srcOrd="3" destOrd="0" presId="urn:microsoft.com/office/officeart/2005/8/layout/process1"/>
    <dgm:cxn modelId="{85341E2E-A177-2245-8BFD-0625A6B65F1A}" type="presParOf" srcId="{0F70A9E6-64C2-3543-8015-D607BF06EDC1}" destId="{6BAE1F1C-7380-C148-9E7D-B2839E24E135}" srcOrd="0" destOrd="0" presId="urn:microsoft.com/office/officeart/2005/8/layout/process1"/>
    <dgm:cxn modelId="{8AE1D97B-9359-674D-ABE3-C3B316EE77AE}" type="presParOf" srcId="{B98B02EB-7F73-F443-A3B2-A2B53CFCAA37}" destId="{EF802981-C3A6-1248-8E1C-1BAEC92D2C3F}" srcOrd="4" destOrd="0" presId="urn:microsoft.com/office/officeart/2005/8/layout/process1"/>
    <dgm:cxn modelId="{0051A1FC-3C57-5F47-80F0-34025B2236EC}" type="presParOf" srcId="{B98B02EB-7F73-F443-A3B2-A2B53CFCAA37}" destId="{B013C93A-69BE-5040-8CD0-D9F592C85E3C}" srcOrd="5" destOrd="0" presId="urn:microsoft.com/office/officeart/2005/8/layout/process1"/>
    <dgm:cxn modelId="{2434CEC1-5F45-9E4B-AB0A-F5D3D60BC9E4}" type="presParOf" srcId="{B013C93A-69BE-5040-8CD0-D9F592C85E3C}" destId="{3B6C7448-413C-784C-936D-A88BF52F182C}" srcOrd="0" destOrd="0" presId="urn:microsoft.com/office/officeart/2005/8/layout/process1"/>
    <dgm:cxn modelId="{35C12A3F-94DD-C843-86DE-3BF7B33C3D94}" type="presParOf" srcId="{B98B02EB-7F73-F443-A3B2-A2B53CFCAA37}" destId="{BEACFDFF-FF50-F74A-95F8-F589B42D3536}"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CF32D2-0954-9447-9666-A178FA552AFB}" type="doc">
      <dgm:prSet loTypeId="urn:microsoft.com/office/officeart/2005/8/layout/process1" loCatId="" qsTypeId="urn:microsoft.com/office/officeart/2005/8/quickstyle/simple1" qsCatId="simple" csTypeId="urn:microsoft.com/office/officeart/2005/8/colors/accent1_2" csCatId="accent1" phldr="1"/>
      <dgm:spPr/>
    </dgm:pt>
    <dgm:pt modelId="{2B5786A3-0DFE-7647-8FBF-BA4A39E663A9}">
      <dgm:prSet phldrT="[Text]"/>
      <dgm:spPr/>
      <dgm:t>
        <a:bodyPr/>
        <a:lstStyle/>
        <a:p>
          <a:r>
            <a:rPr lang="en-US"/>
            <a:t>Choose</a:t>
          </a:r>
        </a:p>
      </dgm:t>
    </dgm:pt>
    <dgm:pt modelId="{EA15D3E8-1591-4344-BCAD-106600847704}" type="parTrans" cxnId="{5D5D4931-84AD-8E47-9759-1F12BDDCA5AD}">
      <dgm:prSet/>
      <dgm:spPr/>
      <dgm:t>
        <a:bodyPr/>
        <a:lstStyle/>
        <a:p>
          <a:endParaRPr lang="en-US"/>
        </a:p>
      </dgm:t>
    </dgm:pt>
    <dgm:pt modelId="{47BB9CBC-2839-944F-818B-9322F10E1D16}" type="sibTrans" cxnId="{5D5D4931-84AD-8E47-9759-1F12BDDCA5AD}">
      <dgm:prSet/>
      <dgm:spPr/>
      <dgm:t>
        <a:bodyPr/>
        <a:lstStyle/>
        <a:p>
          <a:endParaRPr lang="en-US"/>
        </a:p>
      </dgm:t>
    </dgm:pt>
    <dgm:pt modelId="{CCEEB567-483C-5E40-833B-A9F787F45422}">
      <dgm:prSet phldrT="[Text]"/>
      <dgm:spPr/>
      <dgm:t>
        <a:bodyPr/>
        <a:lstStyle/>
        <a:p>
          <a:r>
            <a:rPr lang="en-US"/>
            <a:t>Plan</a:t>
          </a:r>
        </a:p>
      </dgm:t>
    </dgm:pt>
    <dgm:pt modelId="{378896CB-653B-E944-9B91-1FF3170E7149}" type="parTrans" cxnId="{EBCCFA0E-E7D4-B848-AF6D-4AAD0F87ECAF}">
      <dgm:prSet/>
      <dgm:spPr/>
      <dgm:t>
        <a:bodyPr/>
        <a:lstStyle/>
        <a:p>
          <a:endParaRPr lang="en-US"/>
        </a:p>
      </dgm:t>
    </dgm:pt>
    <dgm:pt modelId="{E4D53BBD-6025-A542-9A46-CAA1612AC815}" type="sibTrans" cxnId="{EBCCFA0E-E7D4-B848-AF6D-4AAD0F87ECAF}">
      <dgm:prSet/>
      <dgm:spPr/>
      <dgm:t>
        <a:bodyPr/>
        <a:lstStyle/>
        <a:p>
          <a:endParaRPr lang="en-US"/>
        </a:p>
      </dgm:t>
    </dgm:pt>
    <dgm:pt modelId="{3886FB53-0A71-FB4B-BA99-2985C7F70F72}">
      <dgm:prSet phldrT="[Text]"/>
      <dgm:spPr/>
      <dgm:t>
        <a:bodyPr/>
        <a:lstStyle/>
        <a:p>
          <a:r>
            <a:rPr lang="en-US"/>
            <a:t>Instruct</a:t>
          </a:r>
        </a:p>
      </dgm:t>
    </dgm:pt>
    <dgm:pt modelId="{3C66E8DE-B94E-ED4C-8A84-BE74C2C3C48B}" type="parTrans" cxnId="{7C09FCE5-DFBA-C140-AA52-6DB6F6C63986}">
      <dgm:prSet/>
      <dgm:spPr/>
      <dgm:t>
        <a:bodyPr/>
        <a:lstStyle/>
        <a:p>
          <a:endParaRPr lang="en-US"/>
        </a:p>
      </dgm:t>
    </dgm:pt>
    <dgm:pt modelId="{48633647-F863-9645-A381-D644712C51F5}" type="sibTrans" cxnId="{7C09FCE5-DFBA-C140-AA52-6DB6F6C63986}">
      <dgm:prSet/>
      <dgm:spPr/>
      <dgm:t>
        <a:bodyPr/>
        <a:lstStyle/>
        <a:p>
          <a:endParaRPr lang="en-US"/>
        </a:p>
      </dgm:t>
    </dgm:pt>
    <dgm:pt modelId="{12755362-0067-044A-B78B-E1CC2B3B84EE}">
      <dgm:prSet/>
      <dgm:spPr/>
      <dgm:t>
        <a:bodyPr/>
        <a:lstStyle/>
        <a:p>
          <a:r>
            <a:rPr lang="en-US"/>
            <a:t>Assess</a:t>
          </a:r>
        </a:p>
      </dgm:t>
    </dgm:pt>
    <dgm:pt modelId="{F03E8F92-72BF-C54C-816F-23AE16167AF1}" type="parTrans" cxnId="{A1807052-6F6D-3D45-8626-B8694580B6AE}">
      <dgm:prSet/>
      <dgm:spPr/>
      <dgm:t>
        <a:bodyPr/>
        <a:lstStyle/>
        <a:p>
          <a:endParaRPr lang="en-US"/>
        </a:p>
      </dgm:t>
    </dgm:pt>
    <dgm:pt modelId="{E170AAD2-15DB-8347-9EDF-6477E4D195F1}" type="sibTrans" cxnId="{A1807052-6F6D-3D45-8626-B8694580B6AE}">
      <dgm:prSet/>
      <dgm:spPr/>
      <dgm:t>
        <a:bodyPr/>
        <a:lstStyle/>
        <a:p>
          <a:endParaRPr lang="en-US"/>
        </a:p>
      </dgm:t>
    </dgm:pt>
    <dgm:pt modelId="{B98B02EB-7F73-F443-A3B2-A2B53CFCAA37}" type="pres">
      <dgm:prSet presAssocID="{E0CF32D2-0954-9447-9666-A178FA552AFB}" presName="Name0" presStyleCnt="0">
        <dgm:presLayoutVars>
          <dgm:dir/>
          <dgm:resizeHandles val="exact"/>
        </dgm:presLayoutVars>
      </dgm:prSet>
      <dgm:spPr/>
    </dgm:pt>
    <dgm:pt modelId="{F19F2523-1328-C745-B0EA-8EA6398B406B}" type="pres">
      <dgm:prSet presAssocID="{2B5786A3-0DFE-7647-8FBF-BA4A39E663A9}" presName="node" presStyleLbl="node1" presStyleIdx="0" presStyleCnt="4">
        <dgm:presLayoutVars>
          <dgm:bulletEnabled val="1"/>
        </dgm:presLayoutVars>
      </dgm:prSet>
      <dgm:spPr/>
      <dgm:t>
        <a:bodyPr/>
        <a:lstStyle/>
        <a:p>
          <a:endParaRPr lang="en-US"/>
        </a:p>
      </dgm:t>
    </dgm:pt>
    <dgm:pt modelId="{D424A288-252D-B641-B058-FF66F11BF7C6}" type="pres">
      <dgm:prSet presAssocID="{47BB9CBC-2839-944F-818B-9322F10E1D16}" presName="sibTrans" presStyleLbl="sibTrans2D1" presStyleIdx="0" presStyleCnt="3"/>
      <dgm:spPr/>
      <dgm:t>
        <a:bodyPr/>
        <a:lstStyle/>
        <a:p>
          <a:endParaRPr lang="en-US"/>
        </a:p>
      </dgm:t>
    </dgm:pt>
    <dgm:pt modelId="{1925D8BB-EAEB-A540-8026-A46FD191BE62}" type="pres">
      <dgm:prSet presAssocID="{47BB9CBC-2839-944F-818B-9322F10E1D16}" presName="connectorText" presStyleLbl="sibTrans2D1" presStyleIdx="0" presStyleCnt="3"/>
      <dgm:spPr/>
      <dgm:t>
        <a:bodyPr/>
        <a:lstStyle/>
        <a:p>
          <a:endParaRPr lang="en-US"/>
        </a:p>
      </dgm:t>
    </dgm:pt>
    <dgm:pt modelId="{C0F50F6D-88D7-C846-8DDC-14ECD68C12B8}" type="pres">
      <dgm:prSet presAssocID="{CCEEB567-483C-5E40-833B-A9F787F45422}" presName="node" presStyleLbl="node1" presStyleIdx="1" presStyleCnt="4">
        <dgm:presLayoutVars>
          <dgm:bulletEnabled val="1"/>
        </dgm:presLayoutVars>
      </dgm:prSet>
      <dgm:spPr/>
      <dgm:t>
        <a:bodyPr/>
        <a:lstStyle/>
        <a:p>
          <a:endParaRPr lang="en-US"/>
        </a:p>
      </dgm:t>
    </dgm:pt>
    <dgm:pt modelId="{0F70A9E6-64C2-3543-8015-D607BF06EDC1}" type="pres">
      <dgm:prSet presAssocID="{E4D53BBD-6025-A542-9A46-CAA1612AC815}" presName="sibTrans" presStyleLbl="sibTrans2D1" presStyleIdx="1" presStyleCnt="3"/>
      <dgm:spPr/>
      <dgm:t>
        <a:bodyPr/>
        <a:lstStyle/>
        <a:p>
          <a:endParaRPr lang="en-US"/>
        </a:p>
      </dgm:t>
    </dgm:pt>
    <dgm:pt modelId="{6BAE1F1C-7380-C148-9E7D-B2839E24E135}" type="pres">
      <dgm:prSet presAssocID="{E4D53BBD-6025-A542-9A46-CAA1612AC815}" presName="connectorText" presStyleLbl="sibTrans2D1" presStyleIdx="1" presStyleCnt="3"/>
      <dgm:spPr/>
      <dgm:t>
        <a:bodyPr/>
        <a:lstStyle/>
        <a:p>
          <a:endParaRPr lang="en-US"/>
        </a:p>
      </dgm:t>
    </dgm:pt>
    <dgm:pt modelId="{EF802981-C3A6-1248-8E1C-1BAEC92D2C3F}" type="pres">
      <dgm:prSet presAssocID="{3886FB53-0A71-FB4B-BA99-2985C7F70F72}" presName="node" presStyleLbl="node1" presStyleIdx="2" presStyleCnt="4">
        <dgm:presLayoutVars>
          <dgm:bulletEnabled val="1"/>
        </dgm:presLayoutVars>
      </dgm:prSet>
      <dgm:spPr/>
      <dgm:t>
        <a:bodyPr/>
        <a:lstStyle/>
        <a:p>
          <a:endParaRPr lang="en-US"/>
        </a:p>
      </dgm:t>
    </dgm:pt>
    <dgm:pt modelId="{B013C93A-69BE-5040-8CD0-D9F592C85E3C}" type="pres">
      <dgm:prSet presAssocID="{48633647-F863-9645-A381-D644712C51F5}" presName="sibTrans" presStyleLbl="sibTrans2D1" presStyleIdx="2" presStyleCnt="3"/>
      <dgm:spPr/>
      <dgm:t>
        <a:bodyPr/>
        <a:lstStyle/>
        <a:p>
          <a:endParaRPr lang="en-US"/>
        </a:p>
      </dgm:t>
    </dgm:pt>
    <dgm:pt modelId="{3B6C7448-413C-784C-936D-A88BF52F182C}" type="pres">
      <dgm:prSet presAssocID="{48633647-F863-9645-A381-D644712C51F5}" presName="connectorText" presStyleLbl="sibTrans2D1" presStyleIdx="2" presStyleCnt="3"/>
      <dgm:spPr/>
      <dgm:t>
        <a:bodyPr/>
        <a:lstStyle/>
        <a:p>
          <a:endParaRPr lang="en-US"/>
        </a:p>
      </dgm:t>
    </dgm:pt>
    <dgm:pt modelId="{BEACFDFF-FF50-F74A-95F8-F589B42D3536}" type="pres">
      <dgm:prSet presAssocID="{12755362-0067-044A-B78B-E1CC2B3B84EE}" presName="node" presStyleLbl="node1" presStyleIdx="3" presStyleCnt="4">
        <dgm:presLayoutVars>
          <dgm:bulletEnabled val="1"/>
        </dgm:presLayoutVars>
      </dgm:prSet>
      <dgm:spPr/>
      <dgm:t>
        <a:bodyPr/>
        <a:lstStyle/>
        <a:p>
          <a:endParaRPr lang="en-US"/>
        </a:p>
      </dgm:t>
    </dgm:pt>
  </dgm:ptLst>
  <dgm:cxnLst>
    <dgm:cxn modelId="{5D5D4931-84AD-8E47-9759-1F12BDDCA5AD}" srcId="{E0CF32D2-0954-9447-9666-A178FA552AFB}" destId="{2B5786A3-0DFE-7647-8FBF-BA4A39E663A9}" srcOrd="0" destOrd="0" parTransId="{EA15D3E8-1591-4344-BCAD-106600847704}" sibTransId="{47BB9CBC-2839-944F-818B-9322F10E1D16}"/>
    <dgm:cxn modelId="{29C74B4E-5C06-1F45-9288-58CBBCE9B35C}" type="presOf" srcId="{12755362-0067-044A-B78B-E1CC2B3B84EE}" destId="{BEACFDFF-FF50-F74A-95F8-F589B42D3536}" srcOrd="0" destOrd="0" presId="urn:microsoft.com/office/officeart/2005/8/layout/process1"/>
    <dgm:cxn modelId="{AA2DDBD1-84F4-3941-B4B6-817C01270A02}" type="presOf" srcId="{2B5786A3-0DFE-7647-8FBF-BA4A39E663A9}" destId="{F19F2523-1328-C745-B0EA-8EA6398B406B}" srcOrd="0" destOrd="0" presId="urn:microsoft.com/office/officeart/2005/8/layout/process1"/>
    <dgm:cxn modelId="{9E11B08C-C5F2-9742-8A91-D4AFCC1C2AA9}" type="presOf" srcId="{E4D53BBD-6025-A542-9A46-CAA1612AC815}" destId="{0F70A9E6-64C2-3543-8015-D607BF06EDC1}" srcOrd="0" destOrd="0" presId="urn:microsoft.com/office/officeart/2005/8/layout/process1"/>
    <dgm:cxn modelId="{F9B07EDA-BEBB-EE47-9229-709342FD4EB8}" type="presOf" srcId="{47BB9CBC-2839-944F-818B-9322F10E1D16}" destId="{1925D8BB-EAEB-A540-8026-A46FD191BE62}" srcOrd="1" destOrd="0" presId="urn:microsoft.com/office/officeart/2005/8/layout/process1"/>
    <dgm:cxn modelId="{C98D0729-EC7D-014E-9849-8E3D19FD29D6}" type="presOf" srcId="{3886FB53-0A71-FB4B-BA99-2985C7F70F72}" destId="{EF802981-C3A6-1248-8E1C-1BAEC92D2C3F}" srcOrd="0" destOrd="0" presId="urn:microsoft.com/office/officeart/2005/8/layout/process1"/>
    <dgm:cxn modelId="{7C09FCE5-DFBA-C140-AA52-6DB6F6C63986}" srcId="{E0CF32D2-0954-9447-9666-A178FA552AFB}" destId="{3886FB53-0A71-FB4B-BA99-2985C7F70F72}" srcOrd="2" destOrd="0" parTransId="{3C66E8DE-B94E-ED4C-8A84-BE74C2C3C48B}" sibTransId="{48633647-F863-9645-A381-D644712C51F5}"/>
    <dgm:cxn modelId="{67D56D4E-EA95-094C-AC07-D3B7E4BE7B79}" type="presOf" srcId="{48633647-F863-9645-A381-D644712C51F5}" destId="{B013C93A-69BE-5040-8CD0-D9F592C85E3C}" srcOrd="0" destOrd="0" presId="urn:microsoft.com/office/officeart/2005/8/layout/process1"/>
    <dgm:cxn modelId="{EF20A13D-ACA5-134A-9557-87D5EE911C60}" type="presOf" srcId="{CCEEB567-483C-5E40-833B-A9F787F45422}" destId="{C0F50F6D-88D7-C846-8DDC-14ECD68C12B8}" srcOrd="0" destOrd="0" presId="urn:microsoft.com/office/officeart/2005/8/layout/process1"/>
    <dgm:cxn modelId="{17DF7C4F-F7EB-2445-BBFF-D46715572162}" type="presOf" srcId="{E0CF32D2-0954-9447-9666-A178FA552AFB}" destId="{B98B02EB-7F73-F443-A3B2-A2B53CFCAA37}" srcOrd="0" destOrd="0" presId="urn:microsoft.com/office/officeart/2005/8/layout/process1"/>
    <dgm:cxn modelId="{A1807052-6F6D-3D45-8626-B8694580B6AE}" srcId="{E0CF32D2-0954-9447-9666-A178FA552AFB}" destId="{12755362-0067-044A-B78B-E1CC2B3B84EE}" srcOrd="3" destOrd="0" parTransId="{F03E8F92-72BF-C54C-816F-23AE16167AF1}" sibTransId="{E170AAD2-15DB-8347-9EDF-6477E4D195F1}"/>
    <dgm:cxn modelId="{AAAD59E7-94A0-844D-851D-D1E02BA9BD9E}" type="presOf" srcId="{47BB9CBC-2839-944F-818B-9322F10E1D16}" destId="{D424A288-252D-B641-B058-FF66F11BF7C6}" srcOrd="0" destOrd="0" presId="urn:microsoft.com/office/officeart/2005/8/layout/process1"/>
    <dgm:cxn modelId="{B5141415-4355-4146-8D91-84EC1D270777}" type="presOf" srcId="{48633647-F863-9645-A381-D644712C51F5}" destId="{3B6C7448-413C-784C-936D-A88BF52F182C}" srcOrd="1" destOrd="0" presId="urn:microsoft.com/office/officeart/2005/8/layout/process1"/>
    <dgm:cxn modelId="{E0DAEDB6-3891-2247-9C37-E9B0D907011D}" type="presOf" srcId="{E4D53BBD-6025-A542-9A46-CAA1612AC815}" destId="{6BAE1F1C-7380-C148-9E7D-B2839E24E135}" srcOrd="1" destOrd="0" presId="urn:microsoft.com/office/officeart/2005/8/layout/process1"/>
    <dgm:cxn modelId="{EBCCFA0E-E7D4-B848-AF6D-4AAD0F87ECAF}" srcId="{E0CF32D2-0954-9447-9666-A178FA552AFB}" destId="{CCEEB567-483C-5E40-833B-A9F787F45422}" srcOrd="1" destOrd="0" parTransId="{378896CB-653B-E944-9B91-1FF3170E7149}" sibTransId="{E4D53BBD-6025-A542-9A46-CAA1612AC815}"/>
    <dgm:cxn modelId="{6597914C-A661-C541-A751-0958DD931080}" type="presParOf" srcId="{B98B02EB-7F73-F443-A3B2-A2B53CFCAA37}" destId="{F19F2523-1328-C745-B0EA-8EA6398B406B}" srcOrd="0" destOrd="0" presId="urn:microsoft.com/office/officeart/2005/8/layout/process1"/>
    <dgm:cxn modelId="{CF5EAED0-F1BC-F946-A030-2884E5941275}" type="presParOf" srcId="{B98B02EB-7F73-F443-A3B2-A2B53CFCAA37}" destId="{D424A288-252D-B641-B058-FF66F11BF7C6}" srcOrd="1" destOrd="0" presId="urn:microsoft.com/office/officeart/2005/8/layout/process1"/>
    <dgm:cxn modelId="{6C48B3EC-7A50-CF42-97F1-237C675385AB}" type="presParOf" srcId="{D424A288-252D-B641-B058-FF66F11BF7C6}" destId="{1925D8BB-EAEB-A540-8026-A46FD191BE62}" srcOrd="0" destOrd="0" presId="urn:microsoft.com/office/officeart/2005/8/layout/process1"/>
    <dgm:cxn modelId="{40FFB507-A76E-0D4C-BBF3-5C97EEB6B80D}" type="presParOf" srcId="{B98B02EB-7F73-F443-A3B2-A2B53CFCAA37}" destId="{C0F50F6D-88D7-C846-8DDC-14ECD68C12B8}" srcOrd="2" destOrd="0" presId="urn:microsoft.com/office/officeart/2005/8/layout/process1"/>
    <dgm:cxn modelId="{B3C07B39-98B6-0D4C-B91E-AD4385469C52}" type="presParOf" srcId="{B98B02EB-7F73-F443-A3B2-A2B53CFCAA37}" destId="{0F70A9E6-64C2-3543-8015-D607BF06EDC1}" srcOrd="3" destOrd="0" presId="urn:microsoft.com/office/officeart/2005/8/layout/process1"/>
    <dgm:cxn modelId="{85341E2E-A177-2245-8BFD-0625A6B65F1A}" type="presParOf" srcId="{0F70A9E6-64C2-3543-8015-D607BF06EDC1}" destId="{6BAE1F1C-7380-C148-9E7D-B2839E24E135}" srcOrd="0" destOrd="0" presId="urn:microsoft.com/office/officeart/2005/8/layout/process1"/>
    <dgm:cxn modelId="{8AE1D97B-9359-674D-ABE3-C3B316EE77AE}" type="presParOf" srcId="{B98B02EB-7F73-F443-A3B2-A2B53CFCAA37}" destId="{EF802981-C3A6-1248-8E1C-1BAEC92D2C3F}" srcOrd="4" destOrd="0" presId="urn:microsoft.com/office/officeart/2005/8/layout/process1"/>
    <dgm:cxn modelId="{0051A1FC-3C57-5F47-80F0-34025B2236EC}" type="presParOf" srcId="{B98B02EB-7F73-F443-A3B2-A2B53CFCAA37}" destId="{B013C93A-69BE-5040-8CD0-D9F592C85E3C}" srcOrd="5" destOrd="0" presId="urn:microsoft.com/office/officeart/2005/8/layout/process1"/>
    <dgm:cxn modelId="{2434CEC1-5F45-9E4B-AB0A-F5D3D60BC9E4}" type="presParOf" srcId="{B013C93A-69BE-5040-8CD0-D9F592C85E3C}" destId="{3B6C7448-413C-784C-936D-A88BF52F182C}" srcOrd="0" destOrd="0" presId="urn:microsoft.com/office/officeart/2005/8/layout/process1"/>
    <dgm:cxn modelId="{35C12A3F-94DD-C843-86DE-3BF7B33C3D94}" type="presParOf" srcId="{B98B02EB-7F73-F443-A3B2-A2B53CFCAA37}" destId="{BEACFDFF-FF50-F74A-95F8-F589B42D3536}"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CF32D2-0954-9447-9666-A178FA552AFB}" type="doc">
      <dgm:prSet loTypeId="urn:microsoft.com/office/officeart/2005/8/layout/process1" loCatId="" qsTypeId="urn:microsoft.com/office/officeart/2005/8/quickstyle/simple1" qsCatId="simple" csTypeId="urn:microsoft.com/office/officeart/2005/8/colors/accent1_2" csCatId="accent1" phldr="1"/>
      <dgm:spPr/>
    </dgm:pt>
    <dgm:pt modelId="{2B5786A3-0DFE-7647-8FBF-BA4A39E663A9}">
      <dgm:prSet phldrT="[Text]"/>
      <dgm:spPr/>
      <dgm:t>
        <a:bodyPr/>
        <a:lstStyle/>
        <a:p>
          <a:r>
            <a:rPr lang="en-US"/>
            <a:t>Choose</a:t>
          </a:r>
        </a:p>
      </dgm:t>
    </dgm:pt>
    <dgm:pt modelId="{EA15D3E8-1591-4344-BCAD-106600847704}" type="parTrans" cxnId="{5D5D4931-84AD-8E47-9759-1F12BDDCA5AD}">
      <dgm:prSet/>
      <dgm:spPr/>
      <dgm:t>
        <a:bodyPr/>
        <a:lstStyle/>
        <a:p>
          <a:endParaRPr lang="en-US"/>
        </a:p>
      </dgm:t>
    </dgm:pt>
    <dgm:pt modelId="{47BB9CBC-2839-944F-818B-9322F10E1D16}" type="sibTrans" cxnId="{5D5D4931-84AD-8E47-9759-1F12BDDCA5AD}">
      <dgm:prSet/>
      <dgm:spPr/>
      <dgm:t>
        <a:bodyPr/>
        <a:lstStyle/>
        <a:p>
          <a:endParaRPr lang="en-US"/>
        </a:p>
      </dgm:t>
    </dgm:pt>
    <dgm:pt modelId="{CCEEB567-483C-5E40-833B-A9F787F45422}">
      <dgm:prSet phldrT="[Text]"/>
      <dgm:spPr/>
      <dgm:t>
        <a:bodyPr/>
        <a:lstStyle/>
        <a:p>
          <a:r>
            <a:rPr lang="en-US"/>
            <a:t>Plan</a:t>
          </a:r>
        </a:p>
      </dgm:t>
    </dgm:pt>
    <dgm:pt modelId="{378896CB-653B-E944-9B91-1FF3170E7149}" type="parTrans" cxnId="{EBCCFA0E-E7D4-B848-AF6D-4AAD0F87ECAF}">
      <dgm:prSet/>
      <dgm:spPr/>
      <dgm:t>
        <a:bodyPr/>
        <a:lstStyle/>
        <a:p>
          <a:endParaRPr lang="en-US"/>
        </a:p>
      </dgm:t>
    </dgm:pt>
    <dgm:pt modelId="{E4D53BBD-6025-A542-9A46-CAA1612AC815}" type="sibTrans" cxnId="{EBCCFA0E-E7D4-B848-AF6D-4AAD0F87ECAF}">
      <dgm:prSet/>
      <dgm:spPr/>
      <dgm:t>
        <a:bodyPr/>
        <a:lstStyle/>
        <a:p>
          <a:endParaRPr lang="en-US"/>
        </a:p>
      </dgm:t>
    </dgm:pt>
    <dgm:pt modelId="{3886FB53-0A71-FB4B-BA99-2985C7F70F72}">
      <dgm:prSet phldrT="[Text]"/>
      <dgm:spPr/>
      <dgm:t>
        <a:bodyPr/>
        <a:lstStyle/>
        <a:p>
          <a:r>
            <a:rPr lang="en-US"/>
            <a:t>Instruct</a:t>
          </a:r>
        </a:p>
      </dgm:t>
    </dgm:pt>
    <dgm:pt modelId="{3C66E8DE-B94E-ED4C-8A84-BE74C2C3C48B}" type="parTrans" cxnId="{7C09FCE5-DFBA-C140-AA52-6DB6F6C63986}">
      <dgm:prSet/>
      <dgm:spPr/>
      <dgm:t>
        <a:bodyPr/>
        <a:lstStyle/>
        <a:p>
          <a:endParaRPr lang="en-US"/>
        </a:p>
      </dgm:t>
    </dgm:pt>
    <dgm:pt modelId="{48633647-F863-9645-A381-D644712C51F5}" type="sibTrans" cxnId="{7C09FCE5-DFBA-C140-AA52-6DB6F6C63986}">
      <dgm:prSet/>
      <dgm:spPr/>
      <dgm:t>
        <a:bodyPr/>
        <a:lstStyle/>
        <a:p>
          <a:endParaRPr lang="en-US"/>
        </a:p>
      </dgm:t>
    </dgm:pt>
    <dgm:pt modelId="{12755362-0067-044A-B78B-E1CC2B3B84EE}">
      <dgm:prSet/>
      <dgm:spPr/>
      <dgm:t>
        <a:bodyPr/>
        <a:lstStyle/>
        <a:p>
          <a:r>
            <a:rPr lang="en-US"/>
            <a:t>Assess</a:t>
          </a:r>
        </a:p>
      </dgm:t>
    </dgm:pt>
    <dgm:pt modelId="{F03E8F92-72BF-C54C-816F-23AE16167AF1}" type="parTrans" cxnId="{A1807052-6F6D-3D45-8626-B8694580B6AE}">
      <dgm:prSet/>
      <dgm:spPr/>
      <dgm:t>
        <a:bodyPr/>
        <a:lstStyle/>
        <a:p>
          <a:endParaRPr lang="en-US"/>
        </a:p>
      </dgm:t>
    </dgm:pt>
    <dgm:pt modelId="{E170AAD2-15DB-8347-9EDF-6477E4D195F1}" type="sibTrans" cxnId="{A1807052-6F6D-3D45-8626-B8694580B6AE}">
      <dgm:prSet/>
      <dgm:spPr/>
      <dgm:t>
        <a:bodyPr/>
        <a:lstStyle/>
        <a:p>
          <a:endParaRPr lang="en-US"/>
        </a:p>
      </dgm:t>
    </dgm:pt>
    <dgm:pt modelId="{B98B02EB-7F73-F443-A3B2-A2B53CFCAA37}" type="pres">
      <dgm:prSet presAssocID="{E0CF32D2-0954-9447-9666-A178FA552AFB}" presName="Name0" presStyleCnt="0">
        <dgm:presLayoutVars>
          <dgm:dir/>
          <dgm:resizeHandles val="exact"/>
        </dgm:presLayoutVars>
      </dgm:prSet>
      <dgm:spPr/>
    </dgm:pt>
    <dgm:pt modelId="{F19F2523-1328-C745-B0EA-8EA6398B406B}" type="pres">
      <dgm:prSet presAssocID="{2B5786A3-0DFE-7647-8FBF-BA4A39E663A9}" presName="node" presStyleLbl="node1" presStyleIdx="0" presStyleCnt="4">
        <dgm:presLayoutVars>
          <dgm:bulletEnabled val="1"/>
        </dgm:presLayoutVars>
      </dgm:prSet>
      <dgm:spPr/>
      <dgm:t>
        <a:bodyPr/>
        <a:lstStyle/>
        <a:p>
          <a:endParaRPr lang="en-US"/>
        </a:p>
      </dgm:t>
    </dgm:pt>
    <dgm:pt modelId="{D424A288-252D-B641-B058-FF66F11BF7C6}" type="pres">
      <dgm:prSet presAssocID="{47BB9CBC-2839-944F-818B-9322F10E1D16}" presName="sibTrans" presStyleLbl="sibTrans2D1" presStyleIdx="0" presStyleCnt="3"/>
      <dgm:spPr/>
      <dgm:t>
        <a:bodyPr/>
        <a:lstStyle/>
        <a:p>
          <a:endParaRPr lang="en-US"/>
        </a:p>
      </dgm:t>
    </dgm:pt>
    <dgm:pt modelId="{1925D8BB-EAEB-A540-8026-A46FD191BE62}" type="pres">
      <dgm:prSet presAssocID="{47BB9CBC-2839-944F-818B-9322F10E1D16}" presName="connectorText" presStyleLbl="sibTrans2D1" presStyleIdx="0" presStyleCnt="3"/>
      <dgm:spPr/>
      <dgm:t>
        <a:bodyPr/>
        <a:lstStyle/>
        <a:p>
          <a:endParaRPr lang="en-US"/>
        </a:p>
      </dgm:t>
    </dgm:pt>
    <dgm:pt modelId="{C0F50F6D-88D7-C846-8DDC-14ECD68C12B8}" type="pres">
      <dgm:prSet presAssocID="{CCEEB567-483C-5E40-833B-A9F787F45422}" presName="node" presStyleLbl="node1" presStyleIdx="1" presStyleCnt="4">
        <dgm:presLayoutVars>
          <dgm:bulletEnabled val="1"/>
        </dgm:presLayoutVars>
      </dgm:prSet>
      <dgm:spPr/>
      <dgm:t>
        <a:bodyPr/>
        <a:lstStyle/>
        <a:p>
          <a:endParaRPr lang="en-US"/>
        </a:p>
      </dgm:t>
    </dgm:pt>
    <dgm:pt modelId="{0F70A9E6-64C2-3543-8015-D607BF06EDC1}" type="pres">
      <dgm:prSet presAssocID="{E4D53BBD-6025-A542-9A46-CAA1612AC815}" presName="sibTrans" presStyleLbl="sibTrans2D1" presStyleIdx="1" presStyleCnt="3"/>
      <dgm:spPr/>
      <dgm:t>
        <a:bodyPr/>
        <a:lstStyle/>
        <a:p>
          <a:endParaRPr lang="en-US"/>
        </a:p>
      </dgm:t>
    </dgm:pt>
    <dgm:pt modelId="{6BAE1F1C-7380-C148-9E7D-B2839E24E135}" type="pres">
      <dgm:prSet presAssocID="{E4D53BBD-6025-A542-9A46-CAA1612AC815}" presName="connectorText" presStyleLbl="sibTrans2D1" presStyleIdx="1" presStyleCnt="3"/>
      <dgm:spPr/>
      <dgm:t>
        <a:bodyPr/>
        <a:lstStyle/>
        <a:p>
          <a:endParaRPr lang="en-US"/>
        </a:p>
      </dgm:t>
    </dgm:pt>
    <dgm:pt modelId="{EF802981-C3A6-1248-8E1C-1BAEC92D2C3F}" type="pres">
      <dgm:prSet presAssocID="{3886FB53-0A71-FB4B-BA99-2985C7F70F72}" presName="node" presStyleLbl="node1" presStyleIdx="2" presStyleCnt="4">
        <dgm:presLayoutVars>
          <dgm:bulletEnabled val="1"/>
        </dgm:presLayoutVars>
      </dgm:prSet>
      <dgm:spPr/>
      <dgm:t>
        <a:bodyPr/>
        <a:lstStyle/>
        <a:p>
          <a:endParaRPr lang="en-US"/>
        </a:p>
      </dgm:t>
    </dgm:pt>
    <dgm:pt modelId="{B013C93A-69BE-5040-8CD0-D9F592C85E3C}" type="pres">
      <dgm:prSet presAssocID="{48633647-F863-9645-A381-D644712C51F5}" presName="sibTrans" presStyleLbl="sibTrans2D1" presStyleIdx="2" presStyleCnt="3"/>
      <dgm:spPr/>
      <dgm:t>
        <a:bodyPr/>
        <a:lstStyle/>
        <a:p>
          <a:endParaRPr lang="en-US"/>
        </a:p>
      </dgm:t>
    </dgm:pt>
    <dgm:pt modelId="{3B6C7448-413C-784C-936D-A88BF52F182C}" type="pres">
      <dgm:prSet presAssocID="{48633647-F863-9645-A381-D644712C51F5}" presName="connectorText" presStyleLbl="sibTrans2D1" presStyleIdx="2" presStyleCnt="3"/>
      <dgm:spPr/>
      <dgm:t>
        <a:bodyPr/>
        <a:lstStyle/>
        <a:p>
          <a:endParaRPr lang="en-US"/>
        </a:p>
      </dgm:t>
    </dgm:pt>
    <dgm:pt modelId="{BEACFDFF-FF50-F74A-95F8-F589B42D3536}" type="pres">
      <dgm:prSet presAssocID="{12755362-0067-044A-B78B-E1CC2B3B84EE}" presName="node" presStyleLbl="node1" presStyleIdx="3" presStyleCnt="4">
        <dgm:presLayoutVars>
          <dgm:bulletEnabled val="1"/>
        </dgm:presLayoutVars>
      </dgm:prSet>
      <dgm:spPr/>
      <dgm:t>
        <a:bodyPr/>
        <a:lstStyle/>
        <a:p>
          <a:endParaRPr lang="en-US"/>
        </a:p>
      </dgm:t>
    </dgm:pt>
  </dgm:ptLst>
  <dgm:cxnLst>
    <dgm:cxn modelId="{5D5D4931-84AD-8E47-9759-1F12BDDCA5AD}" srcId="{E0CF32D2-0954-9447-9666-A178FA552AFB}" destId="{2B5786A3-0DFE-7647-8FBF-BA4A39E663A9}" srcOrd="0" destOrd="0" parTransId="{EA15D3E8-1591-4344-BCAD-106600847704}" sibTransId="{47BB9CBC-2839-944F-818B-9322F10E1D16}"/>
    <dgm:cxn modelId="{29C74B4E-5C06-1F45-9288-58CBBCE9B35C}" type="presOf" srcId="{12755362-0067-044A-B78B-E1CC2B3B84EE}" destId="{BEACFDFF-FF50-F74A-95F8-F589B42D3536}" srcOrd="0" destOrd="0" presId="urn:microsoft.com/office/officeart/2005/8/layout/process1"/>
    <dgm:cxn modelId="{AA2DDBD1-84F4-3941-B4B6-817C01270A02}" type="presOf" srcId="{2B5786A3-0DFE-7647-8FBF-BA4A39E663A9}" destId="{F19F2523-1328-C745-B0EA-8EA6398B406B}" srcOrd="0" destOrd="0" presId="urn:microsoft.com/office/officeart/2005/8/layout/process1"/>
    <dgm:cxn modelId="{9E11B08C-C5F2-9742-8A91-D4AFCC1C2AA9}" type="presOf" srcId="{E4D53BBD-6025-A542-9A46-CAA1612AC815}" destId="{0F70A9E6-64C2-3543-8015-D607BF06EDC1}" srcOrd="0" destOrd="0" presId="urn:microsoft.com/office/officeart/2005/8/layout/process1"/>
    <dgm:cxn modelId="{F9B07EDA-BEBB-EE47-9229-709342FD4EB8}" type="presOf" srcId="{47BB9CBC-2839-944F-818B-9322F10E1D16}" destId="{1925D8BB-EAEB-A540-8026-A46FD191BE62}" srcOrd="1" destOrd="0" presId="urn:microsoft.com/office/officeart/2005/8/layout/process1"/>
    <dgm:cxn modelId="{C98D0729-EC7D-014E-9849-8E3D19FD29D6}" type="presOf" srcId="{3886FB53-0A71-FB4B-BA99-2985C7F70F72}" destId="{EF802981-C3A6-1248-8E1C-1BAEC92D2C3F}" srcOrd="0" destOrd="0" presId="urn:microsoft.com/office/officeart/2005/8/layout/process1"/>
    <dgm:cxn modelId="{7C09FCE5-DFBA-C140-AA52-6DB6F6C63986}" srcId="{E0CF32D2-0954-9447-9666-A178FA552AFB}" destId="{3886FB53-0A71-FB4B-BA99-2985C7F70F72}" srcOrd="2" destOrd="0" parTransId="{3C66E8DE-B94E-ED4C-8A84-BE74C2C3C48B}" sibTransId="{48633647-F863-9645-A381-D644712C51F5}"/>
    <dgm:cxn modelId="{67D56D4E-EA95-094C-AC07-D3B7E4BE7B79}" type="presOf" srcId="{48633647-F863-9645-A381-D644712C51F5}" destId="{B013C93A-69BE-5040-8CD0-D9F592C85E3C}" srcOrd="0" destOrd="0" presId="urn:microsoft.com/office/officeart/2005/8/layout/process1"/>
    <dgm:cxn modelId="{EF20A13D-ACA5-134A-9557-87D5EE911C60}" type="presOf" srcId="{CCEEB567-483C-5E40-833B-A9F787F45422}" destId="{C0F50F6D-88D7-C846-8DDC-14ECD68C12B8}" srcOrd="0" destOrd="0" presId="urn:microsoft.com/office/officeart/2005/8/layout/process1"/>
    <dgm:cxn modelId="{17DF7C4F-F7EB-2445-BBFF-D46715572162}" type="presOf" srcId="{E0CF32D2-0954-9447-9666-A178FA552AFB}" destId="{B98B02EB-7F73-F443-A3B2-A2B53CFCAA37}" srcOrd="0" destOrd="0" presId="urn:microsoft.com/office/officeart/2005/8/layout/process1"/>
    <dgm:cxn modelId="{A1807052-6F6D-3D45-8626-B8694580B6AE}" srcId="{E0CF32D2-0954-9447-9666-A178FA552AFB}" destId="{12755362-0067-044A-B78B-E1CC2B3B84EE}" srcOrd="3" destOrd="0" parTransId="{F03E8F92-72BF-C54C-816F-23AE16167AF1}" sibTransId="{E170AAD2-15DB-8347-9EDF-6477E4D195F1}"/>
    <dgm:cxn modelId="{AAAD59E7-94A0-844D-851D-D1E02BA9BD9E}" type="presOf" srcId="{47BB9CBC-2839-944F-818B-9322F10E1D16}" destId="{D424A288-252D-B641-B058-FF66F11BF7C6}" srcOrd="0" destOrd="0" presId="urn:microsoft.com/office/officeart/2005/8/layout/process1"/>
    <dgm:cxn modelId="{B5141415-4355-4146-8D91-84EC1D270777}" type="presOf" srcId="{48633647-F863-9645-A381-D644712C51F5}" destId="{3B6C7448-413C-784C-936D-A88BF52F182C}" srcOrd="1" destOrd="0" presId="urn:microsoft.com/office/officeart/2005/8/layout/process1"/>
    <dgm:cxn modelId="{E0DAEDB6-3891-2247-9C37-E9B0D907011D}" type="presOf" srcId="{E4D53BBD-6025-A542-9A46-CAA1612AC815}" destId="{6BAE1F1C-7380-C148-9E7D-B2839E24E135}" srcOrd="1" destOrd="0" presId="urn:microsoft.com/office/officeart/2005/8/layout/process1"/>
    <dgm:cxn modelId="{EBCCFA0E-E7D4-B848-AF6D-4AAD0F87ECAF}" srcId="{E0CF32D2-0954-9447-9666-A178FA552AFB}" destId="{CCEEB567-483C-5E40-833B-A9F787F45422}" srcOrd="1" destOrd="0" parTransId="{378896CB-653B-E944-9B91-1FF3170E7149}" sibTransId="{E4D53BBD-6025-A542-9A46-CAA1612AC815}"/>
    <dgm:cxn modelId="{6597914C-A661-C541-A751-0958DD931080}" type="presParOf" srcId="{B98B02EB-7F73-F443-A3B2-A2B53CFCAA37}" destId="{F19F2523-1328-C745-B0EA-8EA6398B406B}" srcOrd="0" destOrd="0" presId="urn:microsoft.com/office/officeart/2005/8/layout/process1"/>
    <dgm:cxn modelId="{CF5EAED0-F1BC-F946-A030-2884E5941275}" type="presParOf" srcId="{B98B02EB-7F73-F443-A3B2-A2B53CFCAA37}" destId="{D424A288-252D-B641-B058-FF66F11BF7C6}" srcOrd="1" destOrd="0" presId="urn:microsoft.com/office/officeart/2005/8/layout/process1"/>
    <dgm:cxn modelId="{6C48B3EC-7A50-CF42-97F1-237C675385AB}" type="presParOf" srcId="{D424A288-252D-B641-B058-FF66F11BF7C6}" destId="{1925D8BB-EAEB-A540-8026-A46FD191BE62}" srcOrd="0" destOrd="0" presId="urn:microsoft.com/office/officeart/2005/8/layout/process1"/>
    <dgm:cxn modelId="{40FFB507-A76E-0D4C-BBF3-5C97EEB6B80D}" type="presParOf" srcId="{B98B02EB-7F73-F443-A3B2-A2B53CFCAA37}" destId="{C0F50F6D-88D7-C846-8DDC-14ECD68C12B8}" srcOrd="2" destOrd="0" presId="urn:microsoft.com/office/officeart/2005/8/layout/process1"/>
    <dgm:cxn modelId="{B3C07B39-98B6-0D4C-B91E-AD4385469C52}" type="presParOf" srcId="{B98B02EB-7F73-F443-A3B2-A2B53CFCAA37}" destId="{0F70A9E6-64C2-3543-8015-D607BF06EDC1}" srcOrd="3" destOrd="0" presId="urn:microsoft.com/office/officeart/2005/8/layout/process1"/>
    <dgm:cxn modelId="{85341E2E-A177-2245-8BFD-0625A6B65F1A}" type="presParOf" srcId="{0F70A9E6-64C2-3543-8015-D607BF06EDC1}" destId="{6BAE1F1C-7380-C148-9E7D-B2839E24E135}" srcOrd="0" destOrd="0" presId="urn:microsoft.com/office/officeart/2005/8/layout/process1"/>
    <dgm:cxn modelId="{8AE1D97B-9359-674D-ABE3-C3B316EE77AE}" type="presParOf" srcId="{B98B02EB-7F73-F443-A3B2-A2B53CFCAA37}" destId="{EF802981-C3A6-1248-8E1C-1BAEC92D2C3F}" srcOrd="4" destOrd="0" presId="urn:microsoft.com/office/officeart/2005/8/layout/process1"/>
    <dgm:cxn modelId="{0051A1FC-3C57-5F47-80F0-34025B2236EC}" type="presParOf" srcId="{B98B02EB-7F73-F443-A3B2-A2B53CFCAA37}" destId="{B013C93A-69BE-5040-8CD0-D9F592C85E3C}" srcOrd="5" destOrd="0" presId="urn:microsoft.com/office/officeart/2005/8/layout/process1"/>
    <dgm:cxn modelId="{2434CEC1-5F45-9E4B-AB0A-F5D3D60BC9E4}" type="presParOf" srcId="{B013C93A-69BE-5040-8CD0-D9F592C85E3C}" destId="{3B6C7448-413C-784C-936D-A88BF52F182C}" srcOrd="0" destOrd="0" presId="urn:microsoft.com/office/officeart/2005/8/layout/process1"/>
    <dgm:cxn modelId="{35C12A3F-94DD-C843-86DE-3BF7B33C3D94}" type="presParOf" srcId="{B98B02EB-7F73-F443-A3B2-A2B53CFCAA37}" destId="{BEACFDFF-FF50-F74A-95F8-F589B42D3536}"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CF32D2-0954-9447-9666-A178FA552AFB}" type="doc">
      <dgm:prSet loTypeId="urn:microsoft.com/office/officeart/2005/8/layout/process1" loCatId="" qsTypeId="urn:microsoft.com/office/officeart/2005/8/quickstyle/simple1" qsCatId="simple" csTypeId="urn:microsoft.com/office/officeart/2005/8/colors/accent1_2" csCatId="accent1" phldr="1"/>
      <dgm:spPr/>
    </dgm:pt>
    <dgm:pt modelId="{2B5786A3-0DFE-7647-8FBF-BA4A39E663A9}">
      <dgm:prSet phldrT="[Text]"/>
      <dgm:spPr/>
      <dgm:t>
        <a:bodyPr/>
        <a:lstStyle/>
        <a:p>
          <a:r>
            <a:rPr lang="en-US"/>
            <a:t>Choose</a:t>
          </a:r>
        </a:p>
      </dgm:t>
    </dgm:pt>
    <dgm:pt modelId="{EA15D3E8-1591-4344-BCAD-106600847704}" type="parTrans" cxnId="{5D5D4931-84AD-8E47-9759-1F12BDDCA5AD}">
      <dgm:prSet/>
      <dgm:spPr/>
      <dgm:t>
        <a:bodyPr/>
        <a:lstStyle/>
        <a:p>
          <a:endParaRPr lang="en-US"/>
        </a:p>
      </dgm:t>
    </dgm:pt>
    <dgm:pt modelId="{47BB9CBC-2839-944F-818B-9322F10E1D16}" type="sibTrans" cxnId="{5D5D4931-84AD-8E47-9759-1F12BDDCA5AD}">
      <dgm:prSet/>
      <dgm:spPr/>
      <dgm:t>
        <a:bodyPr/>
        <a:lstStyle/>
        <a:p>
          <a:endParaRPr lang="en-US"/>
        </a:p>
      </dgm:t>
    </dgm:pt>
    <dgm:pt modelId="{CCEEB567-483C-5E40-833B-A9F787F45422}">
      <dgm:prSet phldrT="[Text]"/>
      <dgm:spPr/>
      <dgm:t>
        <a:bodyPr/>
        <a:lstStyle/>
        <a:p>
          <a:r>
            <a:rPr lang="en-US"/>
            <a:t>Plan</a:t>
          </a:r>
        </a:p>
      </dgm:t>
    </dgm:pt>
    <dgm:pt modelId="{378896CB-653B-E944-9B91-1FF3170E7149}" type="parTrans" cxnId="{EBCCFA0E-E7D4-B848-AF6D-4AAD0F87ECAF}">
      <dgm:prSet/>
      <dgm:spPr/>
      <dgm:t>
        <a:bodyPr/>
        <a:lstStyle/>
        <a:p>
          <a:endParaRPr lang="en-US"/>
        </a:p>
      </dgm:t>
    </dgm:pt>
    <dgm:pt modelId="{E4D53BBD-6025-A542-9A46-CAA1612AC815}" type="sibTrans" cxnId="{EBCCFA0E-E7D4-B848-AF6D-4AAD0F87ECAF}">
      <dgm:prSet/>
      <dgm:spPr/>
      <dgm:t>
        <a:bodyPr/>
        <a:lstStyle/>
        <a:p>
          <a:endParaRPr lang="en-US"/>
        </a:p>
      </dgm:t>
    </dgm:pt>
    <dgm:pt modelId="{3886FB53-0A71-FB4B-BA99-2985C7F70F72}">
      <dgm:prSet phldrT="[Text]"/>
      <dgm:spPr/>
      <dgm:t>
        <a:bodyPr/>
        <a:lstStyle/>
        <a:p>
          <a:r>
            <a:rPr lang="en-US"/>
            <a:t>Instruct</a:t>
          </a:r>
        </a:p>
      </dgm:t>
    </dgm:pt>
    <dgm:pt modelId="{3C66E8DE-B94E-ED4C-8A84-BE74C2C3C48B}" type="parTrans" cxnId="{7C09FCE5-DFBA-C140-AA52-6DB6F6C63986}">
      <dgm:prSet/>
      <dgm:spPr/>
      <dgm:t>
        <a:bodyPr/>
        <a:lstStyle/>
        <a:p>
          <a:endParaRPr lang="en-US"/>
        </a:p>
      </dgm:t>
    </dgm:pt>
    <dgm:pt modelId="{48633647-F863-9645-A381-D644712C51F5}" type="sibTrans" cxnId="{7C09FCE5-DFBA-C140-AA52-6DB6F6C63986}">
      <dgm:prSet/>
      <dgm:spPr/>
      <dgm:t>
        <a:bodyPr/>
        <a:lstStyle/>
        <a:p>
          <a:endParaRPr lang="en-US"/>
        </a:p>
      </dgm:t>
    </dgm:pt>
    <dgm:pt modelId="{12755362-0067-044A-B78B-E1CC2B3B84EE}">
      <dgm:prSet/>
      <dgm:spPr/>
      <dgm:t>
        <a:bodyPr/>
        <a:lstStyle/>
        <a:p>
          <a:r>
            <a:rPr lang="en-US"/>
            <a:t>Assess</a:t>
          </a:r>
        </a:p>
      </dgm:t>
    </dgm:pt>
    <dgm:pt modelId="{F03E8F92-72BF-C54C-816F-23AE16167AF1}" type="parTrans" cxnId="{A1807052-6F6D-3D45-8626-B8694580B6AE}">
      <dgm:prSet/>
      <dgm:spPr/>
      <dgm:t>
        <a:bodyPr/>
        <a:lstStyle/>
        <a:p>
          <a:endParaRPr lang="en-US"/>
        </a:p>
      </dgm:t>
    </dgm:pt>
    <dgm:pt modelId="{E170AAD2-15DB-8347-9EDF-6477E4D195F1}" type="sibTrans" cxnId="{A1807052-6F6D-3D45-8626-B8694580B6AE}">
      <dgm:prSet/>
      <dgm:spPr/>
      <dgm:t>
        <a:bodyPr/>
        <a:lstStyle/>
        <a:p>
          <a:endParaRPr lang="en-US"/>
        </a:p>
      </dgm:t>
    </dgm:pt>
    <dgm:pt modelId="{B98B02EB-7F73-F443-A3B2-A2B53CFCAA37}" type="pres">
      <dgm:prSet presAssocID="{E0CF32D2-0954-9447-9666-A178FA552AFB}" presName="Name0" presStyleCnt="0">
        <dgm:presLayoutVars>
          <dgm:dir/>
          <dgm:resizeHandles val="exact"/>
        </dgm:presLayoutVars>
      </dgm:prSet>
      <dgm:spPr/>
    </dgm:pt>
    <dgm:pt modelId="{F19F2523-1328-C745-B0EA-8EA6398B406B}" type="pres">
      <dgm:prSet presAssocID="{2B5786A3-0DFE-7647-8FBF-BA4A39E663A9}" presName="node" presStyleLbl="node1" presStyleIdx="0" presStyleCnt="4">
        <dgm:presLayoutVars>
          <dgm:bulletEnabled val="1"/>
        </dgm:presLayoutVars>
      </dgm:prSet>
      <dgm:spPr/>
      <dgm:t>
        <a:bodyPr/>
        <a:lstStyle/>
        <a:p>
          <a:endParaRPr lang="en-US"/>
        </a:p>
      </dgm:t>
    </dgm:pt>
    <dgm:pt modelId="{D424A288-252D-B641-B058-FF66F11BF7C6}" type="pres">
      <dgm:prSet presAssocID="{47BB9CBC-2839-944F-818B-9322F10E1D16}" presName="sibTrans" presStyleLbl="sibTrans2D1" presStyleIdx="0" presStyleCnt="3"/>
      <dgm:spPr/>
      <dgm:t>
        <a:bodyPr/>
        <a:lstStyle/>
        <a:p>
          <a:endParaRPr lang="en-US"/>
        </a:p>
      </dgm:t>
    </dgm:pt>
    <dgm:pt modelId="{1925D8BB-EAEB-A540-8026-A46FD191BE62}" type="pres">
      <dgm:prSet presAssocID="{47BB9CBC-2839-944F-818B-9322F10E1D16}" presName="connectorText" presStyleLbl="sibTrans2D1" presStyleIdx="0" presStyleCnt="3"/>
      <dgm:spPr/>
      <dgm:t>
        <a:bodyPr/>
        <a:lstStyle/>
        <a:p>
          <a:endParaRPr lang="en-US"/>
        </a:p>
      </dgm:t>
    </dgm:pt>
    <dgm:pt modelId="{C0F50F6D-88D7-C846-8DDC-14ECD68C12B8}" type="pres">
      <dgm:prSet presAssocID="{CCEEB567-483C-5E40-833B-A9F787F45422}" presName="node" presStyleLbl="node1" presStyleIdx="1" presStyleCnt="4">
        <dgm:presLayoutVars>
          <dgm:bulletEnabled val="1"/>
        </dgm:presLayoutVars>
      </dgm:prSet>
      <dgm:spPr/>
      <dgm:t>
        <a:bodyPr/>
        <a:lstStyle/>
        <a:p>
          <a:endParaRPr lang="en-US"/>
        </a:p>
      </dgm:t>
    </dgm:pt>
    <dgm:pt modelId="{0F70A9E6-64C2-3543-8015-D607BF06EDC1}" type="pres">
      <dgm:prSet presAssocID="{E4D53BBD-6025-A542-9A46-CAA1612AC815}" presName="sibTrans" presStyleLbl="sibTrans2D1" presStyleIdx="1" presStyleCnt="3"/>
      <dgm:spPr/>
      <dgm:t>
        <a:bodyPr/>
        <a:lstStyle/>
        <a:p>
          <a:endParaRPr lang="en-US"/>
        </a:p>
      </dgm:t>
    </dgm:pt>
    <dgm:pt modelId="{6BAE1F1C-7380-C148-9E7D-B2839E24E135}" type="pres">
      <dgm:prSet presAssocID="{E4D53BBD-6025-A542-9A46-CAA1612AC815}" presName="connectorText" presStyleLbl="sibTrans2D1" presStyleIdx="1" presStyleCnt="3"/>
      <dgm:spPr/>
      <dgm:t>
        <a:bodyPr/>
        <a:lstStyle/>
        <a:p>
          <a:endParaRPr lang="en-US"/>
        </a:p>
      </dgm:t>
    </dgm:pt>
    <dgm:pt modelId="{EF802981-C3A6-1248-8E1C-1BAEC92D2C3F}" type="pres">
      <dgm:prSet presAssocID="{3886FB53-0A71-FB4B-BA99-2985C7F70F72}" presName="node" presStyleLbl="node1" presStyleIdx="2" presStyleCnt="4">
        <dgm:presLayoutVars>
          <dgm:bulletEnabled val="1"/>
        </dgm:presLayoutVars>
      </dgm:prSet>
      <dgm:spPr/>
      <dgm:t>
        <a:bodyPr/>
        <a:lstStyle/>
        <a:p>
          <a:endParaRPr lang="en-US"/>
        </a:p>
      </dgm:t>
    </dgm:pt>
    <dgm:pt modelId="{B013C93A-69BE-5040-8CD0-D9F592C85E3C}" type="pres">
      <dgm:prSet presAssocID="{48633647-F863-9645-A381-D644712C51F5}" presName="sibTrans" presStyleLbl="sibTrans2D1" presStyleIdx="2" presStyleCnt="3"/>
      <dgm:spPr/>
      <dgm:t>
        <a:bodyPr/>
        <a:lstStyle/>
        <a:p>
          <a:endParaRPr lang="en-US"/>
        </a:p>
      </dgm:t>
    </dgm:pt>
    <dgm:pt modelId="{3B6C7448-413C-784C-936D-A88BF52F182C}" type="pres">
      <dgm:prSet presAssocID="{48633647-F863-9645-A381-D644712C51F5}" presName="connectorText" presStyleLbl="sibTrans2D1" presStyleIdx="2" presStyleCnt="3"/>
      <dgm:spPr/>
      <dgm:t>
        <a:bodyPr/>
        <a:lstStyle/>
        <a:p>
          <a:endParaRPr lang="en-US"/>
        </a:p>
      </dgm:t>
    </dgm:pt>
    <dgm:pt modelId="{BEACFDFF-FF50-F74A-95F8-F589B42D3536}" type="pres">
      <dgm:prSet presAssocID="{12755362-0067-044A-B78B-E1CC2B3B84EE}" presName="node" presStyleLbl="node1" presStyleIdx="3" presStyleCnt="4">
        <dgm:presLayoutVars>
          <dgm:bulletEnabled val="1"/>
        </dgm:presLayoutVars>
      </dgm:prSet>
      <dgm:spPr/>
      <dgm:t>
        <a:bodyPr/>
        <a:lstStyle/>
        <a:p>
          <a:endParaRPr lang="en-US"/>
        </a:p>
      </dgm:t>
    </dgm:pt>
  </dgm:ptLst>
  <dgm:cxnLst>
    <dgm:cxn modelId="{5D5D4931-84AD-8E47-9759-1F12BDDCA5AD}" srcId="{E0CF32D2-0954-9447-9666-A178FA552AFB}" destId="{2B5786A3-0DFE-7647-8FBF-BA4A39E663A9}" srcOrd="0" destOrd="0" parTransId="{EA15D3E8-1591-4344-BCAD-106600847704}" sibTransId="{47BB9CBC-2839-944F-818B-9322F10E1D16}"/>
    <dgm:cxn modelId="{29C74B4E-5C06-1F45-9288-58CBBCE9B35C}" type="presOf" srcId="{12755362-0067-044A-B78B-E1CC2B3B84EE}" destId="{BEACFDFF-FF50-F74A-95F8-F589B42D3536}" srcOrd="0" destOrd="0" presId="urn:microsoft.com/office/officeart/2005/8/layout/process1"/>
    <dgm:cxn modelId="{AA2DDBD1-84F4-3941-B4B6-817C01270A02}" type="presOf" srcId="{2B5786A3-0DFE-7647-8FBF-BA4A39E663A9}" destId="{F19F2523-1328-C745-B0EA-8EA6398B406B}" srcOrd="0" destOrd="0" presId="urn:microsoft.com/office/officeart/2005/8/layout/process1"/>
    <dgm:cxn modelId="{9E11B08C-C5F2-9742-8A91-D4AFCC1C2AA9}" type="presOf" srcId="{E4D53BBD-6025-A542-9A46-CAA1612AC815}" destId="{0F70A9E6-64C2-3543-8015-D607BF06EDC1}" srcOrd="0" destOrd="0" presId="urn:microsoft.com/office/officeart/2005/8/layout/process1"/>
    <dgm:cxn modelId="{F9B07EDA-BEBB-EE47-9229-709342FD4EB8}" type="presOf" srcId="{47BB9CBC-2839-944F-818B-9322F10E1D16}" destId="{1925D8BB-EAEB-A540-8026-A46FD191BE62}" srcOrd="1" destOrd="0" presId="urn:microsoft.com/office/officeart/2005/8/layout/process1"/>
    <dgm:cxn modelId="{C98D0729-EC7D-014E-9849-8E3D19FD29D6}" type="presOf" srcId="{3886FB53-0A71-FB4B-BA99-2985C7F70F72}" destId="{EF802981-C3A6-1248-8E1C-1BAEC92D2C3F}" srcOrd="0" destOrd="0" presId="urn:microsoft.com/office/officeart/2005/8/layout/process1"/>
    <dgm:cxn modelId="{7C09FCE5-DFBA-C140-AA52-6DB6F6C63986}" srcId="{E0CF32D2-0954-9447-9666-A178FA552AFB}" destId="{3886FB53-0A71-FB4B-BA99-2985C7F70F72}" srcOrd="2" destOrd="0" parTransId="{3C66E8DE-B94E-ED4C-8A84-BE74C2C3C48B}" sibTransId="{48633647-F863-9645-A381-D644712C51F5}"/>
    <dgm:cxn modelId="{67D56D4E-EA95-094C-AC07-D3B7E4BE7B79}" type="presOf" srcId="{48633647-F863-9645-A381-D644712C51F5}" destId="{B013C93A-69BE-5040-8CD0-D9F592C85E3C}" srcOrd="0" destOrd="0" presId="urn:microsoft.com/office/officeart/2005/8/layout/process1"/>
    <dgm:cxn modelId="{EF20A13D-ACA5-134A-9557-87D5EE911C60}" type="presOf" srcId="{CCEEB567-483C-5E40-833B-A9F787F45422}" destId="{C0F50F6D-88D7-C846-8DDC-14ECD68C12B8}" srcOrd="0" destOrd="0" presId="urn:microsoft.com/office/officeart/2005/8/layout/process1"/>
    <dgm:cxn modelId="{17DF7C4F-F7EB-2445-BBFF-D46715572162}" type="presOf" srcId="{E0CF32D2-0954-9447-9666-A178FA552AFB}" destId="{B98B02EB-7F73-F443-A3B2-A2B53CFCAA37}" srcOrd="0" destOrd="0" presId="urn:microsoft.com/office/officeart/2005/8/layout/process1"/>
    <dgm:cxn modelId="{A1807052-6F6D-3D45-8626-B8694580B6AE}" srcId="{E0CF32D2-0954-9447-9666-A178FA552AFB}" destId="{12755362-0067-044A-B78B-E1CC2B3B84EE}" srcOrd="3" destOrd="0" parTransId="{F03E8F92-72BF-C54C-816F-23AE16167AF1}" sibTransId="{E170AAD2-15DB-8347-9EDF-6477E4D195F1}"/>
    <dgm:cxn modelId="{AAAD59E7-94A0-844D-851D-D1E02BA9BD9E}" type="presOf" srcId="{47BB9CBC-2839-944F-818B-9322F10E1D16}" destId="{D424A288-252D-B641-B058-FF66F11BF7C6}" srcOrd="0" destOrd="0" presId="urn:microsoft.com/office/officeart/2005/8/layout/process1"/>
    <dgm:cxn modelId="{B5141415-4355-4146-8D91-84EC1D270777}" type="presOf" srcId="{48633647-F863-9645-A381-D644712C51F5}" destId="{3B6C7448-413C-784C-936D-A88BF52F182C}" srcOrd="1" destOrd="0" presId="urn:microsoft.com/office/officeart/2005/8/layout/process1"/>
    <dgm:cxn modelId="{E0DAEDB6-3891-2247-9C37-E9B0D907011D}" type="presOf" srcId="{E4D53BBD-6025-A542-9A46-CAA1612AC815}" destId="{6BAE1F1C-7380-C148-9E7D-B2839E24E135}" srcOrd="1" destOrd="0" presId="urn:microsoft.com/office/officeart/2005/8/layout/process1"/>
    <dgm:cxn modelId="{EBCCFA0E-E7D4-B848-AF6D-4AAD0F87ECAF}" srcId="{E0CF32D2-0954-9447-9666-A178FA552AFB}" destId="{CCEEB567-483C-5E40-833B-A9F787F45422}" srcOrd="1" destOrd="0" parTransId="{378896CB-653B-E944-9B91-1FF3170E7149}" sibTransId="{E4D53BBD-6025-A542-9A46-CAA1612AC815}"/>
    <dgm:cxn modelId="{6597914C-A661-C541-A751-0958DD931080}" type="presParOf" srcId="{B98B02EB-7F73-F443-A3B2-A2B53CFCAA37}" destId="{F19F2523-1328-C745-B0EA-8EA6398B406B}" srcOrd="0" destOrd="0" presId="urn:microsoft.com/office/officeart/2005/8/layout/process1"/>
    <dgm:cxn modelId="{CF5EAED0-F1BC-F946-A030-2884E5941275}" type="presParOf" srcId="{B98B02EB-7F73-F443-A3B2-A2B53CFCAA37}" destId="{D424A288-252D-B641-B058-FF66F11BF7C6}" srcOrd="1" destOrd="0" presId="urn:microsoft.com/office/officeart/2005/8/layout/process1"/>
    <dgm:cxn modelId="{6C48B3EC-7A50-CF42-97F1-237C675385AB}" type="presParOf" srcId="{D424A288-252D-B641-B058-FF66F11BF7C6}" destId="{1925D8BB-EAEB-A540-8026-A46FD191BE62}" srcOrd="0" destOrd="0" presId="urn:microsoft.com/office/officeart/2005/8/layout/process1"/>
    <dgm:cxn modelId="{40FFB507-A76E-0D4C-BBF3-5C97EEB6B80D}" type="presParOf" srcId="{B98B02EB-7F73-F443-A3B2-A2B53CFCAA37}" destId="{C0F50F6D-88D7-C846-8DDC-14ECD68C12B8}" srcOrd="2" destOrd="0" presId="urn:microsoft.com/office/officeart/2005/8/layout/process1"/>
    <dgm:cxn modelId="{B3C07B39-98B6-0D4C-B91E-AD4385469C52}" type="presParOf" srcId="{B98B02EB-7F73-F443-A3B2-A2B53CFCAA37}" destId="{0F70A9E6-64C2-3543-8015-D607BF06EDC1}" srcOrd="3" destOrd="0" presId="urn:microsoft.com/office/officeart/2005/8/layout/process1"/>
    <dgm:cxn modelId="{85341E2E-A177-2245-8BFD-0625A6B65F1A}" type="presParOf" srcId="{0F70A9E6-64C2-3543-8015-D607BF06EDC1}" destId="{6BAE1F1C-7380-C148-9E7D-B2839E24E135}" srcOrd="0" destOrd="0" presId="urn:microsoft.com/office/officeart/2005/8/layout/process1"/>
    <dgm:cxn modelId="{8AE1D97B-9359-674D-ABE3-C3B316EE77AE}" type="presParOf" srcId="{B98B02EB-7F73-F443-A3B2-A2B53CFCAA37}" destId="{EF802981-C3A6-1248-8E1C-1BAEC92D2C3F}" srcOrd="4" destOrd="0" presId="urn:microsoft.com/office/officeart/2005/8/layout/process1"/>
    <dgm:cxn modelId="{0051A1FC-3C57-5F47-80F0-34025B2236EC}" type="presParOf" srcId="{B98B02EB-7F73-F443-A3B2-A2B53CFCAA37}" destId="{B013C93A-69BE-5040-8CD0-D9F592C85E3C}" srcOrd="5" destOrd="0" presId="urn:microsoft.com/office/officeart/2005/8/layout/process1"/>
    <dgm:cxn modelId="{2434CEC1-5F45-9E4B-AB0A-F5D3D60BC9E4}" type="presParOf" srcId="{B013C93A-69BE-5040-8CD0-D9F592C85E3C}" destId="{3B6C7448-413C-784C-936D-A88BF52F182C}" srcOrd="0" destOrd="0" presId="urn:microsoft.com/office/officeart/2005/8/layout/process1"/>
    <dgm:cxn modelId="{35C12A3F-94DD-C843-86DE-3BF7B33C3D94}" type="presParOf" srcId="{B98B02EB-7F73-F443-A3B2-A2B53CFCAA37}" destId="{BEACFDFF-FF50-F74A-95F8-F589B42D3536}"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1767B-93F5-46D8-8698-D2209D10401B}">
      <dsp:nvSpPr>
        <dsp:cNvPr id="0" name=""/>
        <dsp:cNvSpPr/>
      </dsp:nvSpPr>
      <dsp:spPr>
        <a:xfrm>
          <a:off x="71192" y="335067"/>
          <a:ext cx="3202177" cy="320217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a:t>District data managers</a:t>
          </a:r>
          <a:endParaRPr lang="en-US" sz="2800" kern="1200">
            <a:solidFill>
              <a:srgbClr val="010000"/>
            </a:solidFill>
            <a:latin typeface="Calibri"/>
            <a:cs typeface="Calibri"/>
          </a:endParaRPr>
        </a:p>
        <a:p>
          <a:pPr marL="171450" lvl="1" indent="-171450" algn="ctr" defTabSz="800100">
            <a:lnSpc>
              <a:spcPct val="90000"/>
            </a:lnSpc>
            <a:spcBef>
              <a:spcPct val="0"/>
            </a:spcBef>
            <a:spcAft>
              <a:spcPct val="15000"/>
            </a:spcAft>
            <a:buChar char="••"/>
          </a:pPr>
          <a:r>
            <a:rPr lang="en-US" sz="1800" kern="1200" dirty="0"/>
            <a:t>Upload enrollment files for test </a:t>
          </a:r>
          <a:r>
            <a:rPr lang="en-US" sz="1800" kern="1200" dirty="0" smtClean="0"/>
            <a:t>administrators (Completed 8/27)</a:t>
          </a:r>
          <a:endParaRPr lang="en-US" sz="1800" kern="1200" dirty="0"/>
        </a:p>
      </dsp:txBody>
      <dsp:txXfrm>
        <a:off x="540140" y="804015"/>
        <a:ext cx="2264281" cy="2264281"/>
      </dsp:txXfrm>
    </dsp:sp>
    <dsp:sp modelId="{79622F03-FC5E-482A-9B69-9BC4E900CF6E}">
      <dsp:nvSpPr>
        <dsp:cNvPr id="0" name=""/>
        <dsp:cNvSpPr/>
      </dsp:nvSpPr>
      <dsp:spPr>
        <a:xfrm rot="21594984">
          <a:off x="3119169" y="-60007"/>
          <a:ext cx="2020552" cy="10807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044700">
            <a:lnSpc>
              <a:spcPct val="90000"/>
            </a:lnSpc>
            <a:spcBef>
              <a:spcPct val="0"/>
            </a:spcBef>
            <a:spcAft>
              <a:spcPct val="35000"/>
            </a:spcAft>
          </a:pPr>
          <a:endParaRPr lang="en-US" sz="4600" kern="1200"/>
        </a:p>
      </dsp:txBody>
      <dsp:txXfrm>
        <a:off x="3119169" y="156377"/>
        <a:ext cx="1696332" cy="648440"/>
      </dsp:txXfrm>
    </dsp:sp>
    <dsp:sp modelId="{C4EEF2DE-1518-40B3-A771-4ED56B907DB5}">
      <dsp:nvSpPr>
        <dsp:cNvPr id="0" name=""/>
        <dsp:cNvSpPr/>
      </dsp:nvSpPr>
      <dsp:spPr>
        <a:xfrm>
          <a:off x="4804524" y="335067"/>
          <a:ext cx="3202177" cy="320217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a:t>Test administrators</a:t>
          </a:r>
        </a:p>
        <a:p>
          <a:pPr marL="171450" lvl="1" indent="-171450" algn="ctr" defTabSz="800100">
            <a:lnSpc>
              <a:spcPct val="90000"/>
            </a:lnSpc>
            <a:spcBef>
              <a:spcPct val="0"/>
            </a:spcBef>
            <a:spcAft>
              <a:spcPct val="15000"/>
            </a:spcAft>
            <a:buChar char="••"/>
          </a:pPr>
          <a:r>
            <a:rPr lang="en-US" sz="1800" kern="1200"/>
            <a:t>Check rosters and student information</a:t>
          </a:r>
        </a:p>
        <a:p>
          <a:pPr marL="171450" lvl="1" indent="-171450" algn="ctr" defTabSz="800100">
            <a:lnSpc>
              <a:spcPct val="90000"/>
            </a:lnSpc>
            <a:spcBef>
              <a:spcPct val="0"/>
            </a:spcBef>
            <a:spcAft>
              <a:spcPct val="15000"/>
            </a:spcAft>
            <a:buChar char="••"/>
          </a:pPr>
          <a:r>
            <a:rPr lang="en-US" sz="1800" kern="1200"/>
            <a:t>Notify the data manager if student information is inaccurate</a:t>
          </a:r>
        </a:p>
      </dsp:txBody>
      <dsp:txXfrm>
        <a:off x="5273472" y="804015"/>
        <a:ext cx="2264281" cy="2264281"/>
      </dsp:txXfrm>
    </dsp:sp>
    <dsp:sp modelId="{B7E3432F-CCB5-438B-A27E-E27A8EA5B508}">
      <dsp:nvSpPr>
        <dsp:cNvPr id="0" name=""/>
        <dsp:cNvSpPr/>
      </dsp:nvSpPr>
      <dsp:spPr>
        <a:xfrm rot="10805016">
          <a:off x="2938783" y="2917054"/>
          <a:ext cx="2134667" cy="10807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044700">
            <a:lnSpc>
              <a:spcPct val="90000"/>
            </a:lnSpc>
            <a:spcBef>
              <a:spcPct val="0"/>
            </a:spcBef>
            <a:spcAft>
              <a:spcPct val="35000"/>
            </a:spcAft>
          </a:pPr>
          <a:endParaRPr lang="en-US" sz="4600" kern="1200"/>
        </a:p>
      </dsp:txBody>
      <dsp:txXfrm rot="10800000">
        <a:off x="3263003" y="3133438"/>
        <a:ext cx="1810447" cy="6484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AE3B-7C04-4058-B5F1-83A92F6D9429}">
      <dsp:nvSpPr>
        <dsp:cNvPr id="0" name=""/>
        <dsp:cNvSpPr/>
      </dsp:nvSpPr>
      <dsp:spPr>
        <a:xfrm>
          <a:off x="0" y="8633"/>
          <a:ext cx="3512309" cy="662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kern="1200"/>
            <a:t>Benefits for Teachers</a:t>
          </a:r>
        </a:p>
      </dsp:txBody>
      <dsp:txXfrm>
        <a:off x="0" y="8633"/>
        <a:ext cx="3512309" cy="662400"/>
      </dsp:txXfrm>
    </dsp:sp>
    <dsp:sp modelId="{0D417B53-91A1-4616-A287-ACBE375FB06F}">
      <dsp:nvSpPr>
        <dsp:cNvPr id="0" name=""/>
        <dsp:cNvSpPr/>
      </dsp:nvSpPr>
      <dsp:spPr>
        <a:xfrm>
          <a:off x="36" y="671033"/>
          <a:ext cx="3512309" cy="271480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t>Instructional guidance</a:t>
          </a:r>
        </a:p>
        <a:p>
          <a:pPr marL="228600" lvl="1" indent="-228600" algn="l" defTabSz="1022350">
            <a:lnSpc>
              <a:spcPct val="90000"/>
            </a:lnSpc>
            <a:spcBef>
              <a:spcPct val="0"/>
            </a:spcBef>
            <a:spcAft>
              <a:spcPct val="15000"/>
            </a:spcAft>
            <a:buChar char="••"/>
          </a:pPr>
          <a:r>
            <a:rPr lang="en-US" sz="2300" kern="1200"/>
            <a:t>Experience administering testlets</a:t>
          </a:r>
        </a:p>
        <a:p>
          <a:pPr marL="228600" lvl="1" indent="-228600" algn="l" defTabSz="1022350">
            <a:lnSpc>
              <a:spcPct val="90000"/>
            </a:lnSpc>
            <a:spcBef>
              <a:spcPct val="0"/>
            </a:spcBef>
            <a:spcAft>
              <a:spcPct val="15000"/>
            </a:spcAft>
            <a:buChar char="••"/>
          </a:pPr>
          <a:r>
            <a:rPr lang="en-US" sz="2300" kern="1200"/>
            <a:t>Immediate feedback </a:t>
          </a:r>
        </a:p>
        <a:p>
          <a:pPr marL="228600" lvl="1" indent="-228600" algn="l" defTabSz="1022350">
            <a:lnSpc>
              <a:spcPct val="90000"/>
            </a:lnSpc>
            <a:spcBef>
              <a:spcPct val="0"/>
            </a:spcBef>
            <a:spcAft>
              <a:spcPct val="15000"/>
            </a:spcAft>
            <a:buChar char="••"/>
          </a:pPr>
          <a:r>
            <a:rPr lang="en-US" sz="2300" kern="1200"/>
            <a:t>Integrate instruction with assessment seamlessly</a:t>
          </a:r>
        </a:p>
      </dsp:txBody>
      <dsp:txXfrm>
        <a:off x="36" y="671033"/>
        <a:ext cx="3512309" cy="2714805"/>
      </dsp:txXfrm>
    </dsp:sp>
    <dsp:sp modelId="{4A1D7F78-54CD-4EE9-A630-485F7310582C}">
      <dsp:nvSpPr>
        <dsp:cNvPr id="0" name=""/>
        <dsp:cNvSpPr/>
      </dsp:nvSpPr>
      <dsp:spPr>
        <a:xfrm>
          <a:off x="4004069" y="8633"/>
          <a:ext cx="3512309" cy="662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kern="1200"/>
            <a:t>Benefits for Students</a:t>
          </a:r>
        </a:p>
      </dsp:txBody>
      <dsp:txXfrm>
        <a:off x="4004069" y="8633"/>
        <a:ext cx="3512309" cy="662400"/>
      </dsp:txXfrm>
    </dsp:sp>
    <dsp:sp modelId="{84F1A5B7-5859-43A4-95CE-DD92EC134CE8}">
      <dsp:nvSpPr>
        <dsp:cNvPr id="0" name=""/>
        <dsp:cNvSpPr/>
      </dsp:nvSpPr>
      <dsp:spPr>
        <a:xfrm>
          <a:off x="4004069" y="671033"/>
          <a:ext cx="3512309" cy="271480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t>Experience taking testlets that are customized to individual needs</a:t>
          </a:r>
        </a:p>
        <a:p>
          <a:pPr marL="228600" lvl="1" indent="-228600" algn="l" defTabSz="1022350">
            <a:lnSpc>
              <a:spcPct val="90000"/>
            </a:lnSpc>
            <a:spcBef>
              <a:spcPct val="0"/>
            </a:spcBef>
            <a:spcAft>
              <a:spcPct val="15000"/>
            </a:spcAft>
            <a:buChar char="••"/>
          </a:pPr>
          <a:r>
            <a:rPr lang="en-US" sz="2300" kern="1200"/>
            <a:t>More opportunities to show what they know and can do</a:t>
          </a:r>
        </a:p>
      </dsp:txBody>
      <dsp:txXfrm>
        <a:off x="4004069" y="671033"/>
        <a:ext cx="3512309" cy="27148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F2523-1328-C745-B0EA-8EA6398B406B}">
      <dsp:nvSpPr>
        <dsp:cNvPr id="0" name=""/>
        <dsp:cNvSpPr/>
      </dsp:nvSpPr>
      <dsp:spPr>
        <a:xfrm>
          <a:off x="3204"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Choose</a:t>
          </a:r>
        </a:p>
      </dsp:txBody>
      <dsp:txXfrm>
        <a:off x="27822" y="931887"/>
        <a:ext cx="1351654" cy="791298"/>
      </dsp:txXfrm>
    </dsp:sp>
    <dsp:sp modelId="{D424A288-252D-B641-B058-FF66F11BF7C6}">
      <dsp:nvSpPr>
        <dsp:cNvPr id="0" name=""/>
        <dsp:cNvSpPr/>
      </dsp:nvSpPr>
      <dsp:spPr>
        <a:xfrm>
          <a:off x="1544183" y="1153826"/>
          <a:ext cx="296988" cy="347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544183" y="1223310"/>
        <a:ext cx="207892" cy="208452"/>
      </dsp:txXfrm>
    </dsp:sp>
    <dsp:sp modelId="{C0F50F6D-88D7-C846-8DDC-14ECD68C12B8}">
      <dsp:nvSpPr>
        <dsp:cNvPr id="0" name=""/>
        <dsp:cNvSpPr/>
      </dsp:nvSpPr>
      <dsp:spPr>
        <a:xfrm>
          <a:off x="1964450"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Plan</a:t>
          </a:r>
        </a:p>
      </dsp:txBody>
      <dsp:txXfrm>
        <a:off x="1989068" y="931887"/>
        <a:ext cx="1351654" cy="791298"/>
      </dsp:txXfrm>
    </dsp:sp>
    <dsp:sp modelId="{0F70A9E6-64C2-3543-8015-D607BF06EDC1}">
      <dsp:nvSpPr>
        <dsp:cNvPr id="0" name=""/>
        <dsp:cNvSpPr/>
      </dsp:nvSpPr>
      <dsp:spPr>
        <a:xfrm>
          <a:off x="3505430" y="1153826"/>
          <a:ext cx="296988" cy="347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505430" y="1223310"/>
        <a:ext cx="207892" cy="208452"/>
      </dsp:txXfrm>
    </dsp:sp>
    <dsp:sp modelId="{EF802981-C3A6-1248-8E1C-1BAEC92D2C3F}">
      <dsp:nvSpPr>
        <dsp:cNvPr id="0" name=""/>
        <dsp:cNvSpPr/>
      </dsp:nvSpPr>
      <dsp:spPr>
        <a:xfrm>
          <a:off x="3925697"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Instruct</a:t>
          </a:r>
        </a:p>
      </dsp:txBody>
      <dsp:txXfrm>
        <a:off x="3950315" y="931887"/>
        <a:ext cx="1351654" cy="791298"/>
      </dsp:txXfrm>
    </dsp:sp>
    <dsp:sp modelId="{B013C93A-69BE-5040-8CD0-D9F592C85E3C}">
      <dsp:nvSpPr>
        <dsp:cNvPr id="0" name=""/>
        <dsp:cNvSpPr/>
      </dsp:nvSpPr>
      <dsp:spPr>
        <a:xfrm>
          <a:off x="5466677" y="1153826"/>
          <a:ext cx="296988" cy="347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466677" y="1223310"/>
        <a:ext cx="207892" cy="208452"/>
      </dsp:txXfrm>
    </dsp:sp>
    <dsp:sp modelId="{BEACFDFF-FF50-F74A-95F8-F589B42D3536}">
      <dsp:nvSpPr>
        <dsp:cNvPr id="0" name=""/>
        <dsp:cNvSpPr/>
      </dsp:nvSpPr>
      <dsp:spPr>
        <a:xfrm>
          <a:off x="5886944"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Assess</a:t>
          </a:r>
        </a:p>
      </dsp:txBody>
      <dsp:txXfrm>
        <a:off x="5911562" y="931887"/>
        <a:ext cx="1351654" cy="7912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F2523-1328-C745-B0EA-8EA6398B406B}">
      <dsp:nvSpPr>
        <dsp:cNvPr id="0" name=""/>
        <dsp:cNvSpPr/>
      </dsp:nvSpPr>
      <dsp:spPr>
        <a:xfrm>
          <a:off x="3204"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Choose</a:t>
          </a:r>
        </a:p>
      </dsp:txBody>
      <dsp:txXfrm>
        <a:off x="27822" y="931887"/>
        <a:ext cx="1351654" cy="791298"/>
      </dsp:txXfrm>
    </dsp:sp>
    <dsp:sp modelId="{D424A288-252D-B641-B058-FF66F11BF7C6}">
      <dsp:nvSpPr>
        <dsp:cNvPr id="0" name=""/>
        <dsp:cNvSpPr/>
      </dsp:nvSpPr>
      <dsp:spPr>
        <a:xfrm>
          <a:off x="1544183" y="1153826"/>
          <a:ext cx="296988" cy="347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544183" y="1223310"/>
        <a:ext cx="207892" cy="208452"/>
      </dsp:txXfrm>
    </dsp:sp>
    <dsp:sp modelId="{C0F50F6D-88D7-C846-8DDC-14ECD68C12B8}">
      <dsp:nvSpPr>
        <dsp:cNvPr id="0" name=""/>
        <dsp:cNvSpPr/>
      </dsp:nvSpPr>
      <dsp:spPr>
        <a:xfrm>
          <a:off x="1964450"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Plan</a:t>
          </a:r>
        </a:p>
      </dsp:txBody>
      <dsp:txXfrm>
        <a:off x="1989068" y="931887"/>
        <a:ext cx="1351654" cy="791298"/>
      </dsp:txXfrm>
    </dsp:sp>
    <dsp:sp modelId="{0F70A9E6-64C2-3543-8015-D607BF06EDC1}">
      <dsp:nvSpPr>
        <dsp:cNvPr id="0" name=""/>
        <dsp:cNvSpPr/>
      </dsp:nvSpPr>
      <dsp:spPr>
        <a:xfrm>
          <a:off x="3505430" y="1153826"/>
          <a:ext cx="296988" cy="347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505430" y="1223310"/>
        <a:ext cx="207892" cy="208452"/>
      </dsp:txXfrm>
    </dsp:sp>
    <dsp:sp modelId="{EF802981-C3A6-1248-8E1C-1BAEC92D2C3F}">
      <dsp:nvSpPr>
        <dsp:cNvPr id="0" name=""/>
        <dsp:cNvSpPr/>
      </dsp:nvSpPr>
      <dsp:spPr>
        <a:xfrm>
          <a:off x="3925697"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Instruct</a:t>
          </a:r>
        </a:p>
      </dsp:txBody>
      <dsp:txXfrm>
        <a:off x="3950315" y="931887"/>
        <a:ext cx="1351654" cy="791298"/>
      </dsp:txXfrm>
    </dsp:sp>
    <dsp:sp modelId="{B013C93A-69BE-5040-8CD0-D9F592C85E3C}">
      <dsp:nvSpPr>
        <dsp:cNvPr id="0" name=""/>
        <dsp:cNvSpPr/>
      </dsp:nvSpPr>
      <dsp:spPr>
        <a:xfrm>
          <a:off x="5466677" y="1153826"/>
          <a:ext cx="296988" cy="347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466677" y="1223310"/>
        <a:ext cx="207892" cy="208452"/>
      </dsp:txXfrm>
    </dsp:sp>
    <dsp:sp modelId="{BEACFDFF-FF50-F74A-95F8-F589B42D3536}">
      <dsp:nvSpPr>
        <dsp:cNvPr id="0" name=""/>
        <dsp:cNvSpPr/>
      </dsp:nvSpPr>
      <dsp:spPr>
        <a:xfrm>
          <a:off x="5886944"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Assess</a:t>
          </a:r>
        </a:p>
      </dsp:txBody>
      <dsp:txXfrm>
        <a:off x="5911562" y="931887"/>
        <a:ext cx="1351654" cy="7912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F2523-1328-C745-B0EA-8EA6398B406B}">
      <dsp:nvSpPr>
        <dsp:cNvPr id="0" name=""/>
        <dsp:cNvSpPr/>
      </dsp:nvSpPr>
      <dsp:spPr>
        <a:xfrm>
          <a:off x="3204"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Choose</a:t>
          </a:r>
        </a:p>
      </dsp:txBody>
      <dsp:txXfrm>
        <a:off x="27822" y="931887"/>
        <a:ext cx="1351654" cy="791298"/>
      </dsp:txXfrm>
    </dsp:sp>
    <dsp:sp modelId="{D424A288-252D-B641-B058-FF66F11BF7C6}">
      <dsp:nvSpPr>
        <dsp:cNvPr id="0" name=""/>
        <dsp:cNvSpPr/>
      </dsp:nvSpPr>
      <dsp:spPr>
        <a:xfrm>
          <a:off x="1544183" y="1153826"/>
          <a:ext cx="296988" cy="347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1544183" y="1223310"/>
        <a:ext cx="207892" cy="208452"/>
      </dsp:txXfrm>
    </dsp:sp>
    <dsp:sp modelId="{C0F50F6D-88D7-C846-8DDC-14ECD68C12B8}">
      <dsp:nvSpPr>
        <dsp:cNvPr id="0" name=""/>
        <dsp:cNvSpPr/>
      </dsp:nvSpPr>
      <dsp:spPr>
        <a:xfrm>
          <a:off x="1964450"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Plan</a:t>
          </a:r>
        </a:p>
      </dsp:txBody>
      <dsp:txXfrm>
        <a:off x="1989068" y="931887"/>
        <a:ext cx="1351654" cy="791298"/>
      </dsp:txXfrm>
    </dsp:sp>
    <dsp:sp modelId="{0F70A9E6-64C2-3543-8015-D607BF06EDC1}">
      <dsp:nvSpPr>
        <dsp:cNvPr id="0" name=""/>
        <dsp:cNvSpPr/>
      </dsp:nvSpPr>
      <dsp:spPr>
        <a:xfrm>
          <a:off x="3505430" y="1153826"/>
          <a:ext cx="296988" cy="347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3505430" y="1223310"/>
        <a:ext cx="207892" cy="208452"/>
      </dsp:txXfrm>
    </dsp:sp>
    <dsp:sp modelId="{EF802981-C3A6-1248-8E1C-1BAEC92D2C3F}">
      <dsp:nvSpPr>
        <dsp:cNvPr id="0" name=""/>
        <dsp:cNvSpPr/>
      </dsp:nvSpPr>
      <dsp:spPr>
        <a:xfrm>
          <a:off x="3925697"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Instruct</a:t>
          </a:r>
        </a:p>
      </dsp:txBody>
      <dsp:txXfrm>
        <a:off x="3950315" y="931887"/>
        <a:ext cx="1351654" cy="791298"/>
      </dsp:txXfrm>
    </dsp:sp>
    <dsp:sp modelId="{B013C93A-69BE-5040-8CD0-D9F592C85E3C}">
      <dsp:nvSpPr>
        <dsp:cNvPr id="0" name=""/>
        <dsp:cNvSpPr/>
      </dsp:nvSpPr>
      <dsp:spPr>
        <a:xfrm>
          <a:off x="5466677" y="1153826"/>
          <a:ext cx="296988" cy="347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5466677" y="1223310"/>
        <a:ext cx="207892" cy="208452"/>
      </dsp:txXfrm>
    </dsp:sp>
    <dsp:sp modelId="{BEACFDFF-FF50-F74A-95F8-F589B42D3536}">
      <dsp:nvSpPr>
        <dsp:cNvPr id="0" name=""/>
        <dsp:cNvSpPr/>
      </dsp:nvSpPr>
      <dsp:spPr>
        <a:xfrm>
          <a:off x="5886944"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Assess</a:t>
          </a:r>
        </a:p>
      </dsp:txBody>
      <dsp:txXfrm>
        <a:off x="5911562" y="931887"/>
        <a:ext cx="1351654" cy="7912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F2523-1328-C745-B0EA-8EA6398B406B}">
      <dsp:nvSpPr>
        <dsp:cNvPr id="0" name=""/>
        <dsp:cNvSpPr/>
      </dsp:nvSpPr>
      <dsp:spPr>
        <a:xfrm>
          <a:off x="3204"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Choose</a:t>
          </a:r>
        </a:p>
      </dsp:txBody>
      <dsp:txXfrm>
        <a:off x="27822" y="931887"/>
        <a:ext cx="1351654" cy="791298"/>
      </dsp:txXfrm>
    </dsp:sp>
    <dsp:sp modelId="{D424A288-252D-B641-B058-FF66F11BF7C6}">
      <dsp:nvSpPr>
        <dsp:cNvPr id="0" name=""/>
        <dsp:cNvSpPr/>
      </dsp:nvSpPr>
      <dsp:spPr>
        <a:xfrm>
          <a:off x="1544183" y="1153826"/>
          <a:ext cx="296988" cy="347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1544183" y="1223310"/>
        <a:ext cx="207892" cy="208452"/>
      </dsp:txXfrm>
    </dsp:sp>
    <dsp:sp modelId="{C0F50F6D-88D7-C846-8DDC-14ECD68C12B8}">
      <dsp:nvSpPr>
        <dsp:cNvPr id="0" name=""/>
        <dsp:cNvSpPr/>
      </dsp:nvSpPr>
      <dsp:spPr>
        <a:xfrm>
          <a:off x="1964450"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Plan</a:t>
          </a:r>
        </a:p>
      </dsp:txBody>
      <dsp:txXfrm>
        <a:off x="1989068" y="931887"/>
        <a:ext cx="1351654" cy="791298"/>
      </dsp:txXfrm>
    </dsp:sp>
    <dsp:sp modelId="{0F70A9E6-64C2-3543-8015-D607BF06EDC1}">
      <dsp:nvSpPr>
        <dsp:cNvPr id="0" name=""/>
        <dsp:cNvSpPr/>
      </dsp:nvSpPr>
      <dsp:spPr>
        <a:xfrm>
          <a:off x="3505430" y="1153826"/>
          <a:ext cx="296988" cy="347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3505430" y="1223310"/>
        <a:ext cx="207892" cy="208452"/>
      </dsp:txXfrm>
    </dsp:sp>
    <dsp:sp modelId="{EF802981-C3A6-1248-8E1C-1BAEC92D2C3F}">
      <dsp:nvSpPr>
        <dsp:cNvPr id="0" name=""/>
        <dsp:cNvSpPr/>
      </dsp:nvSpPr>
      <dsp:spPr>
        <a:xfrm>
          <a:off x="3925697"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Instruct</a:t>
          </a:r>
        </a:p>
      </dsp:txBody>
      <dsp:txXfrm>
        <a:off x="3950315" y="931887"/>
        <a:ext cx="1351654" cy="791298"/>
      </dsp:txXfrm>
    </dsp:sp>
    <dsp:sp modelId="{B013C93A-69BE-5040-8CD0-D9F592C85E3C}">
      <dsp:nvSpPr>
        <dsp:cNvPr id="0" name=""/>
        <dsp:cNvSpPr/>
      </dsp:nvSpPr>
      <dsp:spPr>
        <a:xfrm>
          <a:off x="5466677" y="1153826"/>
          <a:ext cx="296988" cy="347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5466677" y="1223310"/>
        <a:ext cx="207892" cy="208452"/>
      </dsp:txXfrm>
    </dsp:sp>
    <dsp:sp modelId="{BEACFDFF-FF50-F74A-95F8-F589B42D3536}">
      <dsp:nvSpPr>
        <dsp:cNvPr id="0" name=""/>
        <dsp:cNvSpPr/>
      </dsp:nvSpPr>
      <dsp:spPr>
        <a:xfrm>
          <a:off x="5886944"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Assess</a:t>
          </a:r>
        </a:p>
      </dsp:txBody>
      <dsp:txXfrm>
        <a:off x="5911562" y="931887"/>
        <a:ext cx="1351654" cy="7912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F2523-1328-C745-B0EA-8EA6398B406B}">
      <dsp:nvSpPr>
        <dsp:cNvPr id="0" name=""/>
        <dsp:cNvSpPr/>
      </dsp:nvSpPr>
      <dsp:spPr>
        <a:xfrm>
          <a:off x="3204"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Choose</a:t>
          </a:r>
        </a:p>
      </dsp:txBody>
      <dsp:txXfrm>
        <a:off x="27822" y="931887"/>
        <a:ext cx="1351654" cy="791298"/>
      </dsp:txXfrm>
    </dsp:sp>
    <dsp:sp modelId="{D424A288-252D-B641-B058-FF66F11BF7C6}">
      <dsp:nvSpPr>
        <dsp:cNvPr id="0" name=""/>
        <dsp:cNvSpPr/>
      </dsp:nvSpPr>
      <dsp:spPr>
        <a:xfrm>
          <a:off x="1544183" y="1153826"/>
          <a:ext cx="296988" cy="347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544183" y="1223310"/>
        <a:ext cx="207892" cy="208452"/>
      </dsp:txXfrm>
    </dsp:sp>
    <dsp:sp modelId="{C0F50F6D-88D7-C846-8DDC-14ECD68C12B8}">
      <dsp:nvSpPr>
        <dsp:cNvPr id="0" name=""/>
        <dsp:cNvSpPr/>
      </dsp:nvSpPr>
      <dsp:spPr>
        <a:xfrm>
          <a:off x="1964450"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Plan</a:t>
          </a:r>
        </a:p>
      </dsp:txBody>
      <dsp:txXfrm>
        <a:off x="1989068" y="931887"/>
        <a:ext cx="1351654" cy="791298"/>
      </dsp:txXfrm>
    </dsp:sp>
    <dsp:sp modelId="{0F70A9E6-64C2-3543-8015-D607BF06EDC1}">
      <dsp:nvSpPr>
        <dsp:cNvPr id="0" name=""/>
        <dsp:cNvSpPr/>
      </dsp:nvSpPr>
      <dsp:spPr>
        <a:xfrm>
          <a:off x="3505430" y="1153826"/>
          <a:ext cx="296988" cy="347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505430" y="1223310"/>
        <a:ext cx="207892" cy="208452"/>
      </dsp:txXfrm>
    </dsp:sp>
    <dsp:sp modelId="{EF802981-C3A6-1248-8E1C-1BAEC92D2C3F}">
      <dsp:nvSpPr>
        <dsp:cNvPr id="0" name=""/>
        <dsp:cNvSpPr/>
      </dsp:nvSpPr>
      <dsp:spPr>
        <a:xfrm>
          <a:off x="3925697"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Instruct</a:t>
          </a:r>
        </a:p>
      </dsp:txBody>
      <dsp:txXfrm>
        <a:off x="3950315" y="931887"/>
        <a:ext cx="1351654" cy="791298"/>
      </dsp:txXfrm>
    </dsp:sp>
    <dsp:sp modelId="{B013C93A-69BE-5040-8CD0-D9F592C85E3C}">
      <dsp:nvSpPr>
        <dsp:cNvPr id="0" name=""/>
        <dsp:cNvSpPr/>
      </dsp:nvSpPr>
      <dsp:spPr>
        <a:xfrm>
          <a:off x="5466677" y="1153826"/>
          <a:ext cx="296988" cy="347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466677" y="1223310"/>
        <a:ext cx="207892" cy="208452"/>
      </dsp:txXfrm>
    </dsp:sp>
    <dsp:sp modelId="{BEACFDFF-FF50-F74A-95F8-F589B42D3536}">
      <dsp:nvSpPr>
        <dsp:cNvPr id="0" name=""/>
        <dsp:cNvSpPr/>
      </dsp:nvSpPr>
      <dsp:spPr>
        <a:xfrm>
          <a:off x="5886944" y="907269"/>
          <a:ext cx="1400890" cy="8405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a:t>Assess</a:t>
          </a:r>
        </a:p>
      </dsp:txBody>
      <dsp:txXfrm>
        <a:off x="5911562" y="931887"/>
        <a:ext cx="1351654" cy="79129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396BD6D-A9B6-405B-9102-A304C2A94BB7}" type="datetimeFigureOut">
              <a:rPr lang="en-US" smtClean="0"/>
              <a:t>10/8/2019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F04603F-5743-42CE-95FA-931002637C02}" type="slidenum">
              <a:rPr lang="en-US" smtClean="0"/>
              <a:t>‹#›</a:t>
            </a:fld>
            <a:endParaRPr lang="en-US"/>
          </a:p>
        </p:txBody>
      </p:sp>
    </p:spTree>
    <p:extLst>
      <p:ext uri="{BB962C8B-B14F-4D97-AF65-F5344CB8AC3E}">
        <p14:creationId xmlns:p14="http://schemas.microsoft.com/office/powerpoint/2010/main" val="339826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0760C3A-D1CD-4D5F-A41C-2129B50B7F94}" type="datetimeFigureOut">
              <a:rPr lang="en-US" smtClean="0"/>
              <a:t>10/8/2019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CB01F50-EDC1-4395-9D6C-B86512E08922}" type="slidenum">
              <a:rPr lang="en-US" smtClean="0"/>
              <a:t>‹#›</a:t>
            </a:fld>
            <a:endParaRPr lang="en-US"/>
          </a:p>
        </p:txBody>
      </p:sp>
    </p:spTree>
    <p:extLst>
      <p:ext uri="{BB962C8B-B14F-4D97-AF65-F5344CB8AC3E}">
        <p14:creationId xmlns:p14="http://schemas.microsoft.com/office/powerpoint/2010/main" val="1066257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pPr lvl="0"/>
            <a:r>
              <a:rPr lang="en-US"/>
              <a:t>Welcome! This presentation is entitled, “Essential Elements</a:t>
            </a:r>
            <a:r>
              <a:rPr lang="en-US" baseline="0"/>
              <a:t> and Mini Maps,” which are two of the most important components of the DLM alternate assessment because of the instructional value they bring to teachers and students. </a:t>
            </a:r>
            <a:endParaRPr lang="en-US"/>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DLM® Required Test Administration Training Module 1</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0985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t>Both teachers and students benefit</a:t>
            </a:r>
            <a:r>
              <a:rPr lang="en-US" baseline="0"/>
              <a:t> from using instructionally embedded assessments. The following slides will address these benefits in more detail, but as an overview, the instructionally embedded assessments provide opportunities for teachers and students to use the DLM system ahead of the spring assessment window to hopefully build familiarity and confidence while establishing a mutualistic relationship between instruction and assessment. </a:t>
            </a:r>
          </a:p>
          <a:p>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The primary intention of the Instructionally Embedded assessments is to connect instruction and assessment to a student’s individual goals. It may be tempting to think the instruction-assessment relationship encourages “teaching to the test,” but it is actually the other way around. They encourage assessing a student on what the student was taught using a cycle of instruction and assessment that gives students with the most significant cognitive disabilities opportunities to show what they know and can do. The testlets are used as snapshots of what a student has learned through the teacher’s rich instruction in order to provide insight as to whether a student needs continued instruction for a particular skill or concept or is ready for instruction on a new skill or concept.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The instructionally embedded assessment is structured around the English language arts and mathematics test blueprint requirements.  Teachers make choices within the blueprint requirements based on each student’s academic goals for instruction and assessment.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Instructionally embedded assessments are administered in both a fall and spring window during the school year as the assessment is intended to be integrated within classroom instruction. </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2533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assessment is delivered in testlets. Each testlet assesses one Essential Element at one Linkage Level except for writing. Instructionally embedded assessments are administered after the student has received instruction an Essential Element or Essential Elements. Each student is assessed individually even if in the same grade and classroom.  Since not all students will have the same academic goals, have the same Essential Elements chosen, receive the same instruction or progress at the same rate, the assessment is different for each student and delivered individually at the appropriate time.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Instructionally embedded</a:t>
            </a:r>
            <a:r>
              <a:rPr lang="en-US" sz="1200" kern="1200" baseline="0">
                <a:solidFill>
                  <a:schemeClr val="tx1"/>
                </a:solidFill>
                <a:effectLst/>
                <a:latin typeface="+mn-lt"/>
                <a:ea typeface="+mn-ea"/>
                <a:cs typeface="+mn-cs"/>
              </a:rPr>
              <a:t> assessments should be administered throughout an assessment window. </a:t>
            </a:r>
            <a:r>
              <a:rPr lang="en-US" sz="1200" kern="1200">
                <a:solidFill>
                  <a:schemeClr val="tx1"/>
                </a:solidFill>
                <a:effectLst/>
                <a:latin typeface="+mn-lt"/>
                <a:ea typeface="+mn-ea"/>
                <a:cs typeface="+mn-cs"/>
              </a:rPr>
              <a:t>Students with the most significant cognitive disabilities are best able to demonstrate what they know and can do when a cyclical approach to their instruction, assessment, and evaluation is used, as opposed to being assessed at the end of a semester or school year on a mass of instruction they must recall from prior weeks and months. </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56136-CA1B-4301-936F-CF957DF753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878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Instructionally embedded assessments can be used to identify a student’s knowledge, skills and understanding relative to the grade-level targets</a:t>
            </a:r>
            <a:r>
              <a:rPr lang="en-US"/>
              <a:t>, or Essential Elements.</a:t>
            </a:r>
            <a:r>
              <a:rPr lang="en-US" sz="1200" b="0" i="0" u="none" strike="noStrike" kern="1200" baseline="0">
                <a:latin typeface="+mn-lt"/>
                <a:ea typeface="+mn-ea"/>
                <a:cs typeface="+mn-cs"/>
              </a:rPr>
              <a:t> </a:t>
            </a:r>
          </a:p>
          <a:p>
            <a:pPr fontAlgn="base"/>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The</a:t>
            </a:r>
            <a:r>
              <a:rPr lang="en-US" baseline="0"/>
              <a:t> student’s progress report may be used at any time within the cycle to</a:t>
            </a:r>
            <a:r>
              <a:rPr lang="en-US" sz="1200" kern="1200">
                <a:solidFill>
                  <a:schemeClr val="tx1"/>
                </a:solidFill>
                <a:effectLst/>
                <a:latin typeface="+mn-lt"/>
                <a:ea typeface="+mn-ea"/>
                <a:cs typeface="+mn-cs"/>
              </a:rPr>
              <a:t> evaluate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if additional instruction is needed or the student is ready to move on to another linkage level or Essential Element.</a:t>
            </a:r>
          </a:p>
          <a:p>
            <a:endParaRPr lang="en-US" sz="1200" b="0" i="0" u="none" strike="noStrike" kern="1200" baseline="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56136-CA1B-4301-936F-CF957DF753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4064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Recall</a:t>
            </a:r>
            <a:r>
              <a:rPr lang="en-US" baseline="0"/>
              <a:t> that mini-maps show the skills and understandings involved at each linkage level for an Essential Element and the multiple pathways of learning students may take from one level to another. The instructional plans created when using the instructionally embedded assessments process promote the use of the mini-maps so that a teacher can gauge any skills and understandings a student already has and then identify those the student would need to learn in order to progress. In this process, teachers are given the flexibility of choosing the Essential Elements and linkage levels for each of their students, using professional judgment. Then, throughout the rather lengthy instructionally embedded assessment window, teachers can develop and implement instruction for their students. As a teacher becomes more and more familiar with the mini-maps for the Essential Element, it will become apparent that many skills and understandings overlap from one Essential Element to another, even across grades. This shows how it is not necessary nor is it intended to teach Essential Elements or the linkage levels thereof, in isolation. This is, of course, not exclusive to the instructionally embedded assessments, but, again, the process teachers are led to use during the instructionally embedded assessment window brings these aspects of the assessment to light and therefore help inform instructional planning.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6681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a:t>
            </a:r>
            <a:r>
              <a:rPr lang="en-US" baseline="0"/>
              <a:t> each Essential Element and linkage level a teacher chooses during the instructionally embedded assessment window, the teacher develops and implements instruction. After enough instruction has been provided, which is determined by the teacher, a testlet is then administered for the chosen Essential Element and linkage level. This gives the teacher an opportunity to gain experience administering testlets to students, using their individual accessibility features and other supports. Teachers are also able to adjust their plans and reassess a student as needed, such as at a different linkage level for the Essential Element or for a different Essential Element.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6062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mentioned earlier, the released testlets DLM</a:t>
            </a:r>
            <a:r>
              <a:rPr lang="en-US" baseline="0"/>
              <a:t> provides use demo student credentials. Instructionally embedded assessments are accessed using a student’s own credentials. Therefore, the testlets students take during the instructionally embedded window are customized for the student. The Essential Element and linkage level of each testlet is chosen by the teacher, and the accessibility features are activated by the teacher. This gives the student the opportunity to take testlets that are very similar to the testlets to be taken during the spring assessment window. Since the instructionally embedded assessment window spans the fall and into the winter months, students have considerable time to show what they know and can do. The individual progress reports help the teacher track a student’s progress and determine further instruction and assessments as needed.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4532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a:t>
            </a:r>
            <a:r>
              <a:rPr lang="en-US" baseline="0"/>
              <a:t> is no set number of testlets that must be taken during the instructionally embedded assessment window. During the spring assessment window, students will take a set number of testlets, which varies by grade and subject area. Testlets during the spring assessment window cover the entire test blueprint for a grade and subject area. So, a single testlet during the spring assessment window may address more than one Essential Element, although all items within the testlet will be written at the same linkage level and the testlet will still have a limited number of items. Instructionally embedded testlets assess only one Essential Element at a time. Finally, student performance on instructionally embedded assessments does not impact the student’s year-end score report. Therefore, teachers and students should feel relaxed and positive about using the instructionally embedded assessments as practice.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147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DLM</a:t>
            </a:r>
            <a:r>
              <a:rPr lang="en-US" baseline="0"/>
              <a:t> provides Practice Activities and Released Testlets, which teachers and students can use to become familiar with the layout and content of testlets. However, the practice activities and released testlets are geared more toward building familiarity with the navigation features of the system and testing out the way different accessibility features affect a student’s experience when taking a testlet. They are accessed using demo student credentials, not an individual student’s own credentials. Therefore, they are not customized to an actual student.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7861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outlines the key differences between the instructionally embedded</a:t>
            </a:r>
            <a:r>
              <a:rPr lang="en-US" baseline="0"/>
              <a:t> assessments and the spring assessments. Remember that in addition to providing students with opportunities to practice taking testlets customized to individual needs, the instructionally embedded assessments are intended to be used in conjunction with instruction, as their name indicates. They help inform instruction and can be used to help educators better understand the skills and understandings assessed as well as the routes to higher levels of learning.</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304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Instructionally</a:t>
            </a:r>
            <a:r>
              <a:rPr lang="en-US" baseline="0"/>
              <a:t> embedded assessments should only be used after instruction has occurred. If instruction has not taken place, there is nothing to assess. These assessments are not progress monitoring events nor are they pre-test vs. post-test measures. They are also not benchmarks or interim tests, and results do not necessarily predict how a student will perform later and should not be used as such.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8566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main</a:t>
            </a:r>
            <a:r>
              <a:rPr lang="en-US" baseline="0"/>
              <a:t> purposes of this training: the first is to understand why a teacher would want to use instructionally embedded assessments, and then the second is to learn the steps involved in the process.</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6974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t>
            </a:r>
            <a:r>
              <a:rPr lang="en-US" baseline="0"/>
              <a:t> following slides will provide more detailed information about the instructionally embedded assessments window.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7458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its name implies</a:t>
            </a:r>
            <a:r>
              <a:rPr lang="en-US" baseline="0"/>
              <a:t> and as was discussed in the previous section of this training, </a:t>
            </a:r>
            <a:r>
              <a:rPr lang="en-US"/>
              <a:t>the instructionally embedded assessments</a:t>
            </a:r>
            <a:r>
              <a:rPr lang="en-US" baseline="0"/>
              <a:t> are used in conjunction with instruction. They require the teacher to use the Instruction and Assessment Planner, which is accessed in Educator Portal. The teacher starts by using the test blueprint documents to choose Essential Elements. The teacher develops instructional plans for a student by using each Essential Element’s mini-map to choose a linkage level for the student. Then the teacher provides instruction to the student. Students often require more than a single lesson and may need repeated instruction over time in order to attain the skills and understandings of a linkage level or progress to higher linkage level. Teachers evaluate the effectiveness of their own plans and can make adjustments and provide additional instruction as needed.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2963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the teacher feels the student is ready to be assessed on an Essential Element, a testlet is administered. One testlet per chosen</a:t>
            </a:r>
            <a:r>
              <a:rPr lang="en-US" baseline="0"/>
              <a:t> Essential Element is delivered at a time. Over the course of the instructionally embedded assessment window, each student will be assessed at varying linkage levels for varying Essential Elements, as chosen by the teacher when creating instructional plans for each student. However, the nature of the instructionally embedded assessments is to show the close relationship between assessment and instruction. While teachers are not to try and “teach to the test,” they are encouraged to use the instructionally embedded assessments to help make informed decisions about instruction. As a student completes testlets during the instructionally embedded assessments window, teachers can use the Instruction and Assessment Planner to decide when a student needs further instruction for an already chosen Essential Element or is ready to move on to another Essential Element.</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0992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Instructionally embedded</a:t>
            </a:r>
            <a:r>
              <a:rPr lang="en-US" baseline="0"/>
              <a:t> assessments give the teacher an opportunity to identify the student’s current knowledge and understandings relative to grade-level targets and gauge a student’s readiness for a higher linkage level and/or a different Essential Element.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1665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summarize</a:t>
            </a:r>
            <a:r>
              <a:rPr lang="en-US" baseline="0"/>
              <a:t> the process for using the Instruction and Assessment Planner, choose an Essential Element and linkage level, use the mini-map for the Essential Element to plan instruction, provide instruction targeting that Essential Element, return to the Instruction and Assessment Planner to assign a testlet and receive the TIP (or makes changes to the plan and repeat the necessary steps), then assess the student. </a:t>
            </a:r>
          </a:p>
          <a:p>
            <a:endParaRPr lang="en-US" baseline="0"/>
          </a:p>
          <a:p>
            <a:r>
              <a:rPr lang="en-US" baseline="0"/>
              <a:t>Reference this training and the helplet video when getting started in the Instruction and Assessment Planner.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4047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the ELA</a:t>
            </a:r>
            <a:r>
              <a:rPr lang="en-US" baseline="0"/>
              <a:t> and mathematics blueprints is important in making choices for instruction and assessment.</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56136-CA1B-4301-936F-CF957DF753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9039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blueprint refers to the pool of available Essential Elements in each claim</a:t>
            </a:r>
            <a:r>
              <a:rPr lang="en-US" sz="1200" kern="1200" baseline="0">
                <a:solidFill>
                  <a:schemeClr val="tx1"/>
                </a:solidFill>
                <a:effectLst/>
                <a:latin typeface="+mn-lt"/>
                <a:ea typeface="+mn-ea"/>
                <a:cs typeface="+mn-cs"/>
              </a:rPr>
              <a:t> and conceptual area, </a:t>
            </a:r>
            <a:r>
              <a:rPr lang="en-US" sz="1200" kern="1200">
                <a:solidFill>
                  <a:schemeClr val="tx1"/>
                </a:solidFill>
                <a:effectLst/>
                <a:latin typeface="+mn-lt"/>
                <a:ea typeface="+mn-ea"/>
                <a:cs typeface="+mn-cs"/>
              </a:rPr>
              <a:t>and the requirements for coverage within each conceptual area. A</a:t>
            </a:r>
            <a:r>
              <a:rPr lang="en-US" sz="1200" kern="1200" baseline="0">
                <a:solidFill>
                  <a:schemeClr val="tx1"/>
                </a:solidFill>
                <a:effectLst/>
                <a:latin typeface="+mn-lt"/>
                <a:ea typeface="+mn-ea"/>
                <a:cs typeface="+mn-cs"/>
              </a:rPr>
              <a:t> student must meet blueprint requirements for ELA and mathematics in both the fall and spring assessment windows.</a:t>
            </a:r>
            <a:endParaRPr lang="en-US" sz="1200" kern="1200">
              <a:solidFill>
                <a:schemeClr val="tx1"/>
              </a:solidFill>
              <a:effectLst/>
              <a:latin typeface="+mn-lt"/>
              <a:ea typeface="+mn-ea"/>
              <a:cs typeface="+mn-cs"/>
            </a:endParaRPr>
          </a:p>
          <a:p>
            <a:endParaRPr lang="en-US"/>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DLM® Required Test Administration Training Module 1</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0763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YE</a:t>
            </a:r>
            <a:r>
              <a:rPr lang="en-US" baseline="0"/>
              <a:t> ELA blueprint for grade 4</a:t>
            </a:r>
            <a:endParaRPr lang="en-US"/>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DLM® Required Test Administration Training Module 1</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0827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a:t>
            </a:r>
            <a:r>
              <a:rPr lang="en-US" baseline="0"/>
              <a:t> this example I have reviewed the blueprint and selected 3 Essential Elements to teach together in a unit.  They are Identify explicit details in an informational text, Compare details presented in two texts on the same topic and then for writing list words, facts, or details related to the topic.</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02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56136-CA1B-4301-936F-CF957DF753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5609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t>Before there is any student information in Educator Portal, state or district data managers must upload the information to Educator Portal. However, the test administrator </a:t>
            </a:r>
            <a:r>
              <a:rPr lang="en-US">
                <a:solidFill>
                  <a:srgbClr val="FF0000"/>
                </a:solidFill>
              </a:rPr>
              <a:t>must</a:t>
            </a:r>
            <a:r>
              <a:rPr lang="en-US"/>
              <a:t> check that information to make sure it is accurate. The test administrator needs to make sure every student to be tested is listed and that no extra students appear on the roster. Then check each student’s information, including the state ID, first and last name, and grade. </a:t>
            </a:r>
            <a:r>
              <a:rPr lang="en-US">
                <a:solidFill>
                  <a:srgbClr val="FF0000"/>
                </a:solidFill>
              </a:rPr>
              <a:t>The test administrator should contact the </a:t>
            </a:r>
            <a:r>
              <a:rPr lang="en-US"/>
              <a:t>district data manager if corrections or additions are needed. </a:t>
            </a: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Module 3 – Year-End Model – ELA, Mathematics, and Science</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6264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Essential Element</a:t>
            </a:r>
            <a:r>
              <a:rPr lang="en-US" baseline="0"/>
              <a:t> in ELA and mathematics has five linkage levels.  When planning instruction and assessment for an Essential Element the teacher must consider which linkage level would provide the student appropriate goal and challenge.</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56136-CA1B-4301-936F-CF957DF753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403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Essential Element</a:t>
            </a:r>
            <a:r>
              <a:rPr lang="en-US" baseline="0"/>
              <a:t> in ELA and mathematics has five linkage levels.  When planning instruction and assessment for an Essential Element the teacher must consider which linkage level would provide the student appropriate goal and challenge.</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56136-CA1B-4301-936F-CF957DF753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583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thinking about instructional units in a multi-grade level</a:t>
            </a:r>
            <a:r>
              <a:rPr lang="en-US" baseline="0"/>
              <a:t> classroom, it is beneficial to first look at all the essential elements and blueprint requirements needed for all students. </a:t>
            </a:r>
          </a:p>
          <a:p>
            <a:endParaRPr lang="en-US" baseline="0"/>
          </a:p>
          <a:p>
            <a:r>
              <a:rPr lang="en-US" baseline="0"/>
              <a:t>For instance, if the teacher had grades 3 and 4 in the classroom, they might want to combine EE.RI.3.2 from grade 3 and either EE.RL.4.1 or EE.RL.4.3 when teaching because they all are working on identifying and using details in a text. To meet the exact blueprint requirement, a teacher may need to expand on the lesson for the higher grade levels, however the bulk of instruction on identifying details in a text can be taught to all grade levels.</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56136-CA1B-4301-936F-CF957DF753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2052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Several Essential</a:t>
            </a:r>
            <a:r>
              <a:rPr lang="en-US" baseline="0"/>
              <a:t> Element</a:t>
            </a:r>
            <a:r>
              <a:rPr lang="en-US"/>
              <a:t>s can be combined into one instructional unit. In this example, four Essential Elements</a:t>
            </a:r>
            <a:r>
              <a:rPr lang="en-US" baseline="0"/>
              <a:t> are included in the lesson:</a:t>
            </a:r>
          </a:p>
          <a:p>
            <a:pPr marL="171450" indent="-171450">
              <a:buFont typeface="Arial" panose="020B0604020202020204" pitchFamily="34" charset="0"/>
              <a:buChar char="•"/>
            </a:pPr>
            <a:r>
              <a:rPr lang="en-US" baseline="0"/>
              <a:t>Answer who and what questions to demonstrate understanding of details in a text</a:t>
            </a:r>
          </a:p>
          <a:p>
            <a:pPr marL="171450" indent="-171450">
              <a:buFont typeface="Arial" panose="020B0604020202020204" pitchFamily="34" charset="0"/>
              <a:buChar char="•"/>
            </a:pPr>
            <a:r>
              <a:rPr lang="en-US" baseline="0"/>
              <a:t>Identify details in a text</a:t>
            </a:r>
          </a:p>
          <a:p>
            <a:pPr marL="171450" indent="-171450">
              <a:buFont typeface="Arial" panose="020B0604020202020204" pitchFamily="34" charset="0"/>
              <a:buChar char="•"/>
            </a:pPr>
            <a:r>
              <a:rPr lang="en-US" baseline="0"/>
              <a:t>Select a topic and write about it including one fact or detail</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56136-CA1B-4301-936F-CF957DF753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62330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Likewise</a:t>
            </a:r>
            <a:r>
              <a:rPr lang="en-US" sz="1200" kern="1200" baseline="0">
                <a:solidFill>
                  <a:schemeClr val="tx1"/>
                </a:solidFill>
                <a:effectLst/>
                <a:latin typeface="+mn-lt"/>
                <a:ea typeface="+mn-ea"/>
                <a:cs typeface="+mn-cs"/>
              </a:rPr>
              <a:t> in</a:t>
            </a:r>
            <a:r>
              <a:rPr lang="en-US" sz="1200" kern="1200">
                <a:solidFill>
                  <a:schemeClr val="tx1"/>
                </a:solidFill>
                <a:effectLst/>
                <a:latin typeface="+mn-lt"/>
                <a:ea typeface="+mn-ea"/>
                <a:cs typeface="+mn-cs"/>
              </a:rPr>
              <a:t> mathematics,</a:t>
            </a:r>
            <a:r>
              <a:rPr lang="en-US" sz="1200" kern="1200" baseline="0">
                <a:solidFill>
                  <a:schemeClr val="tx1"/>
                </a:solidFill>
                <a:effectLst/>
                <a:latin typeface="+mn-lt"/>
                <a:ea typeface="+mn-ea"/>
                <a:cs typeface="+mn-cs"/>
              </a:rPr>
              <a:t> addition and subtraction is assessed in both grade 3 and 4. While grade 4 extends to addition and subtraction using two-digit whole numbers, a majority of the teacher’s instruction on addition and subtraction can be taught to students in both grade levels. </a:t>
            </a:r>
          </a:p>
          <a:p>
            <a:endParaRPr lang="en-US" sz="1200" kern="1200" baseline="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56136-CA1B-4301-936F-CF957DF753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5185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summarize</a:t>
            </a:r>
            <a:r>
              <a:rPr lang="en-US" baseline="0"/>
              <a:t> the process for using the Instruction and Assessment Planner, choose an Essential Element and linkage level, use the mini-map for the Essential Element to plan instruction, provide instruction targeting that Essential Element, return to the Instruction and Assessment Planner to assign a testlet and receive the TIP (or makes changes to the plan and repeat the necessary steps), then assess the student. </a:t>
            </a:r>
          </a:p>
          <a:p>
            <a:endParaRPr lang="en-US" baseline="0"/>
          </a:p>
          <a:p>
            <a:r>
              <a:rPr lang="en-US" baseline="0"/>
              <a:t>Reference this training and the helplet video when getting started in the Instruction and Assessment Planner.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0930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it’s time to</a:t>
            </a:r>
            <a:r>
              <a:rPr lang="en-US" baseline="0"/>
              <a:t> take a closer look at the steps involved to take advantage of the instructionally embedded assessments. </a:t>
            </a:r>
          </a:p>
          <a:p>
            <a:endParaRPr lang="en-US" baseline="0"/>
          </a:p>
          <a:p>
            <a:endParaRPr lang="en-US"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0449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a:t>
            </a:r>
            <a:r>
              <a:rPr lang="en-US" baseline="0"/>
              <a:t> have not signed into Educator Portal with your own credentials this year yet, you will have to sign the security agreement again when you log in.</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3687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complete an instructional plan, select the Manage Tests tab on the Educator Portal landing page then select Instruction and Assessment Planner from the dropdown menu.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0391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landing page in the Planner is the Student Activity Table.</a:t>
            </a:r>
          </a:p>
          <a:p>
            <a:endParaRPr lang="en-US"/>
          </a:p>
          <a:p>
            <a:r>
              <a:rPr lang="en-US"/>
              <a:t>Students</a:t>
            </a:r>
            <a:r>
              <a:rPr lang="en-US" baseline="0"/>
              <a:t> rostered to the teacher appear along with subjects.  To select Essential Elements click on the arrow under the subject.  For Year End state users there are no blueprint requirements as use is optional but very beneficial to teachers and students.</a:t>
            </a:r>
          </a:p>
          <a:p>
            <a:endParaRPr lang="en-US" baseline="0"/>
          </a:p>
          <a:p>
            <a:r>
              <a:rPr lang="en-US"/>
              <a:t>Rostered students will appear in the Instruction and Assessment Planner. Shown here is a student in Grade 4.</a:t>
            </a:r>
          </a:p>
          <a:p>
            <a:endParaRPr lang="en-US"/>
          </a:p>
          <a:p>
            <a:r>
              <a:rPr lang="en-US"/>
              <a:t>Going back to Step Two from a few slides ago, the second way the First Contact survey and PNP Profile can be completed is directly within the Instruction and Assessment Planner. When using instructionally embedded assessments, this option is particularly convenient. Before the First Contact survey is completed, a caution icon will appear above First Contact. Once it has been completed, a checkmark icon will appear. The student’s record, as shown earlier in this presentation, can be accessed by selecting the student’s name. Notice also the student’s credentials for Student Portal are also accessible here. </a:t>
            </a:r>
          </a:p>
          <a:p>
            <a:endParaRPr lang="en-US"/>
          </a:p>
          <a:p>
            <a:r>
              <a:rPr lang="en-US"/>
              <a:t>To create an instructional plan, select the arrow under the desired subject. </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7476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Again,</a:t>
            </a:r>
            <a:r>
              <a:rPr lang="en-US" baseline="0"/>
              <a:t> the first thing the test administrator must do in Educator Portal is sign the Test Security Agreement. Next, the test administrator should check available rosters to make sure all of the students to be assessed are listed and that each student’s information is accurate. Then the test administrator must customize each student’s PNP as needed and complete each student’s First Contact survey, which will be discussed over the next few slides. </a:t>
            </a:r>
          </a:p>
          <a:p>
            <a:endParaRPr lang="en-US" baseline="0"/>
          </a:p>
          <a:p>
            <a:r>
              <a:rPr lang="en-US" baseline="0"/>
              <a:t>Please note that on the State pages of the DLM website, there is an </a:t>
            </a:r>
            <a:r>
              <a:rPr lang="en-US" cap="small" baseline="0"/>
              <a:t>Educator Portal User Guide </a:t>
            </a:r>
            <a:r>
              <a:rPr lang="en-US" baseline="0"/>
              <a:t>under the Manuals and Blueprints tab and helplet videos regarding Educator Portal, the PNP, and the First Contact survey under the Resources for Educators and District Staff tab. These resources provide step-by-step instructions, often with screenshots, for </a:t>
            </a:r>
            <a:r>
              <a:rPr lang="en-US" baseline="0">
                <a:solidFill>
                  <a:srgbClr val="FF0000"/>
                </a:solidFill>
              </a:rPr>
              <a:t>completing</a:t>
            </a:r>
            <a:r>
              <a:rPr lang="en-US"/>
              <a:t> </a:t>
            </a:r>
            <a:r>
              <a:rPr lang="en-US" baseline="0"/>
              <a:t>tasks and </a:t>
            </a:r>
            <a:r>
              <a:rPr lang="en-US" baseline="0">
                <a:solidFill>
                  <a:srgbClr val="FF0000"/>
                </a:solidFill>
              </a:rPr>
              <a:t>accessing</a:t>
            </a:r>
            <a:r>
              <a:rPr lang="en-US" baseline="0"/>
              <a:t> student information in Educator Portal. </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E0FE0-7362-4742-908E-715FFC157D35}" type="datetime1">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10/8/2019</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Module 3 – Year-End Model – ELA, Mathematics, and Science</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8381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the icons and what each mean</a:t>
            </a:r>
          </a:p>
          <a:p>
            <a:endParaRPr lang="en-US" dirty="0"/>
          </a:p>
          <a:p>
            <a:r>
              <a:rPr lang="en-US" dirty="0"/>
              <a:t>When a linkage level is selected, a longer description of the linkage level will appear, as well as a mini-map PDF. When a linkage level has been decided, click Begin Instruction, which places the instructional plan in active status. </a:t>
            </a:r>
          </a:p>
          <a:p>
            <a:endParaRPr lang="en-US" dirty="0"/>
          </a:p>
          <a:p>
            <a:r>
              <a:rPr lang="en-US" dirty="0"/>
              <a:t>Shown here are Essential Elements for Grade 4 ELA. </a:t>
            </a:r>
          </a:p>
          <a:p>
            <a:endParaRPr lang="en-US" dirty="0"/>
          </a:p>
          <a:p>
            <a:r>
              <a:rPr lang="en-US" dirty="0"/>
              <a:t>At the lower part of the screen you see eight symbols which have descriptions beside them and will appear at various stages in process of instruction and assessment  on the cards for the student. These symbols are not interactive.</a:t>
            </a:r>
          </a:p>
          <a:p>
            <a:pPr marL="171450" indent="-171450">
              <a:buFont typeface="Arial" panose="020B0604020202020204" pitchFamily="34" charset="0"/>
              <a:buChar char="•"/>
            </a:pPr>
            <a:r>
              <a:rPr lang="en-US" dirty="0"/>
              <a:t>Instruction in Progress</a:t>
            </a:r>
          </a:p>
          <a:p>
            <a:pPr marL="171450" indent="-171450">
              <a:buFont typeface="Arial" panose="020B0604020202020204" pitchFamily="34" charset="0"/>
              <a:buChar char="•"/>
            </a:pPr>
            <a:r>
              <a:rPr lang="en-US" dirty="0" err="1"/>
              <a:t>Testlet</a:t>
            </a:r>
            <a:r>
              <a:rPr lang="en-US" dirty="0"/>
              <a:t> Assigned</a:t>
            </a:r>
          </a:p>
          <a:p>
            <a:pPr marL="171450" indent="-171450">
              <a:buFont typeface="Arial" panose="020B0604020202020204" pitchFamily="34" charset="0"/>
              <a:buChar char="•"/>
            </a:pPr>
            <a:r>
              <a:rPr lang="en-US" dirty="0"/>
              <a:t>Testing in Progress</a:t>
            </a:r>
          </a:p>
          <a:p>
            <a:pPr marL="171450" indent="-171450">
              <a:buFont typeface="Arial" panose="020B0604020202020204" pitchFamily="34" charset="0"/>
              <a:buChar char="•"/>
            </a:pPr>
            <a:r>
              <a:rPr lang="en-US" dirty="0"/>
              <a:t>Complete</a:t>
            </a:r>
          </a:p>
          <a:p>
            <a:pPr marL="171450" indent="-171450">
              <a:buFont typeface="Arial" panose="020B0604020202020204" pitchFamily="34" charset="0"/>
              <a:buChar char="•"/>
            </a:pPr>
            <a:r>
              <a:rPr lang="en-US" dirty="0"/>
              <a:t>Recommended Linkage Level</a:t>
            </a:r>
          </a:p>
          <a:p>
            <a:pPr marL="171450" indent="-171450">
              <a:buFont typeface="Arial" panose="020B0604020202020204" pitchFamily="34" charset="0"/>
              <a:buChar char="•"/>
            </a:pPr>
            <a:r>
              <a:rPr lang="en-US" dirty="0"/>
              <a:t>Mastery Demonstrated</a:t>
            </a:r>
          </a:p>
          <a:p>
            <a:pPr marL="171450" indent="-171450">
              <a:buFont typeface="Arial" panose="020B0604020202020204" pitchFamily="34" charset="0"/>
              <a:buChar char="•"/>
            </a:pPr>
            <a:r>
              <a:rPr lang="en-US" dirty="0"/>
              <a:t>Mastery Not Demonstrated</a:t>
            </a:r>
          </a:p>
          <a:p>
            <a:pPr marL="171450" indent="-171450">
              <a:buFont typeface="Arial" panose="020B0604020202020204" pitchFamily="34" charset="0"/>
              <a:buChar char="•"/>
            </a:pPr>
            <a:r>
              <a:rPr lang="en-US" dirty="0"/>
              <a:t>Results Not Available</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22177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teacher can access the Essential Elements Status Report for fall and can print the report.  It shows information like the blueprint coverage</a:t>
            </a:r>
            <a:r>
              <a:rPr lang="en-US" baseline="0" dirty="0"/>
              <a:t> and </a:t>
            </a:r>
            <a:r>
              <a:rPr lang="en-US" dirty="0"/>
              <a:t>mastery.</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themes icon brings up choices for the teacher.  The teacher selects the themes that a student should NOT receive.  These themes need only be selected one time for the entire year and will affect each Essential Element during both windows.  It will also carry over to the next year.  However, a teacher can change the selections at any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page has several interactive icons to click on to inform the teacher. Again, we see the First Contact survey icon which can be accessed if the teacher wants to make changes. The PNP Icon, the Credentials, icon, themes for ELA and the print icon are all available to use and are interactive when clicked.</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30274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Year</a:t>
            </a:r>
            <a:r>
              <a:rPr lang="en-US" baseline="0"/>
              <a:t> End states are using the assessment that has been developed for Instructionally Embedded model states. </a:t>
            </a:r>
          </a:p>
          <a:p>
            <a:endParaRPr lang="en-US" baseline="0"/>
          </a:p>
          <a:p>
            <a:r>
              <a:rPr lang="en-US" baseline="0"/>
              <a:t>The view shown does not contain all of the Essential Elements that were seen on the blueprint however that is just due to size limitations.</a:t>
            </a:r>
          </a:p>
          <a:p>
            <a:endParaRPr lang="en-US" baseline="0"/>
          </a:p>
          <a:p>
            <a:r>
              <a:rPr lang="en-US" baseline="0"/>
              <a:t>Note some Essential Elements appear that are not on the Year End blueprint.  The IE blueprint has more Ees than the Year end.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666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95399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summarize</a:t>
            </a:r>
            <a:r>
              <a:rPr lang="en-US" baseline="0"/>
              <a:t> the process for using the Instruction and Assessment Planner, choose an Essential Element and linkage level, use the mini-map for the Essential Element to plan instruction, provide instruction targeting that Essential Element, return to the Instruction and Assessment Planner to assign a testlet and receive the TIP (or makes changes to the plan and repeat the necessary steps), then assess the student. </a:t>
            </a:r>
          </a:p>
          <a:p>
            <a:endParaRPr lang="en-US" baseline="0"/>
          </a:p>
          <a:p>
            <a:r>
              <a:rPr lang="en-US" baseline="0"/>
              <a:t>Reference this training and the helplet video when getting started in the Instruction and Assessment Planner.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2618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62696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summarize</a:t>
            </a:r>
            <a:r>
              <a:rPr lang="en-US" baseline="0"/>
              <a:t> the process for using the Instruction and Assessment Planner, choose an Essential Element and linkage level, use the mini-map for the Essential Element to plan instruction, provide instruction targeting that Essential Element, return to the Instruction and Assessment Planner to assign a testlet and receive the TIP (or makes changes to the plan and repeat the necessary steps), then assess the student. </a:t>
            </a:r>
          </a:p>
          <a:p>
            <a:endParaRPr lang="en-US" baseline="0"/>
          </a:p>
          <a:p>
            <a:r>
              <a:rPr lang="en-US" baseline="0"/>
              <a:t>Reference this training and the helplet video when getting started in the Instruction and Assessment Planner.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79216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time a testlet is assigned to Educator Portal, a corresponding Testlet Information Page becomes available in Educator Portal, which helps the teacher prepare to administer the testlet. The Testlet Information Page provides information about any materials needed to administer the testlet so that the teacher is not surprised and inconvenienced when sitting down with a student to administer the testlet in Student Portal. </a:t>
            </a:r>
          </a:p>
          <a:p>
            <a:endParaRPr lang="en-US"/>
          </a:p>
          <a:p>
            <a:r>
              <a:rPr lang="en-US"/>
              <a:t>A Testlet Information Page is only available once Instruction Complete Assign Testlet is selected in the Instruction and Assessment Planner because a Testlet Information Page is testlet-specific.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7470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step is to repeat the process of choosing Essential Elements and linkage levels, creating instructional plans, providing instruction, assigning testlets, and assessing. This process continues throughout the instructionally embedded assessments window. </a:t>
            </a:r>
          </a:p>
          <a:p>
            <a:endParaRPr lang="en-US"/>
          </a:p>
          <a:p>
            <a:r>
              <a:rPr lang="en-US"/>
              <a:t>When starting the process again, decide whether the student needs additional instruction on the previously chosen Essential Element, perhaps at a different linkage level (higher or lower) or if the student is ready to move on to another Essential Element.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35702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lvl="0"/>
            <a:r>
              <a:rPr lang="en-US"/>
              <a:t>There are two types of </a:t>
            </a:r>
            <a:r>
              <a:rPr lang="en-US" err="1"/>
              <a:t>testlets</a:t>
            </a:r>
            <a:r>
              <a:rPr lang="en-US"/>
              <a:t>: computer-delivered and teacher-administered. Both are delivered in Student Portal. They mean exactly what their names indicate. A computer-delivered testlet is completed by the student on a computer or tablet in Student Portal. A teacher-administered testlet is delivered in Student</a:t>
            </a:r>
            <a:r>
              <a:rPr lang="en-US" baseline="0"/>
              <a:t> Portal</a:t>
            </a:r>
            <a:r>
              <a:rPr lang="en-US"/>
              <a:t>; however, scripted directions are provided to the test administrator, and the test administrator</a:t>
            </a:r>
            <a:r>
              <a:rPr lang="en-US" baseline="0"/>
              <a:t> </a:t>
            </a:r>
            <a:r>
              <a:rPr lang="en-US"/>
              <a:t>interacts directly with the student in administering the testlet. Then the test administrator</a:t>
            </a:r>
            <a:r>
              <a:rPr lang="en-US" baseline="0"/>
              <a:t> </a:t>
            </a:r>
            <a:r>
              <a:rPr lang="en-US"/>
              <a:t>records the student’s responses in Student Portal. </a:t>
            </a:r>
          </a:p>
          <a:p>
            <a:pPr lvl="0"/>
            <a:endParaRPr lang="en-US"/>
          </a:p>
          <a:p>
            <a:pPr lvl="0"/>
            <a:r>
              <a:rPr lang="en-US"/>
              <a:t>As discussed in Module 1, </a:t>
            </a:r>
            <a:r>
              <a:rPr lang="en-US" err="1"/>
              <a:t>testlets</a:t>
            </a:r>
            <a:r>
              <a:rPr lang="en-US"/>
              <a:t> include two primary parts: the engagement activity and the actual testlet items or questions. </a:t>
            </a:r>
          </a:p>
        </p:txBody>
      </p:sp>
      <p:sp>
        <p:nvSpPr>
          <p:cNvPr id="4" name="Footer Placeholder 3"/>
          <p:cNvSpPr>
            <a:spLocks noGrp="1"/>
          </p:cNvSpPr>
          <p:nvPr>
            <p:ph type="ftr" sz="quarter" idx="10"/>
          </p:nvPr>
        </p:nvSpPr>
        <p:spPr>
          <a:xfrm>
            <a:off x="0" y="9119475"/>
            <a:ext cx="4746627" cy="48006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Module 2 – Year-End Model – ELA, Mathematics, and Science</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5112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kern="1200" baseline="0">
                <a:effectLst/>
                <a:latin typeface="+mn-lt"/>
                <a:ea typeface="+mn-ea"/>
                <a:cs typeface="+mn-cs"/>
              </a:rPr>
              <a:t>Module 2 addressed the various accessibility </a:t>
            </a:r>
            <a:r>
              <a:rPr lang="en-US"/>
              <a:t>supports available in the</a:t>
            </a:r>
            <a:r>
              <a:rPr lang="en-US" kern="1200" baseline="0">
                <a:effectLst/>
                <a:latin typeface="+mn-lt"/>
                <a:ea typeface="+mn-ea"/>
                <a:cs typeface="+mn-cs"/>
              </a:rPr>
              <a:t> DLM alternate assessment. </a:t>
            </a:r>
            <a:r>
              <a:rPr lang="en-US"/>
              <a:t>In the Personal Needs and Preferences profile within Educator Portal, </a:t>
            </a:r>
            <a:r>
              <a:rPr lang="en-US" kern="1200" baseline="0">
                <a:effectLst/>
                <a:latin typeface="+mn-lt"/>
                <a:ea typeface="+mn-ea"/>
                <a:cs typeface="+mn-cs"/>
              </a:rPr>
              <a:t>the test administrator </a:t>
            </a:r>
            <a:r>
              <a:rPr lang="en-US"/>
              <a:t>who is most familiar with the student selects the supports for each student as</a:t>
            </a:r>
            <a:r>
              <a:rPr lang="en-US" kern="1200" baseline="0">
                <a:effectLst/>
                <a:latin typeface="+mn-lt"/>
                <a:ea typeface="+mn-ea"/>
                <a:cs typeface="+mn-cs"/>
              </a:rPr>
              <a:t> </a:t>
            </a:r>
            <a:r>
              <a:rPr lang="en-US"/>
              <a:t>agreed upon by the IEP team. </a:t>
            </a:r>
            <a:r>
              <a:rPr lang="en-US" kern="1200" baseline="0">
                <a:effectLst/>
                <a:latin typeface="+mn-lt"/>
                <a:ea typeface="+mn-ea"/>
                <a:cs typeface="+mn-cs"/>
              </a:rPr>
              <a:t>This is the test administrator’s opportunity to customize the assessment by selecting the accessibility </a:t>
            </a:r>
            <a:r>
              <a:rPr lang="en-US"/>
              <a:t>supports each</a:t>
            </a:r>
            <a:r>
              <a:rPr lang="en-US" kern="1200" baseline="0">
                <a:effectLst/>
                <a:latin typeface="+mn-lt"/>
                <a:ea typeface="+mn-ea"/>
                <a:cs typeface="+mn-cs"/>
              </a:rPr>
              <a:t> student will need in order to access their testlets.</a:t>
            </a:r>
            <a:r>
              <a:rPr lang="en-US"/>
              <a:t> </a:t>
            </a:r>
          </a:p>
          <a:p>
            <a:endParaRPr lang="en-US"/>
          </a:p>
          <a:p>
            <a:r>
              <a:rPr lang="en-US"/>
              <a:t>The assessments are then delivered to the student using Student Portal, which include</a:t>
            </a:r>
            <a:r>
              <a:rPr lang="en-US">
                <a:solidFill>
                  <a:srgbClr val="FF0000"/>
                </a:solidFill>
              </a:rPr>
              <a:t>s</a:t>
            </a:r>
            <a:r>
              <a:rPr lang="en-US"/>
              <a:t> the chosen supports. By combining the supports in Student Portal along with allowable </a:t>
            </a:r>
            <a:r>
              <a:rPr lang="en-US">
                <a:solidFill>
                  <a:srgbClr val="FF0000"/>
                </a:solidFill>
              </a:rPr>
              <a:t>assessment</a:t>
            </a:r>
            <a:r>
              <a:rPr lang="en-US"/>
              <a:t> practices and flexible test administration procedures, a test administrator can help to eliminate barriers, allowing students to demonstrate what they know and can do with the most appropriate level of independence, thus improving student success. </a:t>
            </a:r>
            <a:endParaRPr lang="en-US">
              <a:cs typeface="Calibri"/>
            </a:endParaRPr>
          </a:p>
          <a:p>
            <a:endParaRPr lang="en-US" kern="1200" baseline="0">
              <a:latin typeface="+mn-lt"/>
              <a:cs typeface="Calibri"/>
            </a:endParaRPr>
          </a:p>
          <a:p>
            <a:r>
              <a:rPr lang="en-US"/>
              <a:t>T</a:t>
            </a:r>
            <a:r>
              <a:rPr lang="en-US" kern="1200" baseline="0">
                <a:effectLst/>
                <a:latin typeface="+mn-lt"/>
                <a:ea typeface="+mn-ea"/>
                <a:cs typeface="+mn-cs"/>
              </a:rPr>
              <a:t>he test administrator must </a:t>
            </a:r>
            <a:r>
              <a:rPr lang="en-US" kern="1200" baseline="0">
                <a:solidFill>
                  <a:srgbClr val="FF0000"/>
                </a:solidFill>
                <a:effectLst/>
                <a:latin typeface="+mn-lt"/>
                <a:ea typeface="+mn-ea"/>
                <a:cs typeface="+mn-cs"/>
              </a:rPr>
              <a:t>also</a:t>
            </a:r>
            <a:r>
              <a:rPr lang="en-US" kern="1200" baseline="0">
                <a:effectLst/>
                <a:latin typeface="+mn-lt"/>
                <a:ea typeface="+mn-ea"/>
                <a:cs typeface="+mn-cs"/>
              </a:rPr>
              <a:t> complete a First Contact survey for each student </a:t>
            </a:r>
            <a:r>
              <a:rPr lang="en-US" kern="1200" baseline="0">
                <a:solidFill>
                  <a:srgbClr val="FF0000"/>
                </a:solidFill>
                <a:effectLst/>
                <a:latin typeface="+mn-lt"/>
                <a:ea typeface="+mn-ea"/>
                <a:cs typeface="+mn-cs"/>
              </a:rPr>
              <a:t>in Educator Portal</a:t>
            </a:r>
            <a:r>
              <a:rPr lang="en-US" kern="1200" baseline="0">
                <a:effectLst/>
                <a:latin typeface="+mn-lt"/>
                <a:ea typeface="+mn-ea"/>
                <a:cs typeface="+mn-cs"/>
              </a:rPr>
              <a:t>. Remember the First Contact survey is where the test administrator supplies information about each student’s learning characteristics so that the system can determine which linkage level is best for the student’s first testlet. Therefore, an initial testlet will not be available for a student until the test administrator completes the First Contact survey for that student.</a:t>
            </a:r>
            <a:r>
              <a:rPr lang="en-US"/>
              <a:t> </a:t>
            </a:r>
            <a:endParaRPr lang="en-US">
              <a:cs typeface="Calibri"/>
            </a:endParaRPr>
          </a:p>
          <a:p>
            <a:endParaRPr lang="en-US">
              <a:cs typeface="Calibri"/>
            </a:endParaRPr>
          </a:p>
          <a:p>
            <a:pPr lvl="0"/>
            <a:r>
              <a:rPr lang="en-US" kern="1200" baseline="0">
                <a:effectLst/>
                <a:latin typeface="+mn-lt"/>
                <a:ea typeface="+mn-ea"/>
                <a:cs typeface="+mn-cs"/>
              </a:rPr>
              <a:t>Although this training does not show how to fill out the Personal Needs and Preferences profile or the First Contact survey, a Personal Learning Profile training is available on the state pages of the DLM webpage.</a:t>
            </a:r>
            <a:r>
              <a:rPr lang="en-US"/>
              <a:t> </a:t>
            </a:r>
            <a:r>
              <a:rPr lang="en-US" kern="1200" baseline="0">
                <a:effectLst/>
                <a:latin typeface="+mn-lt"/>
                <a:ea typeface="+mn-ea"/>
                <a:cs typeface="+mn-cs"/>
              </a:rPr>
              <a:t> Several states require completion of the Personal Learning Profile training as a part of this required Test Administrator Training. If required, the training will appear in Moodle after </a:t>
            </a:r>
            <a:r>
              <a:rPr lang="en-US" kern="1200" baseline="0">
                <a:solidFill>
                  <a:srgbClr val="FF0000"/>
                </a:solidFill>
                <a:effectLst/>
                <a:latin typeface="+mn-lt"/>
                <a:ea typeface="+mn-ea"/>
                <a:cs typeface="+mn-cs"/>
              </a:rPr>
              <a:t>the</a:t>
            </a:r>
            <a:r>
              <a:rPr lang="en-US" kern="1200">
                <a:solidFill>
                  <a:srgbClr val="FF0000"/>
                </a:solidFill>
                <a:effectLst/>
                <a:latin typeface="+mn-lt"/>
                <a:ea typeface="+mn-ea"/>
                <a:cs typeface="+mn-cs"/>
              </a:rPr>
              <a:t> completion of </a:t>
            </a:r>
            <a:r>
              <a:rPr lang="en-US" kern="1200" baseline="0">
                <a:effectLst/>
                <a:latin typeface="+mn-lt"/>
                <a:ea typeface="+mn-ea"/>
                <a:cs typeface="+mn-cs"/>
              </a:rPr>
              <a:t>the</a:t>
            </a:r>
            <a:r>
              <a:rPr lang="en-US" kern="1200">
                <a:effectLst/>
                <a:latin typeface="+mn-lt"/>
                <a:ea typeface="+mn-ea"/>
                <a:cs typeface="+mn-cs"/>
              </a:rPr>
              <a:t> </a:t>
            </a:r>
            <a:r>
              <a:rPr lang="en-US" kern="1200">
                <a:solidFill>
                  <a:srgbClr val="FF0000"/>
                </a:solidFill>
                <a:effectLst/>
                <a:latin typeface="+mn-lt"/>
                <a:ea typeface="+mn-ea"/>
                <a:cs typeface="+mn-cs"/>
              </a:rPr>
              <a:t>Module 4 </a:t>
            </a:r>
            <a:r>
              <a:rPr lang="en-US" kern="1200" baseline="0">
                <a:effectLst/>
                <a:latin typeface="+mn-lt"/>
                <a:ea typeface="+mn-ea"/>
                <a:cs typeface="+mn-cs"/>
              </a:rPr>
              <a:t>post-test.</a:t>
            </a:r>
            <a:r>
              <a:rPr lang="en-US"/>
              <a:t> </a:t>
            </a: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Module 3 – Year-End Model – ELA, Mathematics, and Science</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02335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66">
              <a:defRPr/>
            </a:pPr>
            <a:r>
              <a:rPr lang="en-US"/>
              <a:t>Most </a:t>
            </a:r>
            <a:r>
              <a:rPr lang="en-US" err="1"/>
              <a:t>testlets</a:t>
            </a:r>
            <a:r>
              <a:rPr lang="en-US"/>
              <a:t> are computer-</a:t>
            </a:r>
            <a:r>
              <a:rPr lang="en-US" baseline="0"/>
              <a:t>delivered</a:t>
            </a:r>
            <a:r>
              <a:rPr lang="en-US"/>
              <a:t>. There are several different types of items students will encounter in computer-delivered </a:t>
            </a:r>
            <a:r>
              <a:rPr lang="en-US" err="1"/>
              <a:t>testlets</a:t>
            </a:r>
            <a:r>
              <a:rPr lang="en-US"/>
              <a:t>, which will be explored over the next several slides. </a:t>
            </a:r>
          </a:p>
          <a:p>
            <a:pPr defTabSz="914266">
              <a:defRPr/>
            </a:pPr>
            <a:endParaRPr lang="en-US"/>
          </a:p>
          <a:p>
            <a:pPr defTabSz="914266">
              <a:defRPr/>
            </a:pPr>
            <a:r>
              <a:rPr lang="en-US"/>
              <a:t>Before looking at the different item</a:t>
            </a:r>
            <a:r>
              <a:rPr lang="en-US" baseline="0"/>
              <a:t> types, it is important to understand that computer-delivered </a:t>
            </a:r>
            <a:r>
              <a:rPr lang="en-US" baseline="0" err="1"/>
              <a:t>testlets</a:t>
            </a:r>
            <a:r>
              <a:rPr lang="en-US" baseline="0"/>
              <a:t> should do two things: maximize student interaction and student independence.  The items are written to the student.  </a:t>
            </a:r>
            <a:r>
              <a:rPr lang="en-US" baseline="0">
                <a:solidFill>
                  <a:srgbClr val="FF0000"/>
                </a:solidFill>
              </a:rPr>
              <a:t>If able</a:t>
            </a:r>
            <a:r>
              <a:rPr lang="en-US" baseline="0"/>
              <a:t>, the student enters their responses independently.  If the student needs assistance, the test administrator may enter the student’s responses. The student may also receive support in navigating from one screen to the next, but prompting is not allowed. Other allowable and unallowable test administration practices will be covered later in the training.</a:t>
            </a:r>
          </a:p>
          <a:p>
            <a:endParaRPr lang="en-US" baseline="0"/>
          </a:p>
          <a:p>
            <a:r>
              <a:rPr lang="en-US" baseline="0"/>
              <a:t>Keep in mind that while the DLM alternate assessment is computer-based, it is not intended to assess a student’s ability to use the technology, which is why accessibility features are built in and supports are allowed. </a:t>
            </a:r>
          </a:p>
          <a:p>
            <a:endParaRPr lang="en-US"/>
          </a:p>
          <a:p>
            <a:pPr defTabSz="914266">
              <a:defRPr/>
            </a:pPr>
            <a:endParaRPr lang="en-US"/>
          </a:p>
        </p:txBody>
      </p:sp>
      <p:sp>
        <p:nvSpPr>
          <p:cNvPr id="4" name="Footer Placeholder 3"/>
          <p:cNvSpPr>
            <a:spLocks noGrp="1"/>
          </p:cNvSpPr>
          <p:nvPr>
            <p:ph type="ftr" sz="quarter" idx="10"/>
          </p:nvPr>
        </p:nvSpPr>
        <p:spPr>
          <a:xfrm>
            <a:off x="0" y="9119475"/>
            <a:ext cx="4625848" cy="48006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Module 2 – Year-End Model – ELA, Mathematics, and Science</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95369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pPr lvl="0"/>
            <a:r>
              <a:rPr lang="en-US" dirty="0"/>
              <a:t>Teacher-administered </a:t>
            </a:r>
            <a:r>
              <a:rPr lang="en-US" dirty="0" err="1"/>
              <a:t>testlets</a:t>
            </a:r>
            <a:r>
              <a:rPr lang="en-US" dirty="0"/>
              <a:t> are written to the test administrator. Still, like computer-delivered </a:t>
            </a:r>
            <a:r>
              <a:rPr lang="en-US" dirty="0" err="1"/>
              <a:t>testlets</a:t>
            </a:r>
            <a:r>
              <a:rPr lang="en-US" dirty="0"/>
              <a:t>, teacher-administered </a:t>
            </a:r>
            <a:r>
              <a:rPr lang="en-US" dirty="0" err="1"/>
              <a:t>testlets</a:t>
            </a:r>
            <a:r>
              <a:rPr lang="en-US" dirty="0"/>
              <a:t> are accessed in Student Portal. The test administrator is given a script to follow, step by step. The script tells the test administrator what to say and do throughout the </a:t>
            </a:r>
            <a:r>
              <a:rPr lang="en-US" dirty="0" err="1"/>
              <a:t>testlet</a:t>
            </a:r>
            <a:r>
              <a:rPr lang="en-US" dirty="0"/>
              <a:t>, and the test administrator observes what the student does in response to the script</a:t>
            </a:r>
            <a:r>
              <a:rPr lang="en-US" dirty="0">
                <a:solidFill>
                  <a:srgbClr val="FF0000"/>
                </a:solidFill>
              </a:rPr>
              <a:t>, and</a:t>
            </a:r>
            <a:r>
              <a:rPr lang="en-US" dirty="0"/>
              <a:t> then enters the student’s responses based on those observations. </a:t>
            </a:r>
          </a:p>
          <a:p>
            <a:pPr lvl="0"/>
            <a:endParaRPr lang="en-US" dirty="0"/>
          </a:p>
          <a:p>
            <a:pPr lvl="0"/>
            <a:r>
              <a:rPr lang="en-US" dirty="0"/>
              <a:t>Teacher-administered </a:t>
            </a:r>
            <a:r>
              <a:rPr lang="en-US" dirty="0" err="1"/>
              <a:t>testlets</a:t>
            </a:r>
            <a:r>
              <a:rPr lang="en-US" dirty="0"/>
              <a:t> are predominantly at the lower linkage levels because students with the most complex needs may still be developing symbolic understandings. Teacher-administered </a:t>
            </a:r>
            <a:r>
              <a:rPr lang="en-US" dirty="0" err="1"/>
              <a:t>testlets</a:t>
            </a:r>
            <a:r>
              <a:rPr lang="en-US" dirty="0"/>
              <a:t> are also used when the content cannot be assessed with information presented on the computer screen. </a:t>
            </a:r>
          </a:p>
          <a:p>
            <a:pPr lvl="0"/>
            <a:endParaRPr lang="en-US" dirty="0"/>
          </a:p>
          <a:p>
            <a:pPr lvl="0"/>
            <a:r>
              <a:rPr lang="en-US" dirty="0"/>
              <a:t>Also, no matter what grade or linkage level, one of the student’s ELA </a:t>
            </a:r>
            <a:r>
              <a:rPr lang="en-US" dirty="0" err="1"/>
              <a:t>testlets</a:t>
            </a:r>
            <a:r>
              <a:rPr lang="en-US" dirty="0"/>
              <a:t> will be a writing </a:t>
            </a:r>
            <a:r>
              <a:rPr lang="en-US" dirty="0" err="1"/>
              <a:t>testlet</a:t>
            </a:r>
            <a:r>
              <a:rPr lang="en-US" dirty="0"/>
              <a:t>. All writing </a:t>
            </a:r>
            <a:r>
              <a:rPr lang="en-US" dirty="0" err="1"/>
              <a:t>testlets</a:t>
            </a:r>
            <a:r>
              <a:rPr lang="en-US" dirty="0"/>
              <a:t> are teacher-administered.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1" y="9119475"/>
            <a:ext cx="4964030" cy="48006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Module 2 – Year-End Model – ELA, Mathematics, and Science</a:t>
            </a:r>
          </a:p>
        </p:txBody>
      </p:sp>
    </p:spTree>
    <p:extLst>
      <p:ext uri="{BB962C8B-B14F-4D97-AF65-F5344CB8AC3E}">
        <p14:creationId xmlns:p14="http://schemas.microsoft.com/office/powerpoint/2010/main" val="1079734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pPr lvl="0"/>
            <a:r>
              <a:rPr lang="en-US"/>
              <a:t>All writing </a:t>
            </a:r>
            <a:r>
              <a:rPr lang="en-US" err="1"/>
              <a:t>testlets</a:t>
            </a:r>
            <a:r>
              <a:rPr lang="en-US"/>
              <a:t> are teacher-administered. The test administrator delivers a structured writing activity to the student.  The testlet begins with an engagement activity that requires the student to select a writing topic. Then step-by-step scripted directions are provided which ask the student to engage in writing tasks. After each step, the test administrator records the student’s response in Student Portal.  Some writing </a:t>
            </a:r>
            <a:r>
              <a:rPr lang="en-US" err="1"/>
              <a:t>testlets</a:t>
            </a:r>
            <a:r>
              <a:rPr lang="en-US"/>
              <a:t> also require the test administrator to evaluate the written product. In all cases, selections are made from the onscreen options that best reflect the test administrator’s observations. The student’s writing product is not submitted. </a:t>
            </a:r>
          </a:p>
          <a:p>
            <a:r>
              <a:rPr lang="en-US"/>
              <a:t> </a:t>
            </a:r>
          </a:p>
          <a:p>
            <a:r>
              <a:rPr lang="en-US"/>
              <a:t>There is a separate video that provides more information about the writing </a:t>
            </a:r>
            <a:r>
              <a:rPr lang="en-US" err="1"/>
              <a:t>testlets</a:t>
            </a:r>
            <a:r>
              <a:rPr lang="en-US"/>
              <a:t>. Access the video on the Educator Resource Page found on the state pages of the DLM website. </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0" y="9119475"/>
            <a:ext cx="5048575" cy="48006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Module 2 – Year-End Model – ELA, Mathematics, and Science</a:t>
            </a:r>
          </a:p>
        </p:txBody>
      </p:sp>
    </p:spTree>
    <p:extLst>
      <p:ext uri="{BB962C8B-B14F-4D97-AF65-F5344CB8AC3E}">
        <p14:creationId xmlns:p14="http://schemas.microsoft.com/office/powerpoint/2010/main" val="27607509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a:solidFill>
                  <a:srgbClr val="FF0000"/>
                </a:solidFill>
              </a:rPr>
              <a:t>Test administrators are required to assess students each spring. </a:t>
            </a:r>
            <a:r>
              <a:rPr lang="en-US"/>
              <a:t>Each state chooses its own spring assessment window sometime between mid-March and early June. Be sure to follow state guidance regarding the dates for the spring assessment window. Remember students complete 5 to 10 testlets in each subject area,</a:t>
            </a:r>
            <a:r>
              <a:rPr lang="en-US" baseline="0"/>
              <a:t> and a</a:t>
            </a:r>
            <a:r>
              <a:rPr lang="en-US"/>
              <a:t>ll testlets for every student must be completed by the end of the assessment window. Plan accordingly. Considerations for planning and scheduling assessment sessions are provided in Module 4. </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42D60B-EDCA-2F4C-AD68-B4E11A177A9E}" type="datetime1">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10/8/2019</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Module 3 – Year-End Model – ELA, Mathematics, and Science</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06758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2538" y="501650"/>
            <a:ext cx="4800600" cy="3600450"/>
          </a:xfrm>
        </p:spPr>
      </p:sp>
      <p:sp>
        <p:nvSpPr>
          <p:cNvPr id="3" name="Notes Placeholder 2"/>
          <p:cNvSpPr>
            <a:spLocks noGrp="1"/>
          </p:cNvSpPr>
          <p:nvPr>
            <p:ph type="body" idx="1"/>
          </p:nvPr>
        </p:nvSpPr>
        <p:spPr/>
        <p:txBody>
          <a:bodyPr>
            <a:normAutofit lnSpcReduction="10000"/>
          </a:bodyPr>
          <a:lstStyle/>
          <a:p>
            <a:pPr defTabSz="1640342">
              <a:defRPr/>
            </a:pPr>
            <a:r>
              <a:rPr lang="en-US" kern="1200">
                <a:effectLst/>
                <a:latin typeface="+mn-lt"/>
                <a:ea typeface="+mn-ea"/>
                <a:cs typeface="+mn-cs"/>
              </a:rPr>
              <a:t>The entire assessment for a content area is comprised of a series of mini‐assessments. These mini‐assessments are called </a:t>
            </a:r>
            <a:r>
              <a:rPr lang="en-US" kern="1200" err="1">
                <a:effectLst/>
                <a:latin typeface="+mn-lt"/>
                <a:ea typeface="+mn-ea"/>
                <a:cs typeface="+mn-cs"/>
              </a:rPr>
              <a:t>testlets</a:t>
            </a:r>
            <a:r>
              <a:rPr lang="en-US" kern="1200">
                <a:effectLst/>
                <a:latin typeface="+mn-lt"/>
                <a:ea typeface="+mn-ea"/>
                <a:cs typeface="+mn-cs"/>
              </a:rPr>
              <a:t>. Each testlet is limited to 3‐to‐9 conceptually‐related items to prevent fatiguing the student, and all items within a single testlet align to only one linkage level. Each </a:t>
            </a:r>
            <a:r>
              <a:rPr lang="en-US" kern="1200" err="1">
                <a:effectLst/>
                <a:latin typeface="+mn-lt"/>
                <a:ea typeface="+mn-ea"/>
                <a:cs typeface="+mn-cs"/>
              </a:rPr>
              <a:t>testlet</a:t>
            </a:r>
            <a:r>
              <a:rPr lang="en-US" kern="1200">
                <a:effectLst/>
                <a:latin typeface="+mn-lt"/>
                <a:ea typeface="+mn-ea"/>
                <a:cs typeface="+mn-cs"/>
              </a:rPr>
              <a:t> must be administered one‐on‐one between the test administrator and the student. A student typically takes between 5‐to‐15 minutes to complete a </a:t>
            </a:r>
            <a:r>
              <a:rPr lang="en-US" kern="1200" err="1">
                <a:effectLst/>
                <a:latin typeface="+mn-lt"/>
                <a:ea typeface="+mn-ea"/>
                <a:cs typeface="+mn-cs"/>
              </a:rPr>
              <a:t>testlet</a:t>
            </a:r>
            <a:r>
              <a:rPr lang="en-US" kern="1200">
                <a:effectLst/>
                <a:latin typeface="+mn-lt"/>
                <a:ea typeface="+mn-ea"/>
                <a:cs typeface="+mn-cs"/>
              </a:rPr>
              <a:t>.</a:t>
            </a:r>
          </a:p>
          <a:p>
            <a:endParaRPr lang="en-US" sz="2200"/>
          </a:p>
          <a:p>
            <a:r>
              <a:rPr lang="en-US" kern="1200">
                <a:effectLst/>
                <a:latin typeface="+mn-lt"/>
                <a:ea typeface="+mn-ea"/>
                <a:cs typeface="+mn-cs"/>
              </a:rPr>
              <a:t>Depending on the grade, there are 7‐to‐9 testlets each for the entire ELA and mathematics assessments, and each of these testlets will address one or more Essential Elements.</a:t>
            </a:r>
            <a:r>
              <a:rPr lang="en-US" kern="1200" baseline="0">
                <a:effectLst/>
                <a:latin typeface="+mn-lt"/>
                <a:ea typeface="+mn-ea"/>
                <a:cs typeface="+mn-cs"/>
              </a:rPr>
              <a:t> </a:t>
            </a:r>
            <a:r>
              <a:rPr lang="en-US" kern="1200">
                <a:effectLst/>
                <a:latin typeface="+mn-lt"/>
                <a:ea typeface="+mn-ea"/>
                <a:cs typeface="+mn-cs"/>
              </a:rPr>
              <a:t>However, for science, there are nine testlets regardless of the grade, and each testlet only addresses a single Essential Element. For states that assess high school science using End of Instruction biology, there are 10 testlets total.</a:t>
            </a:r>
            <a:endParaRPr lang="en-US" kern="1200">
              <a:latin typeface="+mn-lt"/>
              <a:cs typeface="Calibri"/>
            </a:endParaRPr>
          </a:p>
          <a:p>
            <a:r>
              <a:rPr lang="en-US" sz="2200"/>
              <a:t> </a:t>
            </a:r>
          </a:p>
          <a:p>
            <a:r>
              <a:rPr lang="en-US" kern="1200">
                <a:effectLst/>
                <a:latin typeface="+mn-lt"/>
                <a:ea typeface="+mn-ea"/>
                <a:cs typeface="+mn-cs"/>
              </a:rPr>
              <a:t>All testlets must be completed within the state‐set spring assessment window.</a:t>
            </a:r>
            <a:endParaRPr lang="en-US" kern="1200">
              <a:latin typeface="+mn-lt"/>
              <a:cs typeface="Calibri"/>
            </a:endParaRPr>
          </a:p>
          <a:p>
            <a:r>
              <a:rPr lang="en-US" sz="2200"/>
              <a:t> </a:t>
            </a:r>
          </a:p>
          <a:p>
            <a:r>
              <a:rPr lang="en-US" kern="1200">
                <a:effectLst/>
                <a:latin typeface="+mn-lt"/>
                <a:ea typeface="+mn-ea"/>
                <a:cs typeface="+mn-cs"/>
              </a:rPr>
              <a:t>The system determines the linkage level of each testlet for each student. More information about how the system makes those determinations is provided later in the training.</a:t>
            </a:r>
            <a:endParaRPr lang="en-US" kern="1200">
              <a:latin typeface="+mn-lt"/>
              <a:cs typeface="Calibri"/>
            </a:endParaRPr>
          </a:p>
        </p:txBody>
      </p:sp>
      <p:sp>
        <p:nvSpPr>
          <p:cNvPr id="8" name="Footer Placeholder 7"/>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Module 1 – Year-End Model – ELA, Mathematics, and Science</a:t>
            </a:r>
          </a:p>
        </p:txBody>
      </p:sp>
      <p:sp>
        <p:nvSpPr>
          <p:cNvPr id="9" name="Slide Number Placeholder 8"/>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53053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a:t>For the spring assessment window, the</a:t>
            </a:r>
            <a:r>
              <a:rPr lang="en-US" baseline="0"/>
              <a:t> Test Progress column in Educator Portal </a:t>
            </a:r>
            <a:r>
              <a:rPr lang="en-US" baseline="0">
                <a:solidFill>
                  <a:srgbClr val="FF0000"/>
                </a:solidFill>
              </a:rPr>
              <a:t>shows the number of testlets completed by the student </a:t>
            </a:r>
            <a:r>
              <a:rPr lang="en-US" baseline="0"/>
              <a:t>for a content area. </a:t>
            </a:r>
            <a:r>
              <a:rPr lang="en-US"/>
              <a:t>When a student completes a testlet in Student Portal, the number of testlets remaining will be displayed. </a:t>
            </a:r>
            <a:r>
              <a:rPr lang="en-US" baseline="0">
                <a:solidFill>
                  <a:srgbClr val="FF0000"/>
                </a:solidFill>
              </a:rPr>
              <a:t>If a student wishes to keep track of the number of completed testlets and the number that remain, consider making a testing progress chart for the student with checkmarks or stickers for each completed testlet.</a:t>
            </a:r>
            <a:r>
              <a:rPr lang="en-US"/>
              <a:t> </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E744B9-8565-4A45-B5A0-A4A732E6DE1A}" type="datetime1">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10/8/2019</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Module 3 – Year-End Model – ELA, Mathematics, and Science</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17488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a:solidFill>
                  <a:srgbClr val="FF0000"/>
                </a:solidFill>
              </a:rPr>
              <a:t>Test administrators are required to assess students each spring. </a:t>
            </a:r>
            <a:r>
              <a:rPr lang="en-US"/>
              <a:t>Each state chooses its own spring assessment window sometime between mid-March and early June. Be sure to follow state guidance regarding the dates for the spring assessment window. Remember students complete 5 to 10 testlets in each subject area,</a:t>
            </a:r>
            <a:r>
              <a:rPr lang="en-US" baseline="0"/>
              <a:t> and a</a:t>
            </a:r>
            <a:r>
              <a:rPr lang="en-US"/>
              <a:t>ll testlets for every student must be completed by the end of the assessment window. Plan accordingly. Considerations for planning and scheduling assessment sessions are provided in Module 4. </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42D60B-EDCA-2F4C-AD68-B4E11A177A9E}"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Module 3 – Year-End Model – ELA, Mathematics, and Science</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20459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8575" y="733425"/>
            <a:ext cx="4879975" cy="3660775"/>
          </a:xfrm>
        </p:spPr>
      </p:sp>
      <p:sp>
        <p:nvSpPr>
          <p:cNvPr id="3" name="Notes Placeholder 2"/>
          <p:cNvSpPr>
            <a:spLocks noGrp="1"/>
          </p:cNvSpPr>
          <p:nvPr>
            <p:ph type="body" idx="1"/>
          </p:nvPr>
        </p:nvSpPr>
        <p:spPr/>
        <p:txBody>
          <a:bodyPr/>
          <a:lstStyle/>
          <a:p>
            <a:r>
              <a:rPr lang="en-US"/>
              <a:t>Each time a </a:t>
            </a:r>
            <a:r>
              <a:rPr lang="en-US" err="1"/>
              <a:t>testlet</a:t>
            </a:r>
            <a:r>
              <a:rPr lang="en-US"/>
              <a:t> is assigned to a student, a unique </a:t>
            </a:r>
            <a:r>
              <a:rPr lang="en-US" err="1"/>
              <a:t>Testlet</a:t>
            </a:r>
            <a:r>
              <a:rPr lang="en-US"/>
              <a:t> Information Page, commonly referred to as a TIP, becomes available in Educator Portal under the Test Management section during the spring assessment window. The TIP provides information the test administrator will need in order to administer the </a:t>
            </a:r>
            <a:r>
              <a:rPr lang="en-US" err="1"/>
              <a:t>testlet</a:t>
            </a:r>
            <a:r>
              <a:rPr lang="en-US"/>
              <a:t> to the student. Test administrators may download or print the TIP if desired; however, after the </a:t>
            </a:r>
            <a:r>
              <a:rPr lang="en-US" err="1"/>
              <a:t>testlet</a:t>
            </a:r>
            <a:r>
              <a:rPr lang="en-US"/>
              <a:t> is administered, the downloaded or printed TIP must be destroyed because TIPs are considered secure testing materials. </a:t>
            </a:r>
          </a:p>
          <a:p>
            <a:pPr lvl="0"/>
            <a:endParaRPr lang="en-US"/>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B304A7-AC3B-0C45-9282-110BCE46C027}" type="datetime1">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10/8/2019</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Module 3 – Year-End Model – ELA, Mathematics, and Science</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3104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a:t>The sample TIP shown here is for a mathematics testlet. Like all TIPs, it provides specific information about the testlet, including the type of testlet (computer-delivered or teacher-administered) the number of items, any materials that may be needed, and suggested substitutions for materials. </a:t>
            </a:r>
            <a:r>
              <a:rPr lang="en-US">
                <a:solidFill>
                  <a:srgbClr val="FF0000"/>
                </a:solidFill>
              </a:rPr>
              <a:t>When applicable, the TIP also </a:t>
            </a:r>
            <a:r>
              <a:rPr lang="en-US"/>
              <a:t>includes alternate text for students with visual impairments, accessibility supports not allowed, and science picture response cards to be printed.</a:t>
            </a:r>
          </a:p>
          <a:p>
            <a:pPr lvl="0"/>
            <a:r>
              <a:rPr lang="en-US"/>
              <a:t> </a:t>
            </a:r>
          </a:p>
          <a:p>
            <a:r>
              <a:rPr lang="en-US"/>
              <a:t>A test administrator should never attempt to administer a testlet without first reading the TIP for that </a:t>
            </a:r>
            <a:r>
              <a:rPr lang="en-US" err="1"/>
              <a:t>testlet</a:t>
            </a:r>
            <a:r>
              <a:rPr lang="en-US"/>
              <a:t>.</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288BC6-02AD-9047-9ED3-D0E76F817801}" type="datetime1">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10/8/2019</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Module 3 – Year-End Model – ELA, Mathematics, and Science</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9503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a:t>To help test</a:t>
            </a:r>
            <a:r>
              <a:rPr lang="en-US" baseline="0"/>
              <a:t> administrators prepare, the TIP lists any materials needed to administer a specific testlet. </a:t>
            </a:r>
            <a:r>
              <a:rPr lang="en-US"/>
              <a:t> Materials</a:t>
            </a:r>
            <a:r>
              <a:rPr lang="en-US" baseline="0"/>
              <a:t> collection lists are provided on the DLM website. The lists are specific to subject area and grade. </a:t>
            </a:r>
            <a:endParaRPr lang="en-US"/>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42CC14-42C8-AF46-B3F1-71CBC0FDB3B8}" type="datetime1">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10/8/2019</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Module 3 – Year-End Model – ELA, Mathematics, and Science</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8401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8575" y="733425"/>
            <a:ext cx="4879975" cy="3660775"/>
          </a:xfrm>
        </p:spPr>
      </p:sp>
      <p:sp>
        <p:nvSpPr>
          <p:cNvPr id="3" name="Notes Placeholder 2"/>
          <p:cNvSpPr>
            <a:spLocks noGrp="1"/>
          </p:cNvSpPr>
          <p:nvPr>
            <p:ph type="body" idx="1"/>
          </p:nvPr>
        </p:nvSpPr>
        <p:spPr/>
        <p:txBody>
          <a:bodyPr>
            <a:normAutofit/>
          </a:bodyPr>
          <a:lstStyle/>
          <a:p>
            <a:pPr defTabSz="931717">
              <a:defRPr/>
            </a:pPr>
            <a:r>
              <a:rPr lang="en-US"/>
              <a:t>Again, a First Contact survey must be completed for each student before the first testlet is administered each year. The survey has questions regarding the student’s sensory and motor characteristics, computer access, attention, receptive and expressive communication modes, and academic content skills. The system will save a student’s First Contact survey from one year to the next, but the teacher </a:t>
            </a:r>
            <a:r>
              <a:rPr lang="en-US">
                <a:solidFill>
                  <a:srgbClr val="FF0000"/>
                </a:solidFill>
              </a:rPr>
              <a:t>must update and resubmit it each year. </a:t>
            </a:r>
          </a:p>
          <a:p>
            <a:pPr lvl="0"/>
            <a:endParaRPr lang="en-US"/>
          </a:p>
          <a:p>
            <a:pPr lvl="0"/>
            <a:r>
              <a:rPr lang="en-US">
                <a:solidFill>
                  <a:srgbClr val="FF0000"/>
                </a:solidFill>
              </a:rPr>
              <a:t>The test administrator must answer all required questions in order for the system to acknowledge the First Contact survey as complete</a:t>
            </a:r>
            <a:r>
              <a:rPr lang="en-US"/>
              <a:t>. The primary reason the First Contact survey is so important is because it provides the system with information to deliver a testlet at the linkage level most appropriate for each </a:t>
            </a:r>
            <a:r>
              <a:rPr lang="en-US">
                <a:solidFill>
                  <a:srgbClr val="FF0000"/>
                </a:solidFill>
              </a:rPr>
              <a:t>student in a subject area</a:t>
            </a:r>
            <a:r>
              <a:rPr lang="en-US"/>
              <a:t>.  After the student completes a testlet in a subject area, the system analyzes the student’s performance on </a:t>
            </a:r>
            <a:r>
              <a:rPr lang="en-US">
                <a:solidFill>
                  <a:srgbClr val="FF0000"/>
                </a:solidFill>
              </a:rPr>
              <a:t>the</a:t>
            </a:r>
            <a:r>
              <a:rPr lang="en-US"/>
              <a:t> testlet to determine if the next testlet will be at the same linkage level, one level lower</a:t>
            </a:r>
            <a:r>
              <a:rPr lang="en-US">
                <a:solidFill>
                  <a:srgbClr val="FF0000"/>
                </a:solidFill>
              </a:rPr>
              <a:t>,</a:t>
            </a:r>
            <a:r>
              <a:rPr lang="en-US"/>
              <a:t> or one level higher. </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2644E-89A2-0A46-9C9C-F99B35D3D8D1}" type="datetime1">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10/8/2019</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Module 3 – Year-End Model – ELA, Mathematics, and Science</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42427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17">
              <a:defRPr/>
            </a:pPr>
            <a:r>
              <a:rPr lang="en-US" baseline="0"/>
              <a:t>The </a:t>
            </a:r>
            <a:r>
              <a:rPr lang="en-US"/>
              <a:t>sample mathematics TIP on the previous slide states that two identical erasers and two identical blocks are needed for the testlet. The TIP also states the student will use these to recognize objects that are the same and objects that are different. Therefore, erasers and blocks are not the only objects that would be appropriate for this testlet. Suggested substitute materials include two identical checkers and two identical glue sticks, but think of all of the other materials that could also be used. The TIP suggests using objects familiar to the student. The testlet items will refer to the materials listed on the TIP. Therefore, if substitutions are made, remember to substitute the name of the objects when administering the testlet. </a:t>
            </a:r>
          </a:p>
          <a:p>
            <a:pPr defTabSz="931717">
              <a:defRPr/>
            </a:pPr>
            <a:endParaRPr lang="en-US"/>
          </a:p>
          <a:p>
            <a:endParaRPr lang="en-US"/>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85C8FF-EC2C-1943-B9C3-6F5271C7AD1D}" type="datetime1">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10/8/2019</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Module 3 – Year-End Model – ELA, Mathematics, and Science</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66134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endParaRPr lang="en-US" sz="1200"/>
          </a:p>
        </p:txBody>
      </p:sp>
    </p:spTree>
    <p:extLst>
      <p:ext uri="{BB962C8B-B14F-4D97-AF65-F5344CB8AC3E}">
        <p14:creationId xmlns:p14="http://schemas.microsoft.com/office/powerpoint/2010/main" val="37424314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there are</a:t>
            </a:r>
            <a:r>
              <a:rPr lang="en-US" baseline="0"/>
              <a:t> several helplet videos on the DLM website. One such video is an Instruction and Assessment Planner tutorial, and another is an overview of instructionally embedded assessments. Go to the States tab, select New York, then click the Resources for Educators and District Staff tab. Next, click the Educator Resource Videos link. Scroll down the page to find the applicable helplets. </a:t>
            </a:r>
          </a:p>
          <a:p>
            <a:endParaRPr lang="en-US" baseline="0"/>
          </a:p>
          <a:p>
            <a:r>
              <a:rPr lang="en-US" baseline="0"/>
              <a:t>Refer to the helplets and this training when using the Instruction and Assessment Planner.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35902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17">
              <a:defRPr/>
            </a:pPr>
            <a:r>
              <a:rPr lang="en-US"/>
              <a:t>The DLM website also provides a list of familiar texts for ELA by grade. They are called familiar texts because the expectation </a:t>
            </a:r>
            <a:r>
              <a:rPr lang="en-US">
                <a:solidFill>
                  <a:srgbClr val="FF0000"/>
                </a:solidFill>
              </a:rPr>
              <a:t>is that the teacher uses them during instruction so students are already familiar with them prior to taking assessments</a:t>
            </a:r>
            <a:r>
              <a:rPr lang="en-US"/>
              <a:t>. Most testlets that use a familiar text are at lower linkage levels, and the text will be named on the TIP. </a:t>
            </a:r>
            <a:r>
              <a:rPr lang="en-US">
                <a:solidFill>
                  <a:srgbClr val="FF0000"/>
                </a:solidFill>
              </a:rPr>
              <a:t>Teachers may print the texts</a:t>
            </a:r>
            <a:r>
              <a:rPr lang="en-US"/>
              <a:t>. </a:t>
            </a:r>
            <a:r>
              <a:rPr lang="en-US" baseline="0"/>
              <a:t>However, presenting them on the computer may be another good way to give students experience working with the computer because the texts are displayed similarly to the way they would be displayed in a testlet. A student is allowed to have a </a:t>
            </a:r>
            <a:r>
              <a:rPr lang="en-US" baseline="0">
                <a:solidFill>
                  <a:srgbClr val="FF0000"/>
                </a:solidFill>
              </a:rPr>
              <a:t>printed copy </a:t>
            </a:r>
            <a:r>
              <a:rPr lang="en-US" baseline="0"/>
              <a:t>of the text during the assessment if it was </a:t>
            </a:r>
            <a:r>
              <a:rPr lang="en-US" baseline="0">
                <a:solidFill>
                  <a:srgbClr val="FF0000"/>
                </a:solidFill>
              </a:rPr>
              <a:t>also</a:t>
            </a:r>
            <a:r>
              <a:rPr lang="en-US" baseline="0"/>
              <a:t> provided during instruction. </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30EB66-2C17-BE49-AB66-90B9CA22067B}" type="datetime1">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10/8/2019</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Module 3 – Year-End Model – ELA, Mathematics, and Science</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77904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Professional</a:t>
            </a:r>
            <a:r>
              <a:rPr lang="en-US" baseline="0"/>
              <a:t> Development Modules organized by claim or by domain. Also on dlmpd.com, are the exemplar text supports and other instructional resources. </a:t>
            </a:r>
            <a:endParaRPr lang="en-US"/>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DLM® Required Test Administration Training Module 1</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47497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7725" y="3332163"/>
            <a:ext cx="22198013" cy="16648112"/>
          </a:xfrm>
        </p:spPr>
      </p:sp>
      <p:sp>
        <p:nvSpPr>
          <p:cNvPr id="3" name="Notes Placeholder 2"/>
          <p:cNvSpPr>
            <a:spLocks noGrp="1"/>
          </p:cNvSpPr>
          <p:nvPr>
            <p:ph type="body" idx="1"/>
          </p:nvPr>
        </p:nvSpPr>
        <p:spPr/>
        <p:txBody>
          <a:bodyPr/>
          <a:lstStyle/>
          <a:p>
            <a:r>
              <a:rPr lang="en-US"/>
              <a:t>There are a number of professional development videos available at</a:t>
            </a:r>
            <a:r>
              <a:rPr lang="en-US" baseline="0"/>
              <a:t> dlmpd.com or by clicking on the Professional Development tab of the DLM website home page. </a:t>
            </a:r>
            <a:r>
              <a:rPr lang="en-US" baseline="0">
                <a:solidFill>
                  <a:srgbClr val="FF0000"/>
                </a:solidFill>
              </a:rPr>
              <a:t>The University</a:t>
            </a:r>
            <a:r>
              <a:rPr lang="en-US">
                <a:solidFill>
                  <a:srgbClr val="FF0000"/>
                </a:solidFill>
              </a:rPr>
              <a:t> of North Carolina at Chapel Hill developed t</a:t>
            </a:r>
            <a:r>
              <a:rPr lang="en-US" baseline="0">
                <a:solidFill>
                  <a:srgbClr val="FF0000"/>
                </a:solidFill>
              </a:rPr>
              <a:t>hese modules. </a:t>
            </a:r>
            <a:r>
              <a:rPr lang="en-US" baseline="0"/>
              <a:t>They typically have a short running time.</a:t>
            </a: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Module 4 – Year-End Model – ELA, Mathematics, and Science</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3958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9956" y="19407334"/>
            <a:ext cx="7259207" cy="18314343"/>
          </a:xfrm>
          <a:prstGeom prst="rect">
            <a:avLst/>
          </a:prstGeom>
        </p:spPr>
        <p:txBody>
          <a:bodyPr/>
          <a:lstStyle/>
          <a:p>
            <a:r>
              <a:rPr lang="en-US">
                <a:solidFill>
                  <a:srgbClr val="FF0000"/>
                </a:solidFill>
              </a:rPr>
              <a:t>Although </a:t>
            </a:r>
            <a:r>
              <a:rPr lang="en-US"/>
              <a:t>searching the professional development modules alphabetically is an option, searching by Claim or Domain is particularly helpful in narrowing the search to a particular topic or set of topics. Click DLM Fundamentals for a list of professional development modules on topics such as Universal Design for Learning and IEPs linked to the DLM Essential Elements. Click an individual claim for ELA or mathematics for a list of professional development modules related to the chosen claim. Click Science for a list of professional development modules specific to science. </a:t>
            </a:r>
          </a:p>
        </p:txBody>
      </p:sp>
      <p:sp>
        <p:nvSpPr>
          <p:cNvPr id="6" name="Footer Placeholder 5"/>
          <p:cNvSpPr>
            <a:spLocks noGrp="1"/>
          </p:cNvSpPr>
          <p:nvPr>
            <p:ph type="ftr" sz="quarter" idx="10"/>
          </p:nvPr>
        </p:nvSpPr>
        <p:spPr>
          <a:xfrm>
            <a:off x="0" y="38656470"/>
            <a:ext cx="4257524" cy="5738068"/>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Calibri"/>
                <a:ea typeface="+mn-ea"/>
                <a:cs typeface="+mn-cs"/>
              </a:rPr>
              <a:t>Module 4 – Integrated Model – ELA, Mathematics, and Science</a:t>
            </a:r>
          </a:p>
        </p:txBody>
      </p:sp>
      <p:sp>
        <p:nvSpPr>
          <p:cNvPr id="7" name="Slide Number Placeholder 6"/>
          <p:cNvSpPr>
            <a:spLocks noGrp="1"/>
          </p:cNvSpPr>
          <p:nvPr>
            <p:ph type="sldNum" sz="quarter" idx="11"/>
          </p:nvPr>
        </p:nvSpPr>
        <p:spPr>
          <a:xfrm>
            <a:off x="4716048" y="276024515"/>
            <a:ext cx="3607022" cy="1455793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5AB13E-93A4-45CE-8571-1578BD93000C}" type="slidenum">
              <a:rPr kumimoji="0" lang="en-US" sz="2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2500" b="0" i="0" u="none" strike="noStrike" kern="1200" cap="none" spc="0" normalizeH="0" baseline="0" noProof="0">
              <a:ln>
                <a:noFill/>
              </a:ln>
              <a:solidFill>
                <a:prstClr val="black"/>
              </a:solidFill>
              <a:effectLst/>
              <a:uLnTx/>
              <a:uFillTx/>
              <a:latin typeface="Calibri"/>
              <a:ea typeface="+mn-ea"/>
              <a:cs typeface="+mn-cs"/>
            </a:endParaRPr>
          </a:p>
        </p:txBody>
      </p:sp>
      <p:sp>
        <p:nvSpPr>
          <p:cNvPr id="8" name="Slide Image Placeholder 7"/>
          <p:cNvSpPr>
            <a:spLocks noGrp="1" noRot="1" noChangeAspect="1"/>
          </p:cNvSpPr>
          <p:nvPr>
            <p:ph type="sldImg"/>
          </p:nvPr>
        </p:nvSpPr>
        <p:spPr>
          <a:xfrm>
            <a:off x="-6824663" y="1973263"/>
            <a:ext cx="21328063" cy="15995650"/>
          </a:xfrm>
          <a:prstGeom prst="rect">
            <a:avLst/>
          </a:prstGeom>
        </p:spPr>
      </p:sp>
    </p:spTree>
    <p:extLst>
      <p:ext uri="{BB962C8B-B14F-4D97-AF65-F5344CB8AC3E}">
        <p14:creationId xmlns:p14="http://schemas.microsoft.com/office/powerpoint/2010/main" val="41784961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09956" y="19407334"/>
            <a:ext cx="7259207" cy="18314343"/>
          </a:xfrm>
          <a:prstGeom prst="rect">
            <a:avLst/>
          </a:prstGeom>
        </p:spPr>
        <p:txBody>
          <a:bodyPr/>
          <a:lstStyle/>
          <a:p>
            <a:r>
              <a:rPr lang="en-US">
                <a:solidFill>
                  <a:srgbClr val="FF0000"/>
                </a:solidFill>
              </a:rPr>
              <a:t>All of the modules are offered in two formats: online, self-directed modules or facilitated module materials for groups.</a:t>
            </a:r>
            <a:endParaRPr lang="en-US"/>
          </a:p>
        </p:txBody>
      </p:sp>
      <p:sp>
        <p:nvSpPr>
          <p:cNvPr id="6" name="Footer Placeholder 5"/>
          <p:cNvSpPr>
            <a:spLocks noGrp="1"/>
          </p:cNvSpPr>
          <p:nvPr>
            <p:ph type="ftr" sz="quarter" idx="10"/>
          </p:nvPr>
        </p:nvSpPr>
        <p:spPr>
          <a:xfrm>
            <a:off x="0" y="38656470"/>
            <a:ext cx="4257524" cy="5738068"/>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Calibri"/>
                <a:ea typeface="+mn-ea"/>
                <a:cs typeface="+mn-cs"/>
              </a:rPr>
              <a:t>Module 4 – Integrated Model – ELA, Mathematics, and Science</a:t>
            </a:r>
          </a:p>
        </p:txBody>
      </p:sp>
      <p:sp>
        <p:nvSpPr>
          <p:cNvPr id="7" name="Slide Number Placeholder 6"/>
          <p:cNvSpPr>
            <a:spLocks noGrp="1"/>
          </p:cNvSpPr>
          <p:nvPr>
            <p:ph type="sldNum" sz="quarter" idx="11"/>
          </p:nvPr>
        </p:nvSpPr>
        <p:spPr>
          <a:xfrm>
            <a:off x="4716048" y="276024515"/>
            <a:ext cx="3607022" cy="1455793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5AB13E-93A4-45CE-8571-1578BD93000C}" type="slidenum">
              <a:rPr kumimoji="0" lang="en-US" sz="2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2500" b="0" i="0" u="none" strike="noStrike" kern="1200" cap="none" spc="0" normalizeH="0" baseline="0" noProof="0">
              <a:ln>
                <a:noFill/>
              </a:ln>
              <a:solidFill>
                <a:prstClr val="black"/>
              </a:solidFill>
              <a:effectLst/>
              <a:uLnTx/>
              <a:uFillTx/>
              <a:latin typeface="Calibri"/>
              <a:ea typeface="+mn-ea"/>
              <a:cs typeface="+mn-cs"/>
            </a:endParaRPr>
          </a:p>
        </p:txBody>
      </p:sp>
      <p:sp>
        <p:nvSpPr>
          <p:cNvPr id="8" name="Slide Image Placeholder 7"/>
          <p:cNvSpPr>
            <a:spLocks noGrp="1" noRot="1" noChangeAspect="1"/>
          </p:cNvSpPr>
          <p:nvPr>
            <p:ph type="sldImg"/>
          </p:nvPr>
        </p:nvSpPr>
        <p:spPr>
          <a:xfrm>
            <a:off x="-6824663" y="1973263"/>
            <a:ext cx="21328063" cy="15995650"/>
          </a:xfrm>
          <a:prstGeom prst="rect">
            <a:avLst/>
          </a:prstGeom>
        </p:spPr>
      </p:sp>
    </p:spTree>
    <p:extLst>
      <p:ext uri="{BB962C8B-B14F-4D97-AF65-F5344CB8AC3E}">
        <p14:creationId xmlns:p14="http://schemas.microsoft.com/office/powerpoint/2010/main" val="23664175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 spreadsheet lists all of the Essential Elements by grade and cross-references them to the available PD modules. </a:t>
            </a:r>
            <a:r>
              <a:rPr lang="en-US" baseline="0">
                <a:solidFill>
                  <a:srgbClr val="FF0000"/>
                </a:solidFill>
              </a:rPr>
              <a:t>When</a:t>
            </a:r>
            <a:r>
              <a:rPr lang="en-US" baseline="0"/>
              <a:t> developing instruction for a particular Essential Element or set of Essential </a:t>
            </a:r>
            <a:r>
              <a:rPr lang="en-US" baseline="0">
                <a:solidFill>
                  <a:srgbClr val="FF0000"/>
                </a:solidFill>
              </a:rPr>
              <a:t>Elements, check </a:t>
            </a:r>
            <a:r>
              <a:rPr lang="en-US" baseline="0"/>
              <a:t>the spreadsheet for professional development modules that may be helpful </a:t>
            </a:r>
            <a:r>
              <a:rPr lang="en-US">
                <a:solidFill>
                  <a:srgbClr val="FF0000"/>
                </a:solidFill>
              </a:rPr>
              <a:t>to</a:t>
            </a:r>
            <a:r>
              <a:rPr lang="en-US" baseline="0"/>
              <a:t> better understanding the Essential Elements. </a:t>
            </a:r>
          </a:p>
          <a:p>
            <a:endParaRPr lang="en-US" sz="1200"/>
          </a:p>
        </p:txBody>
      </p:sp>
    </p:spTree>
    <p:extLst>
      <p:ext uri="{BB962C8B-B14F-4D97-AF65-F5344CB8AC3E}">
        <p14:creationId xmlns:p14="http://schemas.microsoft.com/office/powerpoint/2010/main" val="4015274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This is a screenshot of a sample student record as </a:t>
            </a:r>
            <a:r>
              <a:rPr lang="en-US" baseline="0">
                <a:solidFill>
                  <a:srgbClr val="FF0000"/>
                </a:solidFill>
              </a:rPr>
              <a:t>it appears </a:t>
            </a:r>
            <a:r>
              <a:rPr lang="en-US"/>
              <a:t>in Educator Portal. </a:t>
            </a:r>
            <a:r>
              <a:rPr lang="en-US" baseline="0"/>
              <a:t>It shows the type of personal information found in Educator Portal, which the test administrator </a:t>
            </a:r>
            <a:r>
              <a:rPr lang="en-US" baseline="0">
                <a:solidFill>
                  <a:srgbClr val="FF0000"/>
                </a:solidFill>
              </a:rPr>
              <a:t>will</a:t>
            </a:r>
            <a:r>
              <a:rPr lang="en-US" baseline="0"/>
              <a:t> need to confirm is accurate. </a:t>
            </a:r>
          </a:p>
          <a:p>
            <a:endParaRPr lang="en-US" baseline="0"/>
          </a:p>
          <a:p>
            <a:pPr defTabSz="931717">
              <a:defRPr/>
            </a:pPr>
            <a:r>
              <a:rPr lang="en-US"/>
              <a:t>Before completing the PNP, the link will read “No Settings.” After it has been completed, the link will read “Custom,” indicating that the student’s Personal Needs and Preferences profile has been customized. Similarly, before completing a student’s First Contact survey, the link will read “Not Started.” Once it is completed, the link will read, “Completed,” meaning all of the required questions in the survey have been answered. </a:t>
            </a:r>
          </a:p>
          <a:p>
            <a:pPr defTabSz="931717">
              <a:defRPr/>
            </a:pPr>
            <a:endParaRPr lang="en-US"/>
          </a:p>
          <a:p>
            <a:pPr defTabSz="931717">
              <a:defRPr/>
            </a:pPr>
            <a:r>
              <a:rPr lang="en-US"/>
              <a:t>The list of questions that appear in the First Contact survey are included in the appendix of the </a:t>
            </a:r>
            <a:r>
              <a:rPr lang="en-US" cap="small"/>
              <a:t>Test Administration Manual. </a:t>
            </a: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Module 3 – Year-End Model – ELA, Mathematics, and Science</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3625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training provides step-by</a:t>
            </a:r>
            <a:r>
              <a:rPr lang="en-US" baseline="0"/>
              <a:t>-step instructions for how to use the instructionally embedded assessments. </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7317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Instructionally</a:t>
            </a:r>
            <a:r>
              <a:rPr lang="en-US" baseline="0"/>
              <a:t> embedded assessments are very much like the assessments students take during the spring assessment window. However, instructionally embedded assessments are administered during the fall and winter months and are intended to be integrated with classroom instruction.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1101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cxnSp>
        <p:nvCxnSpPr>
          <p:cNvPr id="8" name="Straight Connector 7"/>
          <p:cNvCxnSpPr/>
          <p:nvPr userDrawn="1"/>
        </p:nvCxnSpPr>
        <p:spPr>
          <a:xfrm>
            <a:off x="1535546" y="3284682"/>
            <a:ext cx="6072909" cy="0"/>
          </a:xfrm>
          <a:prstGeom prst="line">
            <a:avLst/>
          </a:prstGeom>
          <a:ln>
            <a:solidFill>
              <a:srgbClr val="E7B61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1608"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900256"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19356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5108" y="217486"/>
            <a:ext cx="8229600" cy="1143000"/>
          </a:xfrm>
        </p:spPr>
        <p:txBody>
          <a:bodyPr/>
          <a:lstStyle/>
          <a:p>
            <a:r>
              <a:rPr lang="en-US"/>
              <a:t>Click to edit Master title style</a:t>
            </a:r>
          </a:p>
        </p:txBody>
      </p:sp>
      <p:sp>
        <p:nvSpPr>
          <p:cNvPr id="3" name="Content Placeholder 2"/>
          <p:cNvSpPr>
            <a:spLocks noGrp="1"/>
          </p:cNvSpPr>
          <p:nvPr>
            <p:ph idx="1"/>
          </p:nvPr>
        </p:nvSpPr>
        <p:spPr>
          <a:xfrm>
            <a:off x="1451296" y="1600202"/>
            <a:ext cx="753331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3232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38872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1472"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944296"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42"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924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082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39568" y="1509946"/>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568" y="2191653"/>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77727" y="1509946"/>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080217" y="2200042"/>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906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1699" y="260350"/>
            <a:ext cx="8229600" cy="1143000"/>
          </a:xfrm>
        </p:spPr>
        <p:txBody>
          <a:bodyPr/>
          <a:lstStyle/>
          <a:p>
            <a:r>
              <a:rPr lang="en-US"/>
              <a:t>Click to edit Master title style</a:t>
            </a:r>
          </a:p>
        </p:txBody>
      </p:sp>
    </p:spTree>
    <p:extLst>
      <p:ext uri="{BB962C8B-B14F-4D97-AF65-F5344CB8AC3E}">
        <p14:creationId xmlns:p14="http://schemas.microsoft.com/office/powerpoint/2010/main" val="3997005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532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7478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7" name="Straight Connector 6"/>
          <p:cNvCxnSpPr/>
          <p:nvPr userDrawn="1"/>
        </p:nvCxnSpPr>
        <p:spPr>
          <a:xfrm>
            <a:off x="1535546" y="1270000"/>
            <a:ext cx="6072909" cy="0"/>
          </a:xfrm>
          <a:prstGeom prst="line">
            <a:avLst/>
          </a:prstGeom>
          <a:ln>
            <a:solidFill>
              <a:srgbClr val="E7B61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0382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802835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998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798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1608"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900256"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04868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5108" y="217486"/>
            <a:ext cx="8229600" cy="1143000"/>
          </a:xfrm>
        </p:spPr>
        <p:txBody>
          <a:bodyPr/>
          <a:lstStyle/>
          <a:p>
            <a:r>
              <a:rPr lang="en-US"/>
              <a:t>Click to edit Master title style</a:t>
            </a:r>
          </a:p>
        </p:txBody>
      </p:sp>
      <p:sp>
        <p:nvSpPr>
          <p:cNvPr id="3" name="Content Placeholder 2"/>
          <p:cNvSpPr>
            <a:spLocks noGrp="1"/>
          </p:cNvSpPr>
          <p:nvPr>
            <p:ph idx="1"/>
          </p:nvPr>
        </p:nvSpPr>
        <p:spPr>
          <a:xfrm>
            <a:off x="1451296" y="1600202"/>
            <a:ext cx="753331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28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52899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1472"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944296"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42"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6780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082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39568" y="1509946"/>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568" y="2191653"/>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77727" y="1509946"/>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080217" y="2200042"/>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310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1699" y="260350"/>
            <a:ext cx="8229600" cy="1143000"/>
          </a:xfrm>
        </p:spPr>
        <p:txBody>
          <a:bodyPr/>
          <a:lstStyle/>
          <a:p>
            <a:r>
              <a:rPr lang="en-US"/>
              <a:t>Click to edit Master title style</a:t>
            </a:r>
          </a:p>
        </p:txBody>
      </p:sp>
    </p:spTree>
    <p:extLst>
      <p:ext uri="{BB962C8B-B14F-4D97-AF65-F5344CB8AC3E}">
        <p14:creationId xmlns:p14="http://schemas.microsoft.com/office/powerpoint/2010/main" val="2821718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54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8009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95503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3227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7796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1608"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900256"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01786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5108" y="217486"/>
            <a:ext cx="8229600" cy="1143000"/>
          </a:xfrm>
        </p:spPr>
        <p:txBody>
          <a:bodyPr/>
          <a:lstStyle/>
          <a:p>
            <a:r>
              <a:rPr lang="en-US"/>
              <a:t>Click to edit Master title style</a:t>
            </a:r>
          </a:p>
        </p:txBody>
      </p:sp>
      <p:sp>
        <p:nvSpPr>
          <p:cNvPr id="3" name="Content Placeholder 2"/>
          <p:cNvSpPr>
            <a:spLocks noGrp="1"/>
          </p:cNvSpPr>
          <p:nvPr>
            <p:ph idx="1"/>
          </p:nvPr>
        </p:nvSpPr>
        <p:spPr>
          <a:xfrm>
            <a:off x="1451296" y="1600202"/>
            <a:ext cx="753331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7791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10363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1472"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944296"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42"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2957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082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39568" y="1509946"/>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568" y="2191653"/>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77727" y="1509946"/>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080217" y="2200042"/>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089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1699" y="260350"/>
            <a:ext cx="8229600" cy="1143000"/>
          </a:xfrm>
        </p:spPr>
        <p:txBody>
          <a:bodyPr/>
          <a:lstStyle/>
          <a:p>
            <a:r>
              <a:rPr lang="en-US"/>
              <a:t>Click to edit Master title style</a:t>
            </a:r>
          </a:p>
        </p:txBody>
      </p:sp>
    </p:spTree>
    <p:extLst>
      <p:ext uri="{BB962C8B-B14F-4D97-AF65-F5344CB8AC3E}">
        <p14:creationId xmlns:p14="http://schemas.microsoft.com/office/powerpoint/2010/main" val="2472585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10/8/2019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1535546" y="1270000"/>
            <a:ext cx="6072909" cy="0"/>
          </a:xfrm>
          <a:prstGeom prst="line">
            <a:avLst/>
          </a:prstGeom>
          <a:ln>
            <a:solidFill>
              <a:srgbClr val="E7B61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0594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4488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0767330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2437760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719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3767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1608"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900256"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938617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5108" y="217486"/>
            <a:ext cx="8229600" cy="1143000"/>
          </a:xfrm>
        </p:spPr>
        <p:txBody>
          <a:bodyPr/>
          <a:lstStyle/>
          <a:p>
            <a:r>
              <a:rPr lang="en-US"/>
              <a:t>Click to edit Master title style</a:t>
            </a:r>
          </a:p>
        </p:txBody>
      </p:sp>
      <p:sp>
        <p:nvSpPr>
          <p:cNvPr id="3" name="Content Placeholder 2"/>
          <p:cNvSpPr>
            <a:spLocks noGrp="1"/>
          </p:cNvSpPr>
          <p:nvPr>
            <p:ph idx="1"/>
          </p:nvPr>
        </p:nvSpPr>
        <p:spPr>
          <a:xfrm>
            <a:off x="1451297" y="1600204"/>
            <a:ext cx="753331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4353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703348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1472"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944296"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42"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9481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082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39568" y="1509946"/>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839568" y="2191653"/>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77728" y="1509946"/>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5080218" y="2200042"/>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405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10/8/2019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cxnSp>
        <p:nvCxnSpPr>
          <p:cNvPr id="10" name="Straight Connector 9"/>
          <p:cNvCxnSpPr/>
          <p:nvPr userDrawn="1"/>
        </p:nvCxnSpPr>
        <p:spPr>
          <a:xfrm>
            <a:off x="1535546" y="1270000"/>
            <a:ext cx="6072909" cy="0"/>
          </a:xfrm>
          <a:prstGeom prst="line">
            <a:avLst/>
          </a:prstGeom>
          <a:ln>
            <a:solidFill>
              <a:srgbClr val="E7B61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68244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1699" y="260350"/>
            <a:ext cx="8229600" cy="1143000"/>
          </a:xfrm>
        </p:spPr>
        <p:txBody>
          <a:bodyPr/>
          <a:lstStyle/>
          <a:p>
            <a:r>
              <a:rPr lang="en-US"/>
              <a:t>Click to edit Master title style</a:t>
            </a:r>
          </a:p>
        </p:txBody>
      </p:sp>
    </p:spTree>
    <p:extLst>
      <p:ext uri="{BB962C8B-B14F-4D97-AF65-F5344CB8AC3E}">
        <p14:creationId xmlns:p14="http://schemas.microsoft.com/office/powerpoint/2010/main" val="8948191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225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Tree>
    <p:extLst>
      <p:ext uri="{BB962C8B-B14F-4D97-AF65-F5344CB8AC3E}">
        <p14:creationId xmlns:p14="http://schemas.microsoft.com/office/powerpoint/2010/main" val="40704804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Tree>
    <p:extLst>
      <p:ext uri="{BB962C8B-B14F-4D97-AF65-F5344CB8AC3E}">
        <p14:creationId xmlns:p14="http://schemas.microsoft.com/office/powerpoint/2010/main" val="39229060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7003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273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10/8/2019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1535546" y="1270000"/>
            <a:ext cx="6072909" cy="0"/>
          </a:xfrm>
          <a:prstGeom prst="line">
            <a:avLst/>
          </a:prstGeom>
          <a:ln>
            <a:solidFill>
              <a:srgbClr val="E7B61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10/8/2019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a:t>
            </a:fld>
            <a:endParaRPr kumimoji="0" lang="en-US">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884490" cy="365125"/>
          </a:xfrm>
          <a:prstGeom prst="rect">
            <a:avLst/>
          </a:prstGeom>
        </p:spPr>
        <p:txBody>
          <a:bodyPr vert="horz" lIns="91440" tIns="45720" rIns="91440" bIns="45720" rtlCol="0" anchor="ctr"/>
          <a:lstStyle>
            <a:lvl1pPr algn="l">
              <a:defRPr sz="1200">
                <a:solidFill>
                  <a:srgbClr val="D9D9D9"/>
                </a:solidFill>
              </a:defRPr>
            </a:lvl1pPr>
          </a:lstStyle>
          <a:p>
            <a:fld id="{68C2560D-EC28-3B41-86E8-18F1CE0113B4}" type="datetimeFigureOut">
              <a:rPr lang="en-US" smtClean="0"/>
              <a:pPr/>
              <a:t>10/8/2019</a:t>
            </a:fld>
            <a:endParaRPr lang="en-US"/>
          </a:p>
        </p:txBody>
      </p:sp>
      <p:sp>
        <p:nvSpPr>
          <p:cNvPr id="5" name="Footer Placeholder 4"/>
          <p:cNvSpPr>
            <a:spLocks noGrp="1"/>
          </p:cNvSpPr>
          <p:nvPr>
            <p:ph type="ftr" sz="quarter" idx="3"/>
          </p:nvPr>
        </p:nvSpPr>
        <p:spPr>
          <a:xfrm>
            <a:off x="1341690" y="6356350"/>
            <a:ext cx="4811282" cy="365125"/>
          </a:xfrm>
          <a:prstGeom prst="rect">
            <a:avLst/>
          </a:prstGeom>
        </p:spPr>
        <p:txBody>
          <a:bodyPr vert="horz" lIns="91440" tIns="45720" rIns="91440" bIns="45720" rtlCol="0" anchor="ctr"/>
          <a:lstStyle>
            <a:lvl1pPr algn="ctr">
              <a:defRPr sz="1200">
                <a:solidFill>
                  <a:srgbClr val="D9D9D9"/>
                </a:solidFill>
              </a:defRPr>
            </a:lvl1pPr>
          </a:lstStyle>
          <a:p>
            <a:endParaRPr lang="en-US"/>
          </a:p>
        </p:txBody>
      </p:sp>
      <p:sp>
        <p:nvSpPr>
          <p:cNvPr id="6" name="Slide Number Placeholder 5"/>
          <p:cNvSpPr>
            <a:spLocks noGrp="1"/>
          </p:cNvSpPr>
          <p:nvPr>
            <p:ph type="sldNum" sz="quarter" idx="4"/>
          </p:nvPr>
        </p:nvSpPr>
        <p:spPr>
          <a:xfrm>
            <a:off x="0" y="6356350"/>
            <a:ext cx="273465" cy="365125"/>
          </a:xfrm>
          <a:prstGeom prst="rect">
            <a:avLst/>
          </a:prstGeom>
        </p:spPr>
        <p:txBody>
          <a:bodyPr vert="horz" lIns="91440" tIns="45720" rIns="91440" bIns="45720" rtlCol="0" anchor="ctr"/>
          <a:lstStyle>
            <a:lvl1pPr algn="ctr">
              <a:defRPr sz="1200">
                <a:solidFill>
                  <a:schemeClr val="bg1">
                    <a:lumMod val="85000"/>
                  </a:schemeClr>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bg1"/>
          </a:solidFill>
          <a:latin typeface="Tw Cen MT"/>
          <a:ea typeface="+mj-ea"/>
          <a:cs typeface="Tw Cen MT"/>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dlm_ppt_template2-01.jpg"/>
          <p:cNvPicPr preferRelativeResize="0">
            <a:picLocks/>
          </p:cNvPicPr>
          <p:nvPr/>
        </p:nvPicPr>
        <p:blipFill>
          <a:blip r:embed="rId13">
            <a:extLst>
              <a:ext uri="{28A0092B-C50C-407E-A947-70E740481C1C}">
                <a14:useLocalDpi xmlns:a14="http://schemas.microsoft.com/office/drawing/2010/main" val="0"/>
              </a:ext>
            </a:extLst>
          </a:blip>
          <a:stretch>
            <a:fillRect/>
          </a:stretch>
        </p:blipFill>
        <p:spPr>
          <a:xfrm>
            <a:off x="1" y="0"/>
            <a:ext cx="9140829" cy="6926580"/>
          </a:xfrm>
          <a:prstGeom prst="rect">
            <a:avLst/>
          </a:prstGeom>
        </p:spPr>
      </p:pic>
      <p:sp>
        <p:nvSpPr>
          <p:cNvPr id="2" name="Title Placeholder 1"/>
          <p:cNvSpPr>
            <a:spLocks noGrp="1"/>
          </p:cNvSpPr>
          <p:nvPr>
            <p:ph type="title"/>
          </p:nvPr>
        </p:nvSpPr>
        <p:spPr>
          <a:xfrm>
            <a:off x="913497"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43470" y="1632185"/>
            <a:ext cx="731948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3695700" y="6347342"/>
            <a:ext cx="2171700" cy="253916"/>
          </a:xfrm>
          <a:prstGeom prst="rect">
            <a:avLst/>
          </a:prstGeom>
          <a:noFill/>
        </p:spPr>
        <p:txBody>
          <a:bodyPr wrap="square" rtlCol="0">
            <a:spAutoFit/>
          </a:bodyPr>
          <a:lstStyle/>
          <a:p>
            <a:pPr algn="ctr"/>
            <a:fld id="{23958EC7-BE00-48FE-824E-48880B720931}" type="slidenum">
              <a:rPr lang="en-US" sz="1050" smtClean="0">
                <a:solidFill>
                  <a:schemeClr val="bg1">
                    <a:lumMod val="65000"/>
                  </a:schemeClr>
                </a:solidFill>
              </a:rPr>
              <a:pPr algn="ctr"/>
              <a:t>‹#›</a:t>
            </a:fld>
            <a:endParaRPr lang="en-US" sz="1050">
              <a:solidFill>
                <a:schemeClr val="bg1">
                  <a:lumMod val="65000"/>
                </a:schemeClr>
              </a:solidFill>
            </a:endParaRPr>
          </a:p>
        </p:txBody>
      </p:sp>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20534" y="6035040"/>
            <a:ext cx="1254821" cy="685800"/>
          </a:xfrm>
          <a:prstGeom prst="rect">
            <a:avLst/>
          </a:prstGeom>
        </p:spPr>
      </p:pic>
    </p:spTree>
    <p:extLst>
      <p:ext uri="{BB962C8B-B14F-4D97-AF65-F5344CB8AC3E}">
        <p14:creationId xmlns:p14="http://schemas.microsoft.com/office/powerpoint/2010/main" val="2792762391"/>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Lst>
  <p:hf hdr="0" ftr="0" dt="0"/>
  <p:txStyles>
    <p:titleStyle>
      <a:lvl1pPr algn="ctr" defTabSz="342900" rtl="0" eaLnBrk="1" latinLnBrk="0" hangingPunct="1">
        <a:spcBef>
          <a:spcPct val="0"/>
        </a:spcBef>
        <a:buNone/>
        <a:defRPr sz="3300" kern="1200">
          <a:solidFill>
            <a:srgbClr val="000081"/>
          </a:solidFill>
          <a:latin typeface="Trebuchet MS" pitchFamily="34" charset="0"/>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Trebuchet MS" pitchFamily="34" charset="0"/>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Trebuchet MS" pitchFamily="34" charset="0"/>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Trebuchet MS" pitchFamily="34" charset="0"/>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Trebuchet MS" pitchFamily="34" charset="0"/>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Trebuchet MS"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dlm_ppt_template2-01.jpg"/>
          <p:cNvPicPr preferRelativeResize="0">
            <a:picLocks/>
          </p:cNvPicPr>
          <p:nvPr/>
        </p:nvPicPr>
        <p:blipFill>
          <a:blip r:embed="rId13">
            <a:extLst>
              <a:ext uri="{28A0092B-C50C-407E-A947-70E740481C1C}">
                <a14:useLocalDpi xmlns:a14="http://schemas.microsoft.com/office/drawing/2010/main" val="0"/>
              </a:ext>
            </a:extLst>
          </a:blip>
          <a:stretch>
            <a:fillRect/>
          </a:stretch>
        </p:blipFill>
        <p:spPr>
          <a:xfrm>
            <a:off x="1" y="0"/>
            <a:ext cx="9140829" cy="6926580"/>
          </a:xfrm>
          <a:prstGeom prst="rect">
            <a:avLst/>
          </a:prstGeom>
        </p:spPr>
      </p:pic>
      <p:sp>
        <p:nvSpPr>
          <p:cNvPr id="2" name="Title Placeholder 1"/>
          <p:cNvSpPr>
            <a:spLocks noGrp="1"/>
          </p:cNvSpPr>
          <p:nvPr>
            <p:ph type="title"/>
          </p:nvPr>
        </p:nvSpPr>
        <p:spPr>
          <a:xfrm>
            <a:off x="913497"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43470" y="1632185"/>
            <a:ext cx="731948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3695700" y="6347342"/>
            <a:ext cx="2171700" cy="253916"/>
          </a:xfrm>
          <a:prstGeom prst="rect">
            <a:avLst/>
          </a:prstGeom>
          <a:noFill/>
        </p:spPr>
        <p:txBody>
          <a:bodyPr wrap="square" rtlCol="0">
            <a:spAutoFit/>
          </a:bodyPr>
          <a:lstStyle/>
          <a:p>
            <a:pPr algn="ctr"/>
            <a:fld id="{23958EC7-BE00-48FE-824E-48880B720931}" type="slidenum">
              <a:rPr lang="en-US" sz="1050" smtClean="0">
                <a:solidFill>
                  <a:prstClr val="white">
                    <a:lumMod val="65000"/>
                  </a:prstClr>
                </a:solidFill>
              </a:rPr>
              <a:pPr algn="ctr"/>
              <a:t>‹#›</a:t>
            </a:fld>
            <a:endParaRPr lang="en-US" sz="1050">
              <a:solidFill>
                <a:prstClr val="white">
                  <a:lumMod val="65000"/>
                </a:prstClr>
              </a:solidFill>
            </a:endParaRPr>
          </a:p>
        </p:txBody>
      </p:sp>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20534" y="6035040"/>
            <a:ext cx="1254821" cy="685800"/>
          </a:xfrm>
          <a:prstGeom prst="rect">
            <a:avLst/>
          </a:prstGeom>
        </p:spPr>
      </p:pic>
    </p:spTree>
    <p:extLst>
      <p:ext uri="{BB962C8B-B14F-4D97-AF65-F5344CB8AC3E}">
        <p14:creationId xmlns:p14="http://schemas.microsoft.com/office/powerpoint/2010/main" val="2094779506"/>
      </p:ext>
    </p:extLst>
  </p:cSld>
  <p:clrMap bg1="lt1" tx1="dk1" bg2="lt2" tx2="dk2" accent1="accent1" accent2="accent2" accent3="accent3" accent4="accent4" accent5="accent5" accent6="accent6" hlink="hlink" folHlink="folHlink"/>
  <p:sldLayoutIdLst>
    <p:sldLayoutId id="2147493480" r:id="rId1"/>
    <p:sldLayoutId id="2147493481" r:id="rId2"/>
    <p:sldLayoutId id="2147493482" r:id="rId3"/>
    <p:sldLayoutId id="2147493483" r:id="rId4"/>
    <p:sldLayoutId id="2147493484" r:id="rId5"/>
    <p:sldLayoutId id="2147493485" r:id="rId6"/>
    <p:sldLayoutId id="2147493486" r:id="rId7"/>
    <p:sldLayoutId id="2147493487" r:id="rId8"/>
    <p:sldLayoutId id="2147493488" r:id="rId9"/>
    <p:sldLayoutId id="2147493489" r:id="rId10"/>
    <p:sldLayoutId id="2147493490" r:id="rId11"/>
  </p:sldLayoutIdLst>
  <p:hf hdr="0" ftr="0" dt="0"/>
  <p:txStyles>
    <p:titleStyle>
      <a:lvl1pPr algn="ctr" defTabSz="342900" rtl="0" eaLnBrk="1" latinLnBrk="0" hangingPunct="1">
        <a:spcBef>
          <a:spcPct val="0"/>
        </a:spcBef>
        <a:buNone/>
        <a:defRPr sz="3300" kern="1200">
          <a:solidFill>
            <a:srgbClr val="000081"/>
          </a:solidFill>
          <a:latin typeface="Trebuchet MS" pitchFamily="34" charset="0"/>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Trebuchet MS" pitchFamily="34" charset="0"/>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Trebuchet MS" pitchFamily="34" charset="0"/>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Trebuchet MS" pitchFamily="34" charset="0"/>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Trebuchet MS" pitchFamily="34" charset="0"/>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Trebuchet MS"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dlm_ppt_template2-01.jpg"/>
          <p:cNvPicPr preferRelativeResize="0">
            <a:picLocks/>
          </p:cNvPicPr>
          <p:nvPr/>
        </p:nvPicPr>
        <p:blipFill>
          <a:blip r:embed="rId13">
            <a:extLst>
              <a:ext uri="{28A0092B-C50C-407E-A947-70E740481C1C}">
                <a14:useLocalDpi xmlns:a14="http://schemas.microsoft.com/office/drawing/2010/main" val="0"/>
              </a:ext>
            </a:extLst>
          </a:blip>
          <a:stretch>
            <a:fillRect/>
          </a:stretch>
        </p:blipFill>
        <p:spPr>
          <a:xfrm>
            <a:off x="1" y="0"/>
            <a:ext cx="9140829" cy="6926580"/>
          </a:xfrm>
          <a:prstGeom prst="rect">
            <a:avLst/>
          </a:prstGeom>
        </p:spPr>
      </p:pic>
      <p:sp>
        <p:nvSpPr>
          <p:cNvPr id="2" name="Title Placeholder 1"/>
          <p:cNvSpPr>
            <a:spLocks noGrp="1"/>
          </p:cNvSpPr>
          <p:nvPr>
            <p:ph type="title"/>
          </p:nvPr>
        </p:nvSpPr>
        <p:spPr>
          <a:xfrm>
            <a:off x="913497"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43470" y="1632185"/>
            <a:ext cx="731948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3695700" y="6347343"/>
            <a:ext cx="2171700" cy="323165"/>
          </a:xfrm>
          <a:prstGeom prst="rect">
            <a:avLst/>
          </a:prstGeom>
          <a:noFill/>
        </p:spPr>
        <p:txBody>
          <a:bodyPr wrap="square" rtlCol="0">
            <a:spAutoFit/>
          </a:bodyPr>
          <a:lstStyle/>
          <a:p>
            <a:pPr algn="ctr"/>
            <a:fld id="{23958EC7-BE00-48FE-824E-48880B720931}" type="slidenum">
              <a:rPr lang="en-US" sz="1500" smtClean="0">
                <a:solidFill>
                  <a:schemeClr val="tx1"/>
                </a:solidFill>
              </a:rPr>
              <a:pPr algn="ctr"/>
              <a:t>‹#›</a:t>
            </a:fld>
            <a:endParaRPr lang="en-US" sz="1500">
              <a:solidFill>
                <a:schemeClr val="tx1"/>
              </a:solidFill>
            </a:endParaRPr>
          </a:p>
        </p:txBody>
      </p:sp>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20534" y="6035040"/>
            <a:ext cx="1254821" cy="685800"/>
          </a:xfrm>
          <a:prstGeom prst="rect">
            <a:avLst/>
          </a:prstGeom>
        </p:spPr>
      </p:pic>
    </p:spTree>
    <p:extLst>
      <p:ext uri="{BB962C8B-B14F-4D97-AF65-F5344CB8AC3E}">
        <p14:creationId xmlns:p14="http://schemas.microsoft.com/office/powerpoint/2010/main" val="2365535797"/>
      </p:ext>
    </p:extLst>
  </p:cSld>
  <p:clrMap bg1="lt1" tx1="dk1" bg2="lt2" tx2="dk2" accent1="accent1" accent2="accent2" accent3="accent3" accent4="accent4" accent5="accent5" accent6="accent6" hlink="hlink" folHlink="folHlink"/>
  <p:sldLayoutIdLst>
    <p:sldLayoutId id="2147493492" r:id="rId1"/>
    <p:sldLayoutId id="2147493493" r:id="rId2"/>
    <p:sldLayoutId id="2147493494" r:id="rId3"/>
    <p:sldLayoutId id="2147493495" r:id="rId4"/>
    <p:sldLayoutId id="2147493496" r:id="rId5"/>
    <p:sldLayoutId id="2147493497" r:id="rId6"/>
    <p:sldLayoutId id="2147493498" r:id="rId7"/>
    <p:sldLayoutId id="2147493499" r:id="rId8"/>
    <p:sldLayoutId id="2147493500" r:id="rId9"/>
    <p:sldLayoutId id="2147493501" r:id="rId10"/>
    <p:sldLayoutId id="2147493502" r:id="rId11"/>
  </p:sldLayoutIdLst>
  <p:hf sldNum="0" hdr="0" ftr="0" dt="0"/>
  <p:txStyles>
    <p:titleStyle>
      <a:lvl1pPr algn="ctr" defTabSz="342900" rtl="0" eaLnBrk="1" latinLnBrk="0" hangingPunct="1">
        <a:spcBef>
          <a:spcPct val="0"/>
        </a:spcBef>
        <a:buNone/>
        <a:defRPr sz="3300" kern="1200">
          <a:solidFill>
            <a:srgbClr val="000081"/>
          </a:solidFill>
          <a:latin typeface="Trebuchet MS" pitchFamily="34" charset="0"/>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Trebuchet MS" pitchFamily="34" charset="0"/>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Trebuchet MS" pitchFamily="34" charset="0"/>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Trebuchet MS" pitchFamily="34" charset="0"/>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Trebuchet MS" pitchFamily="34" charset="0"/>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Trebuchet MS"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dlm_ppt_template2-01.jpg"/>
          <p:cNvPicPr preferRelativeResize="0">
            <a:picLocks/>
          </p:cNvPicPr>
          <p:nvPr/>
        </p:nvPicPr>
        <p:blipFill>
          <a:blip r:embed="rId13">
            <a:extLst>
              <a:ext uri="{28A0092B-C50C-407E-A947-70E740481C1C}">
                <a14:useLocalDpi xmlns:a14="http://schemas.microsoft.com/office/drawing/2010/main" val="0"/>
              </a:ext>
            </a:extLst>
          </a:blip>
          <a:stretch>
            <a:fillRect/>
          </a:stretch>
        </p:blipFill>
        <p:spPr>
          <a:xfrm>
            <a:off x="2" y="0"/>
            <a:ext cx="9140829" cy="6926580"/>
          </a:xfrm>
          <a:prstGeom prst="rect">
            <a:avLst/>
          </a:prstGeom>
        </p:spPr>
      </p:pic>
      <p:sp>
        <p:nvSpPr>
          <p:cNvPr id="2" name="Title Placeholder 1"/>
          <p:cNvSpPr>
            <a:spLocks noGrp="1"/>
          </p:cNvSpPr>
          <p:nvPr>
            <p:ph type="title"/>
          </p:nvPr>
        </p:nvSpPr>
        <p:spPr>
          <a:xfrm>
            <a:off x="913497"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43471" y="1632185"/>
            <a:ext cx="731948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3596153" y="6391433"/>
            <a:ext cx="2171700" cy="323165"/>
          </a:xfrm>
          <a:prstGeom prst="rect">
            <a:avLst/>
          </a:prstGeom>
          <a:noFill/>
        </p:spPr>
        <p:txBody>
          <a:bodyPr wrap="square" rtlCol="0">
            <a:spAutoFit/>
          </a:bodyPr>
          <a:lstStyle/>
          <a:p>
            <a:pPr algn="ctr"/>
            <a:fld id="{23958EC7-BE00-48FE-824E-48880B720931}" type="slidenum">
              <a:rPr lang="en-US" sz="1500" smtClean="0">
                <a:solidFill>
                  <a:schemeClr val="tx1"/>
                </a:solidFill>
              </a:rPr>
              <a:pPr algn="ctr"/>
              <a:t>‹#›</a:t>
            </a:fld>
            <a:endParaRPr lang="en-US" sz="1500" b="0">
              <a:solidFill>
                <a:schemeClr val="bg1">
                  <a:lumMod val="65000"/>
                </a:schemeClr>
              </a:solidFill>
              <a:latin typeface="Arial Black" panose="020B0A04020102020204" pitchFamily="34" charset="0"/>
            </a:endParaRPr>
          </a:p>
        </p:txBody>
      </p:sp>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20535" y="6035040"/>
            <a:ext cx="1254821" cy="685800"/>
          </a:xfrm>
          <a:prstGeom prst="rect">
            <a:avLst/>
          </a:prstGeom>
        </p:spPr>
      </p:pic>
    </p:spTree>
    <p:extLst>
      <p:ext uri="{BB962C8B-B14F-4D97-AF65-F5344CB8AC3E}">
        <p14:creationId xmlns:p14="http://schemas.microsoft.com/office/powerpoint/2010/main" val="278374288"/>
      </p:ext>
    </p:extLst>
  </p:cSld>
  <p:clrMap bg1="lt1" tx1="dk1" bg2="lt2" tx2="dk2" accent1="accent1" accent2="accent2" accent3="accent3" accent4="accent4" accent5="accent5" accent6="accent6" hlink="hlink" folHlink="folHlink"/>
  <p:sldLayoutIdLst>
    <p:sldLayoutId id="2147493504" r:id="rId1"/>
    <p:sldLayoutId id="2147493505" r:id="rId2"/>
    <p:sldLayoutId id="2147493506" r:id="rId3"/>
    <p:sldLayoutId id="2147493507" r:id="rId4"/>
    <p:sldLayoutId id="2147493508" r:id="rId5"/>
    <p:sldLayoutId id="2147493509" r:id="rId6"/>
    <p:sldLayoutId id="2147493510" r:id="rId7"/>
    <p:sldLayoutId id="2147493511" r:id="rId8"/>
    <p:sldLayoutId id="2147493512" r:id="rId9"/>
    <p:sldLayoutId id="2147493513" r:id="rId10"/>
    <p:sldLayoutId id="2147493514" r:id="rId11"/>
  </p:sldLayoutIdLst>
  <p:hf hdr="0" ftr="0" dt="0"/>
  <p:txStyles>
    <p:titleStyle>
      <a:lvl1pPr algn="ctr" defTabSz="257175" rtl="0" eaLnBrk="1" latinLnBrk="0" hangingPunct="1">
        <a:spcBef>
          <a:spcPct val="0"/>
        </a:spcBef>
        <a:buNone/>
        <a:defRPr sz="2475" kern="1200">
          <a:solidFill>
            <a:srgbClr val="000081"/>
          </a:solidFill>
          <a:latin typeface="Trebuchet MS" pitchFamily="34" charset="0"/>
          <a:ea typeface="+mj-ea"/>
          <a:cs typeface="+mj-cs"/>
        </a:defRPr>
      </a:lvl1pPr>
    </p:titleStyle>
    <p:bodyStyle>
      <a:lvl1pPr marL="192881" indent="-192881" algn="l" defTabSz="257175" rtl="0" eaLnBrk="1" latinLnBrk="0" hangingPunct="1">
        <a:spcBef>
          <a:spcPct val="20000"/>
        </a:spcBef>
        <a:buFont typeface="Arial"/>
        <a:buChar char="•"/>
        <a:defRPr sz="1800" kern="1200">
          <a:solidFill>
            <a:schemeClr val="tx1"/>
          </a:solidFill>
          <a:latin typeface="Trebuchet MS" pitchFamily="34" charset="0"/>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Trebuchet MS" pitchFamily="34" charset="0"/>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Trebuchet MS" pitchFamily="34" charset="0"/>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Trebuchet MS" pitchFamily="34" charset="0"/>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Trebuchet MS" pitchFamily="34" charset="0"/>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11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35.xml"/><Relationship Id="rId4" Type="http://schemas.openxmlformats.org/officeDocument/2006/relationships/image" Target="../media/image83.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1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5.xml"/></Relationships>
</file>

<file path=ppt/slides/_rels/slide1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5.xml"/></Relationships>
</file>

<file path=ppt/slides/_rels/slide1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8.xml"/></Relationships>
</file>

<file path=ppt/slides/_rels/slide1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5.xml"/></Relationships>
</file>

<file path=ppt/slides/_rels/slide1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35.xml"/><Relationship Id="rId4" Type="http://schemas.openxmlformats.org/officeDocument/2006/relationships/image" Target="../media/image92.png"/></Relationships>
</file>

<file path=ppt/slides/_rels/slide1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5.xml"/><Relationship Id="rId5" Type="http://schemas.openxmlformats.org/officeDocument/2006/relationships/image" Target="../media/image97.png"/><Relationship Id="rId4" Type="http://schemas.openxmlformats.org/officeDocument/2006/relationships/image" Target="../media/image96.png"/></Relationships>
</file>

<file path=ppt/slides/_rels/slide14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1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3" Type="http://schemas.openxmlformats.org/officeDocument/2006/relationships/hyperlink" Target="http://dynamiclearningmaps.org/professional-development"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hyperlink" Target="https://dynamiclearningmaps.org/erp/videos" TargetMode="External"/><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14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3.xml"/><Relationship Id="rId1" Type="http://schemas.openxmlformats.org/officeDocument/2006/relationships/slideLayout" Target="../slideLayouts/slideLayout37.xml"/><Relationship Id="rId4" Type="http://schemas.openxmlformats.org/officeDocument/2006/relationships/image" Target="../media/image99.pn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1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6.xml"/><Relationship Id="rId1" Type="http://schemas.openxmlformats.org/officeDocument/2006/relationships/slideLayout" Target="../slideLayouts/slideLayout46.xml"/><Relationship Id="rId4" Type="http://schemas.openxmlformats.org/officeDocument/2006/relationships/image" Target="../media/image108.png"/></Relationships>
</file>

<file path=ppt/slides/_rels/slide1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7.xml"/><Relationship Id="rId1" Type="http://schemas.openxmlformats.org/officeDocument/2006/relationships/slideLayout" Target="../slideLayouts/slideLayout46.xml"/></Relationships>
</file>

<file path=ppt/slides/_rels/slide1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Kristen.Coleman@sde.ok.gov" TargetMode="External"/><Relationship Id="rId2" Type="http://schemas.openxmlformats.org/officeDocument/2006/relationships/hyperlink" Target="mailto:Kurt.Johnson@sde.ok.gov" TargetMode="External"/><Relationship Id="rId1" Type="http://schemas.openxmlformats.org/officeDocument/2006/relationships/slideLayout" Target="../slideLayouts/slideLayout2.xml"/><Relationship Id="rId4" Type="http://schemas.openxmlformats.org/officeDocument/2006/relationships/hyperlink" Target="mailto:Jenae.Tindell@sde.ok.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hyperlink" Target="https://sde.ok.gov/sde/sites/ok.gov.sde/files/documents/files/Criteria%20Checklist%202016.pdf"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hyperlink" Target="https://dynamiclearningmaps.org/oklahoma"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8.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9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30129"/>
            <a:ext cx="7772400" cy="1470025"/>
          </a:xfrm>
        </p:spPr>
        <p:txBody>
          <a:bodyPr>
            <a:normAutofit/>
          </a:bodyPr>
          <a:lstStyle/>
          <a:p>
            <a:r>
              <a:rPr lang="en-US" sz="5400"/>
              <a:t>2019-2020 OAAP Training</a:t>
            </a:r>
          </a:p>
        </p:txBody>
      </p:sp>
      <p:sp>
        <p:nvSpPr>
          <p:cNvPr id="3" name="Subtitle 2"/>
          <p:cNvSpPr>
            <a:spLocks noGrp="1"/>
          </p:cNvSpPr>
          <p:nvPr>
            <p:ph type="subTitle" idx="1"/>
          </p:nvPr>
        </p:nvSpPr>
        <p:spPr>
          <a:xfrm>
            <a:off x="1371600" y="3500154"/>
            <a:ext cx="6400800" cy="2138646"/>
          </a:xfrm>
        </p:spPr>
        <p:txBody>
          <a:bodyPr/>
          <a:lstStyle/>
          <a:p>
            <a:r>
              <a:rPr lang="en-US"/>
              <a:t>Oklahoma Alternate Assessment Program</a:t>
            </a:r>
          </a:p>
        </p:txBody>
      </p:sp>
    </p:spTree>
    <p:extLst>
      <p:ext uri="{BB962C8B-B14F-4D97-AF65-F5344CB8AC3E}">
        <p14:creationId xmlns:p14="http://schemas.microsoft.com/office/powerpoint/2010/main" val="2389256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OAAP Participation - 5</a:t>
            </a:r>
          </a:p>
        </p:txBody>
      </p:sp>
      <p:sp>
        <p:nvSpPr>
          <p:cNvPr id="3" name="Content Placeholder 2"/>
          <p:cNvSpPr>
            <a:spLocks noGrp="1"/>
          </p:cNvSpPr>
          <p:nvPr>
            <p:ph idx="1"/>
          </p:nvPr>
        </p:nvSpPr>
        <p:spPr/>
        <p:txBody>
          <a:bodyPr>
            <a:normAutofit/>
          </a:bodyPr>
          <a:lstStyle/>
          <a:p>
            <a:pPr marL="0" indent="0">
              <a:buNone/>
            </a:pPr>
            <a:r>
              <a:rPr lang="en-US" sz="2900"/>
              <a:t>Question 4: Multiple Settings</a:t>
            </a:r>
          </a:p>
          <a:p>
            <a:pPr marL="45720" indent="0">
              <a:buNone/>
            </a:pPr>
            <a:r>
              <a:rPr lang="en-US" sz="2700" b="1"/>
              <a:t>Does the student require intensive and extensive direct instruction in multiple settings to acquire, maintain, generalize and demonstrate knowledge of skills? </a:t>
            </a:r>
          </a:p>
          <a:p>
            <a:r>
              <a:rPr lang="en-US" sz="2700"/>
              <a:t>Relates to intellectual functioning and the ability to generalize knowledge. </a:t>
            </a:r>
          </a:p>
          <a:p>
            <a:r>
              <a:rPr lang="en-US" sz="2700"/>
              <a:t>Frequent repetition and practice in multiple settings is required. </a:t>
            </a:r>
          </a:p>
          <a:p>
            <a:pPr marL="0" indent="0">
              <a:buNone/>
            </a:pPr>
            <a:endParaRPr lang="en-US"/>
          </a:p>
        </p:txBody>
      </p:sp>
    </p:spTree>
    <p:extLst>
      <p:ext uri="{BB962C8B-B14F-4D97-AF65-F5344CB8AC3E}">
        <p14:creationId xmlns:p14="http://schemas.microsoft.com/office/powerpoint/2010/main" val="30948387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https://scontent-msp1-1.xx.fbcdn.net/v/t1.15752-9/s2048x2048/70971444_631654150992111_7001042480573448192_n.jpg?_nc_cat=104&amp;_nc_oc=AQmo1pTplUJTkWR_TxXQBdVJsbUyEewYqhggC_uuC9pJ1v4x8Nj3gwDuyfu6Sovax0-gxjQMBHsiIlSqn9T050bo&amp;_nc_ht=scontent-msp1-1.xx&amp;oh=4234ec3be6c85f69e0e776b3d000f24e&amp;oe=5E33BC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351" y="1056699"/>
            <a:ext cx="7566063" cy="4403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7416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https://scontent-msp1-1.xx.fbcdn.net/v/t1.15752-9/s2048x2048/70473536_497930427704369_5146717404524445696_n.jpg?_nc_cat=105&amp;_nc_oc=AQkVjSts3PXYrteZ6H0PhsFHKdzhHrqNiuGtS8blDK5QwAeeXJDIvKm8DlB3tGnJ2Fu3KnP-gwFjxxnLX2vb21-U&amp;_nc_ht=scontent-msp1-1.xx&amp;oh=b129ef1133b200d5c0f6b07b9545a5ce&amp;oe=5DF00B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141" y="1201972"/>
            <a:ext cx="7778143" cy="454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9340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https://scontent-msp1-1.xx.fbcdn.net/v/t1.15752-9/s2048x2048/70922814_510836866406176_99678034797264896_n.jpg?_nc_cat=106&amp;_nc_oc=AQkMFnTr4jIrN4uf4EJg725bPBxe9Hv2JW5-D9C45eXDLqrWl3hRX2uWHa-STiYWeSpKvBEy_rbjlL8m7tWbWcce&amp;_nc_ht=scontent-msp1-1.xx&amp;oh=333d0f7e1e0bc4e349784025fd510174&amp;oe=5DF415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437" y="1081618"/>
            <a:ext cx="8159003" cy="467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7910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https://scontent-msp1-1.xx.fbcdn.net/v/t1.15752-9/s2048x2048/70359322_3249226455095514_2565854462388207616_n.jpg?_nc_cat=110&amp;_nc_oc=AQmqysKwA0j6nymNzmc_ZiHDBsWAylcWiRHY-ZU5S9diuXbdVbl1r-FDOWQ25eSoyh4k1GHbEucUSgjAzwT5L45u&amp;_nc_ht=scontent-msp1-1.xx&amp;oh=f1f0265f059eeff195108e548ee5339a&amp;oe=5E08658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 y="1141462"/>
            <a:ext cx="7408443" cy="4395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9517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https://scontent-msp1-1.xx.fbcdn.net/v/t1.15752-9/s2048x2048/71053768_503129500481518_6584425584800038912_n.jpg?_nc_cat=106&amp;_nc_oc=AQms-n_fU2idJmFzF97bzH3PCDtf8GnGb-U2CVFm3thsQBcJApBVV1l_v4fb3jyXUFi9GgQx8CY9CVGk2Gd2h5w4&amp;_nc_ht=scontent-msp1-1.xx&amp;oh=30e0ad58b9981f868529503b81c19d1e&amp;oe=5E3B76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548" y="1218077"/>
            <a:ext cx="7643203" cy="438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7719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https://scontent-msp1-1.xx.fbcdn.net/v/t1.15752-9/s2048x2048/71546705_902638013456926_7717863339635769344_n.jpg?_nc_cat=102&amp;_nc_oc=AQlUxzQCEC89HO8dhewrQGzO8o2oWtHmxxgfweEitn32uIWgsiWkCa0V52YRPQ9is024-VhrdbdLWJbTmB8cqgS7&amp;_nc_ht=scontent-msp1-1.xx&amp;oh=26fb7f7eb891eccf8faff3f710efc73d&amp;oe=5E05B3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760" y="1153300"/>
            <a:ext cx="7532377" cy="439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2083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descr="https://scontent-msp1-1.xx.fbcdn.net/v/t1.15752-9/s2048x2048/70870596_458555621405524_6295264828537700352_n.jpg?_nc_cat=109&amp;_nc_oc=AQm8cDjqMYNSUj4vDqKmSW9aPZMbvnP1aX8QqxlLr51v-Q4hEIUo26E-evczjchKNKC3fc-9UzpfBTUblPi_klG2&amp;_nc_ht=scontent-msp1-1.xx&amp;oh=49325fd40e5f45c5256ce2c8d86bcec0&amp;oe=5DF0D1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489" y="1209212"/>
            <a:ext cx="7205724" cy="411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9788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https://scontent-msp1-1.xx.fbcdn.net/v/t1.15752-9/s2048x2048/70788077_477815936398938_1893171427448717312_n.jpg?_nc_cat=111&amp;_nc_oc=AQnI70mQbHKRsTXqh7ui3lselFxBgCwzn6rsuQONSIKSDdv3RHjoSiB-QnU0MqQFj0PwdMVbKgbH6R0L6PhXlVP8&amp;_nc_ht=scontent-msp1-1.xx&amp;oh=8a35a957c691bd8fcb2f92b3543dd197&amp;oe=5E32E4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499" y="1192769"/>
            <a:ext cx="7504968" cy="438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5137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https://scontent-msp1-1.xx.fbcdn.net/v/t1.15752-9/s2048x2048/70473536_497930427704369_5146717404524445696_n.jpg?_nc_cat=105&amp;_nc_oc=AQkVjSts3PXYrteZ6H0PhsFHKdzhHrqNiuGtS8blDK5QwAeeXJDIvKm8DlB3tGnJ2Fu3KnP-gwFjxxnLX2vb21-U&amp;_nc_ht=scontent-msp1-1.xx&amp;oh=b129ef1133b200d5c0f6b07b9545a5ce&amp;oe=5DF00B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699" y="1171535"/>
            <a:ext cx="7791350" cy="455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2116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descr="https://scontent-msp1-1.xx.fbcdn.net/v/t1.15752-9/s2048x2048/71053768_503129500481518_6584425584800038912_n.jpg?_nc_cat=106&amp;_nc_oc=AQms-n_fU2idJmFzF97bzH3PCDtf8GnGb-U2CVFm3thsQBcJApBVV1l_v4fb3jyXUFi9GgQx8CY9CVGk2Gd2h5w4&amp;_nc_ht=scontent-msp1-1.xx&amp;oh=30e0ad58b9981f868529503b81c19d1e&amp;oe=5E3B76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824" y="1264460"/>
            <a:ext cx="7673008" cy="439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21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OAAP Participation - 6</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900" dirty="0"/>
              <a:t>Question 5</a:t>
            </a:r>
            <a:r>
              <a:rPr lang="en-US" sz="2900" dirty="0" smtClean="0"/>
              <a:t>:</a:t>
            </a:r>
            <a:r>
              <a:rPr lang="en-US" sz="2900" dirty="0" smtClean="0">
                <a:ea typeface="+mn-lt"/>
                <a:cs typeface="+mn-lt"/>
              </a:rPr>
              <a:t> </a:t>
            </a:r>
            <a:r>
              <a:rPr lang="en-US" sz="2900" dirty="0">
                <a:ea typeface="+mn-lt"/>
                <a:cs typeface="+mn-lt"/>
              </a:rPr>
              <a:t>Based on student’s disability</a:t>
            </a:r>
            <a:endParaRPr lang="en-US" dirty="0"/>
          </a:p>
          <a:p>
            <a:r>
              <a:rPr lang="en-US" sz="2700" dirty="0"/>
              <a:t>The decision to place a student on the alternate assessment must be based on severe discrepancies in cognition and adaptive behavior.  Students CAN NOT be placed on an alternate assessment because of poor reading skills, excessive absences, language, disruptive behaviors, emotional distress, OR poor performance on the regular assessment.</a:t>
            </a:r>
          </a:p>
          <a:p>
            <a:endParaRPr lang="en-US" dirty="0"/>
          </a:p>
        </p:txBody>
      </p:sp>
    </p:spTree>
    <p:extLst>
      <p:ext uri="{BB962C8B-B14F-4D97-AF65-F5344CB8AC3E}">
        <p14:creationId xmlns:p14="http://schemas.microsoft.com/office/powerpoint/2010/main" val="6206730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descr="https://scontent-msp1-1.xx.fbcdn.net/v/t1.15752-9/s2048x2048/70922814_510836866406176_99678034797264896_n.jpg?_nc_cat=106&amp;_nc_oc=AQkMFnTr4jIrN4uf4EJg725bPBxe9Hv2JW5-D9C45eXDLqrWl3hRX2uWHa-STiYWeSpKvBEy_rbjlL8m7tWbWcce&amp;_nc_ht=scontent-msp1-1.xx&amp;oh=333d0f7e1e0bc4e349784025fd510174&amp;oe=5DF415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472" y="1117078"/>
            <a:ext cx="8039394" cy="460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7904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https://scontent-msp1-1.xx.fbcdn.net/v/t1.15752-9/s2048x2048/69342870_427339861464910_4646631238147244032_n.jpg?_nc_cat=106&amp;_nc_oc=AQkR38-FV9eiu692Pzng1oy8m9P_Hhxj1HPm8PGxfh7jeJbIidNiyIi_Yia3puWHDIoFZqGx3dV2cttEFjzcC3R-&amp;_nc_ht=scontent-msp1-1.xx&amp;oh=b921e34c09ea4f03b2f32e32edeeca52&amp;oe=5DFAF5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127" y="1224776"/>
            <a:ext cx="7682594" cy="440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4007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Teacher-Administered Testlets</a:t>
            </a:r>
          </a:p>
        </p:txBody>
      </p:sp>
      <p:sp>
        <p:nvSpPr>
          <p:cNvPr id="5" name="Content Placeholder 4"/>
          <p:cNvSpPr>
            <a:spLocks noGrp="1"/>
          </p:cNvSpPr>
          <p:nvPr>
            <p:ph idx="1"/>
          </p:nvPr>
        </p:nvSpPr>
        <p:spPr>
          <a:xfrm>
            <a:off x="1299411" y="1877615"/>
            <a:ext cx="7757388" cy="3394472"/>
          </a:xfrm>
        </p:spPr>
        <p:txBody>
          <a:bodyPr>
            <a:noAutofit/>
          </a:bodyPr>
          <a:lstStyle/>
          <a:p>
            <a:r>
              <a:rPr lang="en-US" dirty="0"/>
              <a:t>Directions to the test administrator in Student Portal</a:t>
            </a:r>
          </a:p>
          <a:p>
            <a:r>
              <a:rPr lang="en-US" dirty="0"/>
              <a:t>Scripted statements/interactions</a:t>
            </a:r>
          </a:p>
          <a:p>
            <a:r>
              <a:rPr lang="en-US" dirty="0"/>
              <a:t>Items are for the test administrator to complete based on observation of behavior</a:t>
            </a:r>
          </a:p>
          <a:p>
            <a:r>
              <a:rPr lang="en-US" dirty="0"/>
              <a:t>Used for </a:t>
            </a:r>
          </a:p>
          <a:p>
            <a:pPr lvl="1"/>
            <a:r>
              <a:rPr lang="en-US" sz="2400" dirty="0"/>
              <a:t>Some </a:t>
            </a:r>
            <a:r>
              <a:rPr lang="en-US" sz="2400" dirty="0" err="1"/>
              <a:t>testlets</a:t>
            </a:r>
            <a:r>
              <a:rPr lang="en-US" sz="2400" dirty="0"/>
              <a:t> at the Initial and Distal Precursor linkage levels</a:t>
            </a:r>
          </a:p>
          <a:p>
            <a:pPr lvl="1"/>
            <a:r>
              <a:rPr lang="en-US" sz="2400" dirty="0"/>
              <a:t>All writing </a:t>
            </a:r>
            <a:r>
              <a:rPr lang="en-US" sz="2400" dirty="0" err="1" smtClean="0"/>
              <a:t>testlets</a:t>
            </a:r>
            <a:r>
              <a:rPr lang="en-US" sz="2400" dirty="0" smtClean="0"/>
              <a:t> are administered by the teacher</a:t>
            </a:r>
            <a:endParaRPr lang="en-US" sz="2400" dirty="0"/>
          </a:p>
        </p:txBody>
      </p:sp>
    </p:spTree>
    <p:extLst>
      <p:ext uri="{BB962C8B-B14F-4D97-AF65-F5344CB8AC3E}">
        <p14:creationId xmlns:p14="http://schemas.microsoft.com/office/powerpoint/2010/main" val="32210557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593" y="2179904"/>
            <a:ext cx="2864067" cy="2658956"/>
          </a:xfrm>
          <a:prstGeom prst="rect">
            <a:avLst/>
          </a:prstGeom>
        </p:spPr>
      </p:pic>
      <p:sp>
        <p:nvSpPr>
          <p:cNvPr id="2" name="Title 1"/>
          <p:cNvSpPr>
            <a:spLocks noGrp="1"/>
          </p:cNvSpPr>
          <p:nvPr>
            <p:ph type="title"/>
          </p:nvPr>
        </p:nvSpPr>
        <p:spPr/>
        <p:txBody>
          <a:bodyPr>
            <a:noAutofit/>
          </a:bodyPr>
          <a:lstStyle/>
          <a:p>
            <a:r>
              <a:rPr lang="en-US"/>
              <a:t>Teacher-Administered Writing Testlets</a:t>
            </a:r>
          </a:p>
        </p:txBody>
      </p:sp>
      <p:sp>
        <p:nvSpPr>
          <p:cNvPr id="11" name="Content Placeholder 10"/>
          <p:cNvSpPr>
            <a:spLocks noGrp="1"/>
          </p:cNvSpPr>
          <p:nvPr>
            <p:ph idx="1"/>
          </p:nvPr>
        </p:nvSpPr>
        <p:spPr>
          <a:xfrm>
            <a:off x="1281363" y="2057401"/>
            <a:ext cx="4907231" cy="3394472"/>
          </a:xfrm>
        </p:spPr>
        <p:txBody>
          <a:bodyPr>
            <a:normAutofit/>
          </a:bodyPr>
          <a:lstStyle/>
          <a:p>
            <a:r>
              <a:rPr lang="en-US"/>
              <a:t>Engagement activity requires the student to select a topic</a:t>
            </a:r>
          </a:p>
          <a:p>
            <a:r>
              <a:rPr lang="en-US"/>
              <a:t>Test administrator</a:t>
            </a:r>
          </a:p>
          <a:p>
            <a:pPr lvl="1"/>
            <a:r>
              <a:rPr lang="en-US"/>
              <a:t>Follows Educator Directions</a:t>
            </a:r>
          </a:p>
          <a:p>
            <a:pPr lvl="1"/>
            <a:r>
              <a:rPr lang="en-US"/>
              <a:t>Interacts with student </a:t>
            </a:r>
          </a:p>
          <a:p>
            <a:pPr lvl="1"/>
            <a:r>
              <a:rPr lang="en-US"/>
              <a:t>Observes and records observations of student writing</a:t>
            </a:r>
          </a:p>
          <a:p>
            <a:r>
              <a:rPr lang="en-US"/>
              <a:t>Writing product is not submitted </a:t>
            </a:r>
          </a:p>
        </p:txBody>
      </p:sp>
      <p:sp>
        <p:nvSpPr>
          <p:cNvPr id="5" name="TextBox 4"/>
          <p:cNvSpPr txBox="1"/>
          <p:nvPr/>
        </p:nvSpPr>
        <p:spPr>
          <a:xfrm>
            <a:off x="6492066" y="1989503"/>
            <a:ext cx="2462597" cy="300082"/>
          </a:xfrm>
          <a:prstGeom prst="rect">
            <a:avLst/>
          </a:prstGeom>
          <a:noFill/>
        </p:spPr>
        <p:txBody>
          <a:bodyPr wrap="none" rtlCol="0">
            <a:spAutoFit/>
          </a:bodyPr>
          <a:lstStyle/>
          <a:p>
            <a:pPr defTabSz="342900"/>
            <a:r>
              <a:rPr lang="en-US" sz="1350" b="1" i="1">
                <a:solidFill>
                  <a:prstClr val="black"/>
                </a:solidFill>
                <a:latin typeface="Calibri"/>
              </a:rPr>
              <a:t>Video regarding writing </a:t>
            </a:r>
            <a:r>
              <a:rPr lang="en-US" sz="1350" b="1" i="1" err="1">
                <a:solidFill>
                  <a:prstClr val="black"/>
                </a:solidFill>
                <a:latin typeface="Calibri"/>
              </a:rPr>
              <a:t>testlets</a:t>
            </a:r>
            <a:endParaRPr lang="en-US" sz="1350" b="1" i="1">
              <a:solidFill>
                <a:prstClr val="black"/>
              </a:solidFill>
              <a:latin typeface="Calibri"/>
            </a:endParaRPr>
          </a:p>
        </p:txBody>
      </p:sp>
    </p:spTree>
    <p:extLst>
      <p:ext uri="{BB962C8B-B14F-4D97-AF65-F5344CB8AC3E}">
        <p14:creationId xmlns:p14="http://schemas.microsoft.com/office/powerpoint/2010/main" val="7213885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descr="https://scontent-msp1-1.xx.fbcdn.net/v/t1.15752-9/s2048x2048/70548393_699018193947550_2632796449728888832_n.jpg?_nc_cat=109&amp;_nc_oc=AQmkXQS2QvYrP2zpGa-CEOYM_FShwkcNiHDBJHbkYbL4EDL31Cj2cEqA0ccn7-JeKBY3IBc_KMbfVeqdbxPO5AOC&amp;_nc_ht=scontent-msp1-1.xx&amp;oh=5f63840df33172c707e62a9b76767465&amp;oe=5DEEFAF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207" y="1146538"/>
            <a:ext cx="5642278" cy="32812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955972" y="1146538"/>
            <a:ext cx="1370285" cy="1182773"/>
          </a:xfrm>
          <a:prstGeom prst="rect">
            <a:avLst/>
          </a:prstGeom>
        </p:spPr>
      </p:pic>
      <p:pic>
        <p:nvPicPr>
          <p:cNvPr id="3" name="Picture 2"/>
          <p:cNvPicPr>
            <a:picLocks noChangeAspect="1"/>
          </p:cNvPicPr>
          <p:nvPr/>
        </p:nvPicPr>
        <p:blipFill>
          <a:blip r:embed="rId4"/>
          <a:stretch>
            <a:fillRect/>
          </a:stretch>
        </p:blipFill>
        <p:spPr>
          <a:xfrm>
            <a:off x="6422572" y="2329310"/>
            <a:ext cx="2621132" cy="3316665"/>
          </a:xfrm>
          <a:prstGeom prst="rect">
            <a:avLst/>
          </a:prstGeom>
        </p:spPr>
      </p:pic>
      <p:sp>
        <p:nvSpPr>
          <p:cNvPr id="5" name="Title 3"/>
          <p:cNvSpPr txBox="1">
            <a:spLocks/>
          </p:cNvSpPr>
          <p:nvPr/>
        </p:nvSpPr>
        <p:spPr>
          <a:xfrm>
            <a:off x="217091" y="4598419"/>
            <a:ext cx="5486400" cy="425054"/>
          </a:xfrm>
          <a:prstGeom prst="rect">
            <a:avLst/>
          </a:prstGeom>
        </p:spPr>
        <p:txBody>
          <a:bodyPr>
            <a:normAutofit/>
          </a:bodyPr>
          <a:lstStyle>
            <a:lvl1pPr algn="ctr" defTabSz="457200" rtl="0" eaLnBrk="1" latinLnBrk="0" hangingPunct="1">
              <a:spcBef>
                <a:spcPct val="0"/>
              </a:spcBef>
              <a:buNone/>
              <a:defRPr sz="4400" kern="1200">
                <a:solidFill>
                  <a:srgbClr val="000081"/>
                </a:solidFill>
                <a:latin typeface="Trebuchet MS" pitchFamily="34" charset="0"/>
                <a:ea typeface="+mj-ea"/>
                <a:cs typeface="+mj-cs"/>
              </a:defRPr>
            </a:lvl1pPr>
          </a:lstStyle>
          <a:p>
            <a:pPr algn="l" defTabSz="342900"/>
            <a:r>
              <a:rPr lang="en-US" sz="2100"/>
              <a:t>M.EE.7.NS.2.a</a:t>
            </a:r>
          </a:p>
        </p:txBody>
      </p:sp>
      <p:sp>
        <p:nvSpPr>
          <p:cNvPr id="6" name="Text Placeholder 4"/>
          <p:cNvSpPr txBox="1">
            <a:spLocks/>
          </p:cNvSpPr>
          <p:nvPr/>
        </p:nvSpPr>
        <p:spPr>
          <a:xfrm>
            <a:off x="217091" y="5023473"/>
            <a:ext cx="5486400" cy="60364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Trebuchet MS"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Trebuchet MS"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Trebuchet MS"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Trebuchet MS"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Trebuchet M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a:r>
              <a:rPr lang="en-US" sz="1350">
                <a:solidFill>
                  <a:prstClr val="black"/>
                </a:solidFill>
              </a:rPr>
              <a:t>Solve multiplication problems with products to 100</a:t>
            </a:r>
          </a:p>
        </p:txBody>
      </p:sp>
      <p:sp>
        <p:nvSpPr>
          <p:cNvPr id="7" name="Rectangle 6"/>
          <p:cNvSpPr/>
          <p:nvPr/>
        </p:nvSpPr>
        <p:spPr>
          <a:xfrm rot="5400000">
            <a:off x="7437144" y="1595278"/>
            <a:ext cx="587828" cy="2616974"/>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Tree>
    <p:extLst>
      <p:ext uri="{BB962C8B-B14F-4D97-AF65-F5344CB8AC3E}">
        <p14:creationId xmlns:p14="http://schemas.microsoft.com/office/powerpoint/2010/main" val="22017726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descr="https://scontent.ftul1-1.fna.fbcdn.net/v/t1.15752-9/s2048x2048/70686072_973283599680547_49528171288068096_n.jpg?_nc_cat=103&amp;_nc_oc=AQlDpqIY_QrXigKKbMDz6RiSNMDWo-3Y6lUkH4-nuuw3PzKZpoF2NgaxnXuh9M-z_kaoUC6vyJNiC3xH4HLGvFMq&amp;_nc_ht=scontent.ftul1-1.fna&amp;oh=8aa9ed0152aefaf0edec152c9be5841b&amp;oe=5DF8B74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 y="1153376"/>
            <a:ext cx="7750188" cy="4488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8852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https://scontent.ftul1-1.fna.fbcdn.net/v/t1.15752-9/s2048x2048/70306240_2388447554777179_1038936079048114176_n.jpg?_nc_cat=105&amp;_nc_oc=AQn1quj_o7OZw67a4nUMgHXWmYCbpxN4MJshHBAsub0qHNjNb1NXswrjHEEeXlTCZhZfnsl2w1aky37g-tXMsDfg&amp;_nc_ht=scontent.ftul1-1.fna&amp;oh=b3c8fed817dcb777e7f45eab9c855ff9&amp;oe=5E010BD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621" y="1169703"/>
            <a:ext cx="7617279" cy="4407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7489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descr="https://scontent.ftul1-1.fna.fbcdn.net/v/t1.15752-9/s2048x2048/71077649_397146720985098_4655462489771737088_n.jpg?_nc_cat=101&amp;_nc_oc=AQkbrfiEZmr6nGMHw4nOni3gB944GcE0Zwd_UCmou2VIJbZuoNCYn8jwOBzpHMnwoGKGQvDf72w0B80MbZoY0t9h&amp;_nc_ht=scontent.ftul1-1.fna&amp;oh=7dd3517ff5c6870541d65f99552e65b6&amp;oe=5E332B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57" y="1128544"/>
            <a:ext cx="7791110" cy="4595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5261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https://scontent.ftul1-1.fna.fbcdn.net/v/t1.15752-9/s2048x2048/71046653_937569373274342_5850521149720494080_n.jpg?_nc_cat=101&amp;_nc_oc=AQnBIum-hyW5vmczCSb7m8KMihmdVIMc325rK6qYMPoRziALxkLKAhSOgtX2jp06H3z1Qf_VENXNkuttKip_5u-E&amp;_nc_ht=scontent.ftul1-1.fna&amp;oh=8bd871fd2a7e5149104ed23445b48473&amp;oe=5DFA2D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621" y="1169364"/>
            <a:ext cx="7679701" cy="4342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781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https://scontent.ftul1-1.fna.fbcdn.net/v/t1.15752-9/s2048x2048/70333540_360819511492732_5851276548568514560_n.jpg?_nc_cat=101&amp;_nc_oc=AQl1XsXNyz2XLJjnwRuE6Trnol4ZXNSBTxHnr_PNwFm4uQ4in3kRrx8-Qf-GrUKhy0mnqK5wkOHcD8xee6sllxJ6&amp;_nc_ht=scontent.ftul1-1.fna&amp;oh=f31a4c633aa0605c156bfea9fbf7c876&amp;oe=5E08AA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49" y="1142660"/>
            <a:ext cx="7758452" cy="443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215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the Oklahoma Alternate Assessment Parent Brochure" title="Parent Broch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4224" y="1773731"/>
            <a:ext cx="2233258" cy="3538933"/>
          </a:xfrm>
          <a:prstGeom prst="rect">
            <a:avLst/>
          </a:prstGeom>
        </p:spPr>
      </p:pic>
      <p:sp>
        <p:nvSpPr>
          <p:cNvPr id="3" name="Content Placeholder 2"/>
          <p:cNvSpPr>
            <a:spLocks noGrp="1"/>
          </p:cNvSpPr>
          <p:nvPr>
            <p:ph idx="1"/>
          </p:nvPr>
        </p:nvSpPr>
        <p:spPr>
          <a:xfrm>
            <a:off x="457200" y="1773731"/>
            <a:ext cx="5907024" cy="4352432"/>
          </a:xfrm>
        </p:spPr>
        <p:txBody>
          <a:bodyPr>
            <a:normAutofit/>
          </a:bodyPr>
          <a:lstStyle/>
          <a:p>
            <a:pPr marL="0" indent="0">
              <a:buNone/>
            </a:pPr>
            <a:r>
              <a:rPr lang="en-US" sz="2900"/>
              <a:t>Parents of OAAP Students</a:t>
            </a:r>
          </a:p>
          <a:p>
            <a:pPr marL="0" indent="0">
              <a:buNone/>
            </a:pPr>
            <a:r>
              <a:rPr lang="en-US" sz="2700"/>
              <a:t>ESSA requires districts to inform parents when their child will participate in the OAAP. </a:t>
            </a:r>
          </a:p>
          <a:p>
            <a:r>
              <a:rPr lang="en-US" sz="2700"/>
              <a:t>Located in </a:t>
            </a:r>
            <a:r>
              <a:rPr lang="en-US" sz="2700" err="1"/>
              <a:t>EdPlan</a:t>
            </a:r>
            <a:r>
              <a:rPr lang="en-US" sz="2700"/>
              <a:t> and on the OAAP Website</a:t>
            </a:r>
          </a:p>
          <a:p>
            <a:r>
              <a:rPr lang="en-US" sz="2700"/>
              <a:t>Contact OSDE-SES for print requests: Abby.Johnson@sde.ok.gov</a:t>
            </a:r>
          </a:p>
          <a:p>
            <a:pPr marL="0" indent="0">
              <a:buNone/>
            </a:pPr>
            <a:endParaRPr lang="en-US"/>
          </a:p>
        </p:txBody>
      </p:sp>
      <p:sp>
        <p:nvSpPr>
          <p:cNvPr id="2" name="Title 1"/>
          <p:cNvSpPr>
            <a:spLocks noGrp="1"/>
          </p:cNvSpPr>
          <p:nvPr>
            <p:ph type="title"/>
          </p:nvPr>
        </p:nvSpPr>
        <p:spPr/>
        <p:txBody>
          <a:bodyPr/>
          <a:lstStyle/>
          <a:p>
            <a:r>
              <a:rPr lang="en-US"/>
              <a:t>OAAP Participation - 7</a:t>
            </a:r>
          </a:p>
        </p:txBody>
      </p:sp>
    </p:spTree>
    <p:extLst>
      <p:ext uri="{BB962C8B-B14F-4D97-AF65-F5344CB8AC3E}">
        <p14:creationId xmlns:p14="http://schemas.microsoft.com/office/powerpoint/2010/main" val="22485123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descr="https://scontent.ftul1-1.fna.fbcdn.net/v/t1.15752-9/s2048x2048/70514847_396503650964581_7281731233455800320_n.jpg?_nc_cat=110&amp;_nc_oc=AQlTBT9Muo_lE87F5M9l20lcsdz3W9qkiZC7FIO4SSSiygtqOB1w9632PDbLK1Gn9l6v_69sTu_pf_QpEpaChIjz&amp;_nc_ht=scontent.ftul1-1.fna&amp;oh=7fced7dfe7b3e935511ac1a0b775b550&amp;oe=5E00BF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79" y="1102180"/>
            <a:ext cx="8044202" cy="4583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1827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https://scontent.ftul1-1.fna.fbcdn.net/v/t1.15752-9/s2048x2048/70678768_2086144798153375_6760773179582447616_n.jpg?_nc_cat=111&amp;_nc_oc=AQnJRBwTeXNkERBqCgWpDLCvxBYE7GYoLaIFpk0nBdMM6LEEFdYqTMcW2eKW4hv9LtAiF5LU0y306myqc3_k7BXd&amp;_nc_ht=scontent.ftul1-1.fna&amp;oh=54a90cb084fe43ced20ba7e528ea362c&amp;oe=5DF144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293" y="1087381"/>
            <a:ext cx="7864589" cy="4592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080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descr="https://scontent.ftul1-1.fna.fbcdn.net/v/t1.15752-9/70904265_395510494443395_4799666497771274240_n.jpg?_nc_cat=109&amp;_nc_oc=AQkvmKz0b3FRUzEUM-XuyVICcf3netZOve6jMzqZcpxMZhTrpOH0d4eSquE3bxHMnW6Fxr2U5UY-eepVV8Jk6w6N&amp;_nc_ht=scontent.ftul1-1.fna&amp;oh=090a5a0939f5bc9eaedc75c5dd46a56d&amp;oe=5DFB81D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594" y="1118984"/>
            <a:ext cx="7720448" cy="448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0279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702" name="Picture 6" descr="https://scontent.ftul1-1.fna.fbcdn.net/v/t1.15752-9/70511852_665199437300141_4555521298033278976_n.jpg?_nc_cat=111&amp;_nc_oc=AQmzB40_yBVboGug6KZS4TsVccAuRhHJ6qkOjnknXLbxDCK5KdgWpUEchvCspmqC2Lqv7xiNi3SikfcdrvHJwwSi&amp;_nc_ht=scontent.ftul1-1.fna&amp;oh=02955402f2a3270d3f4f8f0f89e677a3&amp;oe=5DF9D4F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728" y="1094729"/>
            <a:ext cx="7846143" cy="448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1840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https://scontent.ftul1-1.fna.fbcdn.net/v/t1.15752-9/s2048x2048/70610071_2358428007820710_8062868343012458496_n.jpg?_nc_cat=101&amp;_nc_oc=AQmGpiBMO4st1faowqgIcR1uVLYKJ51NREKqQCQ4yLaiaiT7s3ze_9GFZ-RXNBgz3hyvMKA2KXQzXSYTtK5t-QSd&amp;_nc_ht=scontent.ftul1-1.fna&amp;oh=37e00596b47c610c4b9ec2d72f2bd3df&amp;oe=5E3810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607" y="1114085"/>
            <a:ext cx="7676810" cy="449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98087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4" name="Picture 4" descr="https://scontent.ftul1-1.fna.fbcdn.net/v/t1.15752-9/70477451_428707947765391_264352084562804736_n.jpg?_nc_cat=111&amp;_nc_oc=AQljEW8ewo2vdfqXkn9j-YMU4FncdNXWbw2l-oyW-TXxv55epqPr4MiGmhp4nLTS4rt8i6rKAcfAION_PwY2ktQT&amp;_nc_ht=scontent.ftul1-1.fna&amp;oh=66e23ba8a2aa25b9a00309b9319a8aa9&amp;oe=5E08E9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29" y="1225652"/>
            <a:ext cx="7576457" cy="436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4562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https://scontent.ftul1-1.fna.fbcdn.net/v/t1.15752-9/s2048x2048/71040348_727776044353151_4559875153625874432_n.jpg?_nc_cat=104&amp;_nc_oc=AQkC7vJZhC-E2YNDJ8ePuch3Hc3uDpaDyK7aK_L_BHiPQgRWtmciimGCg0o3qNFZfwftZORl9QHKAUwgiV7EhpJb&amp;_nc_ht=scontent.ftul1-1.fna&amp;oh=dc0c5c1045fae305f8e1fb4df48d9baf&amp;oe=5E31C71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25" y="1217840"/>
            <a:ext cx="7671367" cy="4341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0551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Kite Student Portal End Page of Testlet</a:t>
            </a:r>
          </a:p>
        </p:txBody>
      </p:sp>
      <p:sp>
        <p:nvSpPr>
          <p:cNvPr id="3" name="Content Placeholder 2"/>
          <p:cNvSpPr>
            <a:spLocks noGrp="1"/>
          </p:cNvSpPr>
          <p:nvPr>
            <p:ph idx="1"/>
          </p:nvPr>
        </p:nvSpPr>
        <p:spPr/>
        <p:txBody>
          <a:bodyPr/>
          <a:lstStyle/>
          <a:p>
            <a:r>
              <a:rPr lang="en-US"/>
              <a:t>Green checkmarks have been replaced with blue dots to indicate an item was answered.</a:t>
            </a:r>
          </a:p>
        </p:txBody>
      </p:sp>
      <p:pic>
        <p:nvPicPr>
          <p:cNvPr id="4" name="Picture 3"/>
          <p:cNvPicPr>
            <a:picLocks noChangeAspect="1"/>
          </p:cNvPicPr>
          <p:nvPr/>
        </p:nvPicPr>
        <p:blipFill>
          <a:blip r:embed="rId2"/>
          <a:stretch>
            <a:fillRect/>
          </a:stretch>
        </p:blipFill>
        <p:spPr>
          <a:xfrm>
            <a:off x="1540510" y="2520779"/>
            <a:ext cx="6915481" cy="3110882"/>
          </a:xfrm>
          <a:prstGeom prst="rect">
            <a:avLst/>
          </a:prstGeom>
        </p:spPr>
      </p:pic>
    </p:spTree>
    <p:extLst>
      <p:ext uri="{BB962C8B-B14F-4D97-AF65-F5344CB8AC3E}">
        <p14:creationId xmlns:p14="http://schemas.microsoft.com/office/powerpoint/2010/main" val="1225314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Spring assessment window</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3774206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Spring Assessment Window</a:t>
            </a:r>
          </a:p>
        </p:txBody>
      </p:sp>
      <p:sp>
        <p:nvSpPr>
          <p:cNvPr id="3" name="Content Placeholder 2"/>
          <p:cNvSpPr>
            <a:spLocks noGrp="1"/>
          </p:cNvSpPr>
          <p:nvPr>
            <p:ph idx="1"/>
          </p:nvPr>
        </p:nvSpPr>
        <p:spPr/>
        <p:txBody>
          <a:bodyPr>
            <a:normAutofit/>
          </a:bodyPr>
          <a:lstStyle/>
          <a:p>
            <a:r>
              <a:rPr lang="en-US"/>
              <a:t>OK Spring Assessment Window</a:t>
            </a:r>
          </a:p>
          <a:p>
            <a:pPr lvl="1"/>
            <a:r>
              <a:rPr lang="en-US">
                <a:solidFill>
                  <a:srgbClr val="FF0000"/>
                </a:solidFill>
              </a:rPr>
              <a:t>March 9, 2020 – May 1, 2020</a:t>
            </a:r>
          </a:p>
          <a:p>
            <a:r>
              <a:rPr lang="en-US"/>
              <a:t>Students complete 5 to 10 testlets in each subject area.</a:t>
            </a:r>
          </a:p>
          <a:p>
            <a:r>
              <a:rPr lang="en-US"/>
              <a:t>All testlets for each student must be completed during the spring assessment window.</a:t>
            </a:r>
          </a:p>
        </p:txBody>
      </p:sp>
    </p:spTree>
    <p:extLst>
      <p:ext uri="{BB962C8B-B14F-4D97-AF65-F5344CB8AC3E}">
        <p14:creationId xmlns:p14="http://schemas.microsoft.com/office/powerpoint/2010/main" val="2882567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MSCD</a:t>
            </a:r>
          </a:p>
        </p:txBody>
      </p:sp>
      <p:sp>
        <p:nvSpPr>
          <p:cNvPr id="3" name="Content Placeholder 2"/>
          <p:cNvSpPr>
            <a:spLocks noGrp="1"/>
          </p:cNvSpPr>
          <p:nvPr>
            <p:ph idx="1"/>
          </p:nvPr>
        </p:nvSpPr>
        <p:spPr/>
        <p:txBody>
          <a:bodyPr>
            <a:normAutofit fontScale="70000" lnSpcReduction="20000"/>
          </a:bodyPr>
          <a:lstStyle/>
          <a:p>
            <a:pPr marL="0" indent="0">
              <a:buNone/>
            </a:pPr>
            <a:r>
              <a:rPr lang="en-US" b="1" dirty="0"/>
              <a:t>State Definition of “students with the most significant cognitive disabilities</a:t>
            </a:r>
            <a:r>
              <a:rPr lang="en-US" b="1" dirty="0" smtClean="0"/>
              <a:t>” 34 </a:t>
            </a:r>
            <a:r>
              <a:rPr lang="en-US" b="1" dirty="0"/>
              <a:t>CFR § 200.6(d)(1)</a:t>
            </a:r>
          </a:p>
          <a:p>
            <a:pPr marL="0" indent="0">
              <a:buNone/>
            </a:pPr>
            <a:r>
              <a:rPr lang="en-US" dirty="0"/>
              <a:t>Students with the most significant cognitive disabilities have limited conceptual skills, written language skills, and understanding of numerical concepts such as quantity, time, and money. Vocabulary and grammar are quite limited and augmentative communication devices are often necessary to communicate with others. They tend to focus on present, everyday events and rarely attempt to analyze or expand on new ideas and concepts through spoken language. Skill acquisition and measurable gains on grade-level alternate academic achievements  and require extensive, direct individualized instruction. These students require substantial supports for all activities of daily living including meal preparation, dressing, grooming, and personal hygiene. Their personal safety is dependent upon constant supervision and will be a concern throughout their lifetime.</a:t>
            </a:r>
          </a:p>
        </p:txBody>
      </p:sp>
    </p:spTree>
    <p:extLst>
      <p:ext uri="{BB962C8B-B14F-4D97-AF65-F5344CB8AC3E}">
        <p14:creationId xmlns:p14="http://schemas.microsoft.com/office/powerpoint/2010/main" val="21504222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2B652-6745-6148-8DB9-F2D79C9968E3}"/>
              </a:ext>
            </a:extLst>
          </p:cNvPr>
          <p:cNvSpPr txBox="1">
            <a:spLocks/>
          </p:cNvSpPr>
          <p:nvPr/>
        </p:nvSpPr>
        <p:spPr>
          <a:xfrm>
            <a:off x="905108" y="1020365"/>
            <a:ext cx="8229600" cy="857250"/>
          </a:xfrm>
          <a:prstGeom prst="rect">
            <a:avLst/>
          </a:prstGeom>
        </p:spPr>
        <p:txBody>
          <a:bodyPr/>
          <a:lstStyle>
            <a:lvl1pPr algn="ctr" defTabSz="457200" rtl="0" eaLnBrk="1" latinLnBrk="0" hangingPunct="1">
              <a:spcBef>
                <a:spcPct val="0"/>
              </a:spcBef>
              <a:buNone/>
              <a:defRPr sz="4400" kern="1200">
                <a:solidFill>
                  <a:srgbClr val="000081"/>
                </a:solidFill>
                <a:latin typeface="Trebuchet MS" pitchFamily="34" charset="0"/>
                <a:ea typeface="+mj-ea"/>
                <a:cs typeface="+mj-cs"/>
              </a:defRPr>
            </a:lvl1pPr>
          </a:lstStyle>
          <a:p>
            <a:pPr defTabSz="342900"/>
            <a:r>
              <a:rPr lang="en-US" sz="3300"/>
              <a:t>Testlets</a:t>
            </a:r>
          </a:p>
        </p:txBody>
      </p:sp>
      <p:graphicFrame>
        <p:nvGraphicFramePr>
          <p:cNvPr id="3" name="Table 2">
            <a:extLst>
              <a:ext uri="{FF2B5EF4-FFF2-40B4-BE49-F238E27FC236}">
                <a16:creationId xmlns:a16="http://schemas.microsoft.com/office/drawing/2014/main" id="{5B516608-B004-0E45-8006-AD8EB61CFF62}"/>
              </a:ext>
            </a:extLst>
          </p:cNvPr>
          <p:cNvGraphicFramePr>
            <a:graphicFrameLocks noGrp="1"/>
          </p:cNvGraphicFramePr>
          <p:nvPr/>
        </p:nvGraphicFramePr>
        <p:xfrm>
          <a:off x="1501567" y="1542399"/>
          <a:ext cx="7118257" cy="3793095"/>
        </p:xfrm>
        <a:graphic>
          <a:graphicData uri="http://schemas.openxmlformats.org/drawingml/2006/table">
            <a:tbl>
              <a:tblPr/>
              <a:tblGrid>
                <a:gridCol w="1840706">
                  <a:extLst>
                    <a:ext uri="{9D8B030D-6E8A-4147-A177-3AD203B41FA5}">
                      <a16:colId xmlns:a16="http://schemas.microsoft.com/office/drawing/2014/main" val="20000"/>
                    </a:ext>
                  </a:extLst>
                </a:gridCol>
                <a:gridCol w="2072404">
                  <a:extLst>
                    <a:ext uri="{9D8B030D-6E8A-4147-A177-3AD203B41FA5}">
                      <a16:colId xmlns:a16="http://schemas.microsoft.com/office/drawing/2014/main" val="20001"/>
                    </a:ext>
                  </a:extLst>
                </a:gridCol>
                <a:gridCol w="3205147">
                  <a:extLst>
                    <a:ext uri="{9D8B030D-6E8A-4147-A177-3AD203B41FA5}">
                      <a16:colId xmlns:a16="http://schemas.microsoft.com/office/drawing/2014/main" val="20002"/>
                    </a:ext>
                  </a:extLst>
                </a:gridCol>
              </a:tblGrid>
              <a:tr h="775574">
                <a:tc>
                  <a:txBody>
                    <a:bodyPr/>
                    <a:lstStyle/>
                    <a:p>
                      <a:pPr algn="ctr"/>
                      <a:r>
                        <a:rPr lang="en-US" sz="2300" b="1"/>
                        <a:t>Testlet Items</a:t>
                      </a:r>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38100" cap="flat" cmpd="sng" algn="ctr">
                      <a:solidFill>
                        <a:srgbClr val="1F497D">
                          <a:lumMod val="60000"/>
                          <a:lumOff val="40000"/>
                        </a:srgbClr>
                      </a:solidFill>
                      <a:prstDash val="solid"/>
                      <a:round/>
                      <a:headEnd type="none" w="med" len="med"/>
                      <a:tailEnd type="none" w="med" len="med"/>
                    </a:lnB>
                  </a:tcPr>
                </a:tc>
                <a:tc>
                  <a:txBody>
                    <a:bodyPr/>
                    <a:lstStyle/>
                    <a:p>
                      <a:pPr algn="ctr"/>
                      <a:r>
                        <a:rPr lang="en-US" sz="2300" b="1"/>
                        <a:t>Assessment Scheduling</a:t>
                      </a:r>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38100" cap="flat" cmpd="sng" algn="ctr">
                      <a:solidFill>
                        <a:srgbClr val="1F497D">
                          <a:lumMod val="60000"/>
                          <a:lumOff val="40000"/>
                        </a:srgbClr>
                      </a:solidFill>
                      <a:prstDash val="solid"/>
                      <a:round/>
                      <a:headEnd type="none" w="med" len="med"/>
                      <a:tailEnd type="none" w="med" len="med"/>
                    </a:lnB>
                  </a:tcPr>
                </a:tc>
                <a:tc>
                  <a:txBody>
                    <a:bodyPr/>
                    <a:lstStyle/>
                    <a:p>
                      <a:pPr algn="ctr"/>
                      <a:r>
                        <a:rPr lang="en-US" sz="2300" b="1"/>
                        <a:t>Number of Testlets </a:t>
                      </a:r>
                    </a:p>
                    <a:p>
                      <a:pPr algn="ctr"/>
                      <a:r>
                        <a:rPr lang="en-US" sz="2300" b="1"/>
                        <a:t>Per Subject</a:t>
                      </a:r>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38100" cap="flat" cmpd="sng" algn="ctr">
                      <a:solidFill>
                        <a:srgbClr val="1F497D">
                          <a:lumMod val="60000"/>
                          <a:lumOff val="40000"/>
                        </a:srgbClr>
                      </a:solidFill>
                      <a:prstDash val="solid"/>
                      <a:round/>
                      <a:headEnd type="none" w="med" len="med"/>
                      <a:tailEnd type="none" w="med" len="med"/>
                    </a:lnB>
                  </a:tcPr>
                </a:tc>
                <a:extLst>
                  <a:ext uri="{0D108BD9-81ED-4DB2-BD59-A6C34878D82A}">
                    <a16:rowId xmlns:a16="http://schemas.microsoft.com/office/drawing/2014/main" val="10000"/>
                  </a:ext>
                </a:extLst>
              </a:tr>
              <a:tr h="1348740">
                <a:tc>
                  <a:txBody>
                    <a:bodyPr/>
                    <a:lstStyle/>
                    <a:p>
                      <a:pPr algn="ctr"/>
                      <a:r>
                        <a:rPr lang="en-US" sz="2100"/>
                        <a:t>3-9 conceptually-related items</a:t>
                      </a:r>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38100" cap="flat" cmpd="sng" algn="ctr">
                      <a:solidFill>
                        <a:srgbClr val="1F497D">
                          <a:lumMod val="60000"/>
                          <a:lumOff val="40000"/>
                        </a:srgbClr>
                      </a:solidFill>
                      <a:prstDash val="solid"/>
                      <a:round/>
                      <a:headEnd type="none" w="med" len="med"/>
                      <a:tailEnd type="none" w="med" len="med"/>
                    </a:lnB>
                  </a:tcPr>
                </a:tc>
                <a:tc>
                  <a:txBody>
                    <a:bodyPr/>
                    <a:lstStyle/>
                    <a:p>
                      <a:pPr algn="ctr"/>
                      <a:r>
                        <a:rPr lang="en-US" sz="2100"/>
                        <a:t>5–15 minutes to complete a</a:t>
                      </a:r>
                      <a:r>
                        <a:rPr lang="en-US" sz="2100" baseline="0"/>
                        <a:t> testlet</a:t>
                      </a:r>
                      <a:endParaRPr lang="en-US" sz="2100"/>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38100" cap="flat" cmpd="sng" algn="ctr">
                      <a:solidFill>
                        <a:srgbClr val="1F497D">
                          <a:lumMod val="60000"/>
                          <a:lumOff val="40000"/>
                        </a:srgbClr>
                      </a:solidFill>
                      <a:prstDash val="solid"/>
                      <a:round/>
                      <a:headEnd type="none" w="med" len="med"/>
                      <a:tailEnd type="none" w="med" len="med"/>
                    </a:lnB>
                  </a:tcPr>
                </a:tc>
                <a:tc>
                  <a:txBody>
                    <a:bodyPr/>
                    <a:lstStyle/>
                    <a:p>
                      <a:pPr algn="ctr"/>
                      <a:r>
                        <a:rPr lang="en-US" sz="2100"/>
                        <a:t>7–9 for ELA and mathematics, depending</a:t>
                      </a:r>
                      <a:r>
                        <a:rPr lang="en-US" sz="2100" baseline="0"/>
                        <a:t> on the grade</a:t>
                      </a:r>
                    </a:p>
                    <a:p>
                      <a:pPr algn="ctr"/>
                      <a:endParaRPr lang="en-US" sz="2100" baseline="0"/>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38100" cap="flat" cmpd="sng" algn="ctr">
                      <a:solidFill>
                        <a:srgbClr val="1F497D">
                          <a:lumMod val="60000"/>
                          <a:lumOff val="40000"/>
                        </a:srgbClr>
                      </a:solidFill>
                      <a:prstDash val="solid"/>
                      <a:round/>
                      <a:headEnd type="none" w="med" len="med"/>
                      <a:tailEnd type="none" w="med" len="med"/>
                    </a:lnB>
                  </a:tcPr>
                </a:tc>
                <a:extLst>
                  <a:ext uri="{0D108BD9-81ED-4DB2-BD59-A6C34878D82A}">
                    <a16:rowId xmlns:a16="http://schemas.microsoft.com/office/drawing/2014/main" val="10001"/>
                  </a:ext>
                </a:extLst>
              </a:tr>
              <a:tr h="938354">
                <a:tc rowSpan="2">
                  <a:txBody>
                    <a:bodyPr/>
                    <a:lstStyle/>
                    <a:p>
                      <a:pPr algn="ctr"/>
                      <a:r>
                        <a:rPr lang="en-US" sz="2100"/>
                        <a:t>all items within a testlet are the same linkage level</a:t>
                      </a:r>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38100" cap="flat" cmpd="sng" algn="ctr">
                      <a:solidFill>
                        <a:srgbClr val="1F497D">
                          <a:lumMod val="60000"/>
                          <a:lumOff val="40000"/>
                        </a:srgbClr>
                      </a:solidFill>
                      <a:prstDash val="solid"/>
                      <a:round/>
                      <a:headEnd type="none" w="med" len="med"/>
                      <a:tailEnd type="none" w="med" len="med"/>
                    </a:lnB>
                  </a:tcPr>
                </a:tc>
                <a:tc rowSpan="2">
                  <a:txBody>
                    <a:bodyPr/>
                    <a:lstStyle/>
                    <a:p>
                      <a:pPr algn="ctr"/>
                      <a:r>
                        <a:rPr lang="en-US" sz="2100"/>
                        <a:t>each</a:t>
                      </a:r>
                      <a:r>
                        <a:rPr lang="en-US" sz="2100" baseline="0"/>
                        <a:t> testlet </a:t>
                      </a:r>
                      <a:r>
                        <a:rPr lang="en-US" sz="2100"/>
                        <a:t>administered</a:t>
                      </a:r>
                      <a:r>
                        <a:rPr lang="en-US" sz="2100" baseline="0"/>
                        <a:t> one-on-one </a:t>
                      </a:r>
                    </a:p>
                    <a:p>
                      <a:pPr algn="ctr"/>
                      <a:r>
                        <a:rPr lang="en-US" sz="2100" baseline="0"/>
                        <a:t>(test admin to student)</a:t>
                      </a:r>
                      <a:endParaRPr lang="en-US" sz="2100"/>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38100" cap="flat" cmpd="sng" algn="ctr">
                      <a:solidFill>
                        <a:srgbClr val="1F497D">
                          <a:lumMod val="60000"/>
                          <a:lumOff val="40000"/>
                        </a:srgbClr>
                      </a:solidFill>
                      <a:prstDash val="solid"/>
                      <a:round/>
                      <a:headEnd type="none" w="med" len="med"/>
                      <a:tailEnd type="none" w="med" len="med"/>
                    </a:lnB>
                  </a:tcPr>
                </a:tc>
                <a:tc>
                  <a:txBody>
                    <a:bodyPr/>
                    <a:lstStyle/>
                    <a:p>
                      <a:pPr algn="ctr"/>
                      <a:r>
                        <a:rPr lang="en-US" sz="2100" baseline="0"/>
                        <a:t>9 for science, regardless of grade </a:t>
                      </a:r>
                      <a:endParaRPr lang="en-US" sz="2100"/>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730427">
                <a:tc vMerge="1">
                  <a:txBody>
                    <a:bodyPr/>
                    <a:lstStyle/>
                    <a:p>
                      <a:endParaRPr lang="en-US"/>
                    </a:p>
                  </a:txBody>
                  <a:tcPr/>
                </a:tc>
                <a:tc vMerge="1">
                  <a:txBody>
                    <a:bodyPr/>
                    <a:lstStyle/>
                    <a:p>
                      <a:endParaRPr lang="en-US"/>
                    </a:p>
                  </a:txBody>
                  <a:tcPr/>
                </a:tc>
                <a:tc>
                  <a:txBody>
                    <a:bodyPr/>
                    <a:lstStyle/>
                    <a:p>
                      <a:pPr algn="ctr"/>
                      <a:r>
                        <a:rPr lang="en-US" sz="2100"/>
                        <a:t>6 for H.S. U.S.</a:t>
                      </a:r>
                      <a:r>
                        <a:rPr lang="en-US" sz="2100" baseline="0"/>
                        <a:t> History</a:t>
                      </a:r>
                      <a:endParaRPr lang="en-US" sz="2100"/>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rgbClr val="1F497D">
                          <a:lumMod val="60000"/>
                          <a:lumOff val="40000"/>
                        </a:srgb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134659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5316C9-8A1B-C44C-A471-66FCE2DC8738}"/>
              </a:ext>
            </a:extLst>
          </p:cNvPr>
          <p:cNvSpPr>
            <a:spLocks noGrp="1"/>
          </p:cNvSpPr>
          <p:nvPr>
            <p:ph type="title"/>
          </p:nvPr>
        </p:nvSpPr>
        <p:spPr>
          <a:xfrm>
            <a:off x="518970" y="217486"/>
            <a:ext cx="8229600" cy="1143000"/>
          </a:xfrm>
        </p:spPr>
        <p:txBody>
          <a:bodyPr/>
          <a:lstStyle/>
          <a:p>
            <a:r>
              <a:rPr lang="en-US"/>
              <a:t>Testing Progress</a:t>
            </a:r>
          </a:p>
        </p:txBody>
      </p:sp>
      <p:pic>
        <p:nvPicPr>
          <p:cNvPr id="12" name="Picture 11" descr="icon_for_educators.png">
            <a:extLst>
              <a:ext uri="{FF2B5EF4-FFF2-40B4-BE49-F238E27FC236}">
                <a16:creationId xmlns:a16="http://schemas.microsoft.com/office/drawing/2014/main" id="{EE6D4D61-9A3A-0947-A4CB-BD28A4611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8513" y="1127992"/>
            <a:ext cx="2645476" cy="2454736"/>
          </a:xfrm>
          <a:prstGeom prst="rect">
            <a:avLst/>
          </a:prstGeom>
        </p:spPr>
      </p:pic>
      <p:pic>
        <p:nvPicPr>
          <p:cNvPr id="3" name="Picture 2">
            <a:extLst>
              <a:ext uri="{FF2B5EF4-FFF2-40B4-BE49-F238E27FC236}">
                <a16:creationId xmlns:a16="http://schemas.microsoft.com/office/drawing/2014/main" id="{90404843-5A95-3A44-9FC4-DCA67FE2F9E4}"/>
              </a:ext>
            </a:extLst>
          </p:cNvPr>
          <p:cNvPicPr>
            <a:picLocks noChangeAspect="1"/>
          </p:cNvPicPr>
          <p:nvPr/>
        </p:nvPicPr>
        <p:blipFill>
          <a:blip r:embed="rId4"/>
          <a:stretch>
            <a:fillRect/>
          </a:stretch>
        </p:blipFill>
        <p:spPr>
          <a:xfrm>
            <a:off x="513932" y="3582728"/>
            <a:ext cx="8234638" cy="2089023"/>
          </a:xfrm>
          <a:prstGeom prst="rect">
            <a:avLst/>
          </a:prstGeom>
        </p:spPr>
      </p:pic>
    </p:spTree>
    <p:extLst>
      <p:ext uri="{BB962C8B-B14F-4D97-AF65-F5344CB8AC3E}">
        <p14:creationId xmlns:p14="http://schemas.microsoft.com/office/powerpoint/2010/main" val="39082040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Manage Spring Assessments</a:t>
            </a:r>
          </a:p>
        </p:txBody>
      </p:sp>
      <p:sp>
        <p:nvSpPr>
          <p:cNvPr id="3" name="Content Placeholder 2"/>
          <p:cNvSpPr>
            <a:spLocks noGrp="1"/>
          </p:cNvSpPr>
          <p:nvPr>
            <p:ph idx="1"/>
          </p:nvPr>
        </p:nvSpPr>
        <p:spPr/>
        <p:txBody>
          <a:bodyPr>
            <a:normAutofit/>
          </a:bodyPr>
          <a:lstStyle/>
          <a:p>
            <a:r>
              <a:rPr lang="en-US"/>
              <a:t>View student username and password</a:t>
            </a:r>
          </a:p>
          <a:p>
            <a:r>
              <a:rPr lang="en-US"/>
              <a:t>Retrieve the Testlet Information Page (TIP) </a:t>
            </a:r>
          </a:p>
          <a:p>
            <a:r>
              <a:rPr lang="en-US"/>
              <a:t>All testlets for each student must be completed during the spring assessment window.</a:t>
            </a:r>
          </a:p>
        </p:txBody>
      </p:sp>
    </p:spTree>
    <p:extLst>
      <p:ext uri="{BB962C8B-B14F-4D97-AF65-F5344CB8AC3E}">
        <p14:creationId xmlns:p14="http://schemas.microsoft.com/office/powerpoint/2010/main" val="33533234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View Student Username and Password</a:t>
            </a:r>
          </a:p>
        </p:txBody>
      </p:sp>
      <p:pic>
        <p:nvPicPr>
          <p:cNvPr id="4" name="Content Placeholder 3"/>
          <p:cNvPicPr>
            <a:picLocks noGrp="1" noChangeAspect="1"/>
          </p:cNvPicPr>
          <p:nvPr>
            <p:ph idx="1"/>
          </p:nvPr>
        </p:nvPicPr>
        <p:blipFill>
          <a:blip r:embed="rId2"/>
          <a:stretch>
            <a:fillRect/>
          </a:stretch>
        </p:blipFill>
        <p:spPr>
          <a:xfrm>
            <a:off x="1496444" y="1948427"/>
            <a:ext cx="6636327" cy="1035797"/>
          </a:xfrm>
          <a:prstGeom prst="rect">
            <a:avLst/>
          </a:prstGeom>
        </p:spPr>
      </p:pic>
      <p:pic>
        <p:nvPicPr>
          <p:cNvPr id="5" name="Picture 4"/>
          <p:cNvPicPr>
            <a:picLocks noChangeAspect="1"/>
          </p:cNvPicPr>
          <p:nvPr/>
        </p:nvPicPr>
        <p:blipFill>
          <a:blip r:embed="rId3"/>
          <a:stretch>
            <a:fillRect/>
          </a:stretch>
        </p:blipFill>
        <p:spPr>
          <a:xfrm>
            <a:off x="1496815" y="3136858"/>
            <a:ext cx="7259237" cy="2083670"/>
          </a:xfrm>
          <a:prstGeom prst="rect">
            <a:avLst/>
          </a:prstGeom>
        </p:spPr>
      </p:pic>
    </p:spTree>
    <p:extLst>
      <p:ext uri="{BB962C8B-B14F-4D97-AF65-F5344CB8AC3E}">
        <p14:creationId xmlns:p14="http://schemas.microsoft.com/office/powerpoint/2010/main" val="5208557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View Student Username and Password</a:t>
            </a:r>
          </a:p>
        </p:txBody>
      </p:sp>
      <p:pic>
        <p:nvPicPr>
          <p:cNvPr id="4" name="Content Placeholder 3"/>
          <p:cNvPicPr>
            <a:picLocks noGrp="1" noChangeAspect="1"/>
          </p:cNvPicPr>
          <p:nvPr>
            <p:ph idx="1"/>
          </p:nvPr>
        </p:nvPicPr>
        <p:blipFill>
          <a:blip r:embed="rId2"/>
          <a:stretch>
            <a:fillRect/>
          </a:stretch>
        </p:blipFill>
        <p:spPr>
          <a:xfrm>
            <a:off x="1519504" y="1549437"/>
            <a:ext cx="6154042" cy="1546454"/>
          </a:xfrm>
          <a:prstGeom prst="rect">
            <a:avLst/>
          </a:prstGeom>
        </p:spPr>
      </p:pic>
      <p:pic>
        <p:nvPicPr>
          <p:cNvPr id="5" name="Picture 4"/>
          <p:cNvPicPr>
            <a:picLocks noChangeAspect="1"/>
          </p:cNvPicPr>
          <p:nvPr/>
        </p:nvPicPr>
        <p:blipFill>
          <a:blip r:embed="rId3"/>
          <a:stretch>
            <a:fillRect/>
          </a:stretch>
        </p:blipFill>
        <p:spPr>
          <a:xfrm>
            <a:off x="1348550" y="3349506"/>
            <a:ext cx="7786158" cy="1729121"/>
          </a:xfrm>
          <a:prstGeom prst="rect">
            <a:avLst/>
          </a:prstGeom>
        </p:spPr>
      </p:pic>
    </p:spTree>
    <p:extLst>
      <p:ext uri="{BB962C8B-B14F-4D97-AF65-F5344CB8AC3E}">
        <p14:creationId xmlns:p14="http://schemas.microsoft.com/office/powerpoint/2010/main" val="13849917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View Student Username and Password</a:t>
            </a:r>
          </a:p>
        </p:txBody>
      </p:sp>
      <p:pic>
        <p:nvPicPr>
          <p:cNvPr id="4" name="Content Placeholder 3"/>
          <p:cNvPicPr>
            <a:picLocks noGrp="1" noChangeAspect="1"/>
          </p:cNvPicPr>
          <p:nvPr>
            <p:ph idx="1"/>
          </p:nvPr>
        </p:nvPicPr>
        <p:blipFill>
          <a:blip r:embed="rId2"/>
          <a:stretch>
            <a:fillRect/>
          </a:stretch>
        </p:blipFill>
        <p:spPr>
          <a:xfrm>
            <a:off x="1422222" y="1360486"/>
            <a:ext cx="6825212" cy="3003782"/>
          </a:xfrm>
          <a:prstGeom prst="rect">
            <a:avLst/>
          </a:prstGeom>
        </p:spPr>
      </p:pic>
      <p:pic>
        <p:nvPicPr>
          <p:cNvPr id="5" name="Picture 4"/>
          <p:cNvPicPr>
            <a:picLocks noChangeAspect="1"/>
          </p:cNvPicPr>
          <p:nvPr/>
        </p:nvPicPr>
        <p:blipFill>
          <a:blip r:embed="rId3"/>
          <a:stretch>
            <a:fillRect/>
          </a:stretch>
        </p:blipFill>
        <p:spPr>
          <a:xfrm>
            <a:off x="1422222" y="4471520"/>
            <a:ext cx="7230695" cy="1035748"/>
          </a:xfrm>
          <a:prstGeom prst="rect">
            <a:avLst/>
          </a:prstGeom>
        </p:spPr>
      </p:pic>
    </p:spTree>
    <p:extLst>
      <p:ext uri="{BB962C8B-B14F-4D97-AF65-F5344CB8AC3E}">
        <p14:creationId xmlns:p14="http://schemas.microsoft.com/office/powerpoint/2010/main" val="30607402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a:t>View Student Username and Password</a:t>
            </a:r>
          </a:p>
        </p:txBody>
      </p:sp>
      <p:sp>
        <p:nvSpPr>
          <p:cNvPr id="12" name="Text Placeholder 11"/>
          <p:cNvSpPr>
            <a:spLocks noGrp="1"/>
          </p:cNvSpPr>
          <p:nvPr>
            <p:ph type="body" idx="1"/>
          </p:nvPr>
        </p:nvSpPr>
        <p:spPr>
          <a:xfrm>
            <a:off x="1674455" y="3629665"/>
            <a:ext cx="5501598" cy="1730011"/>
          </a:xfrm>
        </p:spPr>
        <p:txBody>
          <a:bodyPr>
            <a:normAutofit lnSpcReduction="10000"/>
          </a:bodyPr>
          <a:lstStyle/>
          <a:p>
            <a:r>
              <a:rPr lang="en-US"/>
              <a:t>HINT: The Test Progress column on the Test Management screen shows the number of testlets that have been completed out of the number of required testlets required for a subject during the spring assessment window. OK will see all subjects being tested. </a:t>
            </a:r>
          </a:p>
        </p:txBody>
      </p:sp>
      <p:pic>
        <p:nvPicPr>
          <p:cNvPr id="4" name="Content Placeholder 3"/>
          <p:cNvPicPr>
            <a:picLocks noGrp="1" noChangeAspect="1"/>
          </p:cNvPicPr>
          <p:nvPr>
            <p:ph idx="4294967295"/>
          </p:nvPr>
        </p:nvPicPr>
        <p:blipFill>
          <a:blip r:embed="rId2"/>
          <a:stretch>
            <a:fillRect/>
          </a:stretch>
        </p:blipFill>
        <p:spPr>
          <a:xfrm>
            <a:off x="1335664" y="1643449"/>
            <a:ext cx="7624671" cy="1651843"/>
          </a:xfrm>
          <a:prstGeom prst="rect">
            <a:avLst/>
          </a:prstGeom>
        </p:spPr>
      </p:pic>
    </p:spTree>
    <p:extLst>
      <p:ext uri="{BB962C8B-B14F-4D97-AF65-F5344CB8AC3E}">
        <p14:creationId xmlns:p14="http://schemas.microsoft.com/office/powerpoint/2010/main" val="19266567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View Username and Password</a:t>
            </a:r>
          </a:p>
        </p:txBody>
      </p:sp>
      <p:sp>
        <p:nvSpPr>
          <p:cNvPr id="8" name="Content Placeholder 7"/>
          <p:cNvSpPr>
            <a:spLocks noGrp="1"/>
          </p:cNvSpPr>
          <p:nvPr>
            <p:ph idx="1"/>
          </p:nvPr>
        </p:nvSpPr>
        <p:spPr>
          <a:xfrm>
            <a:off x="1253252" y="1798984"/>
            <a:ext cx="7533313" cy="3394472"/>
          </a:xfrm>
        </p:spPr>
        <p:txBody>
          <a:bodyPr/>
          <a:lstStyle/>
          <a:p>
            <a:pPr marL="0" indent="0">
              <a:buNone/>
            </a:pPr>
            <a:r>
              <a:rPr lang="en-US" sz="2100"/>
              <a:t>5. Click Open with, choose Adobe Acrobat</a:t>
            </a:r>
          </a:p>
          <a:p>
            <a:pPr marL="0" indent="0">
              <a:buNone/>
            </a:pPr>
            <a:r>
              <a:rPr lang="en-US" sz="2100"/>
              <a:t>6. Click OK</a:t>
            </a:r>
          </a:p>
          <a:p>
            <a:pPr marL="0" indent="0">
              <a:buNone/>
            </a:pPr>
            <a:r>
              <a:rPr lang="en-US" sz="2100"/>
              <a:t>7. View the student username and password</a:t>
            </a:r>
          </a:p>
          <a:p>
            <a:pPr marL="0" indent="0">
              <a:buNone/>
            </a:pPr>
            <a:endParaRPr lang="en-US"/>
          </a:p>
        </p:txBody>
      </p:sp>
      <p:pic>
        <p:nvPicPr>
          <p:cNvPr id="9" name="Picture 8"/>
          <p:cNvPicPr>
            <a:picLocks noChangeAspect="1"/>
          </p:cNvPicPr>
          <p:nvPr/>
        </p:nvPicPr>
        <p:blipFill rotWithShape="1">
          <a:blip r:embed="rId2"/>
          <a:srcRect t="17540"/>
          <a:stretch/>
        </p:blipFill>
        <p:spPr>
          <a:xfrm>
            <a:off x="1521608" y="3112149"/>
            <a:ext cx="5952618" cy="2821772"/>
          </a:xfrm>
          <a:prstGeom prst="rect">
            <a:avLst/>
          </a:prstGeom>
        </p:spPr>
      </p:pic>
    </p:spTree>
    <p:extLst>
      <p:ext uri="{BB962C8B-B14F-4D97-AF65-F5344CB8AC3E}">
        <p14:creationId xmlns:p14="http://schemas.microsoft.com/office/powerpoint/2010/main" val="10199834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CCC6BD5-D4F5-5D4E-9C1B-4E1567F82DC3}"/>
              </a:ext>
            </a:extLst>
          </p:cNvPr>
          <p:cNvSpPr>
            <a:spLocks noGrp="1"/>
          </p:cNvSpPr>
          <p:nvPr>
            <p:ph type="title"/>
          </p:nvPr>
        </p:nvSpPr>
        <p:spPr/>
        <p:txBody>
          <a:bodyPr/>
          <a:lstStyle/>
          <a:p>
            <a:r>
              <a:rPr lang="en-US"/>
              <a:t>Testlet Information Page (TIP)</a:t>
            </a:r>
          </a:p>
        </p:txBody>
      </p:sp>
      <p:sp>
        <p:nvSpPr>
          <p:cNvPr id="9" name="Content Placeholder 2">
            <a:extLst>
              <a:ext uri="{FF2B5EF4-FFF2-40B4-BE49-F238E27FC236}">
                <a16:creationId xmlns:a16="http://schemas.microsoft.com/office/drawing/2014/main" id="{5CEFC4EE-A827-9645-803F-69B1C8683D89}"/>
              </a:ext>
            </a:extLst>
          </p:cNvPr>
          <p:cNvSpPr>
            <a:spLocks noGrp="1"/>
          </p:cNvSpPr>
          <p:nvPr>
            <p:ph idx="1"/>
          </p:nvPr>
        </p:nvSpPr>
        <p:spPr>
          <a:xfrm>
            <a:off x="1609800" y="1738313"/>
            <a:ext cx="4203408" cy="2395422"/>
          </a:xfrm>
        </p:spPr>
        <p:txBody>
          <a:bodyPr>
            <a:normAutofit/>
          </a:bodyPr>
          <a:lstStyle/>
          <a:p>
            <a:pPr marL="0" indent="0">
              <a:buNone/>
            </a:pPr>
            <a:r>
              <a:rPr lang="en-US"/>
              <a:t>Download/print the TIP ahead of testing</a:t>
            </a:r>
          </a:p>
          <a:p>
            <a:r>
              <a:rPr lang="en-US"/>
              <a:t>Spring assessment window</a:t>
            </a:r>
          </a:p>
          <a:p>
            <a:pPr lvl="1"/>
            <a:r>
              <a:rPr lang="en-US"/>
              <a:t>Accessed from the Test Management section of Educator Portal</a:t>
            </a:r>
          </a:p>
        </p:txBody>
      </p:sp>
      <p:pic>
        <p:nvPicPr>
          <p:cNvPr id="11" name="Picture 10" descr="icon_for_educators.png">
            <a:extLst>
              <a:ext uri="{FF2B5EF4-FFF2-40B4-BE49-F238E27FC236}">
                <a16:creationId xmlns:a16="http://schemas.microsoft.com/office/drawing/2014/main" id="{6C1BDAC6-9931-8C4C-8016-1347A8177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610" y="1738313"/>
            <a:ext cx="2346696" cy="2177498"/>
          </a:xfrm>
          <a:prstGeom prst="rect">
            <a:avLst/>
          </a:prstGeom>
        </p:spPr>
      </p:pic>
      <p:sp>
        <p:nvSpPr>
          <p:cNvPr id="13" name="TextBox 12">
            <a:extLst>
              <a:ext uri="{FF2B5EF4-FFF2-40B4-BE49-F238E27FC236}">
                <a16:creationId xmlns:a16="http://schemas.microsoft.com/office/drawing/2014/main" id="{53CE3996-8DDA-C14C-9184-DB5C130A2E88}"/>
              </a:ext>
            </a:extLst>
          </p:cNvPr>
          <p:cNvSpPr txBox="1"/>
          <p:nvPr/>
        </p:nvSpPr>
        <p:spPr>
          <a:xfrm>
            <a:off x="3227302" y="5385634"/>
            <a:ext cx="2990819" cy="323165"/>
          </a:xfrm>
          <a:prstGeom prst="rect">
            <a:avLst/>
          </a:prstGeom>
          <a:noFill/>
        </p:spPr>
        <p:txBody>
          <a:bodyPr wrap="none" rtlCol="0">
            <a:spAutoFit/>
          </a:bodyPr>
          <a:lstStyle/>
          <a:p>
            <a:pPr defTabSz="342900">
              <a:defRPr/>
            </a:pPr>
            <a:r>
              <a:rPr lang="en-US" sz="1500" b="1" i="1">
                <a:solidFill>
                  <a:prstClr val="black"/>
                </a:solidFill>
                <a:latin typeface="Calibri"/>
              </a:rPr>
              <a:t>Securely destroy each TIP after use.</a:t>
            </a:r>
          </a:p>
        </p:txBody>
      </p:sp>
      <p:pic>
        <p:nvPicPr>
          <p:cNvPr id="3" name="Picture 2">
            <a:extLst>
              <a:ext uri="{FF2B5EF4-FFF2-40B4-BE49-F238E27FC236}">
                <a16:creationId xmlns:a16="http://schemas.microsoft.com/office/drawing/2014/main" id="{F6A53A11-E9FF-5B42-BB73-D6B5569E57A9}"/>
              </a:ext>
            </a:extLst>
          </p:cNvPr>
          <p:cNvPicPr>
            <a:picLocks noChangeAspect="1"/>
          </p:cNvPicPr>
          <p:nvPr/>
        </p:nvPicPr>
        <p:blipFill>
          <a:blip r:embed="rId4"/>
          <a:stretch>
            <a:fillRect/>
          </a:stretch>
        </p:blipFill>
        <p:spPr>
          <a:xfrm>
            <a:off x="1901172" y="4005028"/>
            <a:ext cx="5665111" cy="1382741"/>
          </a:xfrm>
          <a:prstGeom prst="rect">
            <a:avLst/>
          </a:prstGeom>
        </p:spPr>
      </p:pic>
    </p:spTree>
    <p:extLst>
      <p:ext uri="{BB962C8B-B14F-4D97-AF65-F5344CB8AC3E}">
        <p14:creationId xmlns:p14="http://schemas.microsoft.com/office/powerpoint/2010/main" val="38808632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Retrieve the TIP</a:t>
            </a:r>
          </a:p>
        </p:txBody>
      </p:sp>
      <p:sp>
        <p:nvSpPr>
          <p:cNvPr id="3" name="Content Placeholder 2"/>
          <p:cNvSpPr>
            <a:spLocks noGrp="1"/>
          </p:cNvSpPr>
          <p:nvPr>
            <p:ph idx="1"/>
          </p:nvPr>
        </p:nvSpPr>
        <p:spPr>
          <a:xfrm>
            <a:off x="1371783" y="1759228"/>
            <a:ext cx="7533313" cy="3394472"/>
          </a:xfrm>
        </p:spPr>
        <p:txBody>
          <a:bodyPr/>
          <a:lstStyle/>
          <a:p>
            <a:pPr marL="385763" indent="-385763">
              <a:buAutoNum type="arabicPeriod"/>
            </a:pPr>
            <a:r>
              <a:rPr lang="en-US" sz="2100"/>
              <a:t>TIPs are located on the Test Management screen</a:t>
            </a:r>
          </a:p>
          <a:p>
            <a:pPr marL="385763" indent="-385763">
              <a:buAutoNum type="arabicPeriod"/>
            </a:pPr>
            <a:r>
              <a:rPr lang="en-US" sz="2100"/>
              <a:t>Manage Tests</a:t>
            </a:r>
          </a:p>
          <a:p>
            <a:pPr marL="385763" indent="-385763">
              <a:buAutoNum type="arabicPeriod"/>
            </a:pPr>
            <a:r>
              <a:rPr lang="en-US" sz="2100"/>
              <a:t>Select Test Management</a:t>
            </a:r>
          </a:p>
          <a:p>
            <a:pPr marL="385763" indent="-385763">
              <a:buAutoNum type="arabicPeriod"/>
            </a:pPr>
            <a:r>
              <a:rPr lang="en-US" sz="2100"/>
              <a:t>Click Search</a:t>
            </a:r>
          </a:p>
          <a:p>
            <a:pPr marL="385763" indent="-385763">
              <a:buAutoNum type="arabicPeriod"/>
            </a:pPr>
            <a:endParaRPr lang="en-US"/>
          </a:p>
          <a:p>
            <a:endParaRPr lang="en-US"/>
          </a:p>
        </p:txBody>
      </p:sp>
      <p:pic>
        <p:nvPicPr>
          <p:cNvPr id="4" name="Picture 3"/>
          <p:cNvPicPr>
            <a:picLocks noChangeAspect="1"/>
          </p:cNvPicPr>
          <p:nvPr/>
        </p:nvPicPr>
        <p:blipFill>
          <a:blip r:embed="rId2"/>
          <a:stretch>
            <a:fillRect/>
          </a:stretch>
        </p:blipFill>
        <p:spPr>
          <a:xfrm>
            <a:off x="1570565" y="3294313"/>
            <a:ext cx="5938855" cy="2598249"/>
          </a:xfrm>
          <a:prstGeom prst="rect">
            <a:avLst/>
          </a:prstGeom>
        </p:spPr>
      </p:pic>
    </p:spTree>
    <p:extLst>
      <p:ext uri="{BB962C8B-B14F-4D97-AF65-F5344CB8AC3E}">
        <p14:creationId xmlns:p14="http://schemas.microsoft.com/office/powerpoint/2010/main" val="1498230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Characteristics of OAAP Students</a:t>
            </a:r>
          </a:p>
        </p:txBody>
      </p:sp>
      <p:sp>
        <p:nvSpPr>
          <p:cNvPr id="3" name="Content Placeholder 2"/>
          <p:cNvSpPr>
            <a:spLocks noGrp="1"/>
          </p:cNvSpPr>
          <p:nvPr>
            <p:ph idx="1"/>
          </p:nvPr>
        </p:nvSpPr>
        <p:spPr/>
        <p:txBody>
          <a:bodyPr/>
          <a:lstStyle/>
          <a:p>
            <a:r>
              <a:rPr lang="en-US"/>
              <a:t>Available nationwide data reflects most students with significant cognitive disabilities are in the categories of </a:t>
            </a:r>
            <a:r>
              <a:rPr lang="en-US" b="1"/>
              <a:t>intellectual disabilities</a:t>
            </a:r>
            <a:r>
              <a:rPr lang="en-US"/>
              <a:t>, </a:t>
            </a:r>
            <a:r>
              <a:rPr lang="en-US" b="1"/>
              <a:t>autism</a:t>
            </a:r>
            <a:r>
              <a:rPr lang="en-US"/>
              <a:t>, and </a:t>
            </a:r>
            <a:r>
              <a:rPr lang="en-US" b="1"/>
              <a:t>multiple disabilities</a:t>
            </a:r>
            <a:r>
              <a:rPr lang="en-US"/>
              <a:t>.</a:t>
            </a:r>
          </a:p>
          <a:p>
            <a:r>
              <a:rPr lang="en-US"/>
              <a:t>These are not the only disability categories, but the most prevalent. </a:t>
            </a:r>
          </a:p>
          <a:p>
            <a:pPr marL="0" indent="0">
              <a:buNone/>
            </a:pPr>
            <a:endParaRPr lang="en-US"/>
          </a:p>
        </p:txBody>
      </p:sp>
    </p:spTree>
    <p:extLst>
      <p:ext uri="{BB962C8B-B14F-4D97-AF65-F5344CB8AC3E}">
        <p14:creationId xmlns:p14="http://schemas.microsoft.com/office/powerpoint/2010/main" val="111670909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Retrieve the TIP</a:t>
            </a:r>
          </a:p>
        </p:txBody>
      </p:sp>
      <p:pic>
        <p:nvPicPr>
          <p:cNvPr id="4" name="Content Placeholder 3"/>
          <p:cNvPicPr>
            <a:picLocks noGrp="1" noChangeAspect="1"/>
          </p:cNvPicPr>
          <p:nvPr>
            <p:ph idx="1"/>
          </p:nvPr>
        </p:nvPicPr>
        <p:blipFill>
          <a:blip r:embed="rId2"/>
          <a:stretch>
            <a:fillRect/>
          </a:stretch>
        </p:blipFill>
        <p:spPr>
          <a:xfrm>
            <a:off x="1372514" y="1078454"/>
            <a:ext cx="7294787" cy="1573748"/>
          </a:xfrm>
          <a:prstGeom prst="rect">
            <a:avLst/>
          </a:prstGeom>
        </p:spPr>
      </p:pic>
      <p:grpSp>
        <p:nvGrpSpPr>
          <p:cNvPr id="3" name="Group 2"/>
          <p:cNvGrpSpPr/>
          <p:nvPr/>
        </p:nvGrpSpPr>
        <p:grpSpPr>
          <a:xfrm>
            <a:off x="1685040" y="2744054"/>
            <a:ext cx="6000863" cy="2717632"/>
            <a:chOff x="1919818" y="3221740"/>
            <a:chExt cx="5053463" cy="2272707"/>
          </a:xfrm>
        </p:grpSpPr>
        <p:pic>
          <p:nvPicPr>
            <p:cNvPr id="6" name="Picture 5"/>
            <p:cNvPicPr>
              <a:picLocks noChangeAspect="1"/>
            </p:cNvPicPr>
            <p:nvPr/>
          </p:nvPicPr>
          <p:blipFill>
            <a:blip r:embed="rId3"/>
            <a:stretch>
              <a:fillRect/>
            </a:stretch>
          </p:blipFill>
          <p:spPr>
            <a:xfrm>
              <a:off x="1919818" y="3221740"/>
              <a:ext cx="4959966" cy="1497881"/>
            </a:xfrm>
            <a:prstGeom prst="rect">
              <a:avLst/>
            </a:prstGeom>
          </p:spPr>
        </p:pic>
        <p:pic>
          <p:nvPicPr>
            <p:cNvPr id="7" name="Picture 6"/>
            <p:cNvPicPr>
              <a:picLocks noChangeAspect="1"/>
            </p:cNvPicPr>
            <p:nvPr/>
          </p:nvPicPr>
          <p:blipFill>
            <a:blip r:embed="rId4"/>
            <a:stretch>
              <a:fillRect/>
            </a:stretch>
          </p:blipFill>
          <p:spPr>
            <a:xfrm>
              <a:off x="1919818" y="4719621"/>
              <a:ext cx="5053463" cy="386302"/>
            </a:xfrm>
            <a:prstGeom prst="rect">
              <a:avLst/>
            </a:prstGeom>
          </p:spPr>
        </p:pic>
        <p:pic>
          <p:nvPicPr>
            <p:cNvPr id="8" name="Picture 7"/>
            <p:cNvPicPr>
              <a:picLocks noChangeAspect="1"/>
            </p:cNvPicPr>
            <p:nvPr/>
          </p:nvPicPr>
          <p:blipFill>
            <a:blip r:embed="rId5"/>
            <a:stretch>
              <a:fillRect/>
            </a:stretch>
          </p:blipFill>
          <p:spPr>
            <a:xfrm>
              <a:off x="1919818" y="5016761"/>
              <a:ext cx="4959966" cy="477686"/>
            </a:xfrm>
            <a:prstGeom prst="rect">
              <a:avLst/>
            </a:prstGeom>
          </p:spPr>
        </p:pic>
      </p:grpSp>
    </p:spTree>
    <p:extLst>
      <p:ext uri="{BB962C8B-B14F-4D97-AF65-F5344CB8AC3E}">
        <p14:creationId xmlns:p14="http://schemas.microsoft.com/office/powerpoint/2010/main" val="295021741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Testlet Information Page (TIP)</a:t>
            </a:r>
          </a:p>
        </p:txBody>
      </p:sp>
      <p:sp>
        <p:nvSpPr>
          <p:cNvPr id="4" name="Content Placeholder 3"/>
          <p:cNvSpPr>
            <a:spLocks noGrp="1"/>
          </p:cNvSpPr>
          <p:nvPr>
            <p:ph idx="1"/>
          </p:nvPr>
        </p:nvSpPr>
        <p:spPr>
          <a:xfrm>
            <a:off x="1447814" y="1167816"/>
            <a:ext cx="3408391" cy="1785449"/>
          </a:xfrm>
        </p:spPr>
        <p:txBody>
          <a:bodyPr>
            <a:normAutofit/>
          </a:bodyPr>
          <a:lstStyle/>
          <a:p>
            <a:r>
              <a:rPr lang="en-US"/>
              <a:t>Testlet type</a:t>
            </a:r>
          </a:p>
          <a:p>
            <a:r>
              <a:rPr lang="en-US"/>
              <a:t>Number of items</a:t>
            </a:r>
          </a:p>
          <a:p>
            <a:r>
              <a:rPr lang="en-US"/>
              <a:t>Materials needed</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870" b="64897"/>
          <a:stretch/>
        </p:blipFill>
        <p:spPr>
          <a:xfrm>
            <a:off x="1447814" y="2812328"/>
            <a:ext cx="7198129" cy="3002649"/>
          </a:xfrm>
          <a:prstGeom prst="rect">
            <a:avLst/>
          </a:prstGeom>
          <a:ln w="9525">
            <a:solidFill>
              <a:srgbClr val="000000"/>
            </a:solidFill>
          </a:ln>
          <a:effectLst>
            <a:outerShdw blurRad="50800" dist="38100" dir="5400000" algn="t" rotWithShape="0">
              <a:prstClr val="black">
                <a:alpha val="40000"/>
              </a:prstClr>
            </a:outerShdw>
          </a:effectLst>
        </p:spPr>
      </p:pic>
      <p:sp>
        <p:nvSpPr>
          <p:cNvPr id="5" name="Content Placeholder 3"/>
          <p:cNvSpPr txBox="1">
            <a:spLocks/>
          </p:cNvSpPr>
          <p:nvPr/>
        </p:nvSpPr>
        <p:spPr>
          <a:xfrm>
            <a:off x="4992175" y="1165859"/>
            <a:ext cx="3719339" cy="1785449"/>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kern="1200">
                <a:solidFill>
                  <a:schemeClr val="tx1"/>
                </a:solidFill>
                <a:latin typeface="Trebuchet MS" pitchFamily="34" charset="0"/>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Trebuchet MS" pitchFamily="34" charset="0"/>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Trebuchet MS" pitchFamily="34" charset="0"/>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Trebuchet MS" pitchFamily="34" charset="0"/>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Trebuchet MS"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a:t>Materials use</a:t>
            </a:r>
          </a:p>
          <a:p>
            <a:r>
              <a:rPr lang="en-US"/>
              <a:t>Suggested substitutions</a:t>
            </a:r>
          </a:p>
        </p:txBody>
      </p:sp>
    </p:spTree>
    <p:extLst>
      <p:ext uri="{BB962C8B-B14F-4D97-AF65-F5344CB8AC3E}">
        <p14:creationId xmlns:p14="http://schemas.microsoft.com/office/powerpoint/2010/main" val="18241634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Materials Collection Lists</a:t>
            </a:r>
          </a:p>
        </p:txBody>
      </p:sp>
      <p:sp>
        <p:nvSpPr>
          <p:cNvPr id="12" name="TextBox 11"/>
          <p:cNvSpPr txBox="1"/>
          <p:nvPr/>
        </p:nvSpPr>
        <p:spPr>
          <a:xfrm>
            <a:off x="2543444" y="4888015"/>
            <a:ext cx="5130102" cy="338554"/>
          </a:xfrm>
          <a:prstGeom prst="rect">
            <a:avLst/>
          </a:prstGeom>
          <a:noFill/>
        </p:spPr>
        <p:txBody>
          <a:bodyPr wrap="square" rtlCol="0">
            <a:spAutoFit/>
          </a:bodyPr>
          <a:lstStyle/>
          <a:p>
            <a:pPr defTabSz="342900">
              <a:defRPr/>
            </a:pPr>
            <a:r>
              <a:rPr lang="en-US" sz="1600" b="1" i="1">
                <a:solidFill>
                  <a:prstClr val="black"/>
                </a:solidFill>
                <a:latin typeface="Calibri"/>
              </a:rPr>
              <a:t>Common materials are listed by subject area and grade.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342" y="1353196"/>
            <a:ext cx="3893438" cy="3614608"/>
          </a:xfrm>
          <a:prstGeom prst="rect">
            <a:avLst/>
          </a:prstGeom>
        </p:spPr>
      </p:pic>
    </p:spTree>
    <p:extLst>
      <p:ext uri="{BB962C8B-B14F-4D97-AF65-F5344CB8AC3E}">
        <p14:creationId xmlns:p14="http://schemas.microsoft.com/office/powerpoint/2010/main" val="8941173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Substituting Materials</a:t>
            </a:r>
          </a:p>
        </p:txBody>
      </p:sp>
      <p:sp>
        <p:nvSpPr>
          <p:cNvPr id="3" name="Content Placeholder 2"/>
          <p:cNvSpPr>
            <a:spLocks noGrp="1"/>
          </p:cNvSpPr>
          <p:nvPr>
            <p:ph idx="1"/>
          </p:nvPr>
        </p:nvSpPr>
        <p:spPr>
          <a:xfrm>
            <a:off x="1451296" y="1877615"/>
            <a:ext cx="7533313" cy="3574259"/>
          </a:xfrm>
        </p:spPr>
        <p:txBody>
          <a:bodyPr>
            <a:normAutofit/>
          </a:bodyPr>
          <a:lstStyle/>
          <a:p>
            <a:r>
              <a:rPr lang="en-US" b="1"/>
              <a:t>Materials Needed</a:t>
            </a:r>
            <a:r>
              <a:rPr lang="en-US"/>
              <a:t>: 2 identical erasers and 2 identical blocks</a:t>
            </a:r>
          </a:p>
          <a:p>
            <a:r>
              <a:rPr lang="en-US" b="1"/>
              <a:t>Materials Use</a:t>
            </a:r>
            <a:r>
              <a:rPr lang="en-US"/>
              <a:t>: The student will use the materials to recognize objects that are the same and objects that are different.</a:t>
            </a:r>
          </a:p>
          <a:p>
            <a:r>
              <a:rPr lang="en-US" b="1"/>
              <a:t>Suggested Substitute Materials</a:t>
            </a:r>
            <a:r>
              <a:rPr lang="en-US"/>
              <a:t>: 2 pairs of objects, each identical to one another, for example 2 identical checkers and 2 identical glue sticks. Use objects familiar to the student.</a:t>
            </a:r>
          </a:p>
        </p:txBody>
      </p:sp>
    </p:spTree>
    <p:extLst>
      <p:ext uri="{BB962C8B-B14F-4D97-AF65-F5344CB8AC3E}">
        <p14:creationId xmlns:p14="http://schemas.microsoft.com/office/powerpoint/2010/main" val="3741312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Instructional resources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20545952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t>Instructional Resources</a:t>
            </a:r>
          </a:p>
        </p:txBody>
      </p:sp>
      <p:sp>
        <p:nvSpPr>
          <p:cNvPr id="3" name="Content Placeholder 2"/>
          <p:cNvSpPr>
            <a:spLocks noGrp="1"/>
          </p:cNvSpPr>
          <p:nvPr>
            <p:ph idx="1"/>
          </p:nvPr>
        </p:nvSpPr>
        <p:spPr>
          <a:noFill/>
        </p:spPr>
        <p:txBody>
          <a:bodyPr>
            <a:noAutofit/>
          </a:bodyPr>
          <a:lstStyle/>
          <a:p>
            <a:pPr>
              <a:buFont typeface="Arial" panose="020B0604020202020204" pitchFamily="34" charset="0"/>
              <a:buChar char="•"/>
            </a:pPr>
            <a:r>
              <a:rPr lang="en-US"/>
              <a:t>Educator Resource Page</a:t>
            </a:r>
          </a:p>
          <a:p>
            <a:pPr lvl="1">
              <a:buFont typeface="Trebuchet MS" panose="020B0603020202020204" pitchFamily="34" charset="0"/>
              <a:buChar char="–"/>
            </a:pPr>
            <a:r>
              <a:rPr lang="en-US"/>
              <a:t>Essential Elements and Learning Map Model Resources</a:t>
            </a:r>
          </a:p>
          <a:p>
            <a:pPr lvl="2">
              <a:buFont typeface="Arial" panose="020B0604020202020204" pitchFamily="34" charset="0"/>
              <a:buChar char="•"/>
            </a:pPr>
            <a:r>
              <a:rPr lang="en-US"/>
              <a:t>Guide to the foundational area of the learning map model</a:t>
            </a:r>
          </a:p>
          <a:p>
            <a:pPr lvl="2">
              <a:buFont typeface="Arial" panose="020B0604020202020204" pitchFamily="34" charset="0"/>
              <a:buChar char="•"/>
            </a:pPr>
            <a:r>
              <a:rPr lang="en-US"/>
              <a:t>Professional development modules supporting Essential Elements </a:t>
            </a:r>
            <a:r>
              <a:rPr lang="en-US">
                <a:hlinkClick r:id="rId3"/>
              </a:rPr>
              <a:t>dlmpd.com</a:t>
            </a:r>
            <a:endParaRPr lang="en-US"/>
          </a:p>
          <a:p>
            <a:pPr lvl="1">
              <a:buFont typeface="Trebuchet MS" panose="020B0603020202020204" pitchFamily="34" charset="0"/>
              <a:buChar char="–"/>
            </a:pPr>
            <a:r>
              <a:rPr lang="en-US"/>
              <a:t>Assessment Administration Resources</a:t>
            </a:r>
          </a:p>
          <a:p>
            <a:pPr lvl="1">
              <a:buFont typeface="Trebuchet MS" panose="020B0603020202020204" pitchFamily="34" charset="0"/>
              <a:buChar char="–"/>
            </a:pPr>
            <a:r>
              <a:rPr lang="en-US"/>
              <a:t>Instructional and Informational Videos</a:t>
            </a:r>
          </a:p>
        </p:txBody>
      </p:sp>
    </p:spTree>
    <p:extLst>
      <p:ext uri="{BB962C8B-B14F-4D97-AF65-F5344CB8AC3E}">
        <p14:creationId xmlns:p14="http://schemas.microsoft.com/office/powerpoint/2010/main" val="68167330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Instructional Resources</a:t>
            </a:r>
          </a:p>
        </p:txBody>
      </p:sp>
      <p:pic>
        <p:nvPicPr>
          <p:cNvPr id="4" name="Picture 3"/>
          <p:cNvPicPr>
            <a:picLocks noChangeAspect="1"/>
          </p:cNvPicPr>
          <p:nvPr/>
        </p:nvPicPr>
        <p:blipFill>
          <a:blip r:embed="rId2"/>
          <a:stretch>
            <a:fillRect/>
          </a:stretch>
        </p:blipFill>
        <p:spPr>
          <a:xfrm>
            <a:off x="1609010" y="1117610"/>
            <a:ext cx="7102503" cy="4430574"/>
          </a:xfrm>
          <a:prstGeom prst="rect">
            <a:avLst/>
          </a:prstGeom>
        </p:spPr>
      </p:pic>
    </p:spTree>
    <p:extLst>
      <p:ext uri="{BB962C8B-B14F-4D97-AF65-F5344CB8AC3E}">
        <p14:creationId xmlns:p14="http://schemas.microsoft.com/office/powerpoint/2010/main" val="28072764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Helplet Videos</a:t>
            </a:r>
          </a:p>
        </p:txBody>
      </p:sp>
      <p:sp>
        <p:nvSpPr>
          <p:cNvPr id="3" name="TextBox 2"/>
          <p:cNvSpPr txBox="1"/>
          <p:nvPr/>
        </p:nvSpPr>
        <p:spPr>
          <a:xfrm>
            <a:off x="1928089" y="4784638"/>
            <a:ext cx="6629828" cy="507831"/>
          </a:xfrm>
          <a:prstGeom prst="rect">
            <a:avLst/>
          </a:prstGeom>
          <a:noFill/>
        </p:spPr>
        <p:txBody>
          <a:bodyPr wrap="none" rtlCol="0">
            <a:spAutoFit/>
          </a:bodyPr>
          <a:lstStyle/>
          <a:p>
            <a:pPr defTabSz="342900">
              <a:defRPr/>
            </a:pPr>
            <a:r>
              <a:rPr lang="en-US" sz="2700">
                <a:solidFill>
                  <a:prstClr val="black"/>
                </a:solidFill>
                <a:latin typeface="Calibri"/>
                <a:hlinkClick r:id="rId3"/>
              </a:rPr>
              <a:t>https://dynamiclearningmaps.org/erp/videos</a:t>
            </a:r>
            <a:r>
              <a:rPr lang="en-US" sz="2700">
                <a:solidFill>
                  <a:prstClr val="black"/>
                </a:solidFill>
                <a:latin typeface="Calibri"/>
              </a:rPr>
              <a:t> </a:t>
            </a:r>
          </a:p>
        </p:txBody>
      </p:sp>
      <p:sp>
        <p:nvSpPr>
          <p:cNvPr id="4" name="TextBox 3"/>
          <p:cNvSpPr txBox="1"/>
          <p:nvPr/>
        </p:nvSpPr>
        <p:spPr>
          <a:xfrm>
            <a:off x="1861039" y="2337289"/>
            <a:ext cx="6980822" cy="1338828"/>
          </a:xfrm>
          <a:prstGeom prst="rect">
            <a:avLst/>
          </a:prstGeom>
          <a:noFill/>
        </p:spPr>
        <p:txBody>
          <a:bodyPr wrap="none" rtlCol="0">
            <a:spAutoFit/>
          </a:bodyPr>
          <a:lstStyle/>
          <a:p>
            <a:pPr defTabSz="342900">
              <a:defRPr/>
            </a:pPr>
            <a:r>
              <a:rPr lang="en-US" sz="2700">
                <a:solidFill>
                  <a:prstClr val="black"/>
                </a:solidFill>
                <a:latin typeface="Calibri"/>
              </a:rPr>
              <a:t>States &gt; </a:t>
            </a:r>
          </a:p>
          <a:p>
            <a:pPr defTabSz="342900">
              <a:defRPr/>
            </a:pPr>
            <a:r>
              <a:rPr lang="en-US" sz="2700">
                <a:solidFill>
                  <a:prstClr val="black"/>
                </a:solidFill>
                <a:latin typeface="Calibri"/>
              </a:rPr>
              <a:t>Resources for Educators and District Staff tab &gt;&gt; </a:t>
            </a:r>
          </a:p>
          <a:p>
            <a:pPr defTabSz="342900">
              <a:defRPr/>
            </a:pPr>
            <a:r>
              <a:rPr lang="en-US" sz="2700">
                <a:solidFill>
                  <a:prstClr val="black"/>
                </a:solidFill>
                <a:latin typeface="Calibri"/>
              </a:rPr>
              <a:t>Educator Resource Videos</a:t>
            </a:r>
          </a:p>
        </p:txBody>
      </p:sp>
      <p:sp>
        <p:nvSpPr>
          <p:cNvPr id="5" name="TextBox 4">
            <a:extLst>
              <a:ext uri="{FF2B5EF4-FFF2-40B4-BE49-F238E27FC236}">
                <a16:creationId xmlns:a16="http://schemas.microsoft.com/office/drawing/2014/main" id="{DD286320-F9E4-D349-916B-3049B79F3BE4}"/>
              </a:ext>
            </a:extLst>
          </p:cNvPr>
          <p:cNvSpPr txBox="1"/>
          <p:nvPr/>
        </p:nvSpPr>
        <p:spPr>
          <a:xfrm>
            <a:off x="1890133" y="3767719"/>
            <a:ext cx="5574411" cy="646331"/>
          </a:xfrm>
          <a:prstGeom prst="rect">
            <a:avLst/>
          </a:prstGeom>
          <a:noFill/>
        </p:spPr>
        <p:txBody>
          <a:bodyPr wrap="none" rtlCol="0">
            <a:spAutoFit/>
          </a:bodyPr>
          <a:lstStyle/>
          <a:p>
            <a:pPr marL="257175" indent="-257175" defTabSz="342900">
              <a:buFont typeface="Arial" panose="020B0604020202020204" pitchFamily="34" charset="0"/>
              <a:buChar char="•"/>
            </a:pPr>
            <a:r>
              <a:rPr lang="en-US" i="1">
                <a:solidFill>
                  <a:prstClr val="black"/>
                </a:solidFill>
                <a:latin typeface="Calibri"/>
              </a:rPr>
              <a:t>Using the Instruction and Assessment Planner</a:t>
            </a:r>
          </a:p>
          <a:p>
            <a:pPr marL="257175" indent="-257175" defTabSz="342900">
              <a:buFont typeface="Arial" panose="020B0604020202020204" pitchFamily="34" charset="0"/>
              <a:buChar char="•"/>
            </a:pPr>
            <a:r>
              <a:rPr lang="en-US" i="1">
                <a:solidFill>
                  <a:prstClr val="black"/>
                </a:solidFill>
                <a:latin typeface="Calibri"/>
              </a:rPr>
              <a:t>Overview of the Instructionally Embedded Assessments</a:t>
            </a:r>
          </a:p>
        </p:txBody>
      </p:sp>
    </p:spTree>
    <p:extLst>
      <p:ext uri="{BB962C8B-B14F-4D97-AF65-F5344CB8AC3E}">
        <p14:creationId xmlns:p14="http://schemas.microsoft.com/office/powerpoint/2010/main" val="21889464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OK DLM Webpage</a:t>
            </a:r>
            <a:br>
              <a:rPr lang="en-US"/>
            </a:br>
            <a:r>
              <a:rPr lang="en-US"/>
              <a:t>Educator Resource Page - ELA</a:t>
            </a:r>
          </a:p>
        </p:txBody>
      </p:sp>
      <p:pic>
        <p:nvPicPr>
          <p:cNvPr id="5" name="Picture 4"/>
          <p:cNvPicPr>
            <a:picLocks noChangeAspect="1"/>
          </p:cNvPicPr>
          <p:nvPr/>
        </p:nvPicPr>
        <p:blipFill>
          <a:blip r:embed="rId2"/>
          <a:stretch>
            <a:fillRect/>
          </a:stretch>
        </p:blipFill>
        <p:spPr>
          <a:xfrm>
            <a:off x="279663" y="1980345"/>
            <a:ext cx="8584674" cy="3749365"/>
          </a:xfrm>
          <a:prstGeom prst="rect">
            <a:avLst/>
          </a:prstGeom>
        </p:spPr>
      </p:pic>
    </p:spTree>
    <p:extLst>
      <p:ext uri="{BB962C8B-B14F-4D97-AF65-F5344CB8AC3E}">
        <p14:creationId xmlns:p14="http://schemas.microsoft.com/office/powerpoint/2010/main" val="34641081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B4CB3E-0AE3-B046-9ED3-C7839BE066A7}"/>
              </a:ext>
            </a:extLst>
          </p:cNvPr>
          <p:cNvPicPr>
            <a:picLocks noChangeAspect="1"/>
          </p:cNvPicPr>
          <p:nvPr/>
        </p:nvPicPr>
        <p:blipFill>
          <a:blip r:embed="rId3"/>
          <a:stretch>
            <a:fillRect/>
          </a:stretch>
        </p:blipFill>
        <p:spPr>
          <a:xfrm>
            <a:off x="157725" y="1731309"/>
            <a:ext cx="6836401" cy="3778623"/>
          </a:xfrm>
          <a:prstGeom prst="rect">
            <a:avLst/>
          </a:prstGeom>
        </p:spPr>
      </p:pic>
      <p:sp>
        <p:nvSpPr>
          <p:cNvPr id="7" name="Title 1">
            <a:extLst>
              <a:ext uri="{FF2B5EF4-FFF2-40B4-BE49-F238E27FC236}">
                <a16:creationId xmlns:a16="http://schemas.microsoft.com/office/drawing/2014/main" id="{3ED8AA4F-927C-5E49-94CA-9F15B4ECD0BD}"/>
              </a:ext>
            </a:extLst>
          </p:cNvPr>
          <p:cNvSpPr>
            <a:spLocks noGrp="1"/>
          </p:cNvSpPr>
          <p:nvPr>
            <p:ph type="title"/>
          </p:nvPr>
        </p:nvSpPr>
        <p:spPr>
          <a:xfrm>
            <a:off x="618196" y="997416"/>
            <a:ext cx="8229600" cy="857250"/>
          </a:xfrm>
        </p:spPr>
        <p:txBody>
          <a:bodyPr/>
          <a:lstStyle/>
          <a:p>
            <a:r>
              <a:rPr lang="en-US"/>
              <a:t>Familiar Texts</a:t>
            </a:r>
          </a:p>
        </p:txBody>
      </p:sp>
      <p:pic>
        <p:nvPicPr>
          <p:cNvPr id="9" name="Picture 8">
            <a:extLst>
              <a:ext uri="{FF2B5EF4-FFF2-40B4-BE49-F238E27FC236}">
                <a16:creationId xmlns:a16="http://schemas.microsoft.com/office/drawing/2014/main" id="{2CA9D84A-C585-EE4B-AAD2-9C51628D4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8088" y="1237326"/>
            <a:ext cx="2376468" cy="2206277"/>
          </a:xfrm>
          <a:prstGeom prst="rect">
            <a:avLst/>
          </a:prstGeom>
        </p:spPr>
      </p:pic>
      <p:sp>
        <p:nvSpPr>
          <p:cNvPr id="5" name="Oval 4">
            <a:extLst>
              <a:ext uri="{FF2B5EF4-FFF2-40B4-BE49-F238E27FC236}">
                <a16:creationId xmlns:a16="http://schemas.microsoft.com/office/drawing/2014/main" id="{48F8346F-B5DA-CC49-92D2-6F4B3E55EE3C}"/>
              </a:ext>
            </a:extLst>
          </p:cNvPr>
          <p:cNvSpPr/>
          <p:nvPr/>
        </p:nvSpPr>
        <p:spPr>
          <a:xfrm>
            <a:off x="1546412" y="4985497"/>
            <a:ext cx="1492624" cy="5916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srgbClr val="FF0000"/>
              </a:solidFill>
              <a:latin typeface="Calibri"/>
            </a:endParaRPr>
          </a:p>
        </p:txBody>
      </p:sp>
      <p:sp>
        <p:nvSpPr>
          <p:cNvPr id="6" name="TextBox 5">
            <a:extLst>
              <a:ext uri="{FF2B5EF4-FFF2-40B4-BE49-F238E27FC236}">
                <a16:creationId xmlns:a16="http://schemas.microsoft.com/office/drawing/2014/main" id="{1D756CBD-E3BD-ED4F-A394-5D282F75D762}"/>
              </a:ext>
            </a:extLst>
          </p:cNvPr>
          <p:cNvSpPr txBox="1"/>
          <p:nvPr/>
        </p:nvSpPr>
        <p:spPr>
          <a:xfrm>
            <a:off x="4531658" y="5629624"/>
            <a:ext cx="497541" cy="300082"/>
          </a:xfrm>
          <a:prstGeom prst="rect">
            <a:avLst/>
          </a:prstGeom>
          <a:noFill/>
        </p:spPr>
        <p:txBody>
          <a:bodyPr wrap="square" rtlCol="0">
            <a:spAutoFit/>
          </a:bodyPr>
          <a:lstStyle/>
          <a:p>
            <a:pPr defTabSz="342900">
              <a:defRPr/>
            </a:pPr>
            <a:r>
              <a:rPr lang="en-US" sz="1350">
                <a:solidFill>
                  <a:prstClr val="black"/>
                </a:solidFill>
                <a:latin typeface="Calibri"/>
              </a:rPr>
              <a:t>18</a:t>
            </a:r>
          </a:p>
        </p:txBody>
      </p:sp>
    </p:spTree>
    <p:extLst>
      <p:ext uri="{BB962C8B-B14F-4D97-AF65-F5344CB8AC3E}">
        <p14:creationId xmlns:p14="http://schemas.microsoft.com/office/powerpoint/2010/main" val="3065588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descr="Communication Skills " title="Chart"/>
          <p:cNvGraphicFramePr/>
          <p:nvPr>
            <p:extLst>
              <p:ext uri="{D42A27DB-BD31-4B8C-83A1-F6EECF244321}">
                <p14:modId xmlns:p14="http://schemas.microsoft.com/office/powerpoint/2010/main" val="3499762118"/>
              </p:ext>
            </p:extLst>
          </p:nvPr>
        </p:nvGraphicFramePr>
        <p:xfrm>
          <a:off x="5724144" y="1490472"/>
          <a:ext cx="3310128" cy="4059937"/>
        </p:xfrm>
        <a:graphic>
          <a:graphicData uri="http://schemas.openxmlformats.org/drawingml/2006/chart">
            <c:chart xmlns:c="http://schemas.openxmlformats.org/drawingml/2006/chart" xmlns:r="http://schemas.openxmlformats.org/officeDocument/2006/relationships" r:id="rId2"/>
          </a:graphicData>
        </a:graphic>
      </p:graphicFrame>
      <p:sp>
        <p:nvSpPr>
          <p:cNvPr id="3" name="Content Placeholder 2"/>
          <p:cNvSpPr>
            <a:spLocks noGrp="1"/>
          </p:cNvSpPr>
          <p:nvPr>
            <p:ph idx="1"/>
          </p:nvPr>
        </p:nvSpPr>
        <p:spPr>
          <a:xfrm>
            <a:off x="457200" y="1600201"/>
            <a:ext cx="5349240" cy="3950208"/>
          </a:xfrm>
        </p:spPr>
        <p:txBody>
          <a:bodyPr>
            <a:normAutofit/>
          </a:bodyPr>
          <a:lstStyle/>
          <a:p>
            <a:r>
              <a:rPr lang="en-US" u="sng"/>
              <a:t>Pre-symbolic</a:t>
            </a:r>
            <a:r>
              <a:rPr lang="en-US"/>
              <a:t>: 10%</a:t>
            </a:r>
          </a:p>
          <a:p>
            <a:r>
              <a:rPr lang="en-US" u="sng"/>
              <a:t>Symbolic</a:t>
            </a:r>
            <a:r>
              <a:rPr lang="en-US"/>
              <a:t> (e.g., gestures, pictures, use of objects): 17%</a:t>
            </a:r>
          </a:p>
          <a:p>
            <a:r>
              <a:rPr lang="en-US" u="sng"/>
              <a:t>Expressive</a:t>
            </a:r>
            <a:r>
              <a:rPr lang="en-US"/>
              <a:t> (verbal or written words, signs, braille, and augmentative and alternative communication): 72%</a:t>
            </a:r>
          </a:p>
        </p:txBody>
      </p:sp>
      <p:sp>
        <p:nvSpPr>
          <p:cNvPr id="2" name="Title 1"/>
          <p:cNvSpPr>
            <a:spLocks noGrp="1"/>
          </p:cNvSpPr>
          <p:nvPr>
            <p:ph type="title"/>
          </p:nvPr>
        </p:nvSpPr>
        <p:spPr>
          <a:xfrm>
            <a:off x="457200" y="274638"/>
            <a:ext cx="8229600" cy="870874"/>
          </a:xfrm>
        </p:spPr>
        <p:txBody>
          <a:bodyPr>
            <a:noAutofit/>
          </a:bodyPr>
          <a:lstStyle/>
          <a:p>
            <a:r>
              <a:rPr lang="en-US" sz="3600"/>
              <a:t>Characteristics of OAAP Students’ Communication Skills</a:t>
            </a:r>
          </a:p>
        </p:txBody>
      </p:sp>
    </p:spTree>
    <p:extLst>
      <p:ext uri="{BB962C8B-B14F-4D97-AF65-F5344CB8AC3E}">
        <p14:creationId xmlns:p14="http://schemas.microsoft.com/office/powerpoint/2010/main" val="341258840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OK DLM Webpage</a:t>
            </a:r>
            <a:br>
              <a:rPr lang="en-US"/>
            </a:br>
            <a:r>
              <a:rPr lang="en-US"/>
              <a:t>Educator Resource Page - Mathematics</a:t>
            </a:r>
          </a:p>
        </p:txBody>
      </p:sp>
      <p:pic>
        <p:nvPicPr>
          <p:cNvPr id="5" name="Picture 4"/>
          <p:cNvPicPr>
            <a:picLocks noChangeAspect="1"/>
          </p:cNvPicPr>
          <p:nvPr/>
        </p:nvPicPr>
        <p:blipFill>
          <a:blip r:embed="rId2"/>
          <a:stretch>
            <a:fillRect/>
          </a:stretch>
        </p:blipFill>
        <p:spPr>
          <a:xfrm>
            <a:off x="259659" y="1985283"/>
            <a:ext cx="8624683" cy="3697925"/>
          </a:xfrm>
          <a:prstGeom prst="rect">
            <a:avLst/>
          </a:prstGeom>
        </p:spPr>
      </p:pic>
    </p:spTree>
    <p:extLst>
      <p:ext uri="{BB962C8B-B14F-4D97-AF65-F5344CB8AC3E}">
        <p14:creationId xmlns:p14="http://schemas.microsoft.com/office/powerpoint/2010/main" val="126540496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Professional Development Site Update</a:t>
            </a:r>
          </a:p>
        </p:txBody>
      </p:sp>
      <p:pic>
        <p:nvPicPr>
          <p:cNvPr id="4" name="Content Placeholder 3" descr="A button on the Professional Development page links to free professional development modules." title="Professional Development Tab"/>
          <p:cNvPicPr>
            <a:picLocks noGrp="1" noChangeAspect="1"/>
          </p:cNvPicPr>
          <p:nvPr>
            <p:ph idx="1"/>
          </p:nvPr>
        </p:nvPicPr>
        <p:blipFill>
          <a:blip r:embed="rId3"/>
          <a:stretch>
            <a:fillRect/>
          </a:stretch>
        </p:blipFill>
        <p:spPr>
          <a:xfrm>
            <a:off x="1301157" y="1795182"/>
            <a:ext cx="7437503" cy="3476905"/>
          </a:xfrm>
          <a:prstGeom prst="rect">
            <a:avLst/>
          </a:prstGeom>
          <a:ln>
            <a:solidFill>
              <a:schemeClr val="tx1"/>
            </a:solidFill>
          </a:ln>
        </p:spPr>
      </p:pic>
    </p:spTree>
    <p:extLst>
      <p:ext uri="{BB962C8B-B14F-4D97-AF65-F5344CB8AC3E}">
        <p14:creationId xmlns:p14="http://schemas.microsoft.com/office/powerpoint/2010/main" val="175878905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Professional Development</a:t>
            </a:r>
          </a:p>
        </p:txBody>
      </p:sp>
      <p:pic>
        <p:nvPicPr>
          <p:cNvPr id="3" name="Picture 3" descr="A picture containing text, newspaper&#10;&#10;Description generated with very high confidence">
            <a:extLst>
              <a:ext uri="{FF2B5EF4-FFF2-40B4-BE49-F238E27FC236}">
                <a16:creationId xmlns:a16="http://schemas.microsoft.com/office/drawing/2014/main" id="{23312C17-0C1B-43D6-86F3-D4B338F555A7}"/>
              </a:ext>
            </a:extLst>
          </p:cNvPr>
          <p:cNvPicPr>
            <a:picLocks noChangeAspect="1"/>
          </p:cNvPicPr>
          <p:nvPr/>
        </p:nvPicPr>
        <p:blipFill>
          <a:blip r:embed="rId3"/>
          <a:stretch>
            <a:fillRect/>
          </a:stretch>
        </p:blipFill>
        <p:spPr>
          <a:xfrm>
            <a:off x="2726872" y="1794262"/>
            <a:ext cx="4541675" cy="3817649"/>
          </a:xfrm>
          <a:prstGeom prst="rect">
            <a:avLst/>
          </a:prstGeom>
        </p:spPr>
      </p:pic>
      <p:pic>
        <p:nvPicPr>
          <p:cNvPr id="6" name="Picture 7" descr="A close up of a logo&#10;&#10;Description generated with very high confidence">
            <a:extLst>
              <a:ext uri="{FF2B5EF4-FFF2-40B4-BE49-F238E27FC236}">
                <a16:creationId xmlns:a16="http://schemas.microsoft.com/office/drawing/2014/main" id="{D4D048EA-62EE-4134-A8DC-748C46C6B225}"/>
              </a:ext>
            </a:extLst>
          </p:cNvPr>
          <p:cNvPicPr>
            <a:picLocks noChangeAspect="1"/>
          </p:cNvPicPr>
          <p:nvPr/>
        </p:nvPicPr>
        <p:blipFill>
          <a:blip r:embed="rId4"/>
          <a:stretch>
            <a:fillRect/>
          </a:stretch>
        </p:blipFill>
        <p:spPr>
          <a:xfrm>
            <a:off x="7100596" y="1664644"/>
            <a:ext cx="2057400" cy="659549"/>
          </a:xfrm>
          <a:prstGeom prst="rect">
            <a:avLst/>
          </a:prstGeom>
        </p:spPr>
      </p:pic>
    </p:spTree>
    <p:extLst>
      <p:ext uri="{BB962C8B-B14F-4D97-AF65-F5344CB8AC3E}">
        <p14:creationId xmlns:p14="http://schemas.microsoft.com/office/powerpoint/2010/main" val="25609248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9CF485-6138-4C41-AB01-74E88B95C424}"/>
              </a:ext>
            </a:extLst>
          </p:cNvPr>
          <p:cNvPicPr>
            <a:picLocks noChangeAspect="1"/>
          </p:cNvPicPr>
          <p:nvPr/>
        </p:nvPicPr>
        <p:blipFill>
          <a:blip r:embed="rId3"/>
          <a:stretch>
            <a:fillRect/>
          </a:stretch>
        </p:blipFill>
        <p:spPr>
          <a:xfrm>
            <a:off x="400050" y="1857375"/>
            <a:ext cx="4324350" cy="2686050"/>
          </a:xfrm>
          <a:prstGeom prst="rect">
            <a:avLst/>
          </a:prstGeom>
        </p:spPr>
      </p:pic>
      <p:pic>
        <p:nvPicPr>
          <p:cNvPr id="7" name="Picture 6">
            <a:extLst>
              <a:ext uri="{FF2B5EF4-FFF2-40B4-BE49-F238E27FC236}">
                <a16:creationId xmlns:a16="http://schemas.microsoft.com/office/drawing/2014/main" id="{D0804C6B-EFC4-9642-B7D8-F07AACE09F35}"/>
              </a:ext>
            </a:extLst>
          </p:cNvPr>
          <p:cNvPicPr>
            <a:picLocks noChangeAspect="1"/>
          </p:cNvPicPr>
          <p:nvPr/>
        </p:nvPicPr>
        <p:blipFill>
          <a:blip r:embed="rId4"/>
          <a:stretch>
            <a:fillRect/>
          </a:stretch>
        </p:blipFill>
        <p:spPr>
          <a:xfrm>
            <a:off x="5073723" y="903435"/>
            <a:ext cx="3062770" cy="5040809"/>
          </a:xfrm>
          <a:prstGeom prst="rect">
            <a:avLst/>
          </a:prstGeom>
          <a:noFill/>
          <a:ln>
            <a:solidFill>
              <a:schemeClr val="tx1"/>
            </a:solidFill>
          </a:ln>
        </p:spPr>
      </p:pic>
      <p:sp>
        <p:nvSpPr>
          <p:cNvPr id="8" name="TextBox 7">
            <a:extLst>
              <a:ext uri="{FF2B5EF4-FFF2-40B4-BE49-F238E27FC236}">
                <a16:creationId xmlns:a16="http://schemas.microsoft.com/office/drawing/2014/main" id="{98A24657-5118-5943-901F-C655D9E11536}"/>
              </a:ext>
            </a:extLst>
          </p:cNvPr>
          <p:cNvSpPr txBox="1"/>
          <p:nvPr/>
        </p:nvSpPr>
        <p:spPr>
          <a:xfrm>
            <a:off x="3695700" y="5617756"/>
            <a:ext cx="2171700" cy="300082"/>
          </a:xfrm>
          <a:prstGeom prst="rect">
            <a:avLst/>
          </a:prstGeom>
          <a:noFill/>
        </p:spPr>
        <p:txBody>
          <a:bodyPr wrap="square" rtlCol="0">
            <a:spAutoFit/>
          </a:bodyPr>
          <a:lstStyle/>
          <a:p>
            <a:pPr algn="ctr" defTabSz="342900">
              <a:defRPr/>
            </a:pPr>
            <a:fld id="{23958EC7-BE00-48FE-824E-48880B720931}" type="slidenum">
              <a:rPr lang="en-US" sz="1350">
                <a:solidFill>
                  <a:prstClr val="black"/>
                </a:solidFill>
                <a:latin typeface="Calibri"/>
              </a:rPr>
              <a:pPr algn="ctr" defTabSz="342900">
                <a:defRPr/>
              </a:pPr>
              <a:t>153</a:t>
            </a:fld>
            <a:endParaRPr lang="en-US" sz="1050">
              <a:solidFill>
                <a:prstClr val="black"/>
              </a:solidFill>
              <a:latin typeface="Calibri"/>
            </a:endParaRPr>
          </a:p>
        </p:txBody>
      </p:sp>
      <p:sp>
        <p:nvSpPr>
          <p:cNvPr id="9" name="Left Brace 8">
            <a:extLst>
              <a:ext uri="{FF2B5EF4-FFF2-40B4-BE49-F238E27FC236}">
                <a16:creationId xmlns:a16="http://schemas.microsoft.com/office/drawing/2014/main" id="{D16843F1-73A4-6142-B2F3-919876D6C700}"/>
              </a:ext>
            </a:extLst>
          </p:cNvPr>
          <p:cNvSpPr/>
          <p:nvPr/>
        </p:nvSpPr>
        <p:spPr>
          <a:xfrm>
            <a:off x="4629150" y="1343025"/>
            <a:ext cx="642938" cy="4271963"/>
          </a:xfrm>
          <a:prstGeom prst="leftBrace">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342900">
              <a:defRPr/>
            </a:pPr>
            <a:endParaRPr lang="en-US" sz="1350">
              <a:solidFill>
                <a:prstClr val="black"/>
              </a:solidFill>
              <a:latin typeface="Calibri"/>
            </a:endParaRPr>
          </a:p>
        </p:txBody>
      </p:sp>
    </p:spTree>
    <p:extLst>
      <p:ext uri="{BB962C8B-B14F-4D97-AF65-F5344CB8AC3E}">
        <p14:creationId xmlns:p14="http://schemas.microsoft.com/office/powerpoint/2010/main" val="221233544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19EEA4-A939-5E40-A01E-B9310235C472}"/>
              </a:ext>
            </a:extLst>
          </p:cNvPr>
          <p:cNvPicPr>
            <a:picLocks noChangeAspect="1"/>
          </p:cNvPicPr>
          <p:nvPr/>
        </p:nvPicPr>
        <p:blipFill>
          <a:blip r:embed="rId3"/>
          <a:stretch>
            <a:fillRect/>
          </a:stretch>
        </p:blipFill>
        <p:spPr>
          <a:xfrm>
            <a:off x="2194780" y="1014413"/>
            <a:ext cx="4454769" cy="4572000"/>
          </a:xfrm>
          <a:prstGeom prst="rect">
            <a:avLst/>
          </a:prstGeom>
          <a:ln>
            <a:solidFill>
              <a:schemeClr val="tx1"/>
            </a:solidFill>
          </a:ln>
        </p:spPr>
      </p:pic>
      <p:sp>
        <p:nvSpPr>
          <p:cNvPr id="6" name="TextBox 5">
            <a:extLst>
              <a:ext uri="{FF2B5EF4-FFF2-40B4-BE49-F238E27FC236}">
                <a16:creationId xmlns:a16="http://schemas.microsoft.com/office/drawing/2014/main" id="{B46CAC9F-AC64-A949-977A-48C3E2BB9901}"/>
              </a:ext>
            </a:extLst>
          </p:cNvPr>
          <p:cNvSpPr txBox="1"/>
          <p:nvPr/>
        </p:nvSpPr>
        <p:spPr>
          <a:xfrm>
            <a:off x="3695700" y="5617756"/>
            <a:ext cx="2171700" cy="300082"/>
          </a:xfrm>
          <a:prstGeom prst="rect">
            <a:avLst/>
          </a:prstGeom>
          <a:noFill/>
        </p:spPr>
        <p:txBody>
          <a:bodyPr wrap="square" rtlCol="0">
            <a:spAutoFit/>
          </a:bodyPr>
          <a:lstStyle/>
          <a:p>
            <a:pPr algn="ctr" defTabSz="342900">
              <a:defRPr/>
            </a:pPr>
            <a:fld id="{23958EC7-BE00-48FE-824E-48880B720931}" type="slidenum">
              <a:rPr lang="en-US" sz="1350">
                <a:solidFill>
                  <a:prstClr val="black"/>
                </a:solidFill>
                <a:latin typeface="Calibri"/>
              </a:rPr>
              <a:pPr algn="ctr" defTabSz="342900">
                <a:defRPr/>
              </a:pPr>
              <a:t>154</a:t>
            </a:fld>
            <a:endParaRPr lang="en-US" sz="1050">
              <a:solidFill>
                <a:prstClr val="black"/>
              </a:solidFill>
              <a:latin typeface="Calibri"/>
            </a:endParaRPr>
          </a:p>
        </p:txBody>
      </p:sp>
      <p:sp>
        <p:nvSpPr>
          <p:cNvPr id="5" name="Oval 4">
            <a:extLst>
              <a:ext uri="{FF2B5EF4-FFF2-40B4-BE49-F238E27FC236}">
                <a16:creationId xmlns:a16="http://schemas.microsoft.com/office/drawing/2014/main" id="{FFE20AF7-8F61-2541-A4AF-B0AEED86B718}"/>
              </a:ext>
            </a:extLst>
          </p:cNvPr>
          <p:cNvSpPr/>
          <p:nvPr/>
        </p:nvSpPr>
        <p:spPr>
          <a:xfrm>
            <a:off x="2314575" y="3457575"/>
            <a:ext cx="2286000" cy="5572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Calibri"/>
            </a:endParaRPr>
          </a:p>
        </p:txBody>
      </p:sp>
      <p:sp>
        <p:nvSpPr>
          <p:cNvPr id="8" name="Oval 7">
            <a:extLst>
              <a:ext uri="{FF2B5EF4-FFF2-40B4-BE49-F238E27FC236}">
                <a16:creationId xmlns:a16="http://schemas.microsoft.com/office/drawing/2014/main" id="{002F91D8-911D-7040-AB37-59F2B31DB1C2}"/>
              </a:ext>
            </a:extLst>
          </p:cNvPr>
          <p:cNvSpPr/>
          <p:nvPr/>
        </p:nvSpPr>
        <p:spPr>
          <a:xfrm>
            <a:off x="2257425" y="4729162"/>
            <a:ext cx="2286000" cy="5572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Calibri"/>
            </a:endParaRPr>
          </a:p>
        </p:txBody>
      </p:sp>
      <p:sp>
        <p:nvSpPr>
          <p:cNvPr id="9" name="TextBox 8">
            <a:extLst>
              <a:ext uri="{FF2B5EF4-FFF2-40B4-BE49-F238E27FC236}">
                <a16:creationId xmlns:a16="http://schemas.microsoft.com/office/drawing/2014/main" id="{72E7389D-1B51-E841-B016-F8EAC2F7F930}"/>
              </a:ext>
            </a:extLst>
          </p:cNvPr>
          <p:cNvSpPr txBox="1"/>
          <p:nvPr/>
        </p:nvSpPr>
        <p:spPr>
          <a:xfrm>
            <a:off x="875192" y="2319560"/>
            <a:ext cx="1328738" cy="461665"/>
          </a:xfrm>
          <a:prstGeom prst="rect">
            <a:avLst/>
          </a:prstGeom>
          <a:noFill/>
        </p:spPr>
        <p:txBody>
          <a:bodyPr wrap="square" rtlCol="0">
            <a:spAutoFit/>
          </a:bodyPr>
          <a:lstStyle/>
          <a:p>
            <a:pPr defTabSz="342900">
              <a:defRPr/>
            </a:pPr>
            <a:r>
              <a:rPr lang="en-US" sz="2400">
                <a:solidFill>
                  <a:prstClr val="black"/>
                </a:solidFill>
                <a:latin typeface="Calibri"/>
              </a:rPr>
              <a:t>Example:</a:t>
            </a:r>
          </a:p>
        </p:txBody>
      </p:sp>
      <p:sp>
        <p:nvSpPr>
          <p:cNvPr id="10" name="TextBox 9">
            <a:extLst>
              <a:ext uri="{FF2B5EF4-FFF2-40B4-BE49-F238E27FC236}">
                <a16:creationId xmlns:a16="http://schemas.microsoft.com/office/drawing/2014/main" id="{6A5438AF-B11A-2F4A-835B-BF36D57BAF43}"/>
              </a:ext>
            </a:extLst>
          </p:cNvPr>
          <p:cNvSpPr txBox="1"/>
          <p:nvPr/>
        </p:nvSpPr>
        <p:spPr>
          <a:xfrm>
            <a:off x="6827099" y="4550736"/>
            <a:ext cx="1900238" cy="923330"/>
          </a:xfrm>
          <a:prstGeom prst="rect">
            <a:avLst/>
          </a:prstGeom>
          <a:noFill/>
        </p:spPr>
        <p:txBody>
          <a:bodyPr wrap="square" rtlCol="0" anchor="t">
            <a:spAutoFit/>
          </a:bodyPr>
          <a:lstStyle/>
          <a:p>
            <a:pPr defTabSz="342900">
              <a:defRPr/>
            </a:pPr>
            <a:r>
              <a:rPr lang="en-US" b="1" i="1">
                <a:solidFill>
                  <a:prstClr val="black"/>
                </a:solidFill>
                <a:latin typeface="Calibri"/>
              </a:rPr>
              <a:t>Continue scrolling for more modules.</a:t>
            </a:r>
            <a:endParaRPr lang="en-US" sz="1350">
              <a:solidFill>
                <a:prstClr val="black"/>
              </a:solidFill>
              <a:latin typeface="Calibri"/>
            </a:endParaRPr>
          </a:p>
        </p:txBody>
      </p:sp>
      <p:cxnSp>
        <p:nvCxnSpPr>
          <p:cNvPr id="12" name="Straight Arrow Connector 11">
            <a:extLst>
              <a:ext uri="{FF2B5EF4-FFF2-40B4-BE49-F238E27FC236}">
                <a16:creationId xmlns:a16="http://schemas.microsoft.com/office/drawing/2014/main" id="{9A3AB7B6-D72E-EB4A-BEC8-42CA50455687}"/>
              </a:ext>
            </a:extLst>
          </p:cNvPr>
          <p:cNvCxnSpPr/>
          <p:nvPr/>
        </p:nvCxnSpPr>
        <p:spPr>
          <a:xfrm>
            <a:off x="6795866" y="4648089"/>
            <a:ext cx="0" cy="62865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36991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108" y="857250"/>
            <a:ext cx="8229600" cy="857250"/>
          </a:xfrm>
        </p:spPr>
        <p:txBody>
          <a:bodyPr>
            <a:normAutofit/>
          </a:bodyPr>
          <a:lstStyle/>
          <a:p>
            <a:r>
              <a:rPr lang="en-US"/>
              <a:t>PD Modules Supporting Essential Elements</a:t>
            </a:r>
          </a:p>
        </p:txBody>
      </p:sp>
      <p:pic>
        <p:nvPicPr>
          <p:cNvPr id="5" name="Picture 4"/>
          <p:cNvPicPr>
            <a:picLocks noChangeAspect="1"/>
          </p:cNvPicPr>
          <p:nvPr/>
        </p:nvPicPr>
        <p:blipFill>
          <a:blip r:embed="rId3"/>
          <a:stretch>
            <a:fillRect/>
          </a:stretch>
        </p:blipFill>
        <p:spPr>
          <a:xfrm>
            <a:off x="1215189" y="1714499"/>
            <a:ext cx="6971719" cy="3642561"/>
          </a:xfrm>
          <a:prstGeom prst="rect">
            <a:avLst/>
          </a:prstGeom>
        </p:spPr>
      </p:pic>
    </p:spTree>
    <p:extLst>
      <p:ext uri="{BB962C8B-B14F-4D97-AF65-F5344CB8AC3E}">
        <p14:creationId xmlns:p14="http://schemas.microsoft.com/office/powerpoint/2010/main" val="406203507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12F2-F6F1-D940-933A-558E2CA12353}"/>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2576202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60826"/>
          </a:xfrm>
        </p:spPr>
        <p:txBody>
          <a:bodyPr>
            <a:noAutofit/>
          </a:bodyPr>
          <a:lstStyle/>
          <a:p>
            <a:r>
              <a:rPr lang="en-US" sz="3600"/>
              <a:t>Characteristics of OAAP Students’ Receptive Communication Skills</a:t>
            </a:r>
          </a:p>
        </p:txBody>
      </p:sp>
      <p:sp>
        <p:nvSpPr>
          <p:cNvPr id="3" name="Content Placeholder 2"/>
          <p:cNvSpPr>
            <a:spLocks noGrp="1"/>
          </p:cNvSpPr>
          <p:nvPr>
            <p:ph idx="1"/>
          </p:nvPr>
        </p:nvSpPr>
        <p:spPr/>
        <p:txBody>
          <a:bodyPr/>
          <a:lstStyle/>
          <a:p>
            <a:r>
              <a:rPr lang="en-US"/>
              <a:t>No evident response to stimuli: 3%</a:t>
            </a:r>
          </a:p>
          <a:p>
            <a:r>
              <a:rPr lang="en-US"/>
              <a:t>Show an alert response, but do not follow simple directions without support: 9%</a:t>
            </a:r>
          </a:p>
          <a:p>
            <a:r>
              <a:rPr lang="en-US"/>
              <a:t>Able to follow one- to two-step directions when provided cues (e.g., pictures, objects): 40%</a:t>
            </a:r>
          </a:p>
          <a:p>
            <a:r>
              <a:rPr lang="en-US"/>
              <a:t>Able to follow one- to two-step directions without cues: 48%</a:t>
            </a:r>
          </a:p>
        </p:txBody>
      </p:sp>
    </p:spTree>
    <p:extLst>
      <p:ext uri="{BB962C8B-B14F-4D97-AF65-F5344CB8AC3E}">
        <p14:creationId xmlns:p14="http://schemas.microsoft.com/office/powerpoint/2010/main" val="821733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Participation Cap</a:t>
            </a:r>
          </a:p>
        </p:txBody>
      </p:sp>
      <p:sp>
        <p:nvSpPr>
          <p:cNvPr id="3" name="Content Placeholder 2"/>
          <p:cNvSpPr>
            <a:spLocks noGrp="1"/>
          </p:cNvSpPr>
          <p:nvPr>
            <p:ph idx="1"/>
          </p:nvPr>
        </p:nvSpPr>
        <p:spPr/>
        <p:txBody>
          <a:bodyPr>
            <a:normAutofit fontScale="92500"/>
          </a:bodyPr>
          <a:lstStyle/>
          <a:p>
            <a:r>
              <a:rPr lang="en-US"/>
              <a:t>The Every Student Succeeds Act (ESSA) places a cap on statewide </a:t>
            </a:r>
            <a:r>
              <a:rPr lang="en-US" i="1"/>
              <a:t>participation</a:t>
            </a:r>
            <a:r>
              <a:rPr lang="en-US"/>
              <a:t> in the alternate assessment at 1.0%</a:t>
            </a:r>
          </a:p>
          <a:p>
            <a:r>
              <a:rPr lang="en-US"/>
              <a:t>Participation is based off of each subject area: Math, English Language Arts, and Science and is based off the testing population for those subjects</a:t>
            </a:r>
          </a:p>
          <a:p>
            <a:r>
              <a:rPr lang="en-US"/>
              <a:t>Oklahoma’s participation percentage for the 2017-2018 school year was 1.48% in Math and Reading</a:t>
            </a:r>
          </a:p>
        </p:txBody>
      </p:sp>
    </p:spTree>
    <p:extLst>
      <p:ext uri="{BB962C8B-B14F-4D97-AF65-F5344CB8AC3E}">
        <p14:creationId xmlns:p14="http://schemas.microsoft.com/office/powerpoint/2010/main" val="2530379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Participation Cap - 1</a:t>
            </a:r>
          </a:p>
        </p:txBody>
      </p:sp>
      <p:sp>
        <p:nvSpPr>
          <p:cNvPr id="3" name="Content Placeholder 2"/>
          <p:cNvSpPr>
            <a:spLocks noGrp="1"/>
          </p:cNvSpPr>
          <p:nvPr>
            <p:ph idx="1"/>
          </p:nvPr>
        </p:nvSpPr>
        <p:spPr/>
        <p:txBody>
          <a:bodyPr/>
          <a:lstStyle/>
          <a:p>
            <a:r>
              <a:rPr lang="en-US"/>
              <a:t>Oklahoma State Department of Education was granted a waiver by USED for SY 2017-2018</a:t>
            </a:r>
          </a:p>
          <a:p>
            <a:r>
              <a:rPr lang="en-US"/>
              <a:t>OSDE must:</a:t>
            </a:r>
          </a:p>
          <a:p>
            <a:pPr lvl="1"/>
            <a:r>
              <a:rPr lang="en-US"/>
              <a:t>Demonstrate growth towards 1.0%</a:t>
            </a:r>
          </a:p>
          <a:p>
            <a:pPr lvl="1"/>
            <a:r>
              <a:rPr lang="en-US"/>
              <a:t>Provide appropriate oversight </a:t>
            </a:r>
          </a:p>
          <a:p>
            <a:pPr lvl="2"/>
            <a:r>
              <a:rPr lang="en-US"/>
              <a:t>Professional Development</a:t>
            </a:r>
          </a:p>
          <a:p>
            <a:pPr lvl="2"/>
            <a:r>
              <a:rPr lang="en-US"/>
              <a:t>Onsite Training</a:t>
            </a:r>
          </a:p>
          <a:p>
            <a:pPr lvl="2"/>
            <a:r>
              <a:rPr lang="en-US"/>
              <a:t>Justification Statements</a:t>
            </a:r>
          </a:p>
          <a:p>
            <a:pPr lvl="2"/>
            <a:r>
              <a:rPr lang="en-US"/>
              <a:t>Targeted Desktop Monitoring</a:t>
            </a:r>
          </a:p>
        </p:txBody>
      </p:sp>
    </p:spTree>
    <p:extLst>
      <p:ext uri="{BB962C8B-B14F-4D97-AF65-F5344CB8AC3E}">
        <p14:creationId xmlns:p14="http://schemas.microsoft.com/office/powerpoint/2010/main" val="1887107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Participation Cap - 2</a:t>
            </a:r>
          </a:p>
        </p:txBody>
      </p:sp>
      <p:sp>
        <p:nvSpPr>
          <p:cNvPr id="3" name="Content Placeholder 2"/>
          <p:cNvSpPr>
            <a:spLocks noGrp="1"/>
          </p:cNvSpPr>
          <p:nvPr>
            <p:ph idx="1"/>
          </p:nvPr>
        </p:nvSpPr>
        <p:spPr/>
        <p:txBody>
          <a:bodyPr/>
          <a:lstStyle/>
          <a:p>
            <a:r>
              <a:rPr lang="en-US"/>
              <a:t>Moving Forward 2019-2020</a:t>
            </a:r>
          </a:p>
          <a:p>
            <a:pPr lvl="1"/>
            <a:r>
              <a:rPr lang="en-US"/>
              <a:t>Consider the most appropriate assessment for each student</a:t>
            </a:r>
          </a:p>
          <a:p>
            <a:pPr lvl="2"/>
            <a:r>
              <a:rPr lang="en-US"/>
              <a:t>Principles of Universal Design for Learning are incorporated into the OSTP</a:t>
            </a:r>
          </a:p>
          <a:p>
            <a:pPr lvl="2"/>
            <a:r>
              <a:rPr lang="en-US"/>
              <a:t>Provide appropriate accommodations in the classroom</a:t>
            </a:r>
          </a:p>
          <a:p>
            <a:pPr lvl="2"/>
            <a:r>
              <a:rPr lang="en-US"/>
              <a:t>Curriculum must align to alternate academic achievement standards with short term goals</a:t>
            </a:r>
          </a:p>
          <a:p>
            <a:pPr lvl="1"/>
            <a:r>
              <a:rPr lang="en-US"/>
              <a:t>OSDE-SES will request a waiver for the 2018-2019 SY in the fall of 2019</a:t>
            </a:r>
          </a:p>
          <a:p>
            <a:pPr lvl="1"/>
            <a:endParaRPr lang="en-US"/>
          </a:p>
        </p:txBody>
      </p:sp>
    </p:spTree>
    <p:extLst>
      <p:ext uri="{BB962C8B-B14F-4D97-AF65-F5344CB8AC3E}">
        <p14:creationId xmlns:p14="http://schemas.microsoft.com/office/powerpoint/2010/main" val="470663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Today’s Agenda</a:t>
            </a:r>
          </a:p>
        </p:txBody>
      </p:sp>
      <p:sp>
        <p:nvSpPr>
          <p:cNvPr id="3" name="Content Placeholder 2"/>
          <p:cNvSpPr>
            <a:spLocks noGrp="1"/>
          </p:cNvSpPr>
          <p:nvPr>
            <p:ph idx="1"/>
          </p:nvPr>
        </p:nvSpPr>
        <p:spPr/>
        <p:txBody>
          <a:bodyPr>
            <a:normAutofit fontScale="92500" lnSpcReduction="10000"/>
          </a:bodyPr>
          <a:lstStyle/>
          <a:p>
            <a:r>
              <a:rPr lang="en-US" dirty="0"/>
              <a:t>Overview of the Oklahoma Alternate Assessment Program (OAAP)</a:t>
            </a:r>
          </a:p>
          <a:p>
            <a:r>
              <a:rPr lang="en-US" dirty="0"/>
              <a:t>OAAP Participation Requirements</a:t>
            </a:r>
          </a:p>
          <a:p>
            <a:r>
              <a:rPr lang="en-US" dirty="0"/>
              <a:t>Characteristics of students participating in an alternate assessment</a:t>
            </a:r>
          </a:p>
          <a:p>
            <a:r>
              <a:rPr lang="en-US" dirty="0"/>
              <a:t>Participation Cap and Waiver</a:t>
            </a:r>
          </a:p>
          <a:p>
            <a:r>
              <a:rPr lang="en-US" dirty="0"/>
              <a:t>OAAP Support and Resources</a:t>
            </a:r>
          </a:p>
          <a:p>
            <a:r>
              <a:rPr lang="en-US" dirty="0"/>
              <a:t>Implementing DLM Instructionally </a:t>
            </a:r>
            <a:r>
              <a:rPr lang="en-US" dirty="0" smtClean="0"/>
              <a:t>Embedded </a:t>
            </a:r>
            <a:r>
              <a:rPr lang="en-US" dirty="0"/>
              <a:t>Assessments and Year-End Assessments</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19381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Participation Cap - 3</a:t>
            </a:r>
          </a:p>
        </p:txBody>
      </p:sp>
      <p:sp>
        <p:nvSpPr>
          <p:cNvPr id="3" name="Content Placeholder 2"/>
          <p:cNvSpPr>
            <a:spLocks noGrp="1"/>
          </p:cNvSpPr>
          <p:nvPr>
            <p:ph idx="1"/>
          </p:nvPr>
        </p:nvSpPr>
        <p:spPr/>
        <p:txBody>
          <a:bodyPr/>
          <a:lstStyle/>
          <a:p>
            <a:r>
              <a:rPr lang="en-US"/>
              <a:t>Moving Forward 2019-2020 (cont.)</a:t>
            </a:r>
          </a:p>
          <a:p>
            <a:pPr lvl="1">
              <a:buFontTx/>
              <a:buChar char="-"/>
            </a:pPr>
            <a:r>
              <a:rPr lang="en-US"/>
              <a:t>Ensure your staff understands who are the students with the most significant cognitive disabilities</a:t>
            </a:r>
          </a:p>
          <a:p>
            <a:pPr lvl="2">
              <a:buFontTx/>
              <a:buChar char="-"/>
            </a:pPr>
            <a:r>
              <a:rPr lang="en-US"/>
              <a:t>Pepper Training available in </a:t>
            </a:r>
            <a:r>
              <a:rPr lang="en-US" err="1"/>
              <a:t>EdPlan</a:t>
            </a:r>
            <a:endParaRPr lang="en-US"/>
          </a:p>
          <a:p>
            <a:pPr lvl="1">
              <a:buFontTx/>
              <a:buChar char="-"/>
            </a:pPr>
            <a:r>
              <a:rPr lang="en-US"/>
              <a:t>IEP team members should understand the purpose of the alternate assessment</a:t>
            </a:r>
          </a:p>
          <a:p>
            <a:pPr lvl="1">
              <a:buFontTx/>
              <a:buChar char="-"/>
            </a:pPr>
            <a:r>
              <a:rPr lang="en-US"/>
              <a:t>Analyze Data: Unique Reasons</a:t>
            </a:r>
          </a:p>
          <a:p>
            <a:pPr lvl="2">
              <a:buFontTx/>
              <a:buChar char="-"/>
            </a:pPr>
            <a:r>
              <a:rPr lang="en-US"/>
              <a:t>Contextual, Population size</a:t>
            </a:r>
          </a:p>
          <a:p>
            <a:pPr lvl="2">
              <a:buFontTx/>
              <a:buChar char="-"/>
            </a:pPr>
            <a:r>
              <a:rPr lang="en-US"/>
              <a:t>Unusual spikes</a:t>
            </a:r>
          </a:p>
        </p:txBody>
      </p:sp>
    </p:spTree>
    <p:extLst>
      <p:ext uri="{BB962C8B-B14F-4D97-AF65-F5344CB8AC3E}">
        <p14:creationId xmlns:p14="http://schemas.microsoft.com/office/powerpoint/2010/main" val="2107177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Dynamic Learning Maps (DLM)</a:t>
            </a:r>
          </a:p>
        </p:txBody>
      </p:sp>
      <p:sp>
        <p:nvSpPr>
          <p:cNvPr id="3" name="Content Placeholder 2"/>
          <p:cNvSpPr>
            <a:spLocks noGrp="1"/>
          </p:cNvSpPr>
          <p:nvPr>
            <p:ph idx="1"/>
          </p:nvPr>
        </p:nvSpPr>
        <p:spPr/>
        <p:txBody>
          <a:bodyPr/>
          <a:lstStyle/>
          <a:p>
            <a:r>
              <a:rPr lang="en-US"/>
              <a:t>The Oklahoma Alternate Assessment Program (OAAP) is delivered through the Dynamic Learning Maps (DLM) Alternate Assessment, which is an online platform.</a:t>
            </a:r>
          </a:p>
          <a:p>
            <a:r>
              <a:rPr lang="en-US"/>
              <a:t>Oklahoma is in its 5</a:t>
            </a:r>
            <a:r>
              <a:rPr lang="en-US" baseline="30000"/>
              <a:t>th</a:t>
            </a:r>
            <a:r>
              <a:rPr lang="en-US"/>
              <a:t> year of implementing the OAAP through DLM</a:t>
            </a:r>
          </a:p>
        </p:txBody>
      </p:sp>
    </p:spTree>
    <p:extLst>
      <p:ext uri="{BB962C8B-B14F-4D97-AF65-F5344CB8AC3E}">
        <p14:creationId xmlns:p14="http://schemas.microsoft.com/office/powerpoint/2010/main" val="67347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DLM Offers Two Types of Testing</a:t>
            </a:r>
          </a:p>
        </p:txBody>
      </p:sp>
      <p:sp>
        <p:nvSpPr>
          <p:cNvPr id="3" name="Content Placeholder 2"/>
          <p:cNvSpPr>
            <a:spLocks noGrp="1"/>
          </p:cNvSpPr>
          <p:nvPr>
            <p:ph idx="1"/>
          </p:nvPr>
        </p:nvSpPr>
        <p:spPr/>
        <p:txBody>
          <a:bodyPr/>
          <a:lstStyle/>
          <a:p>
            <a:r>
              <a:rPr lang="en-US"/>
              <a:t>Year End Model – Required</a:t>
            </a:r>
          </a:p>
          <a:p>
            <a:pPr lvl="1"/>
            <a:r>
              <a:rPr lang="en-US"/>
              <a:t>Used for federal and State accountability</a:t>
            </a:r>
          </a:p>
          <a:p>
            <a:pPr lvl="2"/>
            <a:r>
              <a:rPr lang="en-US"/>
              <a:t>Testing Window: 3/9/2020-5/1/2020</a:t>
            </a:r>
          </a:p>
          <a:p>
            <a:r>
              <a:rPr lang="en-US"/>
              <a:t>Instructionally Embedded – Optional</a:t>
            </a:r>
          </a:p>
          <a:p>
            <a:pPr lvl="1"/>
            <a:r>
              <a:rPr lang="en-US"/>
              <a:t>Highly Recommended</a:t>
            </a:r>
          </a:p>
          <a:p>
            <a:pPr lvl="1"/>
            <a:r>
              <a:rPr lang="en-US"/>
              <a:t>Designed to integrate classroom instruction and assessment throughout the year</a:t>
            </a:r>
          </a:p>
          <a:p>
            <a:pPr lvl="2"/>
            <a:r>
              <a:rPr lang="en-US"/>
              <a:t>Testing Window: 9/9/2019-02/26/2020</a:t>
            </a:r>
          </a:p>
          <a:p>
            <a:pPr lvl="2"/>
            <a:endParaRPr lang="en-US"/>
          </a:p>
        </p:txBody>
      </p:sp>
    </p:spTree>
    <p:extLst>
      <p:ext uri="{BB962C8B-B14F-4D97-AF65-F5344CB8AC3E}">
        <p14:creationId xmlns:p14="http://schemas.microsoft.com/office/powerpoint/2010/main" val="2769828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hedule for year end testing for the OAAP. Seperated by grade level and subject" title="Testing Schedul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419" y="3483592"/>
            <a:ext cx="5615162" cy="2188176"/>
          </a:xfrm>
          <a:prstGeom prst="rect">
            <a:avLst/>
          </a:prstGeom>
        </p:spPr>
      </p:pic>
      <p:sp>
        <p:nvSpPr>
          <p:cNvPr id="3" name="Content Placeholder 2"/>
          <p:cNvSpPr>
            <a:spLocks noGrp="1"/>
          </p:cNvSpPr>
          <p:nvPr>
            <p:ph idx="1"/>
          </p:nvPr>
        </p:nvSpPr>
        <p:spPr/>
        <p:txBody>
          <a:bodyPr/>
          <a:lstStyle/>
          <a:p>
            <a:r>
              <a:rPr lang="en-US"/>
              <a:t>The OAAP mirrors the Oklahoma State Testing Program (OSTP) in regards to grade levels and subjects assessed.</a:t>
            </a:r>
          </a:p>
          <a:p>
            <a:endParaRPr lang="en-US"/>
          </a:p>
        </p:txBody>
      </p:sp>
      <p:sp>
        <p:nvSpPr>
          <p:cNvPr id="2" name="Title 1"/>
          <p:cNvSpPr>
            <a:spLocks noGrp="1"/>
          </p:cNvSpPr>
          <p:nvPr>
            <p:ph type="title"/>
          </p:nvPr>
        </p:nvSpPr>
        <p:spPr/>
        <p:txBody>
          <a:bodyPr/>
          <a:lstStyle/>
          <a:p>
            <a:r>
              <a:rPr lang="en-US"/>
              <a:t>DLM Testing Schedule</a:t>
            </a:r>
          </a:p>
        </p:txBody>
      </p:sp>
    </p:spTree>
    <p:extLst>
      <p:ext uri="{BB962C8B-B14F-4D97-AF65-F5344CB8AC3E}">
        <p14:creationId xmlns:p14="http://schemas.microsoft.com/office/powerpoint/2010/main" val="1809865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OAAP Resources</a:t>
            </a:r>
          </a:p>
        </p:txBody>
      </p:sp>
      <p:sp>
        <p:nvSpPr>
          <p:cNvPr id="3" name="Content Placeholder 2"/>
          <p:cNvSpPr>
            <a:spLocks noGrp="1"/>
          </p:cNvSpPr>
          <p:nvPr>
            <p:ph idx="1"/>
          </p:nvPr>
        </p:nvSpPr>
        <p:spPr/>
        <p:txBody>
          <a:bodyPr/>
          <a:lstStyle/>
          <a:p>
            <a:r>
              <a:rPr lang="en-US"/>
              <a:t>District-Level Resources for District Test Coordinators/Directors/Teachers</a:t>
            </a:r>
          </a:p>
          <a:p>
            <a:pPr marL="685800" lvl="1" indent="-342900"/>
            <a:r>
              <a:rPr lang="en-US" sz="2400"/>
              <a:t>ELA/Math/Science resource pages</a:t>
            </a:r>
          </a:p>
          <a:p>
            <a:pPr marL="685800" lvl="1" indent="-342900"/>
            <a:r>
              <a:rPr lang="en-US" sz="2400"/>
              <a:t>Educator Resource videos</a:t>
            </a:r>
          </a:p>
          <a:p>
            <a:pPr marL="685800" lvl="1" indent="-342900"/>
            <a:r>
              <a:rPr lang="en-US" sz="2400"/>
              <a:t>DLM professional development</a:t>
            </a:r>
          </a:p>
          <a:p>
            <a:pPr marL="685800" lvl="1" indent="-342900"/>
            <a:r>
              <a:rPr lang="en-US" sz="2400"/>
              <a:t>ELA familiar texts</a:t>
            </a:r>
          </a:p>
          <a:p>
            <a:r>
              <a:rPr lang="en-US"/>
              <a:t>Requirements for Test Administrators</a:t>
            </a:r>
          </a:p>
          <a:p>
            <a:pPr lvl="1"/>
            <a:r>
              <a:rPr lang="en-US" sz="2400"/>
              <a:t>Must be completed annually, prior to administering the OAAP</a:t>
            </a:r>
          </a:p>
          <a:p>
            <a:endParaRPr lang="en-US"/>
          </a:p>
        </p:txBody>
      </p:sp>
    </p:spTree>
    <p:extLst>
      <p:ext uri="{BB962C8B-B14F-4D97-AF65-F5344CB8AC3E}">
        <p14:creationId xmlns:p14="http://schemas.microsoft.com/office/powerpoint/2010/main" val="153703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icture of the Oklahoam State Department of Education website homepage" title="Screenshot"/>
          <p:cNvPicPr>
            <a:picLocks noGrp="1" noChangeAspect="1"/>
          </p:cNvPicPr>
          <p:nvPr>
            <p:ph idx="1"/>
          </p:nvPr>
        </p:nvPicPr>
        <p:blipFill>
          <a:blip r:embed="rId2"/>
          <a:stretch>
            <a:fillRect/>
          </a:stretch>
        </p:blipFill>
        <p:spPr>
          <a:xfrm>
            <a:off x="1641700" y="1600200"/>
            <a:ext cx="5968720" cy="4303675"/>
          </a:xfrm>
        </p:spPr>
      </p:pic>
      <p:cxnSp>
        <p:nvCxnSpPr>
          <p:cNvPr id="6" name="Straight Arrow Connector 5" descr="Arrow pointing to the Special Education homepage link" title="Arrow"/>
          <p:cNvCxnSpPr/>
          <p:nvPr/>
        </p:nvCxnSpPr>
        <p:spPr>
          <a:xfrm flipH="1">
            <a:off x="3568333" y="4384645"/>
            <a:ext cx="1816594" cy="10614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Special Education Homepage</a:t>
            </a:r>
          </a:p>
        </p:txBody>
      </p:sp>
    </p:spTree>
    <p:extLst>
      <p:ext uri="{BB962C8B-B14F-4D97-AF65-F5344CB8AC3E}">
        <p14:creationId xmlns:p14="http://schemas.microsoft.com/office/powerpoint/2010/main" val="2388081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the Special Education homepage" title="Screenshot"/>
          <p:cNvPicPr>
            <a:picLocks noChangeAspect="1"/>
          </p:cNvPicPr>
          <p:nvPr/>
        </p:nvPicPr>
        <p:blipFill>
          <a:blip r:embed="rId2"/>
          <a:stretch>
            <a:fillRect/>
          </a:stretch>
        </p:blipFill>
        <p:spPr>
          <a:xfrm>
            <a:off x="1428876" y="1417638"/>
            <a:ext cx="6067194" cy="4648849"/>
          </a:xfrm>
          <a:prstGeom prst="rect">
            <a:avLst/>
          </a:prstGeom>
        </p:spPr>
      </p:pic>
      <p:cxnSp>
        <p:nvCxnSpPr>
          <p:cNvPr id="5" name="Straight Arrow Connector 4" descr="Arrow point to the alternate assessment webpage" title="Arrow"/>
          <p:cNvCxnSpPr/>
          <p:nvPr/>
        </p:nvCxnSpPr>
        <p:spPr>
          <a:xfrm flipH="1">
            <a:off x="7187345" y="3923046"/>
            <a:ext cx="1281311" cy="92156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Alternate Assessment Homepage</a:t>
            </a:r>
          </a:p>
        </p:txBody>
      </p:sp>
    </p:spTree>
    <p:extLst>
      <p:ext uri="{BB962C8B-B14F-4D97-AF65-F5344CB8AC3E}">
        <p14:creationId xmlns:p14="http://schemas.microsoft.com/office/powerpoint/2010/main" val="829040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s table shows links to all of the DLM manuals, blueprints, and other resources teachers and school stafff would find useful" title="Table"/>
          <p:cNvPicPr>
            <a:picLocks noChangeAspect="1"/>
          </p:cNvPicPr>
          <p:nvPr/>
        </p:nvPicPr>
        <p:blipFill>
          <a:blip r:embed="rId2"/>
          <a:stretch>
            <a:fillRect/>
          </a:stretch>
        </p:blipFill>
        <p:spPr>
          <a:xfrm>
            <a:off x="1184719" y="3493920"/>
            <a:ext cx="6772275" cy="2107406"/>
          </a:xfrm>
          <a:prstGeom prst="rect">
            <a:avLst/>
          </a:prstGeom>
        </p:spPr>
      </p:pic>
      <p:sp>
        <p:nvSpPr>
          <p:cNvPr id="3" name="Content Placeholder 2"/>
          <p:cNvSpPr>
            <a:spLocks noGrp="1"/>
          </p:cNvSpPr>
          <p:nvPr>
            <p:ph idx="1"/>
          </p:nvPr>
        </p:nvSpPr>
        <p:spPr>
          <a:xfrm>
            <a:off x="457200" y="1600200"/>
            <a:ext cx="6244046" cy="1770017"/>
          </a:xfrm>
        </p:spPr>
        <p:txBody>
          <a:bodyPr/>
          <a:lstStyle/>
          <a:p>
            <a:r>
              <a:rPr lang="en-US" b="1"/>
              <a:t>DLM Resources </a:t>
            </a:r>
          </a:p>
          <a:p>
            <a:pPr marL="685800" lvl="1" indent="-342900"/>
            <a:r>
              <a:rPr lang="en-US" sz="2400"/>
              <a:t>Educator Portal Link</a:t>
            </a:r>
          </a:p>
          <a:p>
            <a:pPr marL="685800" lvl="1" indent="-342900"/>
            <a:r>
              <a:rPr lang="en-US" sz="2400"/>
              <a:t>Blueprints/Manuals/Guides and Trainings</a:t>
            </a:r>
          </a:p>
          <a:p>
            <a:endParaRPr lang="en-US"/>
          </a:p>
        </p:txBody>
      </p:sp>
      <p:sp>
        <p:nvSpPr>
          <p:cNvPr id="2" name="Title 1"/>
          <p:cNvSpPr>
            <a:spLocks noGrp="1"/>
          </p:cNvSpPr>
          <p:nvPr>
            <p:ph type="title"/>
          </p:nvPr>
        </p:nvSpPr>
        <p:spPr/>
        <p:txBody>
          <a:bodyPr/>
          <a:lstStyle/>
          <a:p>
            <a:r>
              <a:rPr lang="en-US"/>
              <a:t>DLM Resources</a:t>
            </a:r>
          </a:p>
        </p:txBody>
      </p:sp>
    </p:spTree>
    <p:extLst>
      <p:ext uri="{BB962C8B-B14F-4D97-AF65-F5344CB8AC3E}">
        <p14:creationId xmlns:p14="http://schemas.microsoft.com/office/powerpoint/2010/main" val="1075695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showing people how to subscribe to updates" title="Screenshot "/>
          <p:cNvPicPr>
            <a:picLocks noChangeAspect="1"/>
          </p:cNvPicPr>
          <p:nvPr/>
        </p:nvPicPr>
        <p:blipFill>
          <a:blip r:embed="rId2"/>
          <a:stretch>
            <a:fillRect/>
          </a:stretch>
        </p:blipFill>
        <p:spPr>
          <a:xfrm>
            <a:off x="953335" y="2829502"/>
            <a:ext cx="6970300" cy="1195721"/>
          </a:xfrm>
          <a:prstGeom prst="rect">
            <a:avLst/>
          </a:prstGeom>
        </p:spPr>
      </p:pic>
      <p:sp>
        <p:nvSpPr>
          <p:cNvPr id="3" name="Content Placeholder 2"/>
          <p:cNvSpPr>
            <a:spLocks noGrp="1"/>
          </p:cNvSpPr>
          <p:nvPr>
            <p:ph idx="1"/>
          </p:nvPr>
        </p:nvSpPr>
        <p:spPr/>
        <p:txBody>
          <a:bodyPr/>
          <a:lstStyle/>
          <a:p>
            <a:r>
              <a:rPr lang="en-US"/>
              <a:t>OAAP Updates &amp; Memos</a:t>
            </a:r>
          </a:p>
          <a:p>
            <a:pPr lvl="1"/>
            <a:r>
              <a:rPr lang="en-US" sz="2100"/>
              <a:t>Add yourself to the mailing list for updates</a:t>
            </a:r>
          </a:p>
          <a:p>
            <a:endParaRPr lang="en-US"/>
          </a:p>
        </p:txBody>
      </p:sp>
      <p:sp>
        <p:nvSpPr>
          <p:cNvPr id="2" name="Title 1"/>
          <p:cNvSpPr>
            <a:spLocks noGrp="1"/>
          </p:cNvSpPr>
          <p:nvPr>
            <p:ph type="title"/>
          </p:nvPr>
        </p:nvSpPr>
        <p:spPr/>
        <p:txBody>
          <a:bodyPr/>
          <a:lstStyle/>
          <a:p>
            <a:r>
              <a:rPr lang="en-US"/>
              <a:t>OAAP Homepage</a:t>
            </a:r>
          </a:p>
        </p:txBody>
      </p:sp>
      <p:sp>
        <p:nvSpPr>
          <p:cNvPr id="5" name="Oval 4" descr="Oval that highlights where to click on to subscripe to OAAP Updates" title="Oval"/>
          <p:cNvSpPr/>
          <p:nvPr/>
        </p:nvSpPr>
        <p:spPr>
          <a:xfrm>
            <a:off x="1022842" y="3504086"/>
            <a:ext cx="1943387" cy="4732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03235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OAAP Support</a:t>
            </a:r>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pPr marL="114300" indent="0">
              <a:buNone/>
            </a:pPr>
            <a:r>
              <a:rPr lang="en-US" sz="3700" dirty="0"/>
              <a:t>OSDE Special Education Services</a:t>
            </a:r>
          </a:p>
          <a:p>
            <a:pPr marL="1285875" lvl="3" indent="-257175">
              <a:buFont typeface="Arial" panose="020B0604020202020204" pitchFamily="34" charset="0"/>
              <a:buChar char="•"/>
            </a:pPr>
            <a:r>
              <a:rPr lang="en-US" sz="2900" dirty="0"/>
              <a:t>Kurt (OAAP specialist): (405)521-2081 or </a:t>
            </a:r>
            <a:r>
              <a:rPr lang="en-US" sz="2900" dirty="0">
                <a:hlinkClick r:id="rId2"/>
              </a:rPr>
              <a:t>Kurt.Johnson@sde.ok.gov</a:t>
            </a:r>
            <a:endParaRPr lang="en-US" sz="2900" dirty="0"/>
          </a:p>
          <a:p>
            <a:pPr marL="1285875" lvl="3" indent="-257175">
              <a:buFont typeface="Arial" panose="020B0604020202020204" pitchFamily="34" charset="0"/>
              <a:buChar char="•"/>
            </a:pPr>
            <a:r>
              <a:rPr lang="en-US" sz="2900" dirty="0"/>
              <a:t>Kristen (Specialist): (405)522-1463 </a:t>
            </a:r>
            <a:r>
              <a:rPr lang="en-US" sz="2900" dirty="0" smtClean="0"/>
              <a:t>or </a:t>
            </a:r>
            <a:r>
              <a:rPr lang="en-US" sz="2900" dirty="0" smtClean="0">
                <a:hlinkClick r:id="rId3"/>
              </a:rPr>
              <a:t>Kristen.Coleman@sde.ok.gov</a:t>
            </a:r>
            <a:endParaRPr lang="en-US" sz="2900" dirty="0"/>
          </a:p>
          <a:p>
            <a:pPr marL="1285875" lvl="3" indent="-257175">
              <a:buFont typeface="Arial" panose="020B0604020202020204" pitchFamily="34" charset="0"/>
              <a:buChar char="•"/>
            </a:pPr>
            <a:r>
              <a:rPr lang="en-US" sz="2900" dirty="0" err="1"/>
              <a:t>Jenae</a:t>
            </a:r>
            <a:r>
              <a:rPr lang="en-US" sz="2900" dirty="0"/>
              <a:t> (behavior specialist): (405)522-3255 or </a:t>
            </a:r>
            <a:r>
              <a:rPr lang="en-US" sz="2900" dirty="0">
                <a:hlinkClick r:id="rId4"/>
              </a:rPr>
              <a:t>Jenae.Tindell@sde.ok.gov</a:t>
            </a:r>
            <a:endParaRPr lang="en-US" sz="2900" dirty="0"/>
          </a:p>
          <a:p>
            <a:pPr marL="0" indent="0">
              <a:buNone/>
            </a:pPr>
            <a:r>
              <a:rPr lang="en-US" sz="3300" dirty="0"/>
              <a:t>DLM Assistance and Support</a:t>
            </a:r>
          </a:p>
          <a:p>
            <a:pPr marL="1000125" lvl="2" indent="-257175">
              <a:buFont typeface="Arial" panose="020B0604020202020204" pitchFamily="34" charset="0"/>
              <a:buChar char="•"/>
            </a:pPr>
            <a:r>
              <a:rPr lang="en-US" sz="2900" dirty="0"/>
              <a:t>Assistance with student rosters/enrollment</a:t>
            </a:r>
          </a:p>
          <a:p>
            <a:pPr lvl="2">
              <a:buFont typeface="Arial"/>
              <a:buChar char="•"/>
            </a:pPr>
            <a:r>
              <a:rPr lang="en-US" sz="2900" dirty="0"/>
              <a:t>(844) 261-6481 or DLM-support@ku.edu</a:t>
            </a:r>
          </a:p>
          <a:p>
            <a:endParaRPr lang="en-US" dirty="0"/>
          </a:p>
        </p:txBody>
      </p:sp>
    </p:spTree>
    <p:extLst>
      <p:ext uri="{BB962C8B-B14F-4D97-AF65-F5344CB8AC3E}">
        <p14:creationId xmlns:p14="http://schemas.microsoft.com/office/powerpoint/2010/main" val="3156265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OAAP Overview</a:t>
            </a:r>
          </a:p>
        </p:txBody>
      </p:sp>
      <p:sp>
        <p:nvSpPr>
          <p:cNvPr id="3" name="Content Placeholder 2"/>
          <p:cNvSpPr>
            <a:spLocks noGrp="1"/>
          </p:cNvSpPr>
          <p:nvPr>
            <p:ph idx="1"/>
          </p:nvPr>
        </p:nvSpPr>
        <p:spPr/>
        <p:txBody>
          <a:bodyPr/>
          <a:lstStyle/>
          <a:p>
            <a:r>
              <a:rPr lang="en-US"/>
              <a:t>The Oklahoma Alternate Assessment Program (OAAP) is a component of the Oklahoma School Testing Program (OSTP) and is designed for students with the </a:t>
            </a:r>
            <a:r>
              <a:rPr lang="en-US" b="1"/>
              <a:t>most</a:t>
            </a:r>
            <a:r>
              <a:rPr lang="en-US"/>
              <a:t> significant cognitive disabilities.</a:t>
            </a:r>
          </a:p>
          <a:p>
            <a:r>
              <a:rPr lang="en-US"/>
              <a:t>These students generally represent 1% of the total tested population of students. </a:t>
            </a:r>
          </a:p>
          <a:p>
            <a:endParaRPr lang="en-US"/>
          </a:p>
        </p:txBody>
      </p:sp>
    </p:spTree>
    <p:extLst>
      <p:ext uri="{BB962C8B-B14F-4D97-AF65-F5344CB8AC3E}">
        <p14:creationId xmlns:p14="http://schemas.microsoft.com/office/powerpoint/2010/main" val="2558480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F7B61-6375-4471-9C80-9AD9EA1667D4}"/>
              </a:ext>
            </a:extLst>
          </p:cNvPr>
          <p:cNvSpPr>
            <a:spLocks noGrp="1"/>
          </p:cNvSpPr>
          <p:nvPr>
            <p:ph type="title"/>
          </p:nvPr>
        </p:nvSpPr>
        <p:spPr/>
        <p:txBody>
          <a:bodyPr/>
          <a:lstStyle/>
          <a:p>
            <a:r>
              <a:rPr lang="en-US"/>
              <a:t>I-SMART Pilot Test</a:t>
            </a:r>
          </a:p>
        </p:txBody>
      </p:sp>
      <p:sp>
        <p:nvSpPr>
          <p:cNvPr id="3" name="Content Placeholder 2">
            <a:extLst>
              <a:ext uri="{FF2B5EF4-FFF2-40B4-BE49-F238E27FC236}">
                <a16:creationId xmlns:a16="http://schemas.microsoft.com/office/drawing/2014/main" id="{5B5D7CE6-0CC8-414B-AEE4-CE013A1C74AB}"/>
              </a:ext>
            </a:extLst>
          </p:cNvPr>
          <p:cNvSpPr>
            <a:spLocks noGrp="1"/>
          </p:cNvSpPr>
          <p:nvPr>
            <p:ph idx="1"/>
          </p:nvPr>
        </p:nvSpPr>
        <p:spPr/>
        <p:txBody>
          <a:bodyPr vert="horz" lIns="91440" tIns="45720" rIns="91440" bIns="45720" rtlCol="0" anchor="t">
            <a:normAutofit/>
          </a:bodyPr>
          <a:lstStyle/>
          <a:p>
            <a:r>
              <a:rPr lang="en-US" dirty="0"/>
              <a:t>Assessment grant through the U.S. Department of Education</a:t>
            </a:r>
          </a:p>
          <a:p>
            <a:pPr lvl="1"/>
            <a:r>
              <a:rPr lang="en-US" dirty="0"/>
              <a:t>November 5th to December 20th</a:t>
            </a:r>
          </a:p>
          <a:p>
            <a:pPr lvl="1"/>
            <a:r>
              <a:rPr lang="en-US" dirty="0"/>
              <a:t>Extending the Science Learning Map</a:t>
            </a:r>
          </a:p>
          <a:p>
            <a:pPr lvl="1"/>
            <a:r>
              <a:rPr lang="en-US" dirty="0"/>
              <a:t>Developing new </a:t>
            </a:r>
            <a:r>
              <a:rPr lang="en-US" dirty="0" err="1"/>
              <a:t>testlests</a:t>
            </a:r>
            <a:r>
              <a:rPr lang="en-US" dirty="0"/>
              <a:t> with engagement features </a:t>
            </a:r>
          </a:p>
          <a:p>
            <a:pPr marL="457200" lvl="1" indent="0" algn="ctr">
              <a:buNone/>
            </a:pPr>
            <a:r>
              <a:rPr lang="en-US" sz="3600" dirty="0"/>
              <a:t>Interested in participating? Email Kurt.Johnson@sde.ok.gov</a:t>
            </a:r>
            <a:endParaRPr lang="en-US" sz="3200" dirty="0"/>
          </a:p>
        </p:txBody>
      </p:sp>
    </p:spTree>
    <p:extLst>
      <p:ext uri="{BB962C8B-B14F-4D97-AF65-F5344CB8AC3E}">
        <p14:creationId xmlns:p14="http://schemas.microsoft.com/office/powerpoint/2010/main" val="2241227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2091" y="2568455"/>
            <a:ext cx="6123916" cy="1272697"/>
          </a:xfrm>
        </p:spPr>
        <p:txBody>
          <a:bodyPr>
            <a:noAutofit/>
          </a:bodyPr>
          <a:lstStyle/>
          <a:p>
            <a:pPr lvl="0"/>
            <a:r>
              <a:rPr lang="en-US" sz="3000"/>
              <a:t>OK Alternate Assessment Program</a:t>
            </a:r>
          </a:p>
        </p:txBody>
      </p:sp>
      <p:sp>
        <p:nvSpPr>
          <p:cNvPr id="3" name="Content Placeholder 2"/>
          <p:cNvSpPr>
            <a:spLocks noGrp="1"/>
          </p:cNvSpPr>
          <p:nvPr>
            <p:ph type="subTitle" idx="1"/>
          </p:nvPr>
        </p:nvSpPr>
        <p:spPr>
          <a:xfrm>
            <a:off x="1962150" y="3885285"/>
            <a:ext cx="6048375" cy="1314450"/>
          </a:xfrm>
        </p:spPr>
        <p:txBody>
          <a:bodyPr>
            <a:normAutofit/>
          </a:bodyPr>
          <a:lstStyle/>
          <a:p>
            <a:r>
              <a:rPr lang="en-US"/>
              <a:t>Oklahoma State Department of Education</a:t>
            </a:r>
          </a:p>
          <a:p>
            <a:endParaRPr lang="en-US"/>
          </a:p>
        </p:txBody>
      </p:sp>
      <p:pic>
        <p:nvPicPr>
          <p:cNvPr id="4" name="Picture 3" descr="Working alo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6205" y="929464"/>
            <a:ext cx="1188573" cy="1584764"/>
          </a:xfrm>
          <a:prstGeom prst="rect">
            <a:avLst/>
          </a:prstGeom>
          <a:effectLst>
            <a:softEdge rad="190500"/>
          </a:effectLst>
        </p:spPr>
      </p:pic>
      <p:pic>
        <p:nvPicPr>
          <p:cNvPr id="5" name="Picture 4" descr="ip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4440" y="929464"/>
            <a:ext cx="1951766" cy="1463825"/>
          </a:xfrm>
          <a:prstGeom prst="rect">
            <a:avLst/>
          </a:prstGeom>
          <a:effectLst>
            <a:softEdge rad="190500"/>
          </a:effectLst>
        </p:spPr>
      </p:pic>
      <p:pic>
        <p:nvPicPr>
          <p:cNvPr id="6" name="Content Placeholder 5" descr="Screen shot 2011-12-16 at 11.22.11 AM.png"/>
          <p:cNvPicPr>
            <a:picLocks noChangeAspect="1"/>
          </p:cNvPicPr>
          <p:nvPr/>
        </p:nvPicPr>
        <p:blipFill>
          <a:blip r:embed="rId5">
            <a:extLst>
              <a:ext uri="{28A0092B-C50C-407E-A947-70E740481C1C}">
                <a14:useLocalDpi xmlns:a14="http://schemas.microsoft.com/office/drawing/2010/main" val="0"/>
              </a:ext>
            </a:extLst>
          </a:blip>
          <a:srcRect l="6066" r="6066"/>
          <a:stretch>
            <a:fillRect/>
          </a:stretch>
        </p:blipFill>
        <p:spPr>
          <a:xfrm>
            <a:off x="1041285" y="929464"/>
            <a:ext cx="2545345" cy="1463825"/>
          </a:xfrm>
          <a:prstGeom prst="rect">
            <a:avLst/>
          </a:prstGeom>
          <a:effectLst>
            <a:softEdge rad="190500"/>
          </a:effectLst>
        </p:spPr>
      </p:pic>
      <p:pic>
        <p:nvPicPr>
          <p:cNvPr id="7" name="Content Placeholder 5" descr="Using AAC device.jpg"/>
          <p:cNvPicPr>
            <a:picLocks noChangeAspect="1"/>
          </p:cNvPicPr>
          <p:nvPr/>
        </p:nvPicPr>
        <p:blipFill>
          <a:blip r:embed="rId6">
            <a:extLst>
              <a:ext uri="{28A0092B-C50C-407E-A947-70E740481C1C}">
                <a14:useLocalDpi xmlns:a14="http://schemas.microsoft.com/office/drawing/2010/main" val="0"/>
              </a:ext>
            </a:extLst>
          </a:blip>
          <a:srcRect t="11666" b="11666"/>
          <a:stretch>
            <a:fillRect/>
          </a:stretch>
        </p:blipFill>
        <p:spPr>
          <a:xfrm>
            <a:off x="3522268" y="901384"/>
            <a:ext cx="2594172" cy="1491905"/>
          </a:xfrm>
          <a:prstGeom prst="rect">
            <a:avLst/>
          </a:prstGeom>
          <a:effectLst>
            <a:softEdge rad="190500"/>
          </a:effectLst>
        </p:spPr>
      </p:pic>
      <p:sp>
        <p:nvSpPr>
          <p:cNvPr id="8" name="TextBox 7"/>
          <p:cNvSpPr txBox="1"/>
          <p:nvPr/>
        </p:nvSpPr>
        <p:spPr>
          <a:xfrm>
            <a:off x="2514051" y="5421002"/>
            <a:ext cx="4908883" cy="253916"/>
          </a:xfrm>
          <a:prstGeom prst="rect">
            <a:avLst/>
          </a:prstGeom>
          <a:noFill/>
        </p:spPr>
        <p:txBody>
          <a:bodyPr wrap="square" rtlCol="0">
            <a:spAutoFit/>
          </a:bodyPr>
          <a:lstStyle/>
          <a:p>
            <a:pPr defTabSz="342900">
              <a:defRPr/>
            </a:pPr>
            <a:r>
              <a:rPr lang="en-US" sz="1050">
                <a:solidFill>
                  <a:prstClr val="white">
                    <a:lumMod val="65000"/>
                  </a:prstClr>
                </a:solidFill>
                <a:latin typeface="Calibri"/>
              </a:rPr>
              <a:t>© 2019 Center for Accessible Teaching, Learning, and Assessment Systems (ATLAS)</a:t>
            </a:r>
          </a:p>
        </p:txBody>
      </p:sp>
    </p:spTree>
    <p:extLst>
      <p:ext uri="{BB962C8B-B14F-4D97-AF65-F5344CB8AC3E}">
        <p14:creationId xmlns:p14="http://schemas.microsoft.com/office/powerpoint/2010/main" val="614231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Objectives</a:t>
            </a:r>
          </a:p>
        </p:txBody>
      </p:sp>
      <p:sp>
        <p:nvSpPr>
          <p:cNvPr id="3" name="Content Placeholder 2"/>
          <p:cNvSpPr>
            <a:spLocks noGrp="1"/>
          </p:cNvSpPr>
          <p:nvPr>
            <p:ph idx="1"/>
          </p:nvPr>
        </p:nvSpPr>
        <p:spPr/>
        <p:txBody>
          <a:bodyPr>
            <a:normAutofit/>
          </a:bodyPr>
          <a:lstStyle/>
          <a:p>
            <a:r>
              <a:rPr lang="en-US" dirty="0" smtClean="0"/>
              <a:t>Student Upload &amp; Tasks in Educator Portal</a:t>
            </a:r>
          </a:p>
          <a:p>
            <a:r>
              <a:rPr lang="en-US" dirty="0" smtClean="0"/>
              <a:t>Benefits </a:t>
            </a:r>
            <a:r>
              <a:rPr lang="en-US" dirty="0"/>
              <a:t>of using instructionally embedded assessments</a:t>
            </a:r>
          </a:p>
          <a:p>
            <a:r>
              <a:rPr lang="en-US" dirty="0"/>
              <a:t>Overview of the new Instruction and Assessment Planner</a:t>
            </a:r>
          </a:p>
          <a:p>
            <a:r>
              <a:rPr lang="en-US" dirty="0"/>
              <a:t>Released </a:t>
            </a:r>
            <a:r>
              <a:rPr lang="en-US" dirty="0" err="1"/>
              <a:t>testlet</a:t>
            </a:r>
            <a:r>
              <a:rPr lang="en-US" dirty="0"/>
              <a:t> examples</a:t>
            </a:r>
          </a:p>
          <a:p>
            <a:r>
              <a:rPr lang="en-US" dirty="0"/>
              <a:t>Review of Spring Assessment window</a:t>
            </a:r>
          </a:p>
          <a:p>
            <a:r>
              <a:rPr lang="en-US" dirty="0"/>
              <a:t>Review the instructional materials provided</a:t>
            </a:r>
          </a:p>
          <a:p>
            <a:endParaRPr lang="en-US" dirty="0"/>
          </a:p>
        </p:txBody>
      </p:sp>
    </p:spTree>
    <p:extLst>
      <p:ext uri="{BB962C8B-B14F-4D97-AF65-F5344CB8AC3E}">
        <p14:creationId xmlns:p14="http://schemas.microsoft.com/office/powerpoint/2010/main" val="3369594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Verify </a:t>
            </a:r>
            <a:r>
              <a:rPr lang="en-US" dirty="0" smtClean="0"/>
              <a:t>Student Data </a:t>
            </a:r>
            <a:r>
              <a:rPr lang="en-US" dirty="0"/>
              <a:t>and </a:t>
            </a:r>
            <a:r>
              <a:rPr lang="en-US" dirty="0" smtClean="0"/>
              <a:t>Create Rosters</a:t>
            </a:r>
            <a:endParaRPr lang="en-US" dirty="0"/>
          </a:p>
        </p:txBody>
      </p:sp>
      <p:graphicFrame>
        <p:nvGraphicFramePr>
          <p:cNvPr id="2" name="Diagram 3">
            <a:extLst>
              <a:ext uri="{FF2B5EF4-FFF2-40B4-BE49-F238E27FC236}">
                <a16:creationId xmlns:a16="http://schemas.microsoft.com/office/drawing/2014/main" id="{56A3E804-F556-467E-9DCD-2F883C1E33FE}"/>
              </a:ext>
            </a:extLst>
          </p:cNvPr>
          <p:cNvGraphicFramePr/>
          <p:nvPr>
            <p:extLst>
              <p:ext uri="{D42A27DB-BD31-4B8C-83A1-F6EECF244321}">
                <p14:modId xmlns:p14="http://schemas.microsoft.com/office/powerpoint/2010/main" val="3459857265"/>
              </p:ext>
            </p:extLst>
          </p:nvPr>
        </p:nvGraphicFramePr>
        <p:xfrm>
          <a:off x="499994" y="1366735"/>
          <a:ext cx="8007398" cy="387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2163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Tasks in Educator Portal</a:t>
            </a:r>
          </a:p>
        </p:txBody>
      </p:sp>
      <p:sp>
        <p:nvSpPr>
          <p:cNvPr id="3" name="Content Placeholder 2"/>
          <p:cNvSpPr>
            <a:spLocks noGrp="1"/>
          </p:cNvSpPr>
          <p:nvPr>
            <p:ph idx="1"/>
          </p:nvPr>
        </p:nvSpPr>
        <p:spPr>
          <a:xfrm>
            <a:off x="1563932" y="2057401"/>
            <a:ext cx="4567428" cy="3944154"/>
          </a:xfrm>
        </p:spPr>
        <p:txBody>
          <a:bodyPr>
            <a:normAutofit fontScale="92500" lnSpcReduction="10000"/>
          </a:bodyPr>
          <a:lstStyle/>
          <a:p>
            <a:pPr marL="0" indent="0">
              <a:buNone/>
            </a:pPr>
            <a:r>
              <a:rPr lang="en-US" dirty="0" smtClean="0"/>
              <a:t>TEACHERS/TEST ADMINISTRATORS</a:t>
            </a:r>
          </a:p>
          <a:p>
            <a:pPr marL="385763" indent="-385763">
              <a:buFont typeface="+mj-lt"/>
              <a:buAutoNum type="arabicPeriod"/>
            </a:pPr>
            <a:r>
              <a:rPr lang="en-US" dirty="0" smtClean="0"/>
              <a:t>Log into Kite Educator Portal</a:t>
            </a:r>
          </a:p>
          <a:p>
            <a:pPr marL="385763" indent="-385763">
              <a:buFont typeface="+mj-lt"/>
              <a:buAutoNum type="arabicPeriod"/>
            </a:pPr>
            <a:r>
              <a:rPr lang="en-US" dirty="0" smtClean="0"/>
              <a:t>Electronically </a:t>
            </a:r>
            <a:r>
              <a:rPr lang="en-US" dirty="0"/>
              <a:t>sign the Test Security Agreement</a:t>
            </a:r>
          </a:p>
          <a:p>
            <a:pPr marL="385763" indent="-385763">
              <a:buFont typeface="+mj-lt"/>
              <a:buAutoNum type="arabicPeriod"/>
            </a:pPr>
            <a:r>
              <a:rPr lang="en-US" dirty="0"/>
              <a:t>Verify roster and student information</a:t>
            </a:r>
          </a:p>
          <a:p>
            <a:pPr marL="385763" indent="-385763">
              <a:buFont typeface="+mj-lt"/>
              <a:buAutoNum type="arabicPeriod"/>
            </a:pPr>
            <a:r>
              <a:rPr lang="en-US" dirty="0"/>
              <a:t>Complete the PNP and First Contact survey for each </a:t>
            </a:r>
            <a:r>
              <a:rPr lang="en-US" dirty="0" smtClean="0"/>
              <a:t>student</a:t>
            </a:r>
          </a:p>
          <a:p>
            <a:pPr marL="385763" indent="-385763">
              <a:buFont typeface="+mj-lt"/>
              <a:buAutoNum type="arabicPeriod"/>
            </a:pPr>
            <a:r>
              <a:rPr lang="en-US" dirty="0" smtClean="0"/>
              <a:t>Complete Test Administration Training through Moodle</a:t>
            </a:r>
            <a:endParaRPr lang="en-US" dirty="0"/>
          </a:p>
        </p:txBody>
      </p:sp>
      <p:pic>
        <p:nvPicPr>
          <p:cNvPr id="7" name="Picture 6"/>
          <p:cNvPicPr>
            <a:picLocks noChangeAspect="1"/>
          </p:cNvPicPr>
          <p:nvPr/>
        </p:nvPicPr>
        <p:blipFill>
          <a:blip r:embed="rId3"/>
          <a:stretch>
            <a:fillRect/>
          </a:stretch>
        </p:blipFill>
        <p:spPr>
          <a:xfrm>
            <a:off x="5758265" y="2689844"/>
            <a:ext cx="3385735" cy="3071447"/>
          </a:xfrm>
          <a:prstGeom prst="rect">
            <a:avLst/>
          </a:prstGeom>
        </p:spPr>
      </p:pic>
    </p:spTree>
    <p:extLst>
      <p:ext uri="{BB962C8B-B14F-4D97-AF65-F5344CB8AC3E}">
        <p14:creationId xmlns:p14="http://schemas.microsoft.com/office/powerpoint/2010/main" val="1615023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Requirements for Use of Instructionally Embedded Assessment</a:t>
            </a:r>
          </a:p>
        </p:txBody>
      </p:sp>
      <p:sp>
        <p:nvSpPr>
          <p:cNvPr id="3" name="Content Placeholder 2"/>
          <p:cNvSpPr>
            <a:spLocks noGrp="1"/>
          </p:cNvSpPr>
          <p:nvPr>
            <p:ph idx="1"/>
          </p:nvPr>
        </p:nvSpPr>
        <p:spPr/>
        <p:txBody>
          <a:bodyPr>
            <a:normAutofit/>
          </a:bodyPr>
          <a:lstStyle/>
          <a:p>
            <a:r>
              <a:rPr lang="en-US" dirty="0"/>
              <a:t>Teacher must</a:t>
            </a:r>
          </a:p>
          <a:p>
            <a:pPr lvl="1"/>
            <a:r>
              <a:rPr lang="en-US" dirty="0"/>
              <a:t>Complete Required Test Administrator Training</a:t>
            </a:r>
          </a:p>
          <a:p>
            <a:pPr lvl="1"/>
            <a:r>
              <a:rPr lang="en-US" dirty="0"/>
              <a:t>Sign Security Agreement</a:t>
            </a:r>
          </a:p>
          <a:p>
            <a:pPr lvl="1"/>
            <a:r>
              <a:rPr lang="en-US" dirty="0"/>
              <a:t>Have updated Kite Student Portal installed on testing device</a:t>
            </a:r>
          </a:p>
          <a:p>
            <a:r>
              <a:rPr lang="en-US" dirty="0" smtClean="0"/>
              <a:t>Students </a:t>
            </a:r>
            <a:r>
              <a:rPr lang="en-US" dirty="0"/>
              <a:t>must</a:t>
            </a:r>
          </a:p>
          <a:p>
            <a:pPr lvl="1"/>
            <a:r>
              <a:rPr lang="en-US" dirty="0"/>
              <a:t>Be enrolled and rostered to teacher</a:t>
            </a:r>
          </a:p>
          <a:p>
            <a:pPr lvl="1"/>
            <a:r>
              <a:rPr lang="en-US" dirty="0"/>
              <a:t>Have </a:t>
            </a:r>
            <a:r>
              <a:rPr lang="en-US" dirty="0" smtClean="0"/>
              <a:t>First </a:t>
            </a:r>
            <a:r>
              <a:rPr lang="en-US" dirty="0"/>
              <a:t>Contact </a:t>
            </a:r>
            <a:r>
              <a:rPr lang="en-US" dirty="0" smtClean="0"/>
              <a:t>survey and </a:t>
            </a:r>
            <a:r>
              <a:rPr lang="en-US" dirty="0"/>
              <a:t>PNP completed</a:t>
            </a:r>
            <a:endParaRPr lang="en-US" dirty="0" smtClean="0"/>
          </a:p>
          <a:p>
            <a:pPr marL="342900" lvl="1" indent="0">
              <a:buNone/>
            </a:pPr>
            <a:endParaRPr lang="en-US" dirty="0" smtClean="0"/>
          </a:p>
          <a:p>
            <a:pPr marL="342900" lvl="1" indent="0">
              <a:buNone/>
            </a:pPr>
            <a:r>
              <a:rPr lang="en-US" b="1" dirty="0" smtClean="0"/>
              <a:t>*These are the same requirements for year-end testing.</a:t>
            </a:r>
          </a:p>
          <a:p>
            <a:pPr lvl="1"/>
            <a:endParaRPr lang="en-US" dirty="0"/>
          </a:p>
        </p:txBody>
      </p:sp>
    </p:spTree>
    <p:extLst>
      <p:ext uri="{BB962C8B-B14F-4D97-AF65-F5344CB8AC3E}">
        <p14:creationId xmlns:p14="http://schemas.microsoft.com/office/powerpoint/2010/main" val="2811781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Complete the PNP and First Contact Survey for Each Student</a:t>
            </a:r>
          </a:p>
        </p:txBody>
      </p:sp>
      <p:sp>
        <p:nvSpPr>
          <p:cNvPr id="3" name="Content Placeholder 2"/>
          <p:cNvSpPr>
            <a:spLocks noGrp="1"/>
          </p:cNvSpPr>
          <p:nvPr>
            <p:ph idx="1"/>
          </p:nvPr>
        </p:nvSpPr>
        <p:spPr>
          <a:xfrm>
            <a:off x="1451297" y="2057400"/>
            <a:ext cx="7270882" cy="4178029"/>
          </a:xfrm>
        </p:spPr>
        <p:txBody>
          <a:bodyPr vert="horz" lIns="68580" tIns="34290" rIns="68580" bIns="34290" rtlCol="0" anchor="t">
            <a:normAutofit/>
          </a:bodyPr>
          <a:lstStyle/>
          <a:p>
            <a:r>
              <a:rPr lang="en-US" dirty="0"/>
              <a:t>Personal Needs and Preferences (PNP)</a:t>
            </a:r>
          </a:p>
          <a:p>
            <a:pPr lvl="1"/>
            <a:r>
              <a:rPr lang="en-US" dirty="0"/>
              <a:t>The test administrator selects the accessibility supports a student needs.</a:t>
            </a:r>
          </a:p>
          <a:p>
            <a:r>
              <a:rPr lang="en-US" dirty="0"/>
              <a:t>First Contact survey</a:t>
            </a:r>
          </a:p>
          <a:p>
            <a:pPr lvl="1"/>
            <a:r>
              <a:rPr lang="en-US" dirty="0"/>
              <a:t>The test administrator answers questions about the student. </a:t>
            </a:r>
          </a:p>
          <a:p>
            <a:pPr lvl="1"/>
            <a:r>
              <a:rPr lang="en-US" dirty="0"/>
              <a:t>The system uses the test administrator’s responses to determine the appropriate linkage level for the student’s first </a:t>
            </a:r>
            <a:r>
              <a:rPr lang="en-US" dirty="0" err="1"/>
              <a:t>testlet</a:t>
            </a:r>
            <a:r>
              <a:rPr lang="en-US" dirty="0" smtClean="0"/>
              <a:t>.</a:t>
            </a:r>
          </a:p>
          <a:p>
            <a:pPr marL="342900" lvl="1" indent="0">
              <a:buNone/>
            </a:pPr>
            <a:r>
              <a:rPr lang="en-US" b="1" dirty="0"/>
              <a:t>*These are the same requirements for year-end testing.</a:t>
            </a:r>
          </a:p>
          <a:p>
            <a:pPr marL="342900" lvl="1" indent="0">
              <a:buNone/>
            </a:pPr>
            <a:endParaRPr lang="en-US" dirty="0"/>
          </a:p>
        </p:txBody>
      </p:sp>
    </p:spTree>
    <p:extLst>
      <p:ext uri="{BB962C8B-B14F-4D97-AF65-F5344CB8AC3E}">
        <p14:creationId xmlns:p14="http://schemas.microsoft.com/office/powerpoint/2010/main" val="3844936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a:t>First Contact Survey</a:t>
            </a:r>
          </a:p>
        </p:txBody>
      </p:sp>
      <p:sp>
        <p:nvSpPr>
          <p:cNvPr id="3" name="Content Placeholder 2"/>
          <p:cNvSpPr>
            <a:spLocks noGrp="1"/>
          </p:cNvSpPr>
          <p:nvPr>
            <p:ph idx="1"/>
          </p:nvPr>
        </p:nvSpPr>
        <p:spPr/>
        <p:txBody>
          <a:bodyPr>
            <a:normAutofit/>
          </a:bodyPr>
          <a:lstStyle/>
          <a:p>
            <a:r>
              <a:rPr lang="en-US" sz="2100" dirty="0">
                <a:solidFill>
                  <a:srgbClr val="202020"/>
                </a:solidFill>
              </a:rPr>
              <a:t>Must be submitted every year for each student</a:t>
            </a:r>
          </a:p>
          <a:p>
            <a:r>
              <a:rPr lang="en-US" sz="2100" dirty="0"/>
              <a:t>Includes questions about </a:t>
            </a:r>
          </a:p>
          <a:p>
            <a:pPr lvl="1"/>
            <a:r>
              <a:rPr lang="en-US" dirty="0"/>
              <a:t>Sensory and motor characteristics</a:t>
            </a:r>
          </a:p>
          <a:p>
            <a:pPr lvl="1"/>
            <a:r>
              <a:rPr lang="en-US" dirty="0"/>
              <a:t>Computer access</a:t>
            </a:r>
          </a:p>
          <a:p>
            <a:pPr lvl="1"/>
            <a:r>
              <a:rPr lang="en-US" dirty="0"/>
              <a:t>Attention</a:t>
            </a:r>
          </a:p>
          <a:p>
            <a:pPr lvl="1"/>
            <a:r>
              <a:rPr lang="en-US" dirty="0"/>
              <a:t>Communication </a:t>
            </a:r>
          </a:p>
          <a:p>
            <a:pPr lvl="1"/>
            <a:r>
              <a:rPr lang="en-US" dirty="0"/>
              <a:t>Academic skills</a:t>
            </a:r>
          </a:p>
          <a:p>
            <a:r>
              <a:rPr lang="en-US" sz="2100" dirty="0"/>
              <a:t>Determines linkage level for first </a:t>
            </a:r>
            <a:r>
              <a:rPr lang="en-US" sz="2100" dirty="0" err="1"/>
              <a:t>testlet</a:t>
            </a:r>
            <a:r>
              <a:rPr lang="en-US" sz="2100" dirty="0"/>
              <a:t> </a:t>
            </a:r>
            <a:endParaRPr lang="en-US" sz="2100" dirty="0" smtClean="0"/>
          </a:p>
          <a:p>
            <a:endParaRPr lang="en-US" sz="2100" dirty="0"/>
          </a:p>
          <a:p>
            <a:pPr marL="0" indent="0">
              <a:buNone/>
            </a:pPr>
            <a:r>
              <a:rPr lang="en-US" sz="2000" b="1" dirty="0"/>
              <a:t>*These are the same requirements for year-end testing.</a:t>
            </a:r>
          </a:p>
          <a:p>
            <a:pPr marL="0" indent="0">
              <a:buNone/>
            </a:pPr>
            <a:endParaRPr lang="en-US" sz="2100" dirty="0"/>
          </a:p>
        </p:txBody>
      </p:sp>
    </p:spTree>
    <p:extLst>
      <p:ext uri="{BB962C8B-B14F-4D97-AF65-F5344CB8AC3E}">
        <p14:creationId xmlns:p14="http://schemas.microsoft.com/office/powerpoint/2010/main" val="1951266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F47498B-C02A-8B44-8D38-7FECC6C1CE92}"/>
              </a:ext>
            </a:extLst>
          </p:cNvPr>
          <p:cNvSpPr>
            <a:spLocks noGrp="1"/>
          </p:cNvSpPr>
          <p:nvPr>
            <p:ph type="title"/>
          </p:nvPr>
        </p:nvSpPr>
        <p:spPr/>
        <p:txBody>
          <a:bodyPr/>
          <a:lstStyle/>
          <a:p>
            <a:r>
              <a:rPr lang="en-US"/>
              <a:t>View Student Record</a:t>
            </a:r>
          </a:p>
        </p:txBody>
      </p:sp>
      <p:sp>
        <p:nvSpPr>
          <p:cNvPr id="10" name="TextBox 9">
            <a:extLst>
              <a:ext uri="{FF2B5EF4-FFF2-40B4-BE49-F238E27FC236}">
                <a16:creationId xmlns:a16="http://schemas.microsoft.com/office/drawing/2014/main" id="{C67E0C85-0D58-9B4F-A26B-867A513D697F}"/>
              </a:ext>
            </a:extLst>
          </p:cNvPr>
          <p:cNvSpPr txBox="1"/>
          <p:nvPr/>
        </p:nvSpPr>
        <p:spPr>
          <a:xfrm>
            <a:off x="3483430" y="5378223"/>
            <a:ext cx="2435475" cy="369332"/>
          </a:xfrm>
          <a:prstGeom prst="rect">
            <a:avLst/>
          </a:prstGeom>
          <a:noFill/>
        </p:spPr>
        <p:txBody>
          <a:bodyPr wrap="none" rtlCol="0">
            <a:spAutoFit/>
          </a:bodyPr>
          <a:lstStyle/>
          <a:p>
            <a:pPr defTabSz="342900">
              <a:defRPr/>
            </a:pPr>
            <a:r>
              <a:rPr lang="en-US" b="1" i="1">
                <a:solidFill>
                  <a:prstClr val="black"/>
                </a:solidFill>
                <a:latin typeface="Calibri"/>
              </a:rPr>
              <a:t>Test administrator view</a:t>
            </a:r>
          </a:p>
        </p:txBody>
      </p:sp>
      <p:pic>
        <p:nvPicPr>
          <p:cNvPr id="3" name="Picture 2">
            <a:extLst>
              <a:ext uri="{FF2B5EF4-FFF2-40B4-BE49-F238E27FC236}">
                <a16:creationId xmlns:a16="http://schemas.microsoft.com/office/drawing/2014/main" id="{F16A3690-8A1C-734F-8B79-E25AD68944FC}"/>
              </a:ext>
            </a:extLst>
          </p:cNvPr>
          <p:cNvPicPr>
            <a:picLocks noChangeAspect="1"/>
          </p:cNvPicPr>
          <p:nvPr/>
        </p:nvPicPr>
        <p:blipFill>
          <a:blip r:embed="rId3"/>
          <a:stretch>
            <a:fillRect/>
          </a:stretch>
        </p:blipFill>
        <p:spPr>
          <a:xfrm>
            <a:off x="1539433" y="1167961"/>
            <a:ext cx="6574420" cy="4221214"/>
          </a:xfrm>
          <a:prstGeom prst="rect">
            <a:avLst/>
          </a:prstGeom>
        </p:spPr>
      </p:pic>
      <p:sp>
        <p:nvSpPr>
          <p:cNvPr id="5" name="Rectangle 4">
            <a:extLst>
              <a:ext uri="{FF2B5EF4-FFF2-40B4-BE49-F238E27FC236}">
                <a16:creationId xmlns:a16="http://schemas.microsoft.com/office/drawing/2014/main" id="{80708E60-2F77-F04B-8CB7-F0F6D11F7DED}"/>
              </a:ext>
            </a:extLst>
          </p:cNvPr>
          <p:cNvSpPr/>
          <p:nvPr/>
        </p:nvSpPr>
        <p:spPr>
          <a:xfrm>
            <a:off x="4701166" y="3039075"/>
            <a:ext cx="1907977" cy="33027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Calibri"/>
            </a:endParaRPr>
          </a:p>
        </p:txBody>
      </p:sp>
    </p:spTree>
    <p:extLst>
      <p:ext uri="{BB962C8B-B14F-4D97-AF65-F5344CB8AC3E}">
        <p14:creationId xmlns:p14="http://schemas.microsoft.com/office/powerpoint/2010/main" val="2793174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using Instructionally Embedded Assessments</a:t>
            </a:r>
          </a:p>
        </p:txBody>
      </p:sp>
      <p:sp>
        <p:nvSpPr>
          <p:cNvPr id="3" name="Text Placeholder 2"/>
          <p:cNvSpPr>
            <a:spLocks noGrp="1"/>
          </p:cNvSpPr>
          <p:nvPr>
            <p:ph type="body" idx="1"/>
          </p:nvPr>
        </p:nvSpPr>
        <p:spPr/>
        <p:txBody>
          <a:bodyPr/>
          <a:lstStyle/>
          <a:p>
            <a:r>
              <a:rPr lang="en-US"/>
              <a:t>DLM</a:t>
            </a:r>
            <a:r>
              <a:rPr lang="en-US" baseline="30000"/>
              <a:t>®</a:t>
            </a:r>
            <a:r>
              <a:rPr lang="en-US"/>
              <a:t> Alternate Assessment</a:t>
            </a:r>
          </a:p>
        </p:txBody>
      </p:sp>
      <p:sp>
        <p:nvSpPr>
          <p:cNvPr id="4" name="Rectangle 3"/>
          <p:cNvSpPr/>
          <p:nvPr/>
        </p:nvSpPr>
        <p:spPr>
          <a:xfrm>
            <a:off x="2707105" y="5768716"/>
            <a:ext cx="6436895" cy="261995"/>
          </a:xfrm>
          <a:prstGeom prst="rect">
            <a:avLst/>
          </a:prstGeom>
        </p:spPr>
        <p:txBody>
          <a:bodyPr wrap="square">
            <a:spAutoFit/>
          </a:bodyPr>
          <a:lstStyle/>
          <a:p>
            <a:pPr defTabSz="342900">
              <a:lnSpc>
                <a:spcPct val="105000"/>
              </a:lnSpc>
              <a:spcAft>
                <a:spcPts val="600"/>
              </a:spcAft>
            </a:pPr>
            <a:r>
              <a:rPr lang="en-US" sz="1050">
                <a:solidFill>
                  <a:prstClr val="white">
                    <a:lumMod val="50000"/>
                  </a:prstClr>
                </a:solidFill>
                <a:latin typeface="Calibri" panose="020F0502020204030204" pitchFamily="34" charset="0"/>
                <a:ea typeface="SimSun" panose="02010600030101010101" pitchFamily="2" charset="-122"/>
                <a:cs typeface="Arial" panose="020B0604020202020204" pitchFamily="34" charset="0"/>
              </a:rPr>
              <a:t>© 2019 Center for Accessible Teaching, Learning, and Assessment Systems (ATLAS)</a:t>
            </a:r>
          </a:p>
        </p:txBody>
      </p:sp>
    </p:spTree>
    <p:extLst>
      <p:ext uri="{BB962C8B-B14F-4D97-AF65-F5344CB8AC3E}">
        <p14:creationId xmlns:p14="http://schemas.microsoft.com/office/powerpoint/2010/main" val="3865417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OAAP Participation</a:t>
            </a:r>
          </a:p>
        </p:txBody>
      </p:sp>
      <p:sp>
        <p:nvSpPr>
          <p:cNvPr id="3" name="Content Placeholder 2"/>
          <p:cNvSpPr>
            <a:spLocks noGrp="1"/>
          </p:cNvSpPr>
          <p:nvPr>
            <p:ph idx="1"/>
          </p:nvPr>
        </p:nvSpPr>
        <p:spPr/>
        <p:txBody>
          <a:bodyPr/>
          <a:lstStyle/>
          <a:p>
            <a:pPr marL="0" indent="0">
              <a:buNone/>
            </a:pPr>
            <a:r>
              <a:rPr lang="en-US"/>
              <a:t>1. The IEP team must determine annually that the alternate assessment is most appropriate for the student; and</a:t>
            </a:r>
          </a:p>
          <a:p>
            <a:pPr marL="0" indent="0">
              <a:buNone/>
            </a:pPr>
            <a:r>
              <a:rPr lang="en-US"/>
              <a:t>2. The student must meet the state-established criteria identified in </a:t>
            </a:r>
            <a:r>
              <a:rPr lang="en-US" i="1" u="sng">
                <a:hlinkClick r:id="rId2"/>
              </a:rPr>
              <a:t>The Criteria Checklist for Assessing Students with Disabilities on Alternate Assessments</a:t>
            </a:r>
            <a:r>
              <a:rPr lang="en-US" i="1" u="sng"/>
              <a:t>.</a:t>
            </a:r>
            <a:endParaRPr lang="en-US"/>
          </a:p>
          <a:p>
            <a:endParaRPr lang="en-US"/>
          </a:p>
        </p:txBody>
      </p:sp>
    </p:spTree>
    <p:extLst>
      <p:ext uri="{BB962C8B-B14F-4D97-AF65-F5344CB8AC3E}">
        <p14:creationId xmlns:p14="http://schemas.microsoft.com/office/powerpoint/2010/main" val="395009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What Are Instructionally Embedded Assessments?</a:t>
            </a:r>
          </a:p>
        </p:txBody>
      </p:sp>
      <p:sp>
        <p:nvSpPr>
          <p:cNvPr id="3" name="Content Placeholder 2"/>
          <p:cNvSpPr>
            <a:spLocks noGrp="1"/>
          </p:cNvSpPr>
          <p:nvPr>
            <p:ph idx="1"/>
          </p:nvPr>
        </p:nvSpPr>
        <p:spPr/>
        <p:txBody>
          <a:bodyPr/>
          <a:lstStyle/>
          <a:p>
            <a:pPr lvl="0"/>
            <a:r>
              <a:rPr lang="en-US" b="1">
                <a:solidFill>
                  <a:prstClr val="black"/>
                </a:solidFill>
              </a:rPr>
              <a:t>Instructionally Embedded Assessments </a:t>
            </a:r>
            <a:r>
              <a:rPr lang="en-US">
                <a:solidFill>
                  <a:prstClr val="black"/>
                </a:solidFill>
              </a:rPr>
              <a:t>are</a:t>
            </a:r>
          </a:p>
          <a:p>
            <a:pPr lvl="1"/>
            <a:r>
              <a:rPr lang="en-US">
                <a:solidFill>
                  <a:prstClr val="black"/>
                </a:solidFill>
              </a:rPr>
              <a:t>computer-based assessments intended to be integrated with classroom instruction </a:t>
            </a:r>
          </a:p>
          <a:p>
            <a:pPr lvl="1"/>
            <a:r>
              <a:rPr lang="en-US">
                <a:solidFill>
                  <a:prstClr val="black"/>
                </a:solidFill>
              </a:rPr>
              <a:t>administered during a fall/winter assessment window from </a:t>
            </a:r>
            <a:r>
              <a:rPr lang="en-US">
                <a:solidFill>
                  <a:srgbClr val="FF0000"/>
                </a:solidFill>
              </a:rPr>
              <a:t>September 9, 2019 – February 26, 2020</a:t>
            </a:r>
          </a:p>
        </p:txBody>
      </p:sp>
    </p:spTree>
    <p:extLst>
      <p:ext uri="{BB962C8B-B14F-4D97-AF65-F5344CB8AC3E}">
        <p14:creationId xmlns:p14="http://schemas.microsoft.com/office/powerpoint/2010/main" val="1713458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Why Use Instructionally Embedded Assessments?</a:t>
            </a:r>
          </a:p>
        </p:txBody>
      </p:sp>
      <p:graphicFrame>
        <p:nvGraphicFramePr>
          <p:cNvPr id="4" name="Content Placeholder 3"/>
          <p:cNvGraphicFramePr>
            <a:graphicFrameLocks noGrp="1"/>
          </p:cNvGraphicFramePr>
          <p:nvPr>
            <p:ph idx="1"/>
          </p:nvPr>
        </p:nvGraphicFramePr>
        <p:xfrm>
          <a:off x="1468041" y="2057401"/>
          <a:ext cx="7516415"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3677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Instructionally Embedded Assessments</a:t>
            </a:r>
          </a:p>
        </p:txBody>
      </p:sp>
      <p:sp>
        <p:nvSpPr>
          <p:cNvPr id="3" name="Content Placeholder 2"/>
          <p:cNvSpPr>
            <a:spLocks noGrp="1"/>
          </p:cNvSpPr>
          <p:nvPr>
            <p:ph idx="1"/>
          </p:nvPr>
        </p:nvSpPr>
        <p:spPr>
          <a:xfrm>
            <a:off x="1365511" y="1877615"/>
            <a:ext cx="7308795" cy="3560034"/>
          </a:xfrm>
        </p:spPr>
        <p:txBody>
          <a:bodyPr vert="horz" lIns="68580" tIns="34290" rIns="68580" bIns="34290" rtlCol="0" anchor="t">
            <a:normAutofit/>
          </a:bodyPr>
          <a:lstStyle/>
          <a:p>
            <a:r>
              <a:rPr lang="en-US" dirty="0"/>
              <a:t>Are taken any time during the window when a student is prepared, based on the teacher -provided instruction</a:t>
            </a:r>
          </a:p>
          <a:p>
            <a:r>
              <a:rPr lang="en-US" dirty="0" smtClean="0"/>
              <a:t>Are an individual assessment, not a group assessment where the class takes the same test at the same time.</a:t>
            </a:r>
          </a:p>
        </p:txBody>
      </p:sp>
    </p:spTree>
    <p:extLst>
      <p:ext uri="{BB962C8B-B14F-4D97-AF65-F5344CB8AC3E}">
        <p14:creationId xmlns:p14="http://schemas.microsoft.com/office/powerpoint/2010/main" val="894954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Using Instructionally Embedded Assessments</a:t>
            </a:r>
          </a:p>
        </p:txBody>
      </p:sp>
      <p:sp>
        <p:nvSpPr>
          <p:cNvPr id="3" name="Content Placeholder 2"/>
          <p:cNvSpPr>
            <a:spLocks noGrp="1"/>
          </p:cNvSpPr>
          <p:nvPr>
            <p:ph idx="1"/>
          </p:nvPr>
        </p:nvSpPr>
        <p:spPr/>
        <p:txBody>
          <a:bodyPr/>
          <a:lstStyle/>
          <a:p>
            <a:pPr fontAlgn="base">
              <a:spcBef>
                <a:spcPts val="0"/>
              </a:spcBef>
              <a:spcAft>
                <a:spcPts val="450"/>
              </a:spcAft>
            </a:pPr>
            <a:r>
              <a:rPr lang="en-US"/>
              <a:t>Identify student’s knowledge, skills, and understanding relative to grade-level targets </a:t>
            </a:r>
            <a:endParaRPr lang="en-US" sz="750"/>
          </a:p>
          <a:p>
            <a:pPr fontAlgn="base">
              <a:spcBef>
                <a:spcPts val="0"/>
              </a:spcBef>
              <a:spcAft>
                <a:spcPts val="450"/>
              </a:spcAft>
            </a:pPr>
            <a:r>
              <a:rPr lang="en-US"/>
              <a:t>Utilize student progress reports to</a:t>
            </a:r>
          </a:p>
          <a:p>
            <a:pPr lvl="1" fontAlgn="base">
              <a:spcBef>
                <a:spcPts val="0"/>
              </a:spcBef>
              <a:spcAft>
                <a:spcPts val="450"/>
              </a:spcAft>
            </a:pPr>
            <a:r>
              <a:rPr lang="en-US"/>
              <a:t>Evaluate if additional instruction is needed </a:t>
            </a:r>
          </a:p>
          <a:p>
            <a:pPr lvl="1" fontAlgn="base">
              <a:spcBef>
                <a:spcPts val="0"/>
              </a:spcBef>
              <a:spcAft>
                <a:spcPts val="450"/>
              </a:spcAft>
            </a:pPr>
            <a:r>
              <a:rPr lang="en-US"/>
              <a:t>Determine the student is ready to move on to another linkage level or Essential Element</a:t>
            </a:r>
          </a:p>
          <a:p>
            <a:pPr lvl="1" fontAlgn="base">
              <a:spcBef>
                <a:spcPts val="0"/>
              </a:spcBef>
              <a:spcAft>
                <a:spcPts val="450"/>
              </a:spcAft>
            </a:pPr>
            <a:endParaRPr lang="en-US"/>
          </a:p>
          <a:p>
            <a:endParaRPr lang="en-US"/>
          </a:p>
        </p:txBody>
      </p:sp>
    </p:spTree>
    <p:extLst>
      <p:ext uri="{BB962C8B-B14F-4D97-AF65-F5344CB8AC3E}">
        <p14:creationId xmlns:p14="http://schemas.microsoft.com/office/powerpoint/2010/main" val="441444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Benefits for Teachers – Instructional Guidance</a:t>
            </a:r>
          </a:p>
        </p:txBody>
      </p:sp>
      <p:sp>
        <p:nvSpPr>
          <p:cNvPr id="3" name="Content Placeholder 2"/>
          <p:cNvSpPr>
            <a:spLocks noGrp="1"/>
          </p:cNvSpPr>
          <p:nvPr>
            <p:ph idx="1"/>
          </p:nvPr>
        </p:nvSpPr>
        <p:spPr>
          <a:xfrm>
            <a:off x="1451296" y="1877615"/>
            <a:ext cx="7533313" cy="3574259"/>
          </a:xfrm>
        </p:spPr>
        <p:txBody>
          <a:bodyPr/>
          <a:lstStyle/>
          <a:p>
            <a:r>
              <a:rPr lang="en-US"/>
              <a:t>Instructionally embedded assessments</a:t>
            </a:r>
          </a:p>
          <a:p>
            <a:pPr lvl="1"/>
            <a:r>
              <a:rPr lang="en-US"/>
              <a:t>Promote the use of mini-maps</a:t>
            </a:r>
          </a:p>
          <a:p>
            <a:pPr lvl="1"/>
            <a:r>
              <a:rPr lang="en-US"/>
              <a:t>Allow teachers to choose Essential Elements and linkage levels</a:t>
            </a:r>
          </a:p>
          <a:p>
            <a:pPr lvl="1"/>
            <a:r>
              <a:rPr lang="en-US"/>
              <a:t>Give teachers time to develop and implement instruction for the chosen Essential Elements</a:t>
            </a:r>
          </a:p>
          <a:p>
            <a:pPr lvl="1"/>
            <a:r>
              <a:rPr lang="en-US"/>
              <a:t>Help teachers understand how the skills and understandings across Essential Elements often overlap</a:t>
            </a:r>
          </a:p>
          <a:p>
            <a:pPr marL="342900" lvl="1" indent="0">
              <a:buNone/>
            </a:pPr>
            <a:endParaRPr lang="en-US"/>
          </a:p>
        </p:txBody>
      </p:sp>
    </p:spTree>
    <p:extLst>
      <p:ext uri="{BB962C8B-B14F-4D97-AF65-F5344CB8AC3E}">
        <p14:creationId xmlns:p14="http://schemas.microsoft.com/office/powerpoint/2010/main" val="2572480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Benefits for Teachers – Test Admin Practice</a:t>
            </a:r>
          </a:p>
        </p:txBody>
      </p:sp>
      <p:sp>
        <p:nvSpPr>
          <p:cNvPr id="3" name="Content Placeholder 2"/>
          <p:cNvSpPr>
            <a:spLocks noGrp="1"/>
          </p:cNvSpPr>
          <p:nvPr>
            <p:ph idx="1"/>
          </p:nvPr>
        </p:nvSpPr>
        <p:spPr>
          <a:xfrm>
            <a:off x="1451296" y="1877615"/>
            <a:ext cx="7533313" cy="3574259"/>
          </a:xfrm>
        </p:spPr>
        <p:txBody>
          <a:bodyPr/>
          <a:lstStyle/>
          <a:p>
            <a:r>
              <a:rPr lang="en-US"/>
              <a:t>Instructionally embedded assessments</a:t>
            </a:r>
          </a:p>
          <a:p>
            <a:pPr lvl="1"/>
            <a:r>
              <a:rPr lang="en-US"/>
              <a:t>Give teachers experience administering testlets</a:t>
            </a:r>
          </a:p>
          <a:p>
            <a:pPr lvl="1"/>
            <a:r>
              <a:rPr lang="en-US"/>
              <a:t>Allow teachers to adjust instructional plans and reassess students as needed </a:t>
            </a:r>
          </a:p>
          <a:p>
            <a:pPr marL="342900" lvl="1" indent="0">
              <a:buNone/>
            </a:pPr>
            <a:endParaRPr lang="en-US"/>
          </a:p>
        </p:txBody>
      </p:sp>
    </p:spTree>
    <p:extLst>
      <p:ext uri="{BB962C8B-B14F-4D97-AF65-F5344CB8AC3E}">
        <p14:creationId xmlns:p14="http://schemas.microsoft.com/office/powerpoint/2010/main" val="3892248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0268-E2A1-40B6-919F-70FDC7E202DC}"/>
              </a:ext>
            </a:extLst>
          </p:cNvPr>
          <p:cNvSpPr>
            <a:spLocks noGrp="1"/>
          </p:cNvSpPr>
          <p:nvPr>
            <p:ph type="title"/>
          </p:nvPr>
        </p:nvSpPr>
        <p:spPr/>
        <p:txBody>
          <a:bodyPr/>
          <a:lstStyle/>
          <a:p>
            <a:r>
              <a:rPr lang="en-US"/>
              <a:t>Benefits for Teachers – Feedback</a:t>
            </a:r>
          </a:p>
        </p:txBody>
      </p:sp>
      <p:pic>
        <p:nvPicPr>
          <p:cNvPr id="5" name="Content Placeholder 4">
            <a:extLst>
              <a:ext uri="{FF2B5EF4-FFF2-40B4-BE49-F238E27FC236}">
                <a16:creationId xmlns:a16="http://schemas.microsoft.com/office/drawing/2014/main" id="{263333BD-BE60-401A-AFF9-C591763B6693}"/>
              </a:ext>
            </a:extLst>
          </p:cNvPr>
          <p:cNvPicPr>
            <a:picLocks noGrp="1" noChangeAspect="1"/>
          </p:cNvPicPr>
          <p:nvPr>
            <p:ph sz="half" idx="1"/>
          </p:nvPr>
        </p:nvPicPr>
        <p:blipFill>
          <a:blip r:embed="rId2"/>
          <a:stretch>
            <a:fillRect/>
          </a:stretch>
        </p:blipFill>
        <p:spPr>
          <a:xfrm>
            <a:off x="1567374" y="1239313"/>
            <a:ext cx="6307011" cy="4344471"/>
          </a:xfrm>
          <a:prstGeom prst="rect">
            <a:avLst/>
          </a:prstGeom>
          <a:ln w="3175">
            <a:solidFill>
              <a:schemeClr val="tx1"/>
            </a:solidFill>
          </a:ln>
        </p:spPr>
      </p:pic>
      <p:sp>
        <p:nvSpPr>
          <p:cNvPr id="4" name="Content Placeholder 3">
            <a:extLst>
              <a:ext uri="{FF2B5EF4-FFF2-40B4-BE49-F238E27FC236}">
                <a16:creationId xmlns:a16="http://schemas.microsoft.com/office/drawing/2014/main" id="{B4124ACD-F6FC-4525-AFAA-6572AFC40FC8}"/>
              </a:ext>
            </a:extLst>
          </p:cNvPr>
          <p:cNvSpPr>
            <a:spLocks noGrp="1"/>
          </p:cNvSpPr>
          <p:nvPr>
            <p:ph sz="half" idx="2"/>
          </p:nvPr>
        </p:nvSpPr>
        <p:spPr>
          <a:xfrm>
            <a:off x="1602659" y="5583784"/>
            <a:ext cx="5984390" cy="1101222"/>
          </a:xfrm>
        </p:spPr>
        <p:txBody>
          <a:bodyPr/>
          <a:lstStyle/>
          <a:p>
            <a:r>
              <a:rPr lang="en-US"/>
              <a:t>Instructionally embedded assessments provide immediate feedback via an individual student report</a:t>
            </a:r>
          </a:p>
          <a:p>
            <a:pPr marL="0" indent="0">
              <a:buNone/>
            </a:pPr>
            <a:endParaRPr lang="en-US"/>
          </a:p>
        </p:txBody>
      </p:sp>
    </p:spTree>
    <p:extLst>
      <p:ext uri="{BB962C8B-B14F-4D97-AF65-F5344CB8AC3E}">
        <p14:creationId xmlns:p14="http://schemas.microsoft.com/office/powerpoint/2010/main" val="1503483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Benefits for Students – Test Admin Practice</a:t>
            </a:r>
          </a:p>
        </p:txBody>
      </p:sp>
      <p:sp>
        <p:nvSpPr>
          <p:cNvPr id="3" name="Content Placeholder 2"/>
          <p:cNvSpPr>
            <a:spLocks noGrp="1"/>
          </p:cNvSpPr>
          <p:nvPr>
            <p:ph idx="1"/>
          </p:nvPr>
        </p:nvSpPr>
        <p:spPr>
          <a:xfrm>
            <a:off x="1451296" y="1877615"/>
            <a:ext cx="7533313" cy="3574259"/>
          </a:xfrm>
        </p:spPr>
        <p:txBody>
          <a:bodyPr/>
          <a:lstStyle/>
          <a:p>
            <a:r>
              <a:rPr lang="en-US"/>
              <a:t>Instructionally embedded assessments</a:t>
            </a:r>
          </a:p>
          <a:p>
            <a:pPr lvl="1"/>
            <a:r>
              <a:rPr lang="en-US"/>
              <a:t>Provide opportunities for students to take testlets customized for individual needs</a:t>
            </a:r>
          </a:p>
          <a:p>
            <a:pPr lvl="1"/>
            <a:r>
              <a:rPr lang="en-US"/>
              <a:t>Provide more opportunities for students to show what they know and can do</a:t>
            </a:r>
          </a:p>
          <a:p>
            <a:pPr marL="342900" lvl="1" indent="0">
              <a:buNone/>
            </a:pPr>
            <a:endParaRPr lang="en-US"/>
          </a:p>
        </p:txBody>
      </p:sp>
    </p:spTree>
    <p:extLst>
      <p:ext uri="{BB962C8B-B14F-4D97-AF65-F5344CB8AC3E}">
        <p14:creationId xmlns:p14="http://schemas.microsoft.com/office/powerpoint/2010/main" val="25967259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Other Benefits of Instructionally Embedded Assessments</a:t>
            </a:r>
          </a:p>
        </p:txBody>
      </p:sp>
      <p:sp>
        <p:nvSpPr>
          <p:cNvPr id="3" name="Content Placeholder 2"/>
          <p:cNvSpPr>
            <a:spLocks noGrp="1"/>
          </p:cNvSpPr>
          <p:nvPr>
            <p:ph idx="1"/>
          </p:nvPr>
        </p:nvSpPr>
        <p:spPr/>
        <p:txBody>
          <a:bodyPr/>
          <a:lstStyle/>
          <a:p>
            <a:r>
              <a:rPr lang="en-US"/>
              <a:t>No set limit on the number of testlets that must be taken</a:t>
            </a:r>
          </a:p>
          <a:p>
            <a:r>
              <a:rPr lang="en-US"/>
              <a:t>Only one Essential Element is assessed per testlet</a:t>
            </a:r>
          </a:p>
          <a:p>
            <a:r>
              <a:rPr lang="en-US"/>
              <a:t>Performance on instructionally embedded assessments does not impact a student’s year-end score report </a:t>
            </a:r>
          </a:p>
        </p:txBody>
      </p:sp>
    </p:spTree>
    <p:extLst>
      <p:ext uri="{BB962C8B-B14F-4D97-AF65-F5344CB8AC3E}">
        <p14:creationId xmlns:p14="http://schemas.microsoft.com/office/powerpoint/2010/main" val="10236329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Doesn’t DLM Alternate Assessment Provide Practice Activities and Released Testlets?</a:t>
            </a:r>
          </a:p>
        </p:txBody>
      </p:sp>
      <p:sp>
        <p:nvSpPr>
          <p:cNvPr id="3" name="Content Placeholder 2"/>
          <p:cNvSpPr>
            <a:spLocks noGrp="1"/>
          </p:cNvSpPr>
          <p:nvPr>
            <p:ph idx="1"/>
          </p:nvPr>
        </p:nvSpPr>
        <p:spPr/>
        <p:txBody>
          <a:bodyPr/>
          <a:lstStyle/>
          <a:p>
            <a:r>
              <a:rPr lang="en-US"/>
              <a:t>Yes, practice activities and released testlets are available and encouraged to be used, BUT they are </a:t>
            </a:r>
          </a:p>
          <a:p>
            <a:pPr lvl="1"/>
            <a:r>
              <a:rPr lang="en-US"/>
              <a:t>Geared more toward orientation to the navigation and accessibility features of the system</a:t>
            </a:r>
          </a:p>
          <a:p>
            <a:pPr lvl="1"/>
            <a:r>
              <a:rPr lang="en-US"/>
              <a:t>Accessed using demo student credentials and are therefore not customized to an actual student </a:t>
            </a:r>
          </a:p>
        </p:txBody>
      </p:sp>
    </p:spTree>
    <p:extLst>
      <p:ext uri="{BB962C8B-B14F-4D97-AF65-F5344CB8AC3E}">
        <p14:creationId xmlns:p14="http://schemas.microsoft.com/office/powerpoint/2010/main" val="1361780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OAAP Participation </a:t>
            </a:r>
            <a:r>
              <a:rPr lang="en-US" dirty="0" smtClean="0"/>
              <a:t>Cont.</a:t>
            </a:r>
            <a:endParaRPr lang="en-US" dirty="0"/>
          </a:p>
        </p:txBody>
      </p:sp>
      <p:pic>
        <p:nvPicPr>
          <p:cNvPr id="4" name="Content Placeholder 3" descr="Criteria Checklist form&#10;" title="Criteria Checklist"/>
          <p:cNvPicPr>
            <a:picLocks noGrp="1" noChangeAspect="1"/>
          </p:cNvPicPr>
          <p:nvPr>
            <p:ph idx="1"/>
          </p:nvPr>
        </p:nvPicPr>
        <p:blipFill>
          <a:blip r:embed="rId2"/>
          <a:stretch>
            <a:fillRect/>
          </a:stretch>
        </p:blipFill>
        <p:spPr>
          <a:xfrm>
            <a:off x="1057409" y="1600200"/>
            <a:ext cx="7029182" cy="4525963"/>
          </a:xfrm>
          <a:prstGeom prst="rect">
            <a:avLst/>
          </a:prstGeom>
        </p:spPr>
      </p:pic>
    </p:spTree>
    <p:extLst>
      <p:ext uri="{BB962C8B-B14F-4D97-AF65-F5344CB8AC3E}">
        <p14:creationId xmlns:p14="http://schemas.microsoft.com/office/powerpoint/2010/main" val="25582328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Differences</a:t>
            </a:r>
          </a:p>
        </p:txBody>
      </p:sp>
      <p:graphicFrame>
        <p:nvGraphicFramePr>
          <p:cNvPr id="4" name="Content Placeholder 3"/>
          <p:cNvGraphicFramePr>
            <a:graphicFrameLocks noGrp="1"/>
          </p:cNvGraphicFramePr>
          <p:nvPr>
            <p:ph idx="1"/>
            <p:extLst/>
          </p:nvPr>
        </p:nvGraphicFramePr>
        <p:xfrm>
          <a:off x="308919" y="1705232"/>
          <a:ext cx="8665302" cy="3592658"/>
        </p:xfrm>
        <a:graphic>
          <a:graphicData uri="http://schemas.openxmlformats.org/drawingml/2006/table">
            <a:tbl>
              <a:tblPr firstRow="1" bandRow="1">
                <a:tableStyleId>{5C22544A-7EE6-4342-B048-85BDC9FD1C3A}</a:tableStyleId>
              </a:tblPr>
              <a:tblGrid>
                <a:gridCol w="4332651">
                  <a:extLst>
                    <a:ext uri="{9D8B030D-6E8A-4147-A177-3AD203B41FA5}">
                      <a16:colId xmlns:a16="http://schemas.microsoft.com/office/drawing/2014/main" val="2807131086"/>
                    </a:ext>
                  </a:extLst>
                </a:gridCol>
                <a:gridCol w="4332651">
                  <a:extLst>
                    <a:ext uri="{9D8B030D-6E8A-4147-A177-3AD203B41FA5}">
                      <a16:colId xmlns:a16="http://schemas.microsoft.com/office/drawing/2014/main" val="955333806"/>
                    </a:ext>
                  </a:extLst>
                </a:gridCol>
              </a:tblGrid>
              <a:tr h="727326">
                <a:tc>
                  <a:txBody>
                    <a:bodyPr/>
                    <a:lstStyle/>
                    <a:p>
                      <a:pPr algn="ctr"/>
                      <a:r>
                        <a:rPr lang="en-US" sz="3200"/>
                        <a:t>Instructionally Embedded Assessments</a:t>
                      </a:r>
                    </a:p>
                  </a:txBody>
                  <a:tcPr marL="68580" marR="68580" marT="34290" marB="34290"/>
                </a:tc>
                <a:tc>
                  <a:txBody>
                    <a:bodyPr/>
                    <a:lstStyle/>
                    <a:p>
                      <a:pPr algn="ctr"/>
                      <a:r>
                        <a:rPr lang="en-US" sz="3200"/>
                        <a:t>Spring Assessments</a:t>
                      </a:r>
                    </a:p>
                  </a:txBody>
                  <a:tcPr marL="68580" marR="68580" marT="34290" marB="34290"/>
                </a:tc>
                <a:extLst>
                  <a:ext uri="{0D108BD9-81ED-4DB2-BD59-A6C34878D82A}">
                    <a16:rowId xmlns:a16="http://schemas.microsoft.com/office/drawing/2014/main" val="2342504040"/>
                  </a:ext>
                </a:extLst>
              </a:tr>
              <a:tr h="565699">
                <a:tc>
                  <a:txBody>
                    <a:bodyPr/>
                    <a:lstStyle/>
                    <a:p>
                      <a:r>
                        <a:rPr lang="en-US" sz="1400"/>
                        <a:t>The teacher chooses</a:t>
                      </a:r>
                      <a:r>
                        <a:rPr lang="en-US" sz="1400" baseline="0"/>
                        <a:t> the Essential Elements and linkage levels.</a:t>
                      </a:r>
                      <a:endParaRPr lang="en-US" sz="1400"/>
                    </a:p>
                  </a:txBody>
                  <a:tcPr marL="68580" marR="68580" marT="34290" marB="34290"/>
                </a:tc>
                <a:tc>
                  <a:txBody>
                    <a:bodyPr/>
                    <a:lstStyle/>
                    <a:p>
                      <a:r>
                        <a:rPr lang="en-US" sz="1400"/>
                        <a:t>The system chooses the Essential Elements and linkage levels.</a:t>
                      </a:r>
                    </a:p>
                  </a:txBody>
                  <a:tcPr marL="68580" marR="68580" marT="34290" marB="34290"/>
                </a:tc>
                <a:extLst>
                  <a:ext uri="{0D108BD9-81ED-4DB2-BD59-A6C34878D82A}">
                    <a16:rowId xmlns:a16="http://schemas.microsoft.com/office/drawing/2014/main" val="2562625161"/>
                  </a:ext>
                </a:extLst>
              </a:tr>
              <a:tr h="565699">
                <a:tc>
                  <a:txBody>
                    <a:bodyPr/>
                    <a:lstStyle/>
                    <a:p>
                      <a:r>
                        <a:rPr lang="en-US" sz="1400"/>
                        <a:t>There is no set number of testlets that must be completed.</a:t>
                      </a:r>
                    </a:p>
                  </a:txBody>
                  <a:tcPr marL="68580" marR="68580" marT="34290" marB="34290"/>
                </a:tc>
                <a:tc>
                  <a:txBody>
                    <a:bodyPr/>
                    <a:lstStyle/>
                    <a:p>
                      <a:r>
                        <a:rPr lang="en-US" sz="1400"/>
                        <a:t>A set number of testlets must be completed, which varies by grade and subject area.</a:t>
                      </a:r>
                    </a:p>
                  </a:txBody>
                  <a:tcPr marL="68580" marR="68580" marT="34290" marB="34290"/>
                </a:tc>
                <a:extLst>
                  <a:ext uri="{0D108BD9-81ED-4DB2-BD59-A6C34878D82A}">
                    <a16:rowId xmlns:a16="http://schemas.microsoft.com/office/drawing/2014/main" val="2122447046"/>
                  </a:ext>
                </a:extLst>
              </a:tr>
              <a:tr h="680352">
                <a:tc>
                  <a:txBody>
                    <a:bodyPr/>
                    <a:lstStyle/>
                    <a:p>
                      <a:r>
                        <a:rPr lang="en-US" sz="1400"/>
                        <a:t>Each time a student completes a testlet, a student progress report is generated.</a:t>
                      </a:r>
                    </a:p>
                    <a:p>
                      <a:endParaRPr lang="en-US" sz="1400"/>
                    </a:p>
                  </a:txBody>
                  <a:tcPr marL="68580" marR="68580" marT="34290" marB="34290"/>
                </a:tc>
                <a:tc>
                  <a:txBody>
                    <a:bodyPr/>
                    <a:lstStyle/>
                    <a:p>
                      <a:r>
                        <a:rPr lang="en-US" sz="1400"/>
                        <a:t>A student progress report is not provided after the student takes each testlet.</a:t>
                      </a:r>
                    </a:p>
                    <a:p>
                      <a:endParaRPr lang="en-US" sz="1400"/>
                    </a:p>
                  </a:txBody>
                  <a:tcPr marL="68580" marR="68580" marT="34290" marB="34290"/>
                </a:tc>
                <a:extLst>
                  <a:ext uri="{0D108BD9-81ED-4DB2-BD59-A6C34878D82A}">
                    <a16:rowId xmlns:a16="http://schemas.microsoft.com/office/drawing/2014/main" val="1534485774"/>
                  </a:ext>
                </a:extLst>
              </a:tr>
              <a:tr h="680352">
                <a:tc>
                  <a:txBody>
                    <a:bodyPr/>
                    <a:lstStyle/>
                    <a:p>
                      <a:r>
                        <a:rPr lang="en-US" sz="1400"/>
                        <a:t>Student performance does not impact the year-end score report.</a:t>
                      </a:r>
                    </a:p>
                    <a:p>
                      <a:endParaRPr lang="en-US" sz="1400"/>
                    </a:p>
                  </a:txBody>
                  <a:tcPr marL="68580" marR="68580" marT="34290" marB="34290"/>
                </a:tc>
                <a:tc>
                  <a:txBody>
                    <a:bodyPr/>
                    <a:lstStyle/>
                    <a:p>
                      <a:r>
                        <a:rPr lang="en-US" sz="1400"/>
                        <a:t>Student performance used for the year-end student score report. </a:t>
                      </a:r>
                    </a:p>
                    <a:p>
                      <a:endParaRPr lang="en-US" sz="1400"/>
                    </a:p>
                  </a:txBody>
                  <a:tcPr marL="68580" marR="68580" marT="34290" marB="34290"/>
                </a:tc>
                <a:extLst>
                  <a:ext uri="{0D108BD9-81ED-4DB2-BD59-A6C34878D82A}">
                    <a16:rowId xmlns:a16="http://schemas.microsoft.com/office/drawing/2014/main" val="814589414"/>
                  </a:ext>
                </a:extLst>
              </a:tr>
            </a:tbl>
          </a:graphicData>
        </a:graphic>
      </p:graphicFrame>
    </p:spTree>
    <p:extLst>
      <p:ext uri="{BB962C8B-B14F-4D97-AF65-F5344CB8AC3E}">
        <p14:creationId xmlns:p14="http://schemas.microsoft.com/office/powerpoint/2010/main" val="25518201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Cautions</a:t>
            </a:r>
          </a:p>
        </p:txBody>
      </p:sp>
      <p:sp>
        <p:nvSpPr>
          <p:cNvPr id="3" name="Content Placeholder 2"/>
          <p:cNvSpPr>
            <a:spLocks noGrp="1"/>
          </p:cNvSpPr>
          <p:nvPr>
            <p:ph idx="1"/>
          </p:nvPr>
        </p:nvSpPr>
        <p:spPr/>
        <p:txBody>
          <a:bodyPr>
            <a:normAutofit/>
          </a:bodyPr>
          <a:lstStyle/>
          <a:p>
            <a:r>
              <a:rPr lang="en-US"/>
              <a:t>Should be used </a:t>
            </a:r>
            <a:r>
              <a:rPr lang="en-US" u="sng"/>
              <a:t>after</a:t>
            </a:r>
            <a:r>
              <a:rPr lang="en-US"/>
              <a:t> instruction has occurred</a:t>
            </a:r>
          </a:p>
          <a:p>
            <a:pPr lvl="1"/>
            <a:r>
              <a:rPr lang="en-US"/>
              <a:t>not appropriate to use a testlet to check baseline prior to instruction</a:t>
            </a:r>
          </a:p>
          <a:p>
            <a:pPr lvl="1"/>
            <a:r>
              <a:rPr lang="en-US"/>
              <a:t>not repeated “progress monitoring” events</a:t>
            </a:r>
          </a:p>
          <a:p>
            <a:r>
              <a:rPr lang="en-US"/>
              <a:t>Not benchmarks or interim tests</a:t>
            </a:r>
          </a:p>
          <a:p>
            <a:pPr lvl="1"/>
            <a:r>
              <a:rPr lang="en-US"/>
              <a:t>Results do not predict how a student will perform later.</a:t>
            </a:r>
          </a:p>
        </p:txBody>
      </p:sp>
    </p:spTree>
    <p:extLst>
      <p:ext uri="{BB962C8B-B14F-4D97-AF65-F5344CB8AC3E}">
        <p14:creationId xmlns:p14="http://schemas.microsoft.com/office/powerpoint/2010/main" val="2280409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INSTRUCTIONALLY EMBEDDED WINDOW</a:t>
            </a:r>
          </a:p>
        </p:txBody>
      </p:sp>
    </p:spTree>
    <p:extLst>
      <p:ext uri="{BB962C8B-B14F-4D97-AF65-F5344CB8AC3E}">
        <p14:creationId xmlns:p14="http://schemas.microsoft.com/office/powerpoint/2010/main" val="34754805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Instructionally Embedded Assessment Window</a:t>
            </a:r>
          </a:p>
        </p:txBody>
      </p:sp>
      <p:sp>
        <p:nvSpPr>
          <p:cNvPr id="3" name="Content Placeholder 2"/>
          <p:cNvSpPr>
            <a:spLocks noGrp="1"/>
          </p:cNvSpPr>
          <p:nvPr>
            <p:ph idx="1"/>
          </p:nvPr>
        </p:nvSpPr>
        <p:spPr/>
        <p:txBody>
          <a:bodyPr>
            <a:normAutofit/>
          </a:bodyPr>
          <a:lstStyle/>
          <a:p>
            <a:pPr marL="0" indent="0">
              <a:buNone/>
            </a:pPr>
            <a:r>
              <a:rPr lang="en-US"/>
              <a:t>The teacher</a:t>
            </a:r>
          </a:p>
          <a:p>
            <a:r>
              <a:rPr lang="en-US"/>
              <a:t>uses the Instruction and Assessment Planner, accessed in Educator Portal</a:t>
            </a:r>
          </a:p>
          <a:p>
            <a:r>
              <a:rPr lang="en-US"/>
              <a:t>chooses Essential Elements for instruction and assessment</a:t>
            </a:r>
          </a:p>
          <a:p>
            <a:pPr lvl="1"/>
            <a:r>
              <a:rPr lang="en-US"/>
              <a:t>Chooses the linkage levels</a:t>
            </a:r>
          </a:p>
          <a:p>
            <a:r>
              <a:rPr lang="en-US"/>
              <a:t>plans and implements instruction</a:t>
            </a:r>
          </a:p>
          <a:p>
            <a:r>
              <a:rPr lang="en-US"/>
              <a:t>adjusts plans and provides additional instruction as needed</a:t>
            </a:r>
          </a:p>
        </p:txBody>
      </p:sp>
      <p:sp>
        <p:nvSpPr>
          <p:cNvPr id="4" name="TextBox 3">
            <a:extLst>
              <a:ext uri="{FF2B5EF4-FFF2-40B4-BE49-F238E27FC236}">
                <a16:creationId xmlns:a16="http://schemas.microsoft.com/office/drawing/2014/main" id="{6067591A-F127-2F42-A680-CBD46F682D3B}"/>
              </a:ext>
            </a:extLst>
          </p:cNvPr>
          <p:cNvSpPr txBox="1"/>
          <p:nvPr/>
        </p:nvSpPr>
        <p:spPr>
          <a:xfrm>
            <a:off x="6103621" y="857250"/>
            <a:ext cx="2978123" cy="300082"/>
          </a:xfrm>
          <a:prstGeom prst="rect">
            <a:avLst/>
          </a:prstGeom>
          <a:noFill/>
        </p:spPr>
        <p:txBody>
          <a:bodyPr wrap="none" rtlCol="0">
            <a:spAutoFit/>
          </a:bodyPr>
          <a:lstStyle/>
          <a:p>
            <a:pPr defTabSz="342900"/>
            <a:r>
              <a:rPr lang="en-US" sz="1350" b="1" i="1">
                <a:solidFill>
                  <a:prstClr val="black"/>
                </a:solidFill>
                <a:latin typeface="Calibri"/>
              </a:rPr>
              <a:t>September 9, 2019 – February 26, 2020</a:t>
            </a:r>
          </a:p>
        </p:txBody>
      </p:sp>
    </p:spTree>
    <p:extLst>
      <p:ext uri="{BB962C8B-B14F-4D97-AF65-F5344CB8AC3E}">
        <p14:creationId xmlns:p14="http://schemas.microsoft.com/office/powerpoint/2010/main" val="3603299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Instructionally Embedded Assessment Window</a:t>
            </a:r>
          </a:p>
        </p:txBody>
      </p:sp>
      <p:sp>
        <p:nvSpPr>
          <p:cNvPr id="3" name="Content Placeholder 2"/>
          <p:cNvSpPr>
            <a:spLocks noGrp="1"/>
          </p:cNvSpPr>
          <p:nvPr>
            <p:ph idx="1"/>
          </p:nvPr>
        </p:nvSpPr>
        <p:spPr/>
        <p:txBody>
          <a:bodyPr>
            <a:normAutofit/>
          </a:bodyPr>
          <a:lstStyle/>
          <a:p>
            <a:pPr marL="0" indent="0">
              <a:buNone/>
            </a:pPr>
            <a:r>
              <a:rPr lang="en-US"/>
              <a:t>The teacher</a:t>
            </a:r>
          </a:p>
          <a:p>
            <a:r>
              <a:rPr lang="en-US"/>
              <a:t>administers a testlet after instruction on the chosen Essential Element</a:t>
            </a:r>
          </a:p>
          <a:p>
            <a:pPr lvl="1"/>
            <a:r>
              <a:rPr lang="en-US"/>
              <a:t>done in Kite</a:t>
            </a:r>
            <a:r>
              <a:rPr lang="en-US" baseline="30000"/>
              <a:t>®</a:t>
            </a:r>
            <a:r>
              <a:rPr lang="en-US"/>
              <a:t> Student Portal</a:t>
            </a:r>
          </a:p>
          <a:p>
            <a:r>
              <a:rPr lang="en-US"/>
              <a:t>uses the Instruction and Assessment Planner to make decisions about further instruction </a:t>
            </a:r>
          </a:p>
        </p:txBody>
      </p:sp>
      <p:sp>
        <p:nvSpPr>
          <p:cNvPr id="4" name="TextBox 3">
            <a:extLst>
              <a:ext uri="{FF2B5EF4-FFF2-40B4-BE49-F238E27FC236}">
                <a16:creationId xmlns:a16="http://schemas.microsoft.com/office/drawing/2014/main" id="{F0F2F1DE-BE19-0843-A257-3D3BA16E6079}"/>
              </a:ext>
            </a:extLst>
          </p:cNvPr>
          <p:cNvSpPr txBox="1"/>
          <p:nvPr/>
        </p:nvSpPr>
        <p:spPr>
          <a:xfrm>
            <a:off x="6103621" y="857250"/>
            <a:ext cx="2978123" cy="300082"/>
          </a:xfrm>
          <a:prstGeom prst="rect">
            <a:avLst/>
          </a:prstGeom>
          <a:noFill/>
        </p:spPr>
        <p:txBody>
          <a:bodyPr wrap="none" rtlCol="0">
            <a:spAutoFit/>
          </a:bodyPr>
          <a:lstStyle/>
          <a:p>
            <a:pPr defTabSz="342900"/>
            <a:r>
              <a:rPr lang="en-US" sz="1350" b="1" i="1">
                <a:solidFill>
                  <a:prstClr val="black"/>
                </a:solidFill>
                <a:latin typeface="Calibri"/>
              </a:rPr>
              <a:t>September 9, 2019 – February 26, 2020</a:t>
            </a:r>
          </a:p>
        </p:txBody>
      </p:sp>
    </p:spTree>
    <p:extLst>
      <p:ext uri="{BB962C8B-B14F-4D97-AF65-F5344CB8AC3E}">
        <p14:creationId xmlns:p14="http://schemas.microsoft.com/office/powerpoint/2010/main" val="39589096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Using Instructionally Embedded Assessments</a:t>
            </a:r>
          </a:p>
        </p:txBody>
      </p:sp>
      <p:sp>
        <p:nvSpPr>
          <p:cNvPr id="3" name="Content Placeholder 2"/>
          <p:cNvSpPr>
            <a:spLocks noGrp="1"/>
          </p:cNvSpPr>
          <p:nvPr>
            <p:ph idx="1"/>
          </p:nvPr>
        </p:nvSpPr>
        <p:spPr/>
        <p:txBody>
          <a:bodyPr/>
          <a:lstStyle/>
          <a:p>
            <a:r>
              <a:rPr lang="en-US"/>
              <a:t>Identify the student’s current knowledge and understandings relative to grade-level targets following instruction.</a:t>
            </a:r>
          </a:p>
          <a:p>
            <a:r>
              <a:rPr lang="en-US"/>
              <a:t>Check the student’s readiness for </a:t>
            </a:r>
          </a:p>
          <a:p>
            <a:pPr lvl="1"/>
            <a:r>
              <a:rPr lang="en-US"/>
              <a:t>a higher linkage level</a:t>
            </a:r>
          </a:p>
          <a:p>
            <a:pPr lvl="1"/>
            <a:r>
              <a:rPr lang="en-US"/>
              <a:t>a different Essential Element</a:t>
            </a:r>
          </a:p>
        </p:txBody>
      </p:sp>
    </p:spTree>
    <p:extLst>
      <p:ext uri="{BB962C8B-B14F-4D97-AF65-F5344CB8AC3E}">
        <p14:creationId xmlns:p14="http://schemas.microsoft.com/office/powerpoint/2010/main" val="19941359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Instructionally Embedded Assessment:</a:t>
            </a:r>
            <a:br>
              <a:rPr lang="en-US" dirty="0" smtClean="0"/>
            </a:br>
            <a:r>
              <a:rPr lang="en-US" dirty="0" smtClean="0"/>
              <a:t>Instruction </a:t>
            </a:r>
            <a:r>
              <a:rPr lang="en-US" dirty="0"/>
              <a:t>and Assessment </a:t>
            </a:r>
            <a:r>
              <a:rPr lang="en-US" dirty="0" smtClean="0"/>
              <a:t>Process</a:t>
            </a:r>
            <a:endParaRPr lang="en-US" dirty="0"/>
          </a:p>
        </p:txBody>
      </p:sp>
      <p:sp>
        <p:nvSpPr>
          <p:cNvPr id="5" name="TextBox 4">
            <a:extLst>
              <a:ext uri="{FF2B5EF4-FFF2-40B4-BE49-F238E27FC236}">
                <a16:creationId xmlns:a16="http://schemas.microsoft.com/office/drawing/2014/main" id="{E1B93A66-2721-0D43-844F-86FB646ACFE2}"/>
              </a:ext>
            </a:extLst>
          </p:cNvPr>
          <p:cNvSpPr txBox="1"/>
          <p:nvPr/>
        </p:nvSpPr>
        <p:spPr>
          <a:xfrm>
            <a:off x="2458848" y="4182772"/>
            <a:ext cx="5570035" cy="738664"/>
          </a:xfrm>
          <a:prstGeom prst="rect">
            <a:avLst/>
          </a:prstGeom>
          <a:noFill/>
        </p:spPr>
        <p:txBody>
          <a:bodyPr wrap="square" rtlCol="0">
            <a:spAutoFit/>
          </a:bodyPr>
          <a:lstStyle/>
          <a:p>
            <a:pPr algn="ctr" defTabSz="342900"/>
            <a:r>
              <a:rPr lang="en-US" sz="2100" b="1" i="1">
                <a:solidFill>
                  <a:prstClr val="black"/>
                </a:solidFill>
                <a:latin typeface="Calibri"/>
              </a:rPr>
              <a:t>Repeat this process throughout the instructionally embedded assessments window.</a:t>
            </a:r>
          </a:p>
        </p:txBody>
      </p:sp>
      <p:graphicFrame>
        <p:nvGraphicFramePr>
          <p:cNvPr id="4" name="Diagram 3">
            <a:extLst>
              <a:ext uri="{FF2B5EF4-FFF2-40B4-BE49-F238E27FC236}">
                <a16:creationId xmlns:a16="http://schemas.microsoft.com/office/drawing/2014/main" id="{A777EE39-492D-A847-BE1B-2F1713769B66}"/>
              </a:ext>
            </a:extLst>
          </p:cNvPr>
          <p:cNvGraphicFramePr/>
          <p:nvPr/>
        </p:nvGraphicFramePr>
        <p:xfrm>
          <a:off x="1657815" y="2166435"/>
          <a:ext cx="7291039" cy="2655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548604" y="2373963"/>
            <a:ext cx="1964987" cy="2091447"/>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154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DLM blueprints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821625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 and Mathematics Blueprint</a:t>
            </a:r>
          </a:p>
        </p:txBody>
      </p:sp>
      <p:sp>
        <p:nvSpPr>
          <p:cNvPr id="3" name="Content Placeholder 2"/>
          <p:cNvSpPr>
            <a:spLocks noGrp="1"/>
          </p:cNvSpPr>
          <p:nvPr>
            <p:ph idx="1"/>
          </p:nvPr>
        </p:nvSpPr>
        <p:spPr/>
        <p:txBody>
          <a:bodyPr vert="horz" lIns="68580" tIns="34290" rIns="68580" bIns="34290" rtlCol="0" anchor="t">
            <a:noAutofit/>
          </a:bodyPr>
          <a:lstStyle/>
          <a:p>
            <a:pPr marL="0" indent="0">
              <a:buNone/>
            </a:pPr>
            <a:r>
              <a:rPr lang="en-US" sz="2100" dirty="0" smtClean="0"/>
              <a:t>1. Choose where to begin</a:t>
            </a:r>
          </a:p>
          <a:p>
            <a:r>
              <a:rPr lang="en-US" sz="2100" dirty="0" smtClean="0"/>
              <a:t>Blueprints </a:t>
            </a:r>
            <a:r>
              <a:rPr lang="en-US" sz="2100" dirty="0"/>
              <a:t>a list of Essential Elements in each claim and conceptual area available for instruction and assessment </a:t>
            </a:r>
          </a:p>
          <a:p>
            <a:r>
              <a:rPr lang="en-US" sz="2100" dirty="0"/>
              <a:t>Includes the criterion for Essential Element selection to meet assessment </a:t>
            </a:r>
            <a:r>
              <a:rPr lang="en-US" sz="2100" dirty="0" smtClean="0"/>
              <a:t>requirements</a:t>
            </a:r>
          </a:p>
          <a:p>
            <a:pPr lvl="1"/>
            <a:r>
              <a:rPr lang="en-US" sz="1800" dirty="0" smtClean="0"/>
              <a:t>Can </a:t>
            </a:r>
            <a:r>
              <a:rPr lang="en-US" sz="1800" dirty="0"/>
              <a:t>be found:  </a:t>
            </a:r>
            <a:r>
              <a:rPr lang="en-US" sz="1800" dirty="0">
                <a:hlinkClick r:id="rId3"/>
              </a:rPr>
              <a:t>https://</a:t>
            </a:r>
            <a:r>
              <a:rPr lang="en-US" sz="1800" dirty="0" smtClean="0">
                <a:hlinkClick r:id="rId3"/>
              </a:rPr>
              <a:t>dynamiclearningmaps.org/oklahoma</a:t>
            </a:r>
            <a:endParaRPr lang="en-US" sz="1800" dirty="0" smtClean="0"/>
          </a:p>
          <a:p>
            <a:pPr marL="342900" lvl="1" indent="0">
              <a:buNone/>
            </a:pPr>
            <a:r>
              <a:rPr lang="en-US" sz="1800" dirty="0" smtClean="0"/>
              <a:t> </a:t>
            </a:r>
            <a:endParaRPr lang="en-US" sz="1800" dirty="0"/>
          </a:p>
          <a:p>
            <a:pPr marL="342900" lvl="1" indent="0">
              <a:buNone/>
            </a:pPr>
            <a:endParaRPr lang="en-US" dirty="0"/>
          </a:p>
        </p:txBody>
      </p:sp>
    </p:spTree>
    <p:extLst>
      <p:ext uri="{BB962C8B-B14F-4D97-AF65-F5344CB8AC3E}">
        <p14:creationId xmlns:p14="http://schemas.microsoft.com/office/powerpoint/2010/main" val="22548103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ELA and Mathematics Blueprint</a:t>
            </a:r>
          </a:p>
        </p:txBody>
      </p:sp>
      <p:sp>
        <p:nvSpPr>
          <p:cNvPr id="3" name="Content Placeholder 2"/>
          <p:cNvSpPr>
            <a:spLocks noGrp="1"/>
          </p:cNvSpPr>
          <p:nvPr>
            <p:ph idx="1"/>
          </p:nvPr>
        </p:nvSpPr>
        <p:spPr/>
        <p:txBody>
          <a:bodyPr/>
          <a:lstStyle/>
          <a:p>
            <a:r>
              <a:rPr lang="en-US"/>
              <a:t>The Blueprint for ELA and mathematics has been updated</a:t>
            </a:r>
          </a:p>
          <a:p>
            <a:r>
              <a:rPr lang="en-US"/>
              <a:t>Overall fewer Essential Elements</a:t>
            </a:r>
          </a:p>
          <a:p>
            <a:r>
              <a:rPr lang="en-US"/>
              <a:t>Grade 6 and Grade 9 writing have one new Essential Element</a:t>
            </a:r>
          </a:p>
          <a:p>
            <a:r>
              <a:rPr lang="en-US"/>
              <a:t>Testlets will assess one Essential Element </a:t>
            </a:r>
          </a:p>
          <a:p>
            <a:r>
              <a:rPr lang="en-US"/>
              <a:t>Exception all writing Essential Elements will be assessed in one testlet</a:t>
            </a:r>
          </a:p>
        </p:txBody>
      </p:sp>
    </p:spTree>
    <p:extLst>
      <p:ext uri="{BB962C8B-B14F-4D97-AF65-F5344CB8AC3E}">
        <p14:creationId xmlns:p14="http://schemas.microsoft.com/office/powerpoint/2010/main" val="676957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OAAP Participation - 1</a:t>
            </a:r>
          </a:p>
        </p:txBody>
      </p:sp>
      <p:sp>
        <p:nvSpPr>
          <p:cNvPr id="3" name="Content Placeholder 2"/>
          <p:cNvSpPr>
            <a:spLocks noGrp="1"/>
          </p:cNvSpPr>
          <p:nvPr>
            <p:ph idx="1"/>
          </p:nvPr>
        </p:nvSpPr>
        <p:spPr/>
        <p:txBody>
          <a:bodyPr>
            <a:normAutofit fontScale="85000" lnSpcReduction="10000"/>
          </a:bodyPr>
          <a:lstStyle/>
          <a:p>
            <a:pPr marL="0" indent="0">
              <a:buNone/>
            </a:pPr>
            <a:r>
              <a:rPr lang="en-US" sz="3400" dirty="0"/>
              <a:t>Question 1: Adaptive Behavior Deficits</a:t>
            </a:r>
          </a:p>
          <a:p>
            <a:pPr marL="82296" indent="0">
              <a:buNone/>
            </a:pPr>
            <a:r>
              <a:rPr lang="en-US" b="1" dirty="0"/>
              <a:t>Does the student have significant intellectual disabilities AND significant adaptive behavior deficits?  </a:t>
            </a:r>
          </a:p>
          <a:p>
            <a:pPr marL="425196"/>
            <a:r>
              <a:rPr lang="en-US" dirty="0"/>
              <a:t>This is a two part question and both parts must be answered “yes” in order for a student to meet the participation criteria.</a:t>
            </a:r>
          </a:p>
          <a:p>
            <a:pPr marL="425196"/>
            <a:r>
              <a:rPr lang="en-US" dirty="0"/>
              <a:t>Current and comprehensive adaptive behavior data should be used when making the assessment decision.</a:t>
            </a:r>
          </a:p>
          <a:p>
            <a:pPr marL="425196"/>
            <a:r>
              <a:rPr lang="en-US" dirty="0"/>
              <a:t>Adaptive behavior data should be available for all domains of the </a:t>
            </a:r>
            <a:r>
              <a:rPr lang="en-US" b="1" dirty="0"/>
              <a:t>Adaptive Behavior Scale </a:t>
            </a:r>
            <a:r>
              <a:rPr lang="en-US" dirty="0"/>
              <a:t>in order to be considered comprehensive.</a:t>
            </a:r>
          </a:p>
          <a:p>
            <a:pPr marL="0" indent="0">
              <a:buNone/>
            </a:pPr>
            <a:endParaRPr lang="en-US" dirty="0"/>
          </a:p>
        </p:txBody>
      </p:sp>
    </p:spTree>
    <p:extLst>
      <p:ext uri="{BB962C8B-B14F-4D97-AF65-F5344CB8AC3E}">
        <p14:creationId xmlns:p14="http://schemas.microsoft.com/office/powerpoint/2010/main" val="4024476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Claims and Conceptual Areas in ELA</a:t>
            </a:r>
          </a:p>
        </p:txBody>
      </p:sp>
      <p:pic>
        <p:nvPicPr>
          <p:cNvPr id="6" name="Picture 5"/>
          <p:cNvPicPr>
            <a:picLocks noChangeAspect="1"/>
          </p:cNvPicPr>
          <p:nvPr/>
        </p:nvPicPr>
        <p:blipFill>
          <a:blip r:embed="rId2"/>
          <a:stretch>
            <a:fillRect/>
          </a:stretch>
        </p:blipFill>
        <p:spPr>
          <a:xfrm>
            <a:off x="1654170" y="1136822"/>
            <a:ext cx="6868600" cy="4509686"/>
          </a:xfrm>
          <a:prstGeom prst="rect">
            <a:avLst/>
          </a:prstGeom>
        </p:spPr>
      </p:pic>
    </p:spTree>
    <p:extLst>
      <p:ext uri="{BB962C8B-B14F-4D97-AF65-F5344CB8AC3E}">
        <p14:creationId xmlns:p14="http://schemas.microsoft.com/office/powerpoint/2010/main" val="490588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Claims and Conceptual Areas in Mathematics</a:t>
            </a:r>
          </a:p>
        </p:txBody>
      </p:sp>
      <p:pic>
        <p:nvPicPr>
          <p:cNvPr id="4" name="Picture 3"/>
          <p:cNvPicPr>
            <a:picLocks noChangeAspect="1"/>
          </p:cNvPicPr>
          <p:nvPr/>
        </p:nvPicPr>
        <p:blipFill>
          <a:blip r:embed="rId2"/>
          <a:stretch>
            <a:fillRect/>
          </a:stretch>
        </p:blipFill>
        <p:spPr>
          <a:xfrm>
            <a:off x="1780570" y="1360486"/>
            <a:ext cx="6065970" cy="4414345"/>
          </a:xfrm>
          <a:prstGeom prst="rect">
            <a:avLst/>
          </a:prstGeom>
        </p:spPr>
      </p:pic>
    </p:spTree>
    <p:extLst>
      <p:ext uri="{BB962C8B-B14F-4D97-AF65-F5344CB8AC3E}">
        <p14:creationId xmlns:p14="http://schemas.microsoft.com/office/powerpoint/2010/main" val="949974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DLM ELA Blueprint Example</a:t>
            </a:r>
          </a:p>
        </p:txBody>
      </p:sp>
      <p:sp>
        <p:nvSpPr>
          <p:cNvPr id="3" name="Content Placeholder 2"/>
          <p:cNvSpPr>
            <a:spLocks noGrp="1"/>
          </p:cNvSpPr>
          <p:nvPr>
            <p:ph idx="1"/>
          </p:nvPr>
        </p:nvSpPr>
        <p:spPr>
          <a:xfrm>
            <a:off x="549253" y="1214416"/>
            <a:ext cx="7533313" cy="3656691"/>
          </a:xfrm>
        </p:spPr>
        <p:txBody>
          <a:bodyPr>
            <a:normAutofit/>
          </a:bodyPr>
          <a:lstStyle/>
          <a:p>
            <a:r>
              <a:rPr lang="en-US" sz="2100"/>
              <a:t>Specific Essential Elements assessed in each grade are listed in tables</a:t>
            </a:r>
          </a:p>
        </p:txBody>
      </p:sp>
      <p:pic>
        <p:nvPicPr>
          <p:cNvPr id="5" name="Picture 4"/>
          <p:cNvPicPr>
            <a:picLocks noChangeAspect="1"/>
          </p:cNvPicPr>
          <p:nvPr/>
        </p:nvPicPr>
        <p:blipFill rotWithShape="1">
          <a:blip r:embed="rId3"/>
          <a:srcRect r="2597" b="4816"/>
          <a:stretch/>
        </p:blipFill>
        <p:spPr>
          <a:xfrm>
            <a:off x="549253" y="1942076"/>
            <a:ext cx="8232174" cy="3732220"/>
          </a:xfrm>
          <a:prstGeom prst="rect">
            <a:avLst/>
          </a:prstGeom>
        </p:spPr>
      </p:pic>
    </p:spTree>
    <p:extLst>
      <p:ext uri="{BB962C8B-B14F-4D97-AF65-F5344CB8AC3E}">
        <p14:creationId xmlns:p14="http://schemas.microsoft.com/office/powerpoint/2010/main" val="3490853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66206" y="963933"/>
            <a:ext cx="8229600" cy="857250"/>
          </a:xfrm>
        </p:spPr>
        <p:txBody>
          <a:bodyPr>
            <a:normAutofit/>
          </a:bodyPr>
          <a:lstStyle/>
          <a:p>
            <a:r>
              <a:rPr lang="en-US"/>
              <a:t>Review the Year-End Test Blueprint</a:t>
            </a:r>
          </a:p>
        </p:txBody>
      </p:sp>
      <p:pic>
        <p:nvPicPr>
          <p:cNvPr id="8" name="Picture 7"/>
          <p:cNvPicPr>
            <a:picLocks noChangeAspect="1"/>
          </p:cNvPicPr>
          <p:nvPr/>
        </p:nvPicPr>
        <p:blipFill>
          <a:blip r:embed="rId3"/>
          <a:stretch>
            <a:fillRect/>
          </a:stretch>
        </p:blipFill>
        <p:spPr>
          <a:xfrm>
            <a:off x="666206" y="1821184"/>
            <a:ext cx="8096756" cy="3620558"/>
          </a:xfrm>
          <a:prstGeom prst="rect">
            <a:avLst/>
          </a:prstGeom>
        </p:spPr>
      </p:pic>
      <p:pic>
        <p:nvPicPr>
          <p:cNvPr id="7" name="Picture 6"/>
          <p:cNvPicPr>
            <a:picLocks noChangeAspect="1"/>
          </p:cNvPicPr>
          <p:nvPr/>
        </p:nvPicPr>
        <p:blipFill>
          <a:blip r:embed="rId4"/>
          <a:stretch>
            <a:fillRect/>
          </a:stretch>
        </p:blipFill>
        <p:spPr>
          <a:xfrm>
            <a:off x="1368075" y="2389291"/>
            <a:ext cx="1063012" cy="1071449"/>
          </a:xfrm>
          <a:prstGeom prst="rect">
            <a:avLst/>
          </a:prstGeom>
        </p:spPr>
      </p:pic>
      <p:pic>
        <p:nvPicPr>
          <p:cNvPr id="5" name="Picture 4"/>
          <p:cNvPicPr>
            <a:picLocks noChangeAspect="1"/>
          </p:cNvPicPr>
          <p:nvPr/>
        </p:nvPicPr>
        <p:blipFill>
          <a:blip r:embed="rId4"/>
          <a:stretch>
            <a:fillRect/>
          </a:stretch>
        </p:blipFill>
        <p:spPr>
          <a:xfrm rot="21384286">
            <a:off x="1334341" y="4314759"/>
            <a:ext cx="1085413" cy="1094027"/>
          </a:xfrm>
          <a:prstGeom prst="rect">
            <a:avLst/>
          </a:prstGeom>
        </p:spPr>
      </p:pic>
      <p:pic>
        <p:nvPicPr>
          <p:cNvPr id="6" name="Picture 5"/>
          <p:cNvPicPr>
            <a:picLocks noChangeAspect="1"/>
          </p:cNvPicPr>
          <p:nvPr/>
        </p:nvPicPr>
        <p:blipFill>
          <a:blip r:embed="rId4"/>
          <a:stretch>
            <a:fillRect/>
          </a:stretch>
        </p:blipFill>
        <p:spPr>
          <a:xfrm>
            <a:off x="1368075" y="2755735"/>
            <a:ext cx="1017946" cy="1026025"/>
          </a:xfrm>
          <a:prstGeom prst="rect">
            <a:avLst/>
          </a:prstGeom>
        </p:spPr>
      </p:pic>
    </p:spTree>
    <p:extLst>
      <p:ext uri="{BB962C8B-B14F-4D97-AF65-F5344CB8AC3E}">
        <p14:creationId xmlns:p14="http://schemas.microsoft.com/office/powerpoint/2010/main" val="14833587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DLM Mathematics Blueprint Example</a:t>
            </a:r>
          </a:p>
        </p:txBody>
      </p:sp>
      <p:sp>
        <p:nvSpPr>
          <p:cNvPr id="3" name="Content Placeholder 2"/>
          <p:cNvSpPr>
            <a:spLocks noGrp="1"/>
          </p:cNvSpPr>
          <p:nvPr>
            <p:ph idx="1"/>
          </p:nvPr>
        </p:nvSpPr>
        <p:spPr>
          <a:xfrm>
            <a:off x="1193248" y="1387991"/>
            <a:ext cx="7533313" cy="3394472"/>
          </a:xfrm>
        </p:spPr>
        <p:txBody>
          <a:bodyPr/>
          <a:lstStyle/>
          <a:p>
            <a:r>
              <a:rPr lang="en-US"/>
              <a:t>Specific Essential Elements assessed in each grade are listed in tables</a:t>
            </a:r>
          </a:p>
          <a:p>
            <a:endParaRPr lang="en-US"/>
          </a:p>
        </p:txBody>
      </p:sp>
      <p:pic>
        <p:nvPicPr>
          <p:cNvPr id="4" name="Picture 3"/>
          <p:cNvPicPr>
            <a:picLocks noChangeAspect="1"/>
          </p:cNvPicPr>
          <p:nvPr/>
        </p:nvPicPr>
        <p:blipFill>
          <a:blip r:embed="rId3"/>
          <a:stretch>
            <a:fillRect/>
          </a:stretch>
        </p:blipFill>
        <p:spPr>
          <a:xfrm>
            <a:off x="1355306" y="2318139"/>
            <a:ext cx="7554895" cy="3217688"/>
          </a:xfrm>
          <a:prstGeom prst="rect">
            <a:avLst/>
          </a:prstGeom>
        </p:spPr>
      </p:pic>
    </p:spTree>
    <p:extLst>
      <p:ext uri="{BB962C8B-B14F-4D97-AF65-F5344CB8AC3E}">
        <p14:creationId xmlns:p14="http://schemas.microsoft.com/office/powerpoint/2010/main" val="3023375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Linkage Levels within Essential </a:t>
            </a:r>
            <a:r>
              <a:rPr lang="en-US" sz="3000" dirty="0" smtClean="0"/>
              <a:t>Elements</a:t>
            </a:r>
            <a:br>
              <a:rPr lang="en-US" sz="3000" dirty="0" smtClean="0"/>
            </a:br>
            <a:r>
              <a:rPr lang="en-US" sz="3000" dirty="0" smtClean="0"/>
              <a:t>(ELA Example)</a:t>
            </a:r>
            <a:endParaRPr lang="en-US" dirty="0"/>
          </a:p>
        </p:txBody>
      </p:sp>
      <p:sp>
        <p:nvSpPr>
          <p:cNvPr id="3" name="Text Placeholder 2"/>
          <p:cNvSpPr>
            <a:spLocks noGrp="1"/>
          </p:cNvSpPr>
          <p:nvPr>
            <p:ph type="body" idx="1"/>
          </p:nvPr>
        </p:nvSpPr>
        <p:spPr>
          <a:xfrm>
            <a:off x="1408279" y="1417638"/>
            <a:ext cx="4040188" cy="479822"/>
          </a:xfrm>
        </p:spPr>
        <p:txBody>
          <a:bodyPr/>
          <a:lstStyle/>
          <a:p>
            <a:r>
              <a:rPr lang="en-US"/>
              <a:t>Essential Element</a:t>
            </a:r>
          </a:p>
        </p:txBody>
      </p:sp>
      <p:sp>
        <p:nvSpPr>
          <p:cNvPr id="4" name="Content Placeholder 3"/>
          <p:cNvSpPr>
            <a:spLocks noGrp="1"/>
          </p:cNvSpPr>
          <p:nvPr>
            <p:ph sz="half" idx="2"/>
          </p:nvPr>
        </p:nvSpPr>
        <p:spPr>
          <a:xfrm>
            <a:off x="1335253" y="2011460"/>
            <a:ext cx="3670367" cy="2963466"/>
          </a:xfrm>
        </p:spPr>
        <p:txBody>
          <a:bodyPr/>
          <a:lstStyle/>
          <a:p>
            <a:r>
              <a:rPr lang="en-US"/>
              <a:t>After selecting an Essential Element, the linkage level is selected for instruction and assessment.</a:t>
            </a:r>
          </a:p>
          <a:p>
            <a:endParaRPr lang="en-US"/>
          </a:p>
          <a:p>
            <a:endParaRPr lang="en-US"/>
          </a:p>
        </p:txBody>
      </p:sp>
      <p:sp>
        <p:nvSpPr>
          <p:cNvPr id="5" name="Text Placeholder 4"/>
          <p:cNvSpPr>
            <a:spLocks noGrp="1"/>
          </p:cNvSpPr>
          <p:nvPr>
            <p:ph type="body" sz="quarter" idx="3"/>
          </p:nvPr>
        </p:nvSpPr>
        <p:spPr>
          <a:xfrm>
            <a:off x="5078646" y="1330388"/>
            <a:ext cx="4041775" cy="479822"/>
          </a:xfrm>
        </p:spPr>
        <p:txBody>
          <a:bodyPr/>
          <a:lstStyle/>
          <a:p>
            <a:r>
              <a:rPr lang="en-US"/>
              <a:t>Linkage Levels</a:t>
            </a:r>
          </a:p>
        </p:txBody>
      </p:sp>
      <p:pic>
        <p:nvPicPr>
          <p:cNvPr id="7" name="Picture 6"/>
          <p:cNvPicPr>
            <a:picLocks noChangeAspect="1"/>
          </p:cNvPicPr>
          <p:nvPr/>
        </p:nvPicPr>
        <p:blipFill>
          <a:blip r:embed="rId3"/>
          <a:stretch>
            <a:fillRect/>
          </a:stretch>
        </p:blipFill>
        <p:spPr>
          <a:xfrm>
            <a:off x="2088769" y="3493193"/>
            <a:ext cx="2028684" cy="1595733"/>
          </a:xfrm>
          <a:prstGeom prst="rect">
            <a:avLst/>
          </a:prstGeom>
        </p:spPr>
      </p:pic>
      <p:pic>
        <p:nvPicPr>
          <p:cNvPr id="8" name="Picture 7"/>
          <p:cNvPicPr>
            <a:picLocks noChangeAspect="1"/>
          </p:cNvPicPr>
          <p:nvPr/>
        </p:nvPicPr>
        <p:blipFill>
          <a:blip r:embed="rId4"/>
          <a:stretch>
            <a:fillRect/>
          </a:stretch>
        </p:blipFill>
        <p:spPr>
          <a:xfrm>
            <a:off x="4870969" y="1826120"/>
            <a:ext cx="3729333" cy="3856288"/>
          </a:xfrm>
          <a:prstGeom prst="rect">
            <a:avLst/>
          </a:prstGeom>
        </p:spPr>
      </p:pic>
    </p:spTree>
    <p:extLst>
      <p:ext uri="{BB962C8B-B14F-4D97-AF65-F5344CB8AC3E}">
        <p14:creationId xmlns:p14="http://schemas.microsoft.com/office/powerpoint/2010/main" val="26402468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3020" t="6806" r="2722" b="16830"/>
          <a:stretch/>
        </p:blipFill>
        <p:spPr>
          <a:xfrm>
            <a:off x="5078646" y="1920477"/>
            <a:ext cx="3398089" cy="3890603"/>
          </a:xfrm>
          <a:prstGeom prst="rect">
            <a:avLst/>
          </a:prstGeom>
        </p:spPr>
      </p:pic>
      <p:sp>
        <p:nvSpPr>
          <p:cNvPr id="2" name="Title 1"/>
          <p:cNvSpPr>
            <a:spLocks noGrp="1"/>
          </p:cNvSpPr>
          <p:nvPr>
            <p:ph type="title"/>
          </p:nvPr>
        </p:nvSpPr>
        <p:spPr/>
        <p:txBody>
          <a:bodyPr/>
          <a:lstStyle/>
          <a:p>
            <a:r>
              <a:rPr lang="en-US" sz="3000" dirty="0"/>
              <a:t>Linkage Levels within Essential </a:t>
            </a:r>
            <a:r>
              <a:rPr lang="en-US" sz="3000" dirty="0" smtClean="0"/>
              <a:t>Elements</a:t>
            </a:r>
            <a:br>
              <a:rPr lang="en-US" sz="3000" dirty="0" smtClean="0"/>
            </a:br>
            <a:r>
              <a:rPr lang="en-US" sz="3000" dirty="0" smtClean="0"/>
              <a:t>(Math Example)</a:t>
            </a:r>
            <a:endParaRPr lang="en-US" dirty="0"/>
          </a:p>
        </p:txBody>
      </p:sp>
      <p:sp>
        <p:nvSpPr>
          <p:cNvPr id="3" name="Text Placeholder 2"/>
          <p:cNvSpPr>
            <a:spLocks noGrp="1"/>
          </p:cNvSpPr>
          <p:nvPr>
            <p:ph type="body" idx="1"/>
          </p:nvPr>
        </p:nvSpPr>
        <p:spPr>
          <a:xfrm>
            <a:off x="1408279" y="1417638"/>
            <a:ext cx="4040188" cy="479822"/>
          </a:xfrm>
        </p:spPr>
        <p:txBody>
          <a:bodyPr/>
          <a:lstStyle/>
          <a:p>
            <a:r>
              <a:rPr lang="en-US"/>
              <a:t>Essential Element</a:t>
            </a:r>
          </a:p>
        </p:txBody>
      </p:sp>
      <p:sp>
        <p:nvSpPr>
          <p:cNvPr id="4" name="Content Placeholder 3"/>
          <p:cNvSpPr>
            <a:spLocks noGrp="1"/>
          </p:cNvSpPr>
          <p:nvPr>
            <p:ph sz="half" idx="2"/>
          </p:nvPr>
        </p:nvSpPr>
        <p:spPr>
          <a:xfrm>
            <a:off x="1229536" y="1999103"/>
            <a:ext cx="3670367" cy="2963466"/>
          </a:xfrm>
        </p:spPr>
        <p:txBody>
          <a:bodyPr/>
          <a:lstStyle/>
          <a:p>
            <a:r>
              <a:rPr lang="en-US"/>
              <a:t>After selecting an Essential Element, the linkage level is selected for instruction and assessment.</a:t>
            </a:r>
          </a:p>
          <a:p>
            <a:endParaRPr lang="en-US"/>
          </a:p>
          <a:p>
            <a:endParaRPr lang="en-US"/>
          </a:p>
        </p:txBody>
      </p:sp>
      <p:sp>
        <p:nvSpPr>
          <p:cNvPr id="5" name="Text Placeholder 4"/>
          <p:cNvSpPr>
            <a:spLocks noGrp="1"/>
          </p:cNvSpPr>
          <p:nvPr>
            <p:ph type="body" sz="quarter" idx="3"/>
          </p:nvPr>
        </p:nvSpPr>
        <p:spPr>
          <a:xfrm>
            <a:off x="5005620" y="1348193"/>
            <a:ext cx="4041775" cy="479822"/>
          </a:xfrm>
        </p:spPr>
        <p:txBody>
          <a:bodyPr/>
          <a:lstStyle/>
          <a:p>
            <a:r>
              <a:rPr lang="en-US"/>
              <a:t>Linkage Levels</a:t>
            </a:r>
          </a:p>
        </p:txBody>
      </p:sp>
      <p:pic>
        <p:nvPicPr>
          <p:cNvPr id="8" name="Picture 7"/>
          <p:cNvPicPr>
            <a:picLocks noChangeAspect="1"/>
          </p:cNvPicPr>
          <p:nvPr/>
        </p:nvPicPr>
        <p:blipFill>
          <a:blip r:embed="rId4"/>
          <a:stretch>
            <a:fillRect/>
          </a:stretch>
        </p:blipFill>
        <p:spPr>
          <a:xfrm>
            <a:off x="1984037" y="3408083"/>
            <a:ext cx="2196885" cy="2004176"/>
          </a:xfrm>
          <a:prstGeom prst="rect">
            <a:avLst/>
          </a:prstGeom>
        </p:spPr>
      </p:pic>
    </p:spTree>
    <p:extLst>
      <p:ext uri="{BB962C8B-B14F-4D97-AF65-F5344CB8AC3E}">
        <p14:creationId xmlns:p14="http://schemas.microsoft.com/office/powerpoint/2010/main" val="42739280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Creating Instructional Units In Your Classroom</a:t>
            </a:r>
          </a:p>
        </p:txBody>
      </p:sp>
      <p:sp>
        <p:nvSpPr>
          <p:cNvPr id="3" name="Text Placeholder 2"/>
          <p:cNvSpPr>
            <a:spLocks noGrp="1"/>
          </p:cNvSpPr>
          <p:nvPr>
            <p:ph type="body" idx="1"/>
          </p:nvPr>
        </p:nvSpPr>
        <p:spPr/>
        <p:txBody>
          <a:bodyPr/>
          <a:lstStyle/>
          <a:p>
            <a:r>
              <a:rPr lang="en-US"/>
              <a:t>ELA Grade 3	</a:t>
            </a:r>
          </a:p>
        </p:txBody>
      </p:sp>
      <p:sp>
        <p:nvSpPr>
          <p:cNvPr id="5" name="Text Placeholder 4"/>
          <p:cNvSpPr>
            <a:spLocks noGrp="1"/>
          </p:cNvSpPr>
          <p:nvPr>
            <p:ph type="body" sz="quarter" idx="3"/>
          </p:nvPr>
        </p:nvSpPr>
        <p:spPr/>
        <p:txBody>
          <a:bodyPr/>
          <a:lstStyle/>
          <a:p>
            <a:r>
              <a:rPr lang="en-US"/>
              <a:t>ELA Grade 4</a:t>
            </a:r>
          </a:p>
        </p:txBody>
      </p:sp>
      <p:sp>
        <p:nvSpPr>
          <p:cNvPr id="16" name="TextBox 15"/>
          <p:cNvSpPr txBox="1"/>
          <p:nvPr/>
        </p:nvSpPr>
        <p:spPr>
          <a:xfrm>
            <a:off x="385308" y="4302927"/>
            <a:ext cx="3962581" cy="738664"/>
          </a:xfrm>
          <a:prstGeom prst="rect">
            <a:avLst/>
          </a:prstGeom>
          <a:noFill/>
        </p:spPr>
        <p:txBody>
          <a:bodyPr wrap="square" rtlCol="0">
            <a:spAutoFit/>
          </a:bodyPr>
          <a:lstStyle/>
          <a:p>
            <a:pPr marL="557213" lvl="1" indent="-214313" defTabSz="342900">
              <a:buFont typeface="Arial" panose="020B0604020202020204" pitchFamily="34" charset="0"/>
              <a:buChar char="•"/>
            </a:pPr>
            <a:r>
              <a:rPr lang="en-US" sz="2100">
                <a:solidFill>
                  <a:prstClr val="black"/>
                </a:solidFill>
                <a:latin typeface="Calibri"/>
              </a:rPr>
              <a:t>Grade 3 ELA: EE.RI.3.2</a:t>
            </a:r>
          </a:p>
          <a:p>
            <a:pPr marL="900113" lvl="2" indent="-214313" defTabSz="342900">
              <a:buFont typeface="Arial" panose="020B0604020202020204" pitchFamily="34" charset="0"/>
              <a:buChar char="•"/>
            </a:pPr>
            <a:r>
              <a:rPr lang="en-US" sz="2100">
                <a:solidFill>
                  <a:prstClr val="black"/>
                </a:solidFill>
                <a:latin typeface="Calibri"/>
              </a:rPr>
              <a:t>Identify details in a text </a:t>
            </a:r>
          </a:p>
        </p:txBody>
      </p:sp>
      <p:sp>
        <p:nvSpPr>
          <p:cNvPr id="17" name="TextBox 16"/>
          <p:cNvSpPr txBox="1"/>
          <p:nvPr/>
        </p:nvSpPr>
        <p:spPr>
          <a:xfrm>
            <a:off x="4682214" y="4319604"/>
            <a:ext cx="3962581" cy="1061829"/>
          </a:xfrm>
          <a:prstGeom prst="rect">
            <a:avLst/>
          </a:prstGeom>
          <a:noFill/>
        </p:spPr>
        <p:txBody>
          <a:bodyPr wrap="square" rtlCol="0">
            <a:spAutoFit/>
          </a:bodyPr>
          <a:lstStyle/>
          <a:p>
            <a:pPr marL="557213" lvl="1" indent="-214313" defTabSz="342900">
              <a:buFont typeface="Arial" panose="020B0604020202020204" pitchFamily="34" charset="0"/>
              <a:buChar char="•"/>
            </a:pPr>
            <a:r>
              <a:rPr lang="en-US" sz="2100">
                <a:solidFill>
                  <a:prstClr val="black"/>
                </a:solidFill>
                <a:latin typeface="Calibri"/>
              </a:rPr>
              <a:t>Grade 4 ELA: EE.RI.4.1 and EE.RI.4.9</a:t>
            </a:r>
          </a:p>
          <a:p>
            <a:pPr marL="900113" lvl="2" indent="-214313" defTabSz="342900">
              <a:buFont typeface="Arial" panose="020B0604020202020204" pitchFamily="34" charset="0"/>
              <a:buChar char="•"/>
            </a:pPr>
            <a:r>
              <a:rPr lang="en-US" sz="2100">
                <a:solidFill>
                  <a:prstClr val="black"/>
                </a:solidFill>
                <a:latin typeface="Calibri"/>
              </a:rPr>
              <a:t>Use details from the text </a:t>
            </a:r>
          </a:p>
        </p:txBody>
      </p:sp>
      <p:pic>
        <p:nvPicPr>
          <p:cNvPr id="8" name="Picture 7"/>
          <p:cNvPicPr>
            <a:picLocks noChangeAspect="1"/>
          </p:cNvPicPr>
          <p:nvPr/>
        </p:nvPicPr>
        <p:blipFill>
          <a:blip r:embed="rId3"/>
          <a:stretch>
            <a:fillRect/>
          </a:stretch>
        </p:blipFill>
        <p:spPr>
          <a:xfrm>
            <a:off x="155706" y="2439352"/>
            <a:ext cx="4418788" cy="1880252"/>
          </a:xfrm>
          <a:prstGeom prst="rect">
            <a:avLst/>
          </a:prstGeom>
        </p:spPr>
      </p:pic>
      <p:pic>
        <p:nvPicPr>
          <p:cNvPr id="9" name="Picture 8"/>
          <p:cNvPicPr>
            <a:picLocks noChangeAspect="1"/>
          </p:cNvPicPr>
          <p:nvPr/>
        </p:nvPicPr>
        <p:blipFill>
          <a:blip r:embed="rId4"/>
          <a:stretch>
            <a:fillRect/>
          </a:stretch>
        </p:blipFill>
        <p:spPr>
          <a:xfrm>
            <a:off x="4804096" y="2396030"/>
            <a:ext cx="4038671" cy="1991093"/>
          </a:xfrm>
          <a:prstGeom prst="rect">
            <a:avLst/>
          </a:prstGeom>
        </p:spPr>
      </p:pic>
      <p:sp>
        <p:nvSpPr>
          <p:cNvPr id="11" name="Left Arrow 10"/>
          <p:cNvSpPr/>
          <p:nvPr/>
        </p:nvSpPr>
        <p:spPr>
          <a:xfrm>
            <a:off x="2980302" y="2971773"/>
            <a:ext cx="691288" cy="30371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3" name="Left Arrow 12"/>
          <p:cNvSpPr/>
          <p:nvPr/>
        </p:nvSpPr>
        <p:spPr>
          <a:xfrm>
            <a:off x="7636118" y="2773100"/>
            <a:ext cx="756602" cy="34396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5" name="Left Arrow 14"/>
          <p:cNvSpPr/>
          <p:nvPr/>
        </p:nvSpPr>
        <p:spPr>
          <a:xfrm>
            <a:off x="7750418" y="3441489"/>
            <a:ext cx="756602" cy="34396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Tree>
    <p:extLst>
      <p:ext uri="{BB962C8B-B14F-4D97-AF65-F5344CB8AC3E}">
        <p14:creationId xmlns:p14="http://schemas.microsoft.com/office/powerpoint/2010/main" val="39807876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Creating an Instructional Unit in Your Classroom</a:t>
            </a:r>
          </a:p>
        </p:txBody>
      </p:sp>
      <p:pic>
        <p:nvPicPr>
          <p:cNvPr id="8" name="Picture 7"/>
          <p:cNvPicPr>
            <a:picLocks noChangeAspect="1"/>
          </p:cNvPicPr>
          <p:nvPr/>
        </p:nvPicPr>
        <p:blipFill>
          <a:blip r:embed="rId3"/>
          <a:stretch>
            <a:fillRect/>
          </a:stretch>
        </p:blipFill>
        <p:spPr>
          <a:xfrm>
            <a:off x="616395" y="1877614"/>
            <a:ext cx="8299358" cy="3531485"/>
          </a:xfrm>
          <a:prstGeom prst="rect">
            <a:avLst/>
          </a:prstGeom>
        </p:spPr>
      </p:pic>
      <p:sp>
        <p:nvSpPr>
          <p:cNvPr id="7" name="Left Arrow 6"/>
          <p:cNvSpPr/>
          <p:nvPr/>
        </p:nvSpPr>
        <p:spPr>
          <a:xfrm>
            <a:off x="6620957" y="4619353"/>
            <a:ext cx="737007" cy="33963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5" name="Left Arrow 4"/>
          <p:cNvSpPr/>
          <p:nvPr/>
        </p:nvSpPr>
        <p:spPr>
          <a:xfrm>
            <a:off x="4388183" y="2982241"/>
            <a:ext cx="755780" cy="362498"/>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6" name="Left Arrow 5"/>
          <p:cNvSpPr/>
          <p:nvPr/>
        </p:nvSpPr>
        <p:spPr>
          <a:xfrm>
            <a:off x="7738366" y="2650575"/>
            <a:ext cx="737007" cy="33963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Tree>
    <p:extLst>
      <p:ext uri="{BB962C8B-B14F-4D97-AF65-F5344CB8AC3E}">
        <p14:creationId xmlns:p14="http://schemas.microsoft.com/office/powerpoint/2010/main" val="31860839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9482" y="2016160"/>
            <a:ext cx="7514767" cy="1972855"/>
            <a:chOff x="640693" y="2394094"/>
            <a:chExt cx="6815137" cy="1508915"/>
          </a:xfrm>
        </p:grpSpPr>
        <p:pic>
          <p:nvPicPr>
            <p:cNvPr id="7" name="Picture 6"/>
            <p:cNvPicPr>
              <a:picLocks noChangeAspect="1"/>
            </p:cNvPicPr>
            <p:nvPr/>
          </p:nvPicPr>
          <p:blipFill rotWithShape="1">
            <a:blip r:embed="rId3"/>
            <a:srcRect b="52385"/>
            <a:stretch/>
          </p:blipFill>
          <p:spPr>
            <a:xfrm>
              <a:off x="640693" y="2394094"/>
              <a:ext cx="6374622" cy="1508915"/>
            </a:xfrm>
            <a:prstGeom prst="rect">
              <a:avLst/>
            </a:prstGeom>
          </p:spPr>
        </p:pic>
        <p:sp>
          <p:nvSpPr>
            <p:cNvPr id="11" name="Left Arrow 10"/>
            <p:cNvSpPr/>
            <p:nvPr/>
          </p:nvSpPr>
          <p:spPr>
            <a:xfrm>
              <a:off x="6718823" y="3556517"/>
              <a:ext cx="737007" cy="33963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grpSp>
      <p:sp>
        <p:nvSpPr>
          <p:cNvPr id="2" name="Title 1"/>
          <p:cNvSpPr>
            <a:spLocks noGrp="1"/>
          </p:cNvSpPr>
          <p:nvPr>
            <p:ph type="title"/>
          </p:nvPr>
        </p:nvSpPr>
        <p:spPr/>
        <p:txBody>
          <a:bodyPr>
            <a:normAutofit/>
          </a:bodyPr>
          <a:lstStyle/>
          <a:p>
            <a:r>
              <a:rPr lang="en-US"/>
              <a:t>Creating an Instructional Unit in Your Classroom</a:t>
            </a:r>
          </a:p>
        </p:txBody>
      </p:sp>
      <p:sp>
        <p:nvSpPr>
          <p:cNvPr id="4" name="Text Placeholder 3"/>
          <p:cNvSpPr>
            <a:spLocks noGrp="1"/>
          </p:cNvSpPr>
          <p:nvPr>
            <p:ph type="body" idx="1"/>
          </p:nvPr>
        </p:nvSpPr>
        <p:spPr>
          <a:xfrm>
            <a:off x="529482" y="1517485"/>
            <a:ext cx="4040188" cy="479822"/>
          </a:xfrm>
        </p:spPr>
        <p:txBody>
          <a:bodyPr/>
          <a:lstStyle/>
          <a:p>
            <a:r>
              <a:rPr lang="en-US"/>
              <a:t>Mathematics Grade 3</a:t>
            </a:r>
          </a:p>
        </p:txBody>
      </p:sp>
      <p:sp>
        <p:nvSpPr>
          <p:cNvPr id="6" name="Text Placeholder 5"/>
          <p:cNvSpPr>
            <a:spLocks noGrp="1"/>
          </p:cNvSpPr>
          <p:nvPr>
            <p:ph type="body" sz="quarter" idx="3"/>
          </p:nvPr>
        </p:nvSpPr>
        <p:spPr>
          <a:xfrm>
            <a:off x="639106" y="4050681"/>
            <a:ext cx="4041775" cy="479822"/>
          </a:xfrm>
        </p:spPr>
        <p:txBody>
          <a:bodyPr/>
          <a:lstStyle/>
          <a:p>
            <a:r>
              <a:rPr lang="en-US"/>
              <a:t>Mathematics Grade 4</a:t>
            </a:r>
          </a:p>
        </p:txBody>
      </p:sp>
      <p:grpSp>
        <p:nvGrpSpPr>
          <p:cNvPr id="5" name="Group 4"/>
          <p:cNvGrpSpPr/>
          <p:nvPr/>
        </p:nvGrpSpPr>
        <p:grpSpPr>
          <a:xfrm>
            <a:off x="405914" y="4530503"/>
            <a:ext cx="8392098" cy="1882654"/>
            <a:chOff x="634698" y="4284212"/>
            <a:chExt cx="6925097" cy="1355009"/>
          </a:xfrm>
        </p:grpSpPr>
        <p:pic>
          <p:nvPicPr>
            <p:cNvPr id="10" name="Picture 9"/>
            <p:cNvPicPr>
              <a:picLocks noChangeAspect="1"/>
            </p:cNvPicPr>
            <p:nvPr/>
          </p:nvPicPr>
          <p:blipFill rotWithShape="1">
            <a:blip r:embed="rId4"/>
            <a:srcRect b="56666"/>
            <a:stretch/>
          </p:blipFill>
          <p:spPr>
            <a:xfrm>
              <a:off x="634698" y="4284212"/>
              <a:ext cx="6925097" cy="1299723"/>
            </a:xfrm>
            <a:prstGeom prst="rect">
              <a:avLst/>
            </a:prstGeom>
          </p:spPr>
        </p:pic>
        <p:sp>
          <p:nvSpPr>
            <p:cNvPr id="12" name="Left Arrow 11"/>
            <p:cNvSpPr/>
            <p:nvPr/>
          </p:nvSpPr>
          <p:spPr>
            <a:xfrm>
              <a:off x="5140865" y="5299587"/>
              <a:ext cx="737007" cy="33963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grpSp>
    </p:spTree>
    <p:extLst>
      <p:ext uri="{BB962C8B-B14F-4D97-AF65-F5344CB8AC3E}">
        <p14:creationId xmlns:p14="http://schemas.microsoft.com/office/powerpoint/2010/main" val="1089862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mmunication, Self-Care, Home Living, Social, Motor,  Practical Academics, and Community" title="Adaptive Behavior Char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97160" y="1990726"/>
            <a:ext cx="574684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417638"/>
            <a:ext cx="7829550" cy="4708525"/>
          </a:xfrm>
        </p:spPr>
        <p:txBody>
          <a:bodyPr>
            <a:normAutofit/>
          </a:bodyPr>
          <a:lstStyle/>
          <a:p>
            <a:pPr marL="0" indent="0">
              <a:buNone/>
            </a:pPr>
            <a:r>
              <a:rPr lang="en-US" dirty="0"/>
              <a:t>Adaptive </a:t>
            </a:r>
            <a:r>
              <a:rPr lang="en-US" dirty="0" smtClean="0"/>
              <a:t>Behavior Domains</a:t>
            </a:r>
          </a:p>
          <a:p>
            <a:r>
              <a:rPr lang="en-US" sz="2800" dirty="0" smtClean="0"/>
              <a:t>Communication</a:t>
            </a:r>
          </a:p>
          <a:p>
            <a:r>
              <a:rPr lang="en-US" sz="2800" dirty="0" smtClean="0"/>
              <a:t>Daily Living Skills</a:t>
            </a:r>
          </a:p>
          <a:p>
            <a:r>
              <a:rPr lang="en-US" sz="2800" dirty="0" smtClean="0"/>
              <a:t>Socialization</a:t>
            </a:r>
          </a:p>
          <a:p>
            <a:r>
              <a:rPr lang="en-US" sz="2800" dirty="0" smtClean="0"/>
              <a:t>Motor Skills</a:t>
            </a:r>
          </a:p>
          <a:p>
            <a:pPr lvl="1"/>
            <a:r>
              <a:rPr lang="en-US" sz="2400" dirty="0" smtClean="0"/>
              <a:t>Fine and Gross</a:t>
            </a:r>
            <a:endParaRPr lang="en-US" sz="2400" dirty="0"/>
          </a:p>
        </p:txBody>
      </p:sp>
      <p:sp>
        <p:nvSpPr>
          <p:cNvPr id="2" name="Title 1"/>
          <p:cNvSpPr>
            <a:spLocks noGrp="1"/>
          </p:cNvSpPr>
          <p:nvPr>
            <p:ph type="title"/>
          </p:nvPr>
        </p:nvSpPr>
        <p:spPr/>
        <p:txBody>
          <a:bodyPr/>
          <a:lstStyle/>
          <a:p>
            <a:r>
              <a:rPr lang="en-US" dirty="0"/>
              <a:t>OAAP Participation - 2</a:t>
            </a:r>
          </a:p>
        </p:txBody>
      </p:sp>
    </p:spTree>
    <p:extLst>
      <p:ext uri="{BB962C8B-B14F-4D97-AF65-F5344CB8AC3E}">
        <p14:creationId xmlns:p14="http://schemas.microsoft.com/office/powerpoint/2010/main" val="1374850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Instruction and Assessment </a:t>
            </a:r>
            <a:r>
              <a:rPr lang="en-US" dirty="0" smtClean="0"/>
              <a:t>Process</a:t>
            </a:r>
            <a:endParaRPr lang="en-US" dirty="0"/>
          </a:p>
        </p:txBody>
      </p:sp>
      <p:sp>
        <p:nvSpPr>
          <p:cNvPr id="5" name="TextBox 4">
            <a:extLst>
              <a:ext uri="{FF2B5EF4-FFF2-40B4-BE49-F238E27FC236}">
                <a16:creationId xmlns:a16="http://schemas.microsoft.com/office/drawing/2014/main" id="{E1B93A66-2721-0D43-844F-86FB646ACFE2}"/>
              </a:ext>
            </a:extLst>
          </p:cNvPr>
          <p:cNvSpPr txBox="1"/>
          <p:nvPr/>
        </p:nvSpPr>
        <p:spPr>
          <a:xfrm>
            <a:off x="2458848" y="4182772"/>
            <a:ext cx="5570035" cy="738664"/>
          </a:xfrm>
          <a:prstGeom prst="rect">
            <a:avLst/>
          </a:prstGeom>
          <a:noFill/>
        </p:spPr>
        <p:txBody>
          <a:bodyPr wrap="square" rtlCol="0">
            <a:spAutoFit/>
          </a:bodyPr>
          <a:lstStyle/>
          <a:p>
            <a:pPr algn="ctr" defTabSz="342900"/>
            <a:r>
              <a:rPr lang="en-US" sz="2100" b="1" i="1">
                <a:solidFill>
                  <a:prstClr val="black"/>
                </a:solidFill>
                <a:latin typeface="Calibri"/>
              </a:rPr>
              <a:t>Repeat this process throughout the instructionally embedded assessments window.</a:t>
            </a:r>
          </a:p>
        </p:txBody>
      </p:sp>
      <p:graphicFrame>
        <p:nvGraphicFramePr>
          <p:cNvPr id="4" name="Diagram 3">
            <a:extLst>
              <a:ext uri="{FF2B5EF4-FFF2-40B4-BE49-F238E27FC236}">
                <a16:creationId xmlns:a16="http://schemas.microsoft.com/office/drawing/2014/main" id="{A777EE39-492D-A847-BE1B-2F1713769B66}"/>
              </a:ext>
            </a:extLst>
          </p:cNvPr>
          <p:cNvGraphicFramePr/>
          <p:nvPr/>
        </p:nvGraphicFramePr>
        <p:xfrm>
          <a:off x="1657815" y="2166435"/>
          <a:ext cx="7291039" cy="2655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3484408" y="2373963"/>
            <a:ext cx="1964987" cy="2091447"/>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454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Steps to using Instructionally embedded assessments in the instruction and assessment planner</a:t>
            </a:r>
          </a:p>
        </p:txBody>
      </p:sp>
    </p:spTree>
    <p:extLst>
      <p:ext uri="{BB962C8B-B14F-4D97-AF65-F5344CB8AC3E}">
        <p14:creationId xmlns:p14="http://schemas.microsoft.com/office/powerpoint/2010/main" val="31897684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Access to the Instruction and Assessment Planner</a:t>
            </a:r>
          </a:p>
        </p:txBody>
      </p:sp>
      <p:sp>
        <p:nvSpPr>
          <p:cNvPr id="3" name="Content Placeholder 2"/>
          <p:cNvSpPr>
            <a:spLocks noGrp="1"/>
          </p:cNvSpPr>
          <p:nvPr>
            <p:ph idx="1"/>
          </p:nvPr>
        </p:nvSpPr>
        <p:spPr/>
        <p:txBody>
          <a:bodyPr>
            <a:normAutofit/>
          </a:bodyPr>
          <a:lstStyle/>
          <a:p>
            <a:r>
              <a:rPr lang="en-US"/>
              <a:t>Instructionally Embedded Window must be open</a:t>
            </a:r>
          </a:p>
          <a:p>
            <a:r>
              <a:rPr lang="en-US"/>
              <a:t>Teacher must have</a:t>
            </a:r>
          </a:p>
          <a:p>
            <a:pPr lvl="1"/>
            <a:r>
              <a:rPr lang="en-US"/>
              <a:t>Signed security agreement</a:t>
            </a:r>
          </a:p>
          <a:p>
            <a:pPr lvl="1"/>
            <a:r>
              <a:rPr lang="en-US"/>
              <a:t>Completed required test administrator training</a:t>
            </a:r>
          </a:p>
          <a:p>
            <a:r>
              <a:rPr lang="en-US"/>
              <a:t>Student(s) must be</a:t>
            </a:r>
          </a:p>
          <a:p>
            <a:pPr lvl="1"/>
            <a:r>
              <a:rPr lang="en-US"/>
              <a:t>Enrolled</a:t>
            </a:r>
          </a:p>
          <a:p>
            <a:pPr lvl="1"/>
            <a:r>
              <a:rPr lang="en-US"/>
              <a:t>Rostered to the teacher for the subject</a:t>
            </a:r>
          </a:p>
          <a:p>
            <a:pPr lvl="1"/>
            <a:r>
              <a:rPr lang="en-US"/>
              <a:t>Have a completed First Contact survey</a:t>
            </a:r>
          </a:p>
        </p:txBody>
      </p:sp>
    </p:spTree>
    <p:extLst>
      <p:ext uri="{BB962C8B-B14F-4D97-AF65-F5344CB8AC3E}">
        <p14:creationId xmlns:p14="http://schemas.microsoft.com/office/powerpoint/2010/main" val="22870565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Step One: Log in to Educator Portal</a:t>
            </a:r>
          </a:p>
        </p:txBody>
      </p:sp>
      <p:pic>
        <p:nvPicPr>
          <p:cNvPr id="2" name="Picture 1"/>
          <p:cNvPicPr>
            <a:picLocks noChangeAspect="1"/>
          </p:cNvPicPr>
          <p:nvPr/>
        </p:nvPicPr>
        <p:blipFill>
          <a:blip r:embed="rId3"/>
          <a:stretch>
            <a:fillRect/>
          </a:stretch>
        </p:blipFill>
        <p:spPr>
          <a:xfrm>
            <a:off x="2792626" y="1513919"/>
            <a:ext cx="4229486" cy="3836876"/>
          </a:xfrm>
          <a:prstGeom prst="rect">
            <a:avLst/>
          </a:prstGeom>
        </p:spPr>
      </p:pic>
    </p:spTree>
    <p:extLst>
      <p:ext uri="{BB962C8B-B14F-4D97-AF65-F5344CB8AC3E}">
        <p14:creationId xmlns:p14="http://schemas.microsoft.com/office/powerpoint/2010/main" val="28086910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87EB-A7A8-40BB-AED7-A975F96FEB2A}"/>
              </a:ext>
            </a:extLst>
          </p:cNvPr>
          <p:cNvSpPr>
            <a:spLocks noGrp="1"/>
          </p:cNvSpPr>
          <p:nvPr>
            <p:ph type="title"/>
          </p:nvPr>
        </p:nvSpPr>
        <p:spPr/>
        <p:txBody>
          <a:bodyPr>
            <a:normAutofit/>
          </a:bodyPr>
          <a:lstStyle/>
          <a:p>
            <a:r>
              <a:rPr lang="en-US"/>
              <a:t>Step Two: Create an Instructional Plan</a:t>
            </a:r>
          </a:p>
        </p:txBody>
      </p:sp>
      <p:sp>
        <p:nvSpPr>
          <p:cNvPr id="3" name="Content Placeholder 2">
            <a:extLst>
              <a:ext uri="{FF2B5EF4-FFF2-40B4-BE49-F238E27FC236}">
                <a16:creationId xmlns:a16="http://schemas.microsoft.com/office/drawing/2014/main" id="{DCD23EE1-B9A3-473F-858C-3ADBFC8F9FC0}"/>
              </a:ext>
            </a:extLst>
          </p:cNvPr>
          <p:cNvSpPr>
            <a:spLocks noGrp="1"/>
          </p:cNvSpPr>
          <p:nvPr>
            <p:ph idx="1"/>
          </p:nvPr>
        </p:nvSpPr>
        <p:spPr/>
        <p:txBody>
          <a:bodyPr>
            <a:normAutofit/>
          </a:bodyPr>
          <a:lstStyle/>
          <a:p>
            <a:r>
              <a:rPr lang="en-US"/>
              <a:t>Select Manage Tests.</a:t>
            </a:r>
          </a:p>
          <a:p>
            <a:r>
              <a:rPr lang="en-US"/>
              <a:t>Select Instruction and Assessment Planner.</a:t>
            </a:r>
          </a:p>
        </p:txBody>
      </p:sp>
      <p:pic>
        <p:nvPicPr>
          <p:cNvPr id="9" name="Picture 8">
            <a:extLst>
              <a:ext uri="{FF2B5EF4-FFF2-40B4-BE49-F238E27FC236}">
                <a16:creationId xmlns:a16="http://schemas.microsoft.com/office/drawing/2014/main" id="{C18A64B0-70D3-944F-A98A-D340489BF654}"/>
              </a:ext>
            </a:extLst>
          </p:cNvPr>
          <p:cNvPicPr>
            <a:picLocks noChangeAspect="1"/>
          </p:cNvPicPr>
          <p:nvPr/>
        </p:nvPicPr>
        <p:blipFill>
          <a:blip r:embed="rId3"/>
          <a:stretch>
            <a:fillRect/>
          </a:stretch>
        </p:blipFill>
        <p:spPr>
          <a:xfrm>
            <a:off x="1937286" y="2577846"/>
            <a:ext cx="5933968" cy="3331538"/>
          </a:xfrm>
          <a:prstGeom prst="rect">
            <a:avLst/>
          </a:prstGeom>
          <a:noFill/>
          <a:ln w="12700">
            <a:solidFill>
              <a:schemeClr val="tx1"/>
            </a:solidFill>
          </a:ln>
        </p:spPr>
      </p:pic>
    </p:spTree>
    <p:extLst>
      <p:ext uri="{BB962C8B-B14F-4D97-AF65-F5344CB8AC3E}">
        <p14:creationId xmlns:p14="http://schemas.microsoft.com/office/powerpoint/2010/main" val="18187706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6578" y="300618"/>
            <a:ext cx="8229600" cy="857250"/>
          </a:xfrm>
        </p:spPr>
        <p:txBody>
          <a:bodyPr>
            <a:normAutofit/>
          </a:bodyPr>
          <a:lstStyle/>
          <a:p>
            <a:r>
              <a:rPr lang="en-US"/>
              <a:t>Step Three: Student Activity Table</a:t>
            </a:r>
          </a:p>
        </p:txBody>
      </p:sp>
      <p:sp>
        <p:nvSpPr>
          <p:cNvPr id="20" name="TextBox 19">
            <a:extLst>
              <a:ext uri="{FF2B5EF4-FFF2-40B4-BE49-F238E27FC236}">
                <a16:creationId xmlns:a16="http://schemas.microsoft.com/office/drawing/2014/main" id="{D3EE0DD3-A124-A442-8012-995BA1F21B04}"/>
              </a:ext>
            </a:extLst>
          </p:cNvPr>
          <p:cNvSpPr txBox="1"/>
          <p:nvPr/>
        </p:nvSpPr>
        <p:spPr>
          <a:xfrm>
            <a:off x="1069807" y="4939499"/>
            <a:ext cx="7125629" cy="646331"/>
          </a:xfrm>
          <a:prstGeom prst="rect">
            <a:avLst/>
          </a:prstGeom>
          <a:noFill/>
        </p:spPr>
        <p:txBody>
          <a:bodyPr wrap="square" rtlCol="0">
            <a:spAutoFit/>
          </a:bodyPr>
          <a:lstStyle/>
          <a:p>
            <a:pPr defTabSz="342900">
              <a:defRPr/>
            </a:pPr>
            <a:r>
              <a:rPr lang="en-US" b="1" i="1">
                <a:solidFill>
                  <a:prstClr val="black"/>
                </a:solidFill>
                <a:latin typeface="Calibri"/>
              </a:rPr>
              <a:t>This is the other way to complete the First Contact survey and PNP Profile. </a:t>
            </a:r>
          </a:p>
        </p:txBody>
      </p:sp>
      <p:grpSp>
        <p:nvGrpSpPr>
          <p:cNvPr id="3" name="Group 2"/>
          <p:cNvGrpSpPr/>
          <p:nvPr/>
        </p:nvGrpSpPr>
        <p:grpSpPr>
          <a:xfrm>
            <a:off x="406578" y="1701791"/>
            <a:ext cx="8452085" cy="3095063"/>
            <a:chOff x="628152" y="1776531"/>
            <a:chExt cx="8452085" cy="3095063"/>
          </a:xfrm>
        </p:grpSpPr>
        <p:pic>
          <p:nvPicPr>
            <p:cNvPr id="8" name="Picture 7"/>
            <p:cNvPicPr>
              <a:picLocks noChangeAspect="1"/>
            </p:cNvPicPr>
            <p:nvPr/>
          </p:nvPicPr>
          <p:blipFill rotWithShape="1">
            <a:blip r:embed="rId3"/>
            <a:srcRect t="25790" b="16830"/>
            <a:stretch/>
          </p:blipFill>
          <p:spPr>
            <a:xfrm>
              <a:off x="628152" y="1776531"/>
              <a:ext cx="8452085" cy="3094667"/>
            </a:xfrm>
            <a:prstGeom prst="rect">
              <a:avLst/>
            </a:prstGeom>
            <a:ln w="3175">
              <a:solidFill>
                <a:schemeClr val="tx1"/>
              </a:solidFill>
            </a:ln>
          </p:spPr>
        </p:pic>
        <p:grpSp>
          <p:nvGrpSpPr>
            <p:cNvPr id="15" name="Group 14"/>
            <p:cNvGrpSpPr/>
            <p:nvPr/>
          </p:nvGrpSpPr>
          <p:grpSpPr>
            <a:xfrm>
              <a:off x="5745666" y="2847647"/>
              <a:ext cx="2458844" cy="2023947"/>
              <a:chOff x="8251902" y="2765502"/>
              <a:chExt cx="3278459" cy="2698596"/>
            </a:xfrm>
          </p:grpSpPr>
          <p:cxnSp>
            <p:nvCxnSpPr>
              <p:cNvPr id="16" name="Straight Connector 15">
                <a:extLst>
                  <a:ext uri="{FF2B5EF4-FFF2-40B4-BE49-F238E27FC236}">
                    <a16:creationId xmlns:a16="http://schemas.microsoft.com/office/drawing/2014/main" id="{65E4F83C-F404-B743-BDCF-E76CE8CE6C91}"/>
                  </a:ext>
                </a:extLst>
              </p:cNvPr>
              <p:cNvCxnSpPr>
                <a:cxnSpLocks/>
              </p:cNvCxnSpPr>
              <p:nvPr/>
            </p:nvCxnSpPr>
            <p:spPr>
              <a:xfrm flipV="1">
                <a:off x="11530361" y="2765503"/>
                <a:ext cx="0" cy="2698595"/>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F4751F5-5671-4943-AABA-E07099F6196F}"/>
                  </a:ext>
                </a:extLst>
              </p:cNvPr>
              <p:cNvCxnSpPr/>
              <p:nvPr/>
            </p:nvCxnSpPr>
            <p:spPr>
              <a:xfrm flipH="1">
                <a:off x="8586439" y="2787807"/>
                <a:ext cx="2943922"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2E0ABA7-3746-9D47-B557-A62577D91FAD}"/>
                  </a:ext>
                </a:extLst>
              </p:cNvPr>
              <p:cNvCxnSpPr>
                <a:cxnSpLocks/>
              </p:cNvCxnSpPr>
              <p:nvPr/>
            </p:nvCxnSpPr>
            <p:spPr>
              <a:xfrm flipH="1">
                <a:off x="8251902" y="2787808"/>
                <a:ext cx="334538" cy="334534"/>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A5A838F5-0524-8D40-BB6F-3A29B58F0DD0}"/>
                  </a:ext>
                </a:extLst>
              </p:cNvPr>
              <p:cNvCxnSpPr>
                <a:cxnSpLocks/>
              </p:cNvCxnSpPr>
              <p:nvPr/>
            </p:nvCxnSpPr>
            <p:spPr>
              <a:xfrm>
                <a:off x="9300117" y="2765502"/>
                <a:ext cx="0" cy="356839"/>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Rectangle 20">
              <a:extLst>
                <a:ext uri="{FF2B5EF4-FFF2-40B4-BE49-F238E27FC236}">
                  <a16:creationId xmlns:a16="http://schemas.microsoft.com/office/drawing/2014/main" id="{5DED41BB-FDEB-6145-9F20-296EBE48BBA2}"/>
                </a:ext>
              </a:extLst>
            </p:cNvPr>
            <p:cNvSpPr/>
            <p:nvPr/>
          </p:nvSpPr>
          <p:spPr>
            <a:xfrm>
              <a:off x="3041824" y="3708880"/>
              <a:ext cx="4643171" cy="28435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Calibri"/>
              </a:endParaRPr>
            </a:p>
          </p:txBody>
        </p:sp>
      </p:grpSp>
    </p:spTree>
    <p:extLst>
      <p:ext uri="{BB962C8B-B14F-4D97-AF65-F5344CB8AC3E}">
        <p14:creationId xmlns:p14="http://schemas.microsoft.com/office/powerpoint/2010/main" val="11555923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2217" y="242321"/>
            <a:ext cx="8761553" cy="857250"/>
          </a:xfrm>
        </p:spPr>
        <p:txBody>
          <a:bodyPr>
            <a:normAutofit fontScale="90000"/>
          </a:bodyPr>
          <a:lstStyle/>
          <a:p>
            <a:r>
              <a:rPr lang="en-US"/>
              <a:t>Instruction and Assessment Planner: Key Features</a:t>
            </a:r>
          </a:p>
        </p:txBody>
      </p:sp>
      <p:grpSp>
        <p:nvGrpSpPr>
          <p:cNvPr id="3" name="Group 2"/>
          <p:cNvGrpSpPr/>
          <p:nvPr/>
        </p:nvGrpSpPr>
        <p:grpSpPr>
          <a:xfrm>
            <a:off x="844724" y="1269656"/>
            <a:ext cx="7719231" cy="4538019"/>
            <a:chOff x="1202348" y="1726336"/>
            <a:chExt cx="7103168" cy="4123988"/>
          </a:xfrm>
        </p:grpSpPr>
        <p:pic>
          <p:nvPicPr>
            <p:cNvPr id="4" name="Picture 3"/>
            <p:cNvPicPr>
              <a:picLocks noChangeAspect="1"/>
            </p:cNvPicPr>
            <p:nvPr/>
          </p:nvPicPr>
          <p:blipFill>
            <a:blip r:embed="rId3"/>
            <a:stretch>
              <a:fillRect/>
            </a:stretch>
          </p:blipFill>
          <p:spPr>
            <a:xfrm>
              <a:off x="1202348" y="1726336"/>
              <a:ext cx="7103168" cy="4123988"/>
            </a:xfrm>
            <a:prstGeom prst="rect">
              <a:avLst/>
            </a:prstGeom>
            <a:ln w="3175">
              <a:solidFill>
                <a:schemeClr val="tx1"/>
              </a:solidFill>
            </a:ln>
          </p:spPr>
        </p:pic>
        <p:sp>
          <p:nvSpPr>
            <p:cNvPr id="5" name="TextBox 4"/>
            <p:cNvSpPr txBox="1"/>
            <p:nvPr/>
          </p:nvSpPr>
          <p:spPr>
            <a:xfrm>
              <a:off x="1396313" y="2064948"/>
              <a:ext cx="790833" cy="369332"/>
            </a:xfrm>
            <a:prstGeom prst="rect">
              <a:avLst/>
            </a:prstGeom>
            <a:solidFill>
              <a:schemeClr val="bg1"/>
            </a:solidFill>
          </p:spPr>
          <p:txBody>
            <a:bodyPr wrap="square" rtlCol="0">
              <a:spAutoFit/>
            </a:bodyPr>
            <a:lstStyle/>
            <a:p>
              <a:endParaRPr lang="en-US"/>
            </a:p>
          </p:txBody>
        </p:sp>
        <p:sp>
          <p:nvSpPr>
            <p:cNvPr id="6" name="TextBox 5"/>
            <p:cNvSpPr txBox="1"/>
            <p:nvPr/>
          </p:nvSpPr>
          <p:spPr>
            <a:xfrm>
              <a:off x="1396313" y="2550471"/>
              <a:ext cx="1282378" cy="222421"/>
            </a:xfrm>
            <a:prstGeom prst="rect">
              <a:avLst/>
            </a:prstGeom>
            <a:solidFill>
              <a:schemeClr val="bg1"/>
            </a:solidFill>
          </p:spPr>
          <p:txBody>
            <a:bodyPr wrap="square" rtlCol="0">
              <a:spAutoFit/>
            </a:bodyPr>
            <a:lstStyle/>
            <a:p>
              <a:endParaRPr lang="en-US"/>
            </a:p>
          </p:txBody>
        </p:sp>
      </p:grpSp>
    </p:spTree>
    <p:extLst>
      <p:ext uri="{BB962C8B-B14F-4D97-AF65-F5344CB8AC3E}">
        <p14:creationId xmlns:p14="http://schemas.microsoft.com/office/powerpoint/2010/main" val="19208106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1022" y="221145"/>
            <a:ext cx="9013685" cy="857250"/>
          </a:xfrm>
        </p:spPr>
        <p:txBody>
          <a:bodyPr>
            <a:normAutofit fontScale="90000"/>
          </a:bodyPr>
          <a:lstStyle/>
          <a:p>
            <a:r>
              <a:rPr lang="en-US"/>
              <a:t>Instruction and Assessment Planner: Key Features</a:t>
            </a:r>
          </a:p>
        </p:txBody>
      </p:sp>
      <p:grpSp>
        <p:nvGrpSpPr>
          <p:cNvPr id="6" name="Group 5"/>
          <p:cNvGrpSpPr/>
          <p:nvPr/>
        </p:nvGrpSpPr>
        <p:grpSpPr>
          <a:xfrm>
            <a:off x="586410" y="1359243"/>
            <a:ext cx="8082911" cy="4164041"/>
            <a:chOff x="764527" y="1877615"/>
            <a:chExt cx="7394477" cy="3497388"/>
          </a:xfrm>
        </p:grpSpPr>
        <p:pic>
          <p:nvPicPr>
            <p:cNvPr id="4" name="Picture 3"/>
            <p:cNvPicPr>
              <a:picLocks noChangeAspect="1"/>
            </p:cNvPicPr>
            <p:nvPr/>
          </p:nvPicPr>
          <p:blipFill>
            <a:blip r:embed="rId3"/>
            <a:stretch>
              <a:fillRect/>
            </a:stretch>
          </p:blipFill>
          <p:spPr>
            <a:xfrm>
              <a:off x="764527" y="1877615"/>
              <a:ext cx="7394477" cy="3497388"/>
            </a:xfrm>
            <a:prstGeom prst="rect">
              <a:avLst/>
            </a:prstGeom>
            <a:ln w="3175">
              <a:solidFill>
                <a:schemeClr val="tx1"/>
              </a:solidFill>
            </a:ln>
          </p:spPr>
        </p:pic>
        <p:sp>
          <p:nvSpPr>
            <p:cNvPr id="3" name="TextBox 2"/>
            <p:cNvSpPr txBox="1"/>
            <p:nvPr/>
          </p:nvSpPr>
          <p:spPr>
            <a:xfrm>
              <a:off x="1000897" y="2421924"/>
              <a:ext cx="790833" cy="369332"/>
            </a:xfrm>
            <a:prstGeom prst="rect">
              <a:avLst/>
            </a:prstGeom>
            <a:solidFill>
              <a:schemeClr val="bg1"/>
            </a:solidFill>
          </p:spPr>
          <p:txBody>
            <a:bodyPr wrap="square" rtlCol="0">
              <a:spAutoFit/>
            </a:bodyPr>
            <a:lstStyle/>
            <a:p>
              <a:endParaRPr lang="en-US"/>
            </a:p>
          </p:txBody>
        </p:sp>
        <p:sp>
          <p:nvSpPr>
            <p:cNvPr id="5" name="TextBox 4"/>
            <p:cNvSpPr txBox="1"/>
            <p:nvPr/>
          </p:nvSpPr>
          <p:spPr>
            <a:xfrm>
              <a:off x="856408" y="2657809"/>
              <a:ext cx="2096857" cy="369332"/>
            </a:xfrm>
            <a:prstGeom prst="rect">
              <a:avLst/>
            </a:prstGeom>
            <a:solidFill>
              <a:schemeClr val="bg1"/>
            </a:solidFill>
          </p:spPr>
          <p:txBody>
            <a:bodyPr wrap="square" rtlCol="0">
              <a:spAutoFit/>
            </a:bodyPr>
            <a:lstStyle/>
            <a:p>
              <a:endParaRPr lang="en-US"/>
            </a:p>
          </p:txBody>
        </p:sp>
      </p:grpSp>
    </p:spTree>
    <p:extLst>
      <p:ext uri="{BB962C8B-B14F-4D97-AF65-F5344CB8AC3E}">
        <p14:creationId xmlns:p14="http://schemas.microsoft.com/office/powerpoint/2010/main" val="31286004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87EB-A7A8-40BB-AED7-A975F96FEB2A}"/>
              </a:ext>
            </a:extLst>
          </p:cNvPr>
          <p:cNvSpPr>
            <a:spLocks noGrp="1"/>
          </p:cNvSpPr>
          <p:nvPr>
            <p:ph type="title"/>
          </p:nvPr>
        </p:nvSpPr>
        <p:spPr>
          <a:xfrm>
            <a:off x="10610" y="305974"/>
            <a:ext cx="9064112" cy="857250"/>
          </a:xfrm>
        </p:spPr>
        <p:txBody>
          <a:bodyPr>
            <a:normAutofit fontScale="90000"/>
          </a:bodyPr>
          <a:lstStyle/>
          <a:p>
            <a:r>
              <a:rPr lang="en-US"/>
              <a:t>Step Four: Select Essential Elements </a:t>
            </a:r>
            <a:br>
              <a:rPr lang="en-US"/>
            </a:br>
            <a:r>
              <a:rPr lang="en-US"/>
              <a:t>and Linkage Levels</a:t>
            </a:r>
          </a:p>
        </p:txBody>
      </p:sp>
      <p:grpSp>
        <p:nvGrpSpPr>
          <p:cNvPr id="3" name="Group 2"/>
          <p:cNvGrpSpPr/>
          <p:nvPr/>
        </p:nvGrpSpPr>
        <p:grpSpPr>
          <a:xfrm>
            <a:off x="-163905" y="1523248"/>
            <a:ext cx="9023699" cy="4370925"/>
            <a:chOff x="-163904" y="1844524"/>
            <a:chExt cx="8609060" cy="4007741"/>
          </a:xfrm>
        </p:grpSpPr>
        <p:grpSp>
          <p:nvGrpSpPr>
            <p:cNvPr id="13" name="Group 12"/>
            <p:cNvGrpSpPr/>
            <p:nvPr/>
          </p:nvGrpSpPr>
          <p:grpSpPr>
            <a:xfrm>
              <a:off x="555729" y="1844524"/>
              <a:ext cx="7889427" cy="3994211"/>
              <a:chOff x="803188" y="1330679"/>
              <a:chExt cx="10070071" cy="5098125"/>
            </a:xfrm>
          </p:grpSpPr>
          <p:pic>
            <p:nvPicPr>
              <p:cNvPr id="11" name="Picture 10"/>
              <p:cNvPicPr>
                <a:picLocks noChangeAspect="1"/>
              </p:cNvPicPr>
              <p:nvPr/>
            </p:nvPicPr>
            <p:blipFill>
              <a:blip r:embed="rId3"/>
              <a:stretch>
                <a:fillRect/>
              </a:stretch>
            </p:blipFill>
            <p:spPr>
              <a:xfrm>
                <a:off x="803188" y="1330679"/>
                <a:ext cx="10070071" cy="4002830"/>
              </a:xfrm>
              <a:prstGeom prst="rect">
                <a:avLst/>
              </a:prstGeom>
            </p:spPr>
          </p:pic>
          <p:pic>
            <p:nvPicPr>
              <p:cNvPr id="12" name="Picture 11"/>
              <p:cNvPicPr>
                <a:picLocks noChangeAspect="1"/>
              </p:cNvPicPr>
              <p:nvPr/>
            </p:nvPicPr>
            <p:blipFill>
              <a:blip r:embed="rId4"/>
              <a:stretch>
                <a:fillRect/>
              </a:stretch>
            </p:blipFill>
            <p:spPr>
              <a:xfrm>
                <a:off x="910976" y="5333833"/>
                <a:ext cx="9962283" cy="1094971"/>
              </a:xfrm>
              <a:prstGeom prst="rect">
                <a:avLst/>
              </a:prstGeom>
            </p:spPr>
          </p:pic>
        </p:grpSp>
        <p:pic>
          <p:nvPicPr>
            <p:cNvPr id="8" name="Picture 7"/>
            <p:cNvPicPr>
              <a:picLocks noChangeAspect="1"/>
            </p:cNvPicPr>
            <p:nvPr/>
          </p:nvPicPr>
          <p:blipFill>
            <a:blip r:embed="rId5"/>
            <a:stretch>
              <a:fillRect/>
            </a:stretch>
          </p:blipFill>
          <p:spPr>
            <a:xfrm rot="21380942">
              <a:off x="-163903" y="3132430"/>
              <a:ext cx="1152244" cy="1161389"/>
            </a:xfrm>
            <a:prstGeom prst="rect">
              <a:avLst/>
            </a:prstGeom>
          </p:spPr>
        </p:pic>
        <p:sp>
          <p:nvSpPr>
            <p:cNvPr id="10" name="Rectangle 9"/>
            <p:cNvSpPr/>
            <p:nvPr/>
          </p:nvSpPr>
          <p:spPr>
            <a:xfrm>
              <a:off x="3289515" y="2349874"/>
              <a:ext cx="1313138" cy="3488861"/>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pic>
          <p:nvPicPr>
            <p:cNvPr id="7" name="Picture 6"/>
            <p:cNvPicPr>
              <a:picLocks noChangeAspect="1"/>
            </p:cNvPicPr>
            <p:nvPr/>
          </p:nvPicPr>
          <p:blipFill>
            <a:blip r:embed="rId5"/>
            <a:stretch>
              <a:fillRect/>
            </a:stretch>
          </p:blipFill>
          <p:spPr>
            <a:xfrm>
              <a:off x="-163904" y="4690876"/>
              <a:ext cx="1152244" cy="1161389"/>
            </a:xfrm>
            <a:prstGeom prst="rect">
              <a:avLst/>
            </a:prstGeom>
          </p:spPr>
        </p:pic>
      </p:grpSp>
    </p:spTree>
    <p:extLst>
      <p:ext uri="{BB962C8B-B14F-4D97-AF65-F5344CB8AC3E}">
        <p14:creationId xmlns:p14="http://schemas.microsoft.com/office/powerpoint/2010/main" val="26156020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B2D3-6508-480D-BA8D-BA2C404A2AEE}"/>
              </a:ext>
            </a:extLst>
          </p:cNvPr>
          <p:cNvSpPr>
            <a:spLocks noGrp="1"/>
          </p:cNvSpPr>
          <p:nvPr>
            <p:ph type="title"/>
          </p:nvPr>
        </p:nvSpPr>
        <p:spPr/>
        <p:txBody>
          <a:bodyPr>
            <a:normAutofit/>
          </a:bodyPr>
          <a:lstStyle/>
          <a:p>
            <a:r>
              <a:rPr lang="en-US"/>
              <a:t>Step Four: Select Essential Elements </a:t>
            </a:r>
            <a:br>
              <a:rPr lang="en-US"/>
            </a:br>
            <a:r>
              <a:rPr lang="en-US"/>
              <a:t>and Linkage Levels</a:t>
            </a:r>
          </a:p>
        </p:txBody>
      </p:sp>
      <p:sp>
        <p:nvSpPr>
          <p:cNvPr id="3" name="Content Placeholder 2">
            <a:extLst>
              <a:ext uri="{FF2B5EF4-FFF2-40B4-BE49-F238E27FC236}">
                <a16:creationId xmlns:a16="http://schemas.microsoft.com/office/drawing/2014/main" id="{31293E45-D575-452C-8D9D-A67C7098455F}"/>
              </a:ext>
            </a:extLst>
          </p:cNvPr>
          <p:cNvSpPr>
            <a:spLocks noGrp="1"/>
          </p:cNvSpPr>
          <p:nvPr>
            <p:ph idx="1"/>
          </p:nvPr>
        </p:nvSpPr>
        <p:spPr/>
        <p:txBody>
          <a:bodyPr/>
          <a:lstStyle/>
          <a:p>
            <a:r>
              <a:rPr lang="en-US"/>
              <a:t>While viewing the Instructional Information provided ask the following questions:</a:t>
            </a:r>
          </a:p>
          <a:p>
            <a:pPr lvl="1"/>
            <a:r>
              <a:rPr lang="en-US"/>
              <a:t>What are the skills and knowledge that will be assessed at the chosen linkage level?</a:t>
            </a:r>
          </a:p>
          <a:p>
            <a:pPr lvl="1"/>
            <a:r>
              <a:rPr lang="en-US"/>
              <a:t>Is the chosen linkage level appropriate for the student?  (Not too hard, not too easy)</a:t>
            </a:r>
          </a:p>
          <a:p>
            <a:pPr lvl="1"/>
            <a:r>
              <a:rPr lang="en-US"/>
              <a:t>What type of activities and instruction might be used prior to assessing the student on the Essential Element?</a:t>
            </a:r>
          </a:p>
        </p:txBody>
      </p:sp>
    </p:spTree>
    <p:extLst>
      <p:ext uri="{BB962C8B-B14F-4D97-AF65-F5344CB8AC3E}">
        <p14:creationId xmlns:p14="http://schemas.microsoft.com/office/powerpoint/2010/main" val="307060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OAAP Participation - 3</a:t>
            </a:r>
          </a:p>
        </p:txBody>
      </p:sp>
      <p:sp>
        <p:nvSpPr>
          <p:cNvPr id="3" name="Content Placeholder 2"/>
          <p:cNvSpPr>
            <a:spLocks noGrp="1"/>
          </p:cNvSpPr>
          <p:nvPr>
            <p:ph idx="1"/>
          </p:nvPr>
        </p:nvSpPr>
        <p:spPr/>
        <p:txBody>
          <a:bodyPr>
            <a:normAutofit fontScale="85000" lnSpcReduction="20000"/>
          </a:bodyPr>
          <a:lstStyle/>
          <a:p>
            <a:pPr marL="0" indent="0">
              <a:buNone/>
            </a:pPr>
            <a:r>
              <a:rPr lang="en-US" sz="3400"/>
              <a:t>Question 2: The IEP</a:t>
            </a:r>
          </a:p>
          <a:p>
            <a:pPr marL="45720" indent="0">
              <a:buNone/>
            </a:pPr>
            <a:r>
              <a:rPr lang="en-US" b="1"/>
              <a:t>Does every section of the student’s IEP reflect the severity of the students’ disability?</a:t>
            </a:r>
          </a:p>
          <a:p>
            <a:pPr marL="502920" indent="-457200"/>
            <a:r>
              <a:rPr lang="en-US"/>
              <a:t>Need for alternate achievement standards in ALL content areas is indicated.</a:t>
            </a:r>
          </a:p>
          <a:p>
            <a:pPr marL="502920" indent="-457200"/>
            <a:r>
              <a:rPr lang="en-US"/>
              <a:t>Present Levels of Performance (PLOP) indicate severe/profound disability.</a:t>
            </a:r>
          </a:p>
          <a:p>
            <a:pPr marL="502920" indent="-457200"/>
            <a:r>
              <a:rPr lang="en-US"/>
              <a:t>Annual goals and short-term objectives/benchmarks are present in IEP.</a:t>
            </a:r>
          </a:p>
          <a:p>
            <a:pPr marL="502920" indent="-457200"/>
            <a:r>
              <a:rPr lang="en-US"/>
              <a:t>Accommodations/Modifications and Related/Supplementary Services indicate severe disability and the need for intensive supports.</a:t>
            </a:r>
          </a:p>
          <a:p>
            <a:pPr marL="0" indent="0">
              <a:buNone/>
            </a:pPr>
            <a:endParaRPr lang="en-US"/>
          </a:p>
        </p:txBody>
      </p:sp>
    </p:spTree>
    <p:extLst>
      <p:ext uri="{BB962C8B-B14F-4D97-AF65-F5344CB8AC3E}">
        <p14:creationId xmlns:p14="http://schemas.microsoft.com/office/powerpoint/2010/main" val="34501548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Step Four: Select Essential Elements </a:t>
            </a:r>
            <a:br>
              <a:rPr lang="en-US"/>
            </a:br>
            <a:r>
              <a:rPr lang="en-US"/>
              <a:t>and Linkage Levels</a:t>
            </a:r>
          </a:p>
        </p:txBody>
      </p:sp>
      <p:grpSp>
        <p:nvGrpSpPr>
          <p:cNvPr id="3" name="Group 2"/>
          <p:cNvGrpSpPr/>
          <p:nvPr/>
        </p:nvGrpSpPr>
        <p:grpSpPr>
          <a:xfrm>
            <a:off x="-1" y="1484289"/>
            <a:ext cx="9032789" cy="3878543"/>
            <a:chOff x="281960" y="1877615"/>
            <a:chExt cx="8602212" cy="3447421"/>
          </a:xfrm>
        </p:grpSpPr>
        <p:pic>
          <p:nvPicPr>
            <p:cNvPr id="6" name="Picture 5"/>
            <p:cNvPicPr>
              <a:picLocks noChangeAspect="1"/>
            </p:cNvPicPr>
            <p:nvPr/>
          </p:nvPicPr>
          <p:blipFill>
            <a:blip r:embed="rId3"/>
            <a:stretch>
              <a:fillRect/>
            </a:stretch>
          </p:blipFill>
          <p:spPr>
            <a:xfrm>
              <a:off x="281960" y="1877615"/>
              <a:ext cx="8602212" cy="3447421"/>
            </a:xfrm>
            <a:prstGeom prst="rect">
              <a:avLst/>
            </a:prstGeom>
          </p:spPr>
        </p:pic>
        <p:pic>
          <p:nvPicPr>
            <p:cNvPr id="10" name="Picture 9"/>
            <p:cNvPicPr>
              <a:picLocks noChangeAspect="1"/>
            </p:cNvPicPr>
            <p:nvPr/>
          </p:nvPicPr>
          <p:blipFill>
            <a:blip r:embed="rId4"/>
            <a:stretch>
              <a:fillRect/>
            </a:stretch>
          </p:blipFill>
          <p:spPr>
            <a:xfrm rot="5400000">
              <a:off x="5742677" y="3203428"/>
              <a:ext cx="1225403" cy="1234547"/>
            </a:xfrm>
            <a:prstGeom prst="rect">
              <a:avLst/>
            </a:prstGeom>
          </p:spPr>
        </p:pic>
        <p:pic>
          <p:nvPicPr>
            <p:cNvPr id="11" name="Picture 10"/>
            <p:cNvPicPr>
              <a:picLocks noChangeAspect="1"/>
            </p:cNvPicPr>
            <p:nvPr/>
          </p:nvPicPr>
          <p:blipFill>
            <a:blip r:embed="rId4"/>
            <a:stretch>
              <a:fillRect/>
            </a:stretch>
          </p:blipFill>
          <p:spPr>
            <a:xfrm>
              <a:off x="4060502" y="4090489"/>
              <a:ext cx="1225403" cy="1234547"/>
            </a:xfrm>
            <a:prstGeom prst="rect">
              <a:avLst/>
            </a:prstGeom>
          </p:spPr>
        </p:pic>
      </p:grpSp>
    </p:spTree>
    <p:extLst>
      <p:ext uri="{BB962C8B-B14F-4D97-AF65-F5344CB8AC3E}">
        <p14:creationId xmlns:p14="http://schemas.microsoft.com/office/powerpoint/2010/main" val="17047752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300" y="25957"/>
            <a:ext cx="8229600" cy="1143000"/>
          </a:xfrm>
        </p:spPr>
        <p:txBody>
          <a:bodyPr/>
          <a:lstStyle/>
          <a:p>
            <a:r>
              <a:rPr lang="en-US"/>
              <a:t>Mini-Map </a:t>
            </a:r>
          </a:p>
        </p:txBody>
      </p:sp>
      <p:pic>
        <p:nvPicPr>
          <p:cNvPr id="4" name="Picture 3"/>
          <p:cNvPicPr>
            <a:picLocks noChangeAspect="1"/>
          </p:cNvPicPr>
          <p:nvPr/>
        </p:nvPicPr>
        <p:blipFill>
          <a:blip r:embed="rId2"/>
          <a:stretch>
            <a:fillRect/>
          </a:stretch>
        </p:blipFill>
        <p:spPr>
          <a:xfrm>
            <a:off x="1914464" y="1149179"/>
            <a:ext cx="5951272" cy="4843848"/>
          </a:xfrm>
          <a:prstGeom prst="rect">
            <a:avLst/>
          </a:prstGeom>
          <a:ln w="3175">
            <a:solidFill>
              <a:schemeClr val="tx1"/>
            </a:solidFill>
          </a:ln>
        </p:spPr>
      </p:pic>
    </p:spTree>
    <p:extLst>
      <p:ext uri="{BB962C8B-B14F-4D97-AF65-F5344CB8AC3E}">
        <p14:creationId xmlns:p14="http://schemas.microsoft.com/office/powerpoint/2010/main" val="3101737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967" y="1352056"/>
            <a:ext cx="2936081" cy="857250"/>
          </a:xfrm>
        </p:spPr>
        <p:txBody>
          <a:bodyPr/>
          <a:lstStyle/>
          <a:p>
            <a:r>
              <a:rPr lang="en-US"/>
              <a:t>Mini-Map</a:t>
            </a:r>
          </a:p>
        </p:txBody>
      </p:sp>
      <p:pic>
        <p:nvPicPr>
          <p:cNvPr id="5" name="Picture 4"/>
          <p:cNvPicPr>
            <a:picLocks noChangeAspect="1"/>
          </p:cNvPicPr>
          <p:nvPr/>
        </p:nvPicPr>
        <p:blipFill>
          <a:blip r:embed="rId2"/>
          <a:stretch>
            <a:fillRect/>
          </a:stretch>
        </p:blipFill>
        <p:spPr>
          <a:xfrm>
            <a:off x="3089189" y="74793"/>
            <a:ext cx="4188941" cy="6187112"/>
          </a:xfrm>
          <a:prstGeom prst="rect">
            <a:avLst/>
          </a:prstGeom>
        </p:spPr>
      </p:pic>
    </p:spTree>
    <p:extLst>
      <p:ext uri="{BB962C8B-B14F-4D97-AF65-F5344CB8AC3E}">
        <p14:creationId xmlns:p14="http://schemas.microsoft.com/office/powerpoint/2010/main" val="11092004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Instruction and Assessment </a:t>
            </a:r>
            <a:r>
              <a:rPr lang="en-US" dirty="0" smtClean="0"/>
              <a:t>Process</a:t>
            </a:r>
            <a:endParaRPr lang="en-US" dirty="0"/>
          </a:p>
        </p:txBody>
      </p:sp>
      <p:sp>
        <p:nvSpPr>
          <p:cNvPr id="5" name="TextBox 4">
            <a:extLst>
              <a:ext uri="{FF2B5EF4-FFF2-40B4-BE49-F238E27FC236}">
                <a16:creationId xmlns:a16="http://schemas.microsoft.com/office/drawing/2014/main" id="{E1B93A66-2721-0D43-844F-86FB646ACFE2}"/>
              </a:ext>
            </a:extLst>
          </p:cNvPr>
          <p:cNvSpPr txBox="1"/>
          <p:nvPr/>
        </p:nvSpPr>
        <p:spPr>
          <a:xfrm>
            <a:off x="2458848" y="4182772"/>
            <a:ext cx="5570035" cy="738664"/>
          </a:xfrm>
          <a:prstGeom prst="rect">
            <a:avLst/>
          </a:prstGeom>
          <a:noFill/>
        </p:spPr>
        <p:txBody>
          <a:bodyPr wrap="square" rtlCol="0">
            <a:spAutoFit/>
          </a:bodyPr>
          <a:lstStyle/>
          <a:p>
            <a:pPr algn="ctr" defTabSz="342900"/>
            <a:r>
              <a:rPr lang="en-US" sz="2100" b="1" i="1">
                <a:solidFill>
                  <a:prstClr val="black"/>
                </a:solidFill>
                <a:latin typeface="Calibri"/>
              </a:rPr>
              <a:t>Repeat this process throughout the instructionally embedded assessments window.</a:t>
            </a:r>
          </a:p>
        </p:txBody>
      </p:sp>
      <p:graphicFrame>
        <p:nvGraphicFramePr>
          <p:cNvPr id="4" name="Diagram 3">
            <a:extLst>
              <a:ext uri="{FF2B5EF4-FFF2-40B4-BE49-F238E27FC236}">
                <a16:creationId xmlns:a16="http://schemas.microsoft.com/office/drawing/2014/main" id="{A777EE39-492D-A847-BE1B-2F1713769B66}"/>
              </a:ext>
            </a:extLst>
          </p:cNvPr>
          <p:cNvGraphicFramePr/>
          <p:nvPr/>
        </p:nvGraphicFramePr>
        <p:xfrm>
          <a:off x="1657815" y="2166435"/>
          <a:ext cx="7291039" cy="2655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5541388" y="2373963"/>
            <a:ext cx="1964987" cy="2091447"/>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8344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9015B-7F33-4DD9-B078-F92D6C790CFE}"/>
              </a:ext>
            </a:extLst>
          </p:cNvPr>
          <p:cNvSpPr>
            <a:spLocks noGrp="1"/>
          </p:cNvSpPr>
          <p:nvPr>
            <p:ph type="title"/>
          </p:nvPr>
        </p:nvSpPr>
        <p:spPr/>
        <p:txBody>
          <a:bodyPr>
            <a:normAutofit/>
          </a:bodyPr>
          <a:lstStyle/>
          <a:p>
            <a:endParaRPr lang="en-US" dirty="0"/>
          </a:p>
        </p:txBody>
      </p:sp>
      <p:sp>
        <p:nvSpPr>
          <p:cNvPr id="4" name="Rectangle 3"/>
          <p:cNvSpPr/>
          <p:nvPr/>
        </p:nvSpPr>
        <p:spPr>
          <a:xfrm>
            <a:off x="2039704" y="2702859"/>
            <a:ext cx="5960408" cy="923330"/>
          </a:xfrm>
          <a:prstGeom prst="rect">
            <a:avLst/>
          </a:prstGeom>
        </p:spPr>
        <p:txBody>
          <a:bodyPr wrap="square">
            <a:spAutoFit/>
          </a:bodyPr>
          <a:lstStyle/>
          <a:p>
            <a:pPr defTabSz="342900"/>
            <a:r>
              <a:rPr lang="en-US" sz="5400" b="1">
                <a:solidFill>
                  <a:prstClr val="black"/>
                </a:solidFill>
                <a:latin typeface="Calibri"/>
              </a:rPr>
              <a:t>Provide Instruction!</a:t>
            </a:r>
          </a:p>
        </p:txBody>
      </p:sp>
    </p:spTree>
    <p:extLst>
      <p:ext uri="{BB962C8B-B14F-4D97-AF65-F5344CB8AC3E}">
        <p14:creationId xmlns:p14="http://schemas.microsoft.com/office/powerpoint/2010/main" val="33896035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Instruction and Assessment </a:t>
            </a:r>
            <a:r>
              <a:rPr lang="en-US" dirty="0" smtClean="0"/>
              <a:t>Process</a:t>
            </a:r>
            <a:endParaRPr lang="en-US" dirty="0"/>
          </a:p>
        </p:txBody>
      </p:sp>
      <p:sp>
        <p:nvSpPr>
          <p:cNvPr id="5" name="TextBox 4">
            <a:extLst>
              <a:ext uri="{FF2B5EF4-FFF2-40B4-BE49-F238E27FC236}">
                <a16:creationId xmlns:a16="http://schemas.microsoft.com/office/drawing/2014/main" id="{E1B93A66-2721-0D43-844F-86FB646ACFE2}"/>
              </a:ext>
            </a:extLst>
          </p:cNvPr>
          <p:cNvSpPr txBox="1"/>
          <p:nvPr/>
        </p:nvSpPr>
        <p:spPr>
          <a:xfrm>
            <a:off x="2458848" y="4182772"/>
            <a:ext cx="5570035" cy="738664"/>
          </a:xfrm>
          <a:prstGeom prst="rect">
            <a:avLst/>
          </a:prstGeom>
          <a:noFill/>
        </p:spPr>
        <p:txBody>
          <a:bodyPr wrap="square" rtlCol="0">
            <a:spAutoFit/>
          </a:bodyPr>
          <a:lstStyle/>
          <a:p>
            <a:pPr algn="ctr" defTabSz="342900"/>
            <a:r>
              <a:rPr lang="en-US" sz="2100" b="1" i="1">
                <a:solidFill>
                  <a:prstClr val="black"/>
                </a:solidFill>
                <a:latin typeface="Calibri"/>
              </a:rPr>
              <a:t>Repeat this process throughout the instructionally embedded assessments window.</a:t>
            </a:r>
          </a:p>
        </p:txBody>
      </p:sp>
      <p:graphicFrame>
        <p:nvGraphicFramePr>
          <p:cNvPr id="4" name="Diagram 3">
            <a:extLst>
              <a:ext uri="{FF2B5EF4-FFF2-40B4-BE49-F238E27FC236}">
                <a16:creationId xmlns:a16="http://schemas.microsoft.com/office/drawing/2014/main" id="{A777EE39-492D-A847-BE1B-2F1713769B66}"/>
              </a:ext>
            </a:extLst>
          </p:cNvPr>
          <p:cNvGraphicFramePr/>
          <p:nvPr/>
        </p:nvGraphicFramePr>
        <p:xfrm>
          <a:off x="1657815" y="2166435"/>
          <a:ext cx="7291039" cy="2655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7166312" y="2460657"/>
            <a:ext cx="1964987" cy="2091447"/>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9192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76AB0-B00C-4ABE-B7E7-BB998919162B}"/>
              </a:ext>
            </a:extLst>
          </p:cNvPr>
          <p:cNvSpPr>
            <a:spLocks noGrp="1"/>
          </p:cNvSpPr>
          <p:nvPr>
            <p:ph type="title"/>
          </p:nvPr>
        </p:nvSpPr>
        <p:spPr/>
        <p:txBody>
          <a:bodyPr>
            <a:normAutofit/>
          </a:bodyPr>
          <a:lstStyle/>
          <a:p>
            <a:r>
              <a:rPr lang="en-US" u="sng" dirty="0" smtClean="0"/>
              <a:t>Assess</a:t>
            </a:r>
            <a:r>
              <a:rPr lang="en-US" dirty="0" smtClean="0"/>
              <a:t/>
            </a:r>
            <a:br>
              <a:rPr lang="en-US" dirty="0" smtClean="0"/>
            </a:br>
            <a:r>
              <a:rPr lang="en-US" dirty="0" smtClean="0"/>
              <a:t>Step One: </a:t>
            </a:r>
            <a:r>
              <a:rPr lang="en-US" dirty="0"/>
              <a:t>Assign the </a:t>
            </a:r>
            <a:r>
              <a:rPr lang="en-US" dirty="0" err="1"/>
              <a:t>Testlet</a:t>
            </a:r>
            <a:endParaRPr lang="en-US" dirty="0"/>
          </a:p>
        </p:txBody>
      </p:sp>
      <p:pic>
        <p:nvPicPr>
          <p:cNvPr id="8" name="Picture 7"/>
          <p:cNvPicPr>
            <a:picLocks noChangeAspect="1"/>
          </p:cNvPicPr>
          <p:nvPr/>
        </p:nvPicPr>
        <p:blipFill>
          <a:blip r:embed="rId2"/>
          <a:stretch>
            <a:fillRect/>
          </a:stretch>
        </p:blipFill>
        <p:spPr>
          <a:xfrm>
            <a:off x="1" y="1766677"/>
            <a:ext cx="9019250" cy="3639041"/>
          </a:xfrm>
          <a:prstGeom prst="rect">
            <a:avLst/>
          </a:prstGeom>
        </p:spPr>
      </p:pic>
      <p:sp>
        <p:nvSpPr>
          <p:cNvPr id="12" name="Rectangle 11">
            <a:extLst>
              <a:ext uri="{FF2B5EF4-FFF2-40B4-BE49-F238E27FC236}">
                <a16:creationId xmlns:a16="http://schemas.microsoft.com/office/drawing/2014/main" id="{6379A117-F732-CD46-BD7B-221743F8CA9E}"/>
              </a:ext>
            </a:extLst>
          </p:cNvPr>
          <p:cNvSpPr/>
          <p:nvPr/>
        </p:nvSpPr>
        <p:spPr>
          <a:xfrm>
            <a:off x="4549698" y="4206552"/>
            <a:ext cx="1965402" cy="112069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Tree>
    <p:extLst>
      <p:ext uri="{BB962C8B-B14F-4D97-AF65-F5344CB8AC3E}">
        <p14:creationId xmlns:p14="http://schemas.microsoft.com/office/powerpoint/2010/main" val="26499472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Assess</a:t>
            </a:r>
            <a:r>
              <a:rPr lang="en-US" dirty="0" smtClean="0"/>
              <a:t/>
            </a:r>
            <a:br>
              <a:rPr lang="en-US" dirty="0" smtClean="0"/>
            </a:br>
            <a:r>
              <a:rPr lang="en-US" dirty="0" smtClean="0"/>
              <a:t>Step Two: </a:t>
            </a:r>
            <a:r>
              <a:rPr lang="en-US" dirty="0"/>
              <a:t>Assign the </a:t>
            </a:r>
            <a:r>
              <a:rPr lang="en-US" dirty="0" err="1"/>
              <a:t>Testlet</a:t>
            </a:r>
            <a:endParaRPr lang="en-US" dirty="0"/>
          </a:p>
        </p:txBody>
      </p:sp>
      <p:pic>
        <p:nvPicPr>
          <p:cNvPr id="4" name="Content Placeholder 3"/>
          <p:cNvPicPr>
            <a:picLocks noGrp="1" noChangeAspect="1"/>
          </p:cNvPicPr>
          <p:nvPr>
            <p:ph idx="1"/>
          </p:nvPr>
        </p:nvPicPr>
        <p:blipFill rotWithShape="1">
          <a:blip r:embed="rId2"/>
          <a:srcRect r="49778"/>
          <a:stretch/>
        </p:blipFill>
        <p:spPr>
          <a:xfrm>
            <a:off x="380674" y="1982378"/>
            <a:ext cx="4218221" cy="3433425"/>
          </a:xfrm>
          <a:prstGeom prst="rect">
            <a:avLst/>
          </a:prstGeom>
        </p:spPr>
      </p:pic>
      <p:pic>
        <p:nvPicPr>
          <p:cNvPr id="5" name="Picture 4">
            <a:extLst>
              <a:ext uri="{FF2B5EF4-FFF2-40B4-BE49-F238E27FC236}">
                <a16:creationId xmlns:a16="http://schemas.microsoft.com/office/drawing/2014/main" id="{A7DE7D08-8AB1-0348-BA67-79F8EE5E2272}"/>
              </a:ext>
            </a:extLst>
          </p:cNvPr>
          <p:cNvPicPr>
            <a:picLocks noChangeAspect="1"/>
          </p:cNvPicPr>
          <p:nvPr/>
        </p:nvPicPr>
        <p:blipFill rotWithShape="1">
          <a:blip r:embed="rId3"/>
          <a:srcRect l="14574" t="5435" r="3910" b="4735"/>
          <a:stretch/>
        </p:blipFill>
        <p:spPr>
          <a:xfrm>
            <a:off x="5093073" y="2115699"/>
            <a:ext cx="3627250" cy="3451383"/>
          </a:xfrm>
          <a:prstGeom prst="rect">
            <a:avLst/>
          </a:prstGeom>
          <a:ln w="12700">
            <a:solidFill>
              <a:schemeClr val="tx1"/>
            </a:solidFill>
          </a:ln>
        </p:spPr>
      </p:pic>
    </p:spTree>
    <p:extLst>
      <p:ext uri="{BB962C8B-B14F-4D97-AF65-F5344CB8AC3E}">
        <p14:creationId xmlns:p14="http://schemas.microsoft.com/office/powerpoint/2010/main" val="40425474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A8A27-B67B-4648-B28D-040F091A07AB}"/>
              </a:ext>
            </a:extLst>
          </p:cNvPr>
          <p:cNvSpPr>
            <a:spLocks noGrp="1"/>
          </p:cNvSpPr>
          <p:nvPr>
            <p:ph type="title"/>
          </p:nvPr>
        </p:nvSpPr>
        <p:spPr/>
        <p:txBody>
          <a:bodyPr>
            <a:normAutofit/>
          </a:bodyPr>
          <a:lstStyle/>
          <a:p>
            <a:r>
              <a:rPr lang="en-US" u="sng" dirty="0" smtClean="0"/>
              <a:t>Assess</a:t>
            </a:r>
            <a:r>
              <a:rPr lang="en-US" dirty="0" smtClean="0"/>
              <a:t/>
            </a:r>
            <a:br>
              <a:rPr lang="en-US" dirty="0" smtClean="0"/>
            </a:br>
            <a:r>
              <a:rPr lang="en-US" dirty="0" smtClean="0"/>
              <a:t>Step Three: Assess </a:t>
            </a:r>
            <a:r>
              <a:rPr lang="en-US" dirty="0"/>
              <a:t>the Student</a:t>
            </a:r>
          </a:p>
        </p:txBody>
      </p:sp>
      <p:sp>
        <p:nvSpPr>
          <p:cNvPr id="3" name="TextBox 2">
            <a:extLst>
              <a:ext uri="{FF2B5EF4-FFF2-40B4-BE49-F238E27FC236}">
                <a16:creationId xmlns:a16="http://schemas.microsoft.com/office/drawing/2014/main" id="{4A5A4BD9-0905-6948-8E32-78E2050F1F8A}"/>
              </a:ext>
            </a:extLst>
          </p:cNvPr>
          <p:cNvSpPr txBox="1"/>
          <p:nvPr/>
        </p:nvSpPr>
        <p:spPr>
          <a:xfrm>
            <a:off x="2139696" y="2516886"/>
            <a:ext cx="6011121" cy="1962076"/>
          </a:xfrm>
          <a:prstGeom prst="rect">
            <a:avLst/>
          </a:prstGeom>
          <a:noFill/>
        </p:spPr>
        <p:txBody>
          <a:bodyPr wrap="square" rtlCol="0">
            <a:spAutoFit/>
          </a:bodyPr>
          <a:lstStyle/>
          <a:p>
            <a:pPr algn="ctr" defTabSz="342900"/>
            <a:r>
              <a:rPr lang="en-US" sz="4050" b="1" dirty="0">
                <a:solidFill>
                  <a:prstClr val="black"/>
                </a:solidFill>
                <a:latin typeface="Calibri"/>
              </a:rPr>
              <a:t>Retrieve the </a:t>
            </a:r>
            <a:r>
              <a:rPr lang="en-US" sz="4050" b="1" dirty="0" err="1">
                <a:solidFill>
                  <a:prstClr val="black"/>
                </a:solidFill>
                <a:latin typeface="Calibri"/>
              </a:rPr>
              <a:t>Testlet</a:t>
            </a:r>
            <a:r>
              <a:rPr lang="en-US" sz="4050" b="1" dirty="0">
                <a:solidFill>
                  <a:prstClr val="black"/>
                </a:solidFill>
                <a:latin typeface="Calibri"/>
              </a:rPr>
              <a:t> Information Page from Educator Portal!</a:t>
            </a:r>
          </a:p>
        </p:txBody>
      </p:sp>
    </p:spTree>
    <p:extLst>
      <p:ext uri="{BB962C8B-B14F-4D97-AF65-F5344CB8AC3E}">
        <p14:creationId xmlns:p14="http://schemas.microsoft.com/office/powerpoint/2010/main" val="16411785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72A9E-21F4-4E73-9946-62BFC56D96FC}"/>
              </a:ext>
            </a:extLst>
          </p:cNvPr>
          <p:cNvSpPr>
            <a:spLocks noGrp="1"/>
          </p:cNvSpPr>
          <p:nvPr>
            <p:ph type="title"/>
          </p:nvPr>
        </p:nvSpPr>
        <p:spPr/>
        <p:txBody>
          <a:bodyPr>
            <a:normAutofit/>
          </a:bodyPr>
          <a:lstStyle/>
          <a:p>
            <a:r>
              <a:rPr lang="en-US" u="sng" dirty="0"/>
              <a:t>Assess</a:t>
            </a:r>
            <a:r>
              <a:rPr lang="en-US" dirty="0" smtClean="0"/>
              <a:t/>
            </a:r>
            <a:br>
              <a:rPr lang="en-US" dirty="0" smtClean="0"/>
            </a:br>
            <a:r>
              <a:rPr lang="en-US" dirty="0" smtClean="0"/>
              <a:t>Step Four: Access Kite Student </a:t>
            </a:r>
            <a:r>
              <a:rPr lang="en-US" dirty="0"/>
              <a:t>Portal</a:t>
            </a:r>
          </a:p>
        </p:txBody>
      </p:sp>
      <p:sp>
        <p:nvSpPr>
          <p:cNvPr id="3" name="Content Placeholder 2">
            <a:extLst>
              <a:ext uri="{FF2B5EF4-FFF2-40B4-BE49-F238E27FC236}">
                <a16:creationId xmlns:a16="http://schemas.microsoft.com/office/drawing/2014/main" id="{EED1B0E9-87F8-4648-8678-1ED34E0CE48F}"/>
              </a:ext>
            </a:extLst>
          </p:cNvPr>
          <p:cNvSpPr>
            <a:spLocks noGrp="1"/>
          </p:cNvSpPr>
          <p:nvPr>
            <p:ph idx="1"/>
          </p:nvPr>
        </p:nvSpPr>
        <p:spPr/>
        <p:txBody>
          <a:bodyPr>
            <a:normAutofit/>
          </a:bodyPr>
          <a:lstStyle/>
          <a:p>
            <a:r>
              <a:rPr lang="en-US" dirty="0" smtClean="0"/>
              <a:t>In </a:t>
            </a:r>
            <a:r>
              <a:rPr lang="en-US" dirty="0">
                <a:solidFill>
                  <a:srgbClr val="FF0000"/>
                </a:solidFill>
              </a:rPr>
              <a:t>Student Portal</a:t>
            </a:r>
          </a:p>
          <a:p>
            <a:pPr lvl="1"/>
            <a:r>
              <a:rPr lang="en-US" sz="2400" dirty="0" smtClean="0"/>
              <a:t>Install or Reinstall </a:t>
            </a:r>
            <a:r>
              <a:rPr lang="en-US" sz="2400" dirty="0"/>
              <a:t>Kite Student Portal on computer/tablet</a:t>
            </a:r>
            <a:r>
              <a:rPr lang="en-US" sz="2400" dirty="0" smtClean="0"/>
              <a:t>.</a:t>
            </a:r>
          </a:p>
          <a:p>
            <a:pPr lvl="2"/>
            <a:r>
              <a:rPr lang="en-US" sz="2100" dirty="0" smtClean="0"/>
              <a:t>Kite Student Portal has been updated for 2019-2020</a:t>
            </a:r>
            <a:endParaRPr lang="en-US" sz="2100" dirty="0"/>
          </a:p>
          <a:p>
            <a:pPr lvl="1"/>
            <a:r>
              <a:rPr lang="en-US" sz="2400" dirty="0"/>
              <a:t>Log in using the student’s credentials.</a:t>
            </a:r>
          </a:p>
          <a:p>
            <a:pPr lvl="2"/>
            <a:r>
              <a:rPr lang="en-US" sz="2000" dirty="0"/>
              <a:t>Remember, the credentials are accessible in the Instruction and Assessment Planner </a:t>
            </a:r>
          </a:p>
          <a:p>
            <a:pPr lvl="1"/>
            <a:r>
              <a:rPr lang="en-US" sz="2400" dirty="0"/>
              <a:t>Select Take A Test.</a:t>
            </a:r>
          </a:p>
          <a:p>
            <a:pPr lvl="1"/>
            <a:r>
              <a:rPr lang="en-US" sz="2400" dirty="0"/>
              <a:t>Select the desired </a:t>
            </a:r>
            <a:r>
              <a:rPr lang="en-US" sz="2400" dirty="0" err="1"/>
              <a:t>testlet</a:t>
            </a:r>
            <a:r>
              <a:rPr lang="en-US" sz="2400" dirty="0"/>
              <a:t>, if more than one </a:t>
            </a:r>
            <a:r>
              <a:rPr lang="en-US" sz="2400" dirty="0" err="1"/>
              <a:t>testlet</a:t>
            </a:r>
            <a:r>
              <a:rPr lang="en-US" sz="2400" dirty="0"/>
              <a:t> is in the queue. </a:t>
            </a:r>
          </a:p>
          <a:p>
            <a:endParaRPr lang="en-US" dirty="0"/>
          </a:p>
        </p:txBody>
      </p:sp>
      <p:pic>
        <p:nvPicPr>
          <p:cNvPr id="4" name="Picture 3">
            <a:extLst>
              <a:ext uri="{FF2B5EF4-FFF2-40B4-BE49-F238E27FC236}">
                <a16:creationId xmlns:a16="http://schemas.microsoft.com/office/drawing/2014/main" id="{D8006009-F353-DC4B-B57D-3929B0D9858F}"/>
              </a:ext>
            </a:extLst>
          </p:cNvPr>
          <p:cNvPicPr>
            <a:picLocks noChangeAspect="1"/>
          </p:cNvPicPr>
          <p:nvPr/>
        </p:nvPicPr>
        <p:blipFill>
          <a:blip r:embed="rId2"/>
          <a:stretch>
            <a:fillRect/>
          </a:stretch>
        </p:blipFill>
        <p:spPr>
          <a:xfrm>
            <a:off x="1451296" y="2966240"/>
            <a:ext cx="590550" cy="409575"/>
          </a:xfrm>
          <a:prstGeom prst="rect">
            <a:avLst/>
          </a:prstGeom>
          <a:ln w="12700">
            <a:solidFill>
              <a:schemeClr val="tx1"/>
            </a:solidFill>
          </a:ln>
        </p:spPr>
      </p:pic>
    </p:spTree>
    <p:extLst>
      <p:ext uri="{BB962C8B-B14F-4D97-AF65-F5344CB8AC3E}">
        <p14:creationId xmlns:p14="http://schemas.microsoft.com/office/powerpoint/2010/main" val="1384301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OAAP Participation - 4</a:t>
            </a:r>
          </a:p>
        </p:txBody>
      </p:sp>
      <p:sp>
        <p:nvSpPr>
          <p:cNvPr id="3" name="Content Placeholder 2"/>
          <p:cNvSpPr>
            <a:spLocks noGrp="1"/>
          </p:cNvSpPr>
          <p:nvPr>
            <p:ph idx="1"/>
          </p:nvPr>
        </p:nvSpPr>
        <p:spPr/>
        <p:txBody>
          <a:bodyPr>
            <a:normAutofit/>
          </a:bodyPr>
          <a:lstStyle/>
          <a:p>
            <a:pPr marL="0" indent="0">
              <a:buNone/>
            </a:pPr>
            <a:r>
              <a:rPr lang="en-US" sz="2900"/>
              <a:t>Question 3: Lifelong Supports</a:t>
            </a:r>
          </a:p>
          <a:p>
            <a:pPr marL="45720" indent="0">
              <a:buNone/>
            </a:pPr>
            <a:r>
              <a:rPr lang="en-US" sz="2700" b="1"/>
              <a:t>Does the IEP team feel extensive family/community supports (e.g. lifelong supported employment if student is capable of working, continuous caretaker required….) will be a requirement, regardless of modifications, accommodations or adaptations implemented in the student’s program?</a:t>
            </a:r>
          </a:p>
          <a:p>
            <a:r>
              <a:rPr lang="en-US" sz="2700"/>
              <a:t>Related to significant adaptive behavior deficits.</a:t>
            </a:r>
          </a:p>
          <a:p>
            <a:r>
              <a:rPr lang="en-US" sz="2700"/>
              <a:t>Students will need various supports throughout their lives. </a:t>
            </a:r>
          </a:p>
          <a:p>
            <a:pPr marL="0" indent="0">
              <a:buNone/>
            </a:pPr>
            <a:endParaRPr lang="en-US"/>
          </a:p>
        </p:txBody>
      </p:sp>
    </p:spTree>
    <p:extLst>
      <p:ext uri="{BB962C8B-B14F-4D97-AF65-F5344CB8AC3E}">
        <p14:creationId xmlns:p14="http://schemas.microsoft.com/office/powerpoint/2010/main" val="11293249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Repeat</a:t>
            </a:r>
            <a:r>
              <a:rPr lang="en-US" dirty="0"/>
              <a:t>!</a:t>
            </a:r>
          </a:p>
        </p:txBody>
      </p:sp>
      <p:graphicFrame>
        <p:nvGraphicFramePr>
          <p:cNvPr id="4" name="Diagram 3">
            <a:extLst>
              <a:ext uri="{FF2B5EF4-FFF2-40B4-BE49-F238E27FC236}">
                <a16:creationId xmlns:a16="http://schemas.microsoft.com/office/drawing/2014/main" id="{58265DD2-E45E-B64E-BC05-6CFB77573337}"/>
              </a:ext>
            </a:extLst>
          </p:cNvPr>
          <p:cNvGraphicFramePr/>
          <p:nvPr/>
        </p:nvGraphicFramePr>
        <p:xfrm>
          <a:off x="1657815" y="2166435"/>
          <a:ext cx="7291039" cy="2655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08384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Wrap-up</a:t>
            </a:r>
          </a:p>
        </p:txBody>
      </p:sp>
      <p:sp>
        <p:nvSpPr>
          <p:cNvPr id="3" name="Content Placeholder 2"/>
          <p:cNvSpPr>
            <a:spLocks noGrp="1"/>
          </p:cNvSpPr>
          <p:nvPr>
            <p:ph idx="1"/>
          </p:nvPr>
        </p:nvSpPr>
        <p:spPr/>
        <p:txBody>
          <a:bodyPr>
            <a:normAutofit fontScale="92500"/>
          </a:bodyPr>
          <a:lstStyle/>
          <a:p>
            <a:r>
              <a:rPr lang="en-US"/>
              <a:t>Having a student complete instructionally embedded testlets WILL</a:t>
            </a:r>
          </a:p>
          <a:p>
            <a:pPr lvl="1"/>
            <a:r>
              <a:rPr lang="en-US"/>
              <a:t>Provide the student and teacher experience in the system</a:t>
            </a:r>
          </a:p>
          <a:p>
            <a:pPr lvl="1"/>
            <a:r>
              <a:rPr lang="en-US"/>
              <a:t>Allow for an assessment experience following instruction on an Essential Element </a:t>
            </a:r>
          </a:p>
          <a:p>
            <a:r>
              <a:rPr lang="en-US"/>
              <a:t>Having a student complete instructionally embedded testlets will NOT</a:t>
            </a:r>
          </a:p>
          <a:p>
            <a:pPr lvl="1"/>
            <a:r>
              <a:rPr lang="en-US"/>
              <a:t>Impact testlets delivered in the Spring Assessment Window</a:t>
            </a:r>
          </a:p>
          <a:p>
            <a:pPr lvl="1"/>
            <a:r>
              <a:rPr lang="en-US"/>
              <a:t>Impact a student’s score report</a:t>
            </a:r>
          </a:p>
          <a:p>
            <a:r>
              <a:rPr lang="en-US"/>
              <a:t>The Instruction and Assessment Planner is a tool that can be used to plan instruction for a student’s academic goals</a:t>
            </a:r>
          </a:p>
        </p:txBody>
      </p:sp>
    </p:spTree>
    <p:extLst>
      <p:ext uri="{BB962C8B-B14F-4D97-AF65-F5344CB8AC3E}">
        <p14:creationId xmlns:p14="http://schemas.microsoft.com/office/powerpoint/2010/main" val="215676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DLM testlet examples</a:t>
            </a:r>
          </a:p>
        </p:txBody>
      </p:sp>
      <p:sp>
        <p:nvSpPr>
          <p:cNvPr id="5" name="Text Placeholder 4"/>
          <p:cNvSpPr>
            <a:spLocks noGrp="1"/>
          </p:cNvSpPr>
          <p:nvPr>
            <p:ph type="body" idx="1"/>
          </p:nvPr>
        </p:nvSpPr>
        <p:spPr/>
        <p:txBody>
          <a:bodyPr/>
          <a:lstStyle/>
          <a:p>
            <a:r>
              <a:rPr lang="en-US"/>
              <a:t>Released testlets </a:t>
            </a:r>
          </a:p>
        </p:txBody>
      </p:sp>
    </p:spTree>
    <p:extLst>
      <p:ext uri="{BB962C8B-B14F-4D97-AF65-F5344CB8AC3E}">
        <p14:creationId xmlns:p14="http://schemas.microsoft.com/office/powerpoint/2010/main" val="37239708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1831" y="1307111"/>
            <a:ext cx="6172200" cy="857250"/>
          </a:xfrm>
        </p:spPr>
        <p:txBody>
          <a:bodyPr>
            <a:noAutofit/>
          </a:bodyPr>
          <a:lstStyle/>
          <a:p>
            <a:r>
              <a:rPr lang="en-US"/>
              <a:t>Testlet Types</a:t>
            </a:r>
          </a:p>
        </p:txBody>
      </p:sp>
      <p:sp>
        <p:nvSpPr>
          <p:cNvPr id="3" name="Content Placeholder 2"/>
          <p:cNvSpPr>
            <a:spLocks noGrp="1"/>
          </p:cNvSpPr>
          <p:nvPr>
            <p:ph idx="1"/>
          </p:nvPr>
        </p:nvSpPr>
        <p:spPr>
          <a:xfrm>
            <a:off x="931375" y="2567483"/>
            <a:ext cx="5649985" cy="2884389"/>
          </a:xfrm>
        </p:spPr>
        <p:txBody>
          <a:bodyPr>
            <a:normAutofit/>
          </a:bodyPr>
          <a:lstStyle/>
          <a:p>
            <a:pPr marL="0" indent="0" algn="ctr">
              <a:buNone/>
            </a:pPr>
            <a:r>
              <a:rPr lang="en-US" sz="3300"/>
              <a:t>Computer-Delivered </a:t>
            </a:r>
          </a:p>
          <a:p>
            <a:pPr marL="0" indent="0" algn="ctr">
              <a:buNone/>
            </a:pPr>
            <a:endParaRPr lang="en-US" sz="3300"/>
          </a:p>
          <a:p>
            <a:pPr marL="0" indent="0" algn="ctr">
              <a:buNone/>
            </a:pPr>
            <a:r>
              <a:rPr lang="en-US" sz="3300"/>
              <a:t>Teacher-Administered</a:t>
            </a:r>
          </a:p>
          <a:p>
            <a:pPr marL="0" indent="0" algn="ctr">
              <a:buNone/>
            </a:pPr>
            <a:r>
              <a:rPr lang="en-US" sz="3300"/>
              <a:t> </a:t>
            </a:r>
          </a:p>
        </p:txBody>
      </p:sp>
      <p:pic>
        <p:nvPicPr>
          <p:cNvPr id="5" name="Picture 4">
            <a:extLst>
              <a:ext uri="{FF2B5EF4-FFF2-40B4-BE49-F238E27FC236}">
                <a16:creationId xmlns:a16="http://schemas.microsoft.com/office/drawing/2014/main" id="{F0834E5D-2FB0-6B4B-866C-DF744F78BC4E}"/>
              </a:ext>
            </a:extLst>
          </p:cNvPr>
          <p:cNvPicPr>
            <a:picLocks noChangeAspect="1"/>
          </p:cNvPicPr>
          <p:nvPr/>
        </p:nvPicPr>
        <p:blipFill>
          <a:blip r:embed="rId3"/>
          <a:stretch>
            <a:fillRect/>
          </a:stretch>
        </p:blipFill>
        <p:spPr>
          <a:xfrm>
            <a:off x="6057129" y="2068842"/>
            <a:ext cx="2877865" cy="2670959"/>
          </a:xfrm>
          <a:prstGeom prst="rect">
            <a:avLst/>
          </a:prstGeom>
        </p:spPr>
      </p:pic>
    </p:spTree>
    <p:extLst>
      <p:ext uri="{BB962C8B-B14F-4D97-AF65-F5344CB8AC3E}">
        <p14:creationId xmlns:p14="http://schemas.microsoft.com/office/powerpoint/2010/main" val="29491239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Computer-Delivered Testlets</a:t>
            </a:r>
          </a:p>
        </p:txBody>
      </p:sp>
      <p:sp>
        <p:nvSpPr>
          <p:cNvPr id="3" name="Content Placeholder 2"/>
          <p:cNvSpPr>
            <a:spLocks noGrp="1"/>
          </p:cNvSpPr>
          <p:nvPr>
            <p:ph sz="half" idx="1"/>
          </p:nvPr>
        </p:nvSpPr>
        <p:spPr>
          <a:xfrm>
            <a:off x="1192383" y="2057401"/>
            <a:ext cx="4038600" cy="3394472"/>
          </a:xfrm>
        </p:spPr>
        <p:txBody>
          <a:bodyPr>
            <a:normAutofit/>
          </a:bodyPr>
          <a:lstStyle/>
          <a:p>
            <a:r>
              <a:rPr lang="en-US" sz="2400"/>
              <a:t>Maximize student interaction</a:t>
            </a:r>
          </a:p>
          <a:p>
            <a:pPr lvl="1"/>
            <a:r>
              <a:rPr lang="en-US" sz="2100"/>
              <a:t>Items are written to the student</a:t>
            </a:r>
          </a:p>
          <a:p>
            <a:pPr lvl="1"/>
            <a:r>
              <a:rPr lang="en-US" sz="2100"/>
              <a:t>An engagement activity, followed by 3-9 items</a:t>
            </a:r>
          </a:p>
        </p:txBody>
      </p:sp>
      <p:sp>
        <p:nvSpPr>
          <p:cNvPr id="5" name="Content Placeholder 4"/>
          <p:cNvSpPr>
            <a:spLocks noGrp="1"/>
          </p:cNvSpPr>
          <p:nvPr>
            <p:ph sz="half" idx="2"/>
          </p:nvPr>
        </p:nvSpPr>
        <p:spPr>
          <a:xfrm>
            <a:off x="4748928" y="2044171"/>
            <a:ext cx="4366386" cy="3394472"/>
          </a:xfrm>
        </p:spPr>
        <p:txBody>
          <a:bodyPr>
            <a:normAutofit/>
          </a:bodyPr>
          <a:lstStyle/>
          <a:p>
            <a:r>
              <a:rPr lang="en-US" sz="2400"/>
              <a:t>Maximize student independence</a:t>
            </a:r>
          </a:p>
          <a:p>
            <a:pPr lvl="1"/>
            <a:r>
              <a:rPr lang="en-US" sz="2100"/>
              <a:t>Student selects response choices independently</a:t>
            </a:r>
          </a:p>
          <a:p>
            <a:pPr lvl="1"/>
            <a:r>
              <a:rPr lang="en-US" sz="2100"/>
              <a:t>Supports Allowed for</a:t>
            </a:r>
          </a:p>
          <a:p>
            <a:pPr lvl="2"/>
            <a:r>
              <a:rPr lang="en-US"/>
              <a:t>Entering the student’s responses</a:t>
            </a:r>
          </a:p>
          <a:p>
            <a:pPr lvl="2"/>
            <a:r>
              <a:rPr lang="en-US"/>
              <a:t>Navigating screen to screen</a:t>
            </a:r>
          </a:p>
        </p:txBody>
      </p:sp>
    </p:spTree>
    <p:extLst>
      <p:ext uri="{BB962C8B-B14F-4D97-AF65-F5344CB8AC3E}">
        <p14:creationId xmlns:p14="http://schemas.microsoft.com/office/powerpoint/2010/main" val="33976888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17091" y="4598419"/>
            <a:ext cx="5486400" cy="425054"/>
          </a:xfrm>
        </p:spPr>
        <p:txBody>
          <a:bodyPr>
            <a:normAutofit/>
          </a:bodyPr>
          <a:lstStyle/>
          <a:p>
            <a:r>
              <a:rPr lang="en-US" sz="2100"/>
              <a:t>ELA.RI.4.1.PP</a:t>
            </a:r>
          </a:p>
        </p:txBody>
      </p:sp>
      <p:pic>
        <p:nvPicPr>
          <p:cNvPr id="1026" name="Picture 2" descr="https://scontent-msp1-1.xx.fbcdn.net/v/t1.15752-9/s2048x2048/70501987_538634320278193_6773966172359491584_n.jpg?_nc_cat=103&amp;_nc_oc=AQl_KBLIEPIqaANduD7lI1gUJ-KRi37Zt5t4xbMFCFFr0EHPxADmdaxaeKlnxeS6NMk7AHE4g6wJm60oWfrCY1J2&amp;_nc_ht=scontent-msp1-1.xx&amp;oh=6d9bec4c43a0f83878bf489346e6f1db&amp;oe=5DF0223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685" b="685"/>
          <a:stretch>
            <a:fillRect/>
          </a:stretch>
        </p:blipFill>
        <p:spPr bwMode="auto">
          <a:xfrm>
            <a:off x="217091" y="1214400"/>
            <a:ext cx="6016035" cy="338402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half" idx="2"/>
          </p:nvPr>
        </p:nvSpPr>
        <p:spPr>
          <a:xfrm>
            <a:off x="217091" y="5023473"/>
            <a:ext cx="5486400" cy="603647"/>
          </a:xfrm>
        </p:spPr>
        <p:txBody>
          <a:bodyPr>
            <a:normAutofit/>
          </a:bodyPr>
          <a:lstStyle/>
          <a:p>
            <a:pPr marL="214313" indent="-214313">
              <a:buFont typeface="Arial" panose="020B0604020202020204" pitchFamily="34" charset="0"/>
              <a:buChar char="•"/>
            </a:pPr>
            <a:r>
              <a:rPr lang="en-US" sz="1350"/>
              <a:t>Identify explicit details in an informational text. </a:t>
            </a:r>
          </a:p>
        </p:txBody>
      </p:sp>
      <p:pic>
        <p:nvPicPr>
          <p:cNvPr id="6" name="Picture 5"/>
          <p:cNvPicPr>
            <a:picLocks noChangeAspect="1"/>
          </p:cNvPicPr>
          <p:nvPr/>
        </p:nvPicPr>
        <p:blipFill>
          <a:blip r:embed="rId3"/>
          <a:stretch>
            <a:fillRect/>
          </a:stretch>
        </p:blipFill>
        <p:spPr>
          <a:xfrm>
            <a:off x="6380988" y="2580761"/>
            <a:ext cx="2703429" cy="3046359"/>
          </a:xfrm>
          <a:prstGeom prst="rect">
            <a:avLst/>
          </a:prstGeom>
        </p:spPr>
      </p:pic>
      <p:sp>
        <p:nvSpPr>
          <p:cNvPr id="8" name="Rectangle 7"/>
          <p:cNvSpPr/>
          <p:nvPr/>
        </p:nvSpPr>
        <p:spPr>
          <a:xfrm rot="5400000">
            <a:off x="7480859" y="3150463"/>
            <a:ext cx="503687" cy="2616974"/>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pic>
        <p:nvPicPr>
          <p:cNvPr id="7" name="Picture 6"/>
          <p:cNvPicPr>
            <a:picLocks noChangeAspect="1"/>
          </p:cNvPicPr>
          <p:nvPr/>
        </p:nvPicPr>
        <p:blipFill>
          <a:blip r:embed="rId4"/>
          <a:stretch>
            <a:fillRect/>
          </a:stretch>
        </p:blipFill>
        <p:spPr>
          <a:xfrm>
            <a:off x="7084796" y="1138608"/>
            <a:ext cx="1090377" cy="1294384"/>
          </a:xfrm>
          <a:prstGeom prst="rect">
            <a:avLst/>
          </a:prstGeom>
        </p:spPr>
      </p:pic>
    </p:spTree>
    <p:extLst>
      <p:ext uri="{BB962C8B-B14F-4D97-AF65-F5344CB8AC3E}">
        <p14:creationId xmlns:p14="http://schemas.microsoft.com/office/powerpoint/2010/main" val="11360571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https://scontent-msp1-1.xx.fbcdn.net/v/t1.15752-9/s2048x2048/70864174_773692183046814_2569049273811337216_n.jpg?_nc_cat=100&amp;_nc_oc=AQnbKVRbAjYV165eXRn_euxmpYIgabcjseSkhKunaJxZs4qITPxKd0GIwj4W50NGpdO67t4KnCVVfHHtxPwFSiL-&amp;_nc_ht=scontent-msp1-1.xx&amp;oh=0c53b59f75f7061dc70e90669f426b61&amp;oe=5DFE61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325" y="1215113"/>
            <a:ext cx="7769466" cy="4491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2903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ttps://scontent-msp1-1.xx.fbcdn.net/v/t1.15752-9/s2048x2048/70585617_401065383889808_2348652331232395264_n.jpg?_nc_cat=106&amp;_nc_oc=AQkKaEH0dzxBz1Sa5sClKCcS31ERC8CZshwQUKA6TGNjO4kGWp2ndBu3BNzkYsrqpW_wXTZqXlsfJLYCN0EVF9Mg&amp;_nc_ht=scontent-msp1-1.xx&amp;oh=ad60cf06c37f3ad679ef050ac69a46f3&amp;oe=5DF697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032" y="1059432"/>
            <a:ext cx="7810128" cy="4503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2419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https://scontent-msp1-1.xx.fbcdn.net/v/t1.15752-9/s2048x2048/70490115_239941266925166_1086889852764422144_n.jpg?_nc_cat=107&amp;_nc_oc=AQlBY-nYPCcWftUneTYWICy_AcodBzuS1O9sPxwiTlzW3-kMqlhf5bEdBy-X_Vn81ObfOzvjnnyTBuvVT6f-w5Pb&amp;_nc_ht=scontent-msp1-1.xx&amp;oh=007251ceee705f6b54f113fb3c5ebfdf&amp;oe=5DFCCA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988" y="1162141"/>
            <a:ext cx="7772303" cy="456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8926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https://scontent-msp1-1.xx.fbcdn.net/v/t1.15752-9/s2048x2048/70609615_2598492000236535_1343374914450620416_n.jpg?_nc_cat=102&amp;_nc_oc=AQnSItoom59dp302NuIhsn4TOzRrJgjmMCUBC2TMv4rd1V666cROehqQVELzcQRt4eWdGuWZiWFjZj30ktrZysmN&amp;_nc_ht=scontent-msp1-1.xx&amp;oh=937c070e09ce4d800b2fc53fbad09950&amp;oe=5DF5A12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352" y="1194294"/>
            <a:ext cx="7583063" cy="440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31057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FF2FE"/>
      </a:hlink>
      <a:folHlink>
        <a:srgbClr val="D2DBEF"/>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PLATE_DLM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EMPLATE_DLM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TEMPLATE_DLM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TEMPLATE_DLM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C7797725E4999479578AA2DBC5E7710" ma:contentTypeVersion="12" ma:contentTypeDescription="Create a new document." ma:contentTypeScope="" ma:versionID="103664ac06dc72be76bc9403842ea973">
  <xsd:schema xmlns:xsd="http://www.w3.org/2001/XMLSchema" xmlns:xs="http://www.w3.org/2001/XMLSchema" xmlns:p="http://schemas.microsoft.com/office/2006/metadata/properties" xmlns:ns2="d054ab46-3281-4b83-b18b-9848a60c7b0e" xmlns:ns3="e76533c7-73d8-4efd-886c-9f781f69589b" targetNamespace="http://schemas.microsoft.com/office/2006/metadata/properties" ma:root="true" ma:fieldsID="110bf32c2a309c62fd2e99e8f55d903c" ns2:_="" ns3:_="">
    <xsd:import namespace="d054ab46-3281-4b83-b18b-9848a60c7b0e"/>
    <xsd:import namespace="e76533c7-73d8-4efd-886c-9f781f69589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EventHashCode" minOccurs="0"/>
                <xsd:element ref="ns3:MediaServiceGenerationTime"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54ab46-3281-4b83-b18b-9848a60c7b0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6533c7-73d8-4efd-886c-9f781f69589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76533c7-73d8-4efd-886c-9f781f69589b"/>
    <ds:schemaRef ds:uri="d054ab46-3281-4b83-b18b-9848a60c7b0e"/>
    <ds:schemaRef ds:uri="http://www.w3.org/XML/1998/namespace"/>
    <ds:schemaRef ds:uri="http://purl.org/dc/dcmityp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3A0A54C-16B1-4653-8F38-E146A2D5CC71}">
  <ds:schemaRefs>
    <ds:schemaRef ds:uri="d054ab46-3281-4b83-b18b-9848a60c7b0e"/>
    <ds:schemaRef ds:uri="e76533c7-73d8-4efd-886c-9f781f6958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205</TotalTime>
  <Words>9611</Words>
  <Application>Microsoft Office PowerPoint</Application>
  <PresentationFormat>On-screen Show (4:3)</PresentationFormat>
  <Paragraphs>778</Paragraphs>
  <Slides>156</Slides>
  <Notes>68</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156</vt:i4>
      </vt:variant>
    </vt:vector>
  </HeadingPairs>
  <TitlesOfParts>
    <vt:vector size="167" baseType="lpstr">
      <vt:lpstr>SimSun</vt:lpstr>
      <vt:lpstr>Arial</vt:lpstr>
      <vt:lpstr>Arial Black</vt:lpstr>
      <vt:lpstr>Calibri</vt:lpstr>
      <vt:lpstr>Trebuchet MS</vt:lpstr>
      <vt:lpstr>Tw Cen MT</vt:lpstr>
      <vt:lpstr>Office Theme</vt:lpstr>
      <vt:lpstr>TEMPLATE_DLM_PPT</vt:lpstr>
      <vt:lpstr>2_TEMPLATE_DLM_PPT</vt:lpstr>
      <vt:lpstr>3_TEMPLATE_DLM_PPT</vt:lpstr>
      <vt:lpstr>1_TEMPLATE_DLM_PPT</vt:lpstr>
      <vt:lpstr>2019-2020 OAAP Training</vt:lpstr>
      <vt:lpstr>Today’s Agenda</vt:lpstr>
      <vt:lpstr>OAAP Overview</vt:lpstr>
      <vt:lpstr>OAAP Participation</vt:lpstr>
      <vt:lpstr>OAAP Participation Cont.</vt:lpstr>
      <vt:lpstr>OAAP Participation - 1</vt:lpstr>
      <vt:lpstr>OAAP Participation - 2</vt:lpstr>
      <vt:lpstr>OAAP Participation - 3</vt:lpstr>
      <vt:lpstr>OAAP Participation - 4</vt:lpstr>
      <vt:lpstr>OAAP Participation - 5</vt:lpstr>
      <vt:lpstr>OAAP Participation - 6</vt:lpstr>
      <vt:lpstr>OAAP Participation - 7</vt:lpstr>
      <vt:lpstr>Definition of MSCD</vt:lpstr>
      <vt:lpstr>Characteristics of OAAP Students</vt:lpstr>
      <vt:lpstr>Characteristics of OAAP Students’ Communication Skills</vt:lpstr>
      <vt:lpstr>Characteristics of OAAP Students’ Receptive Communication Skills</vt:lpstr>
      <vt:lpstr>Participation Cap</vt:lpstr>
      <vt:lpstr>Participation Cap - 1</vt:lpstr>
      <vt:lpstr>Participation Cap - 2</vt:lpstr>
      <vt:lpstr>Participation Cap - 3</vt:lpstr>
      <vt:lpstr>Dynamic Learning Maps (DLM)</vt:lpstr>
      <vt:lpstr>DLM Offers Two Types of Testing</vt:lpstr>
      <vt:lpstr>DLM Testing Schedule</vt:lpstr>
      <vt:lpstr>OAAP Resources</vt:lpstr>
      <vt:lpstr>Special Education Homepage</vt:lpstr>
      <vt:lpstr>Alternate Assessment Homepage</vt:lpstr>
      <vt:lpstr>DLM Resources</vt:lpstr>
      <vt:lpstr>OAAP Homepage</vt:lpstr>
      <vt:lpstr>OAAP Support</vt:lpstr>
      <vt:lpstr>I-SMART Pilot Test</vt:lpstr>
      <vt:lpstr>OK Alternate Assessment Program</vt:lpstr>
      <vt:lpstr>Objectives</vt:lpstr>
      <vt:lpstr>Verify Student Data and Create Rosters</vt:lpstr>
      <vt:lpstr>Tasks in Educator Portal</vt:lpstr>
      <vt:lpstr>Requirements for Use of Instructionally Embedded Assessment</vt:lpstr>
      <vt:lpstr>Complete the PNP and First Contact Survey for Each Student</vt:lpstr>
      <vt:lpstr>First Contact Survey</vt:lpstr>
      <vt:lpstr>View Student Record</vt:lpstr>
      <vt:lpstr>using Instructionally Embedded Assessments</vt:lpstr>
      <vt:lpstr>What Are Instructionally Embedded Assessments?</vt:lpstr>
      <vt:lpstr>Why Use Instructionally Embedded Assessments?</vt:lpstr>
      <vt:lpstr>Instructionally Embedded Assessments</vt:lpstr>
      <vt:lpstr>Using Instructionally Embedded Assessments</vt:lpstr>
      <vt:lpstr>Benefits for Teachers – Instructional Guidance</vt:lpstr>
      <vt:lpstr>Benefits for Teachers – Test Admin Practice</vt:lpstr>
      <vt:lpstr>Benefits for Teachers – Feedback</vt:lpstr>
      <vt:lpstr>Benefits for Students – Test Admin Practice</vt:lpstr>
      <vt:lpstr>Other Benefits of Instructionally Embedded Assessments</vt:lpstr>
      <vt:lpstr>Doesn’t DLM Alternate Assessment Provide Practice Activities and Released Testlets?</vt:lpstr>
      <vt:lpstr>Key Differences</vt:lpstr>
      <vt:lpstr>Cautions</vt:lpstr>
      <vt:lpstr>INSTRUCTIONALLY EMBEDDED WINDOW</vt:lpstr>
      <vt:lpstr>Instructionally Embedded Assessment Window</vt:lpstr>
      <vt:lpstr>Instructionally Embedded Assessment Window</vt:lpstr>
      <vt:lpstr>Using Instructionally Embedded Assessments</vt:lpstr>
      <vt:lpstr>Instructionally Embedded Assessment: Instruction and Assessment Process</vt:lpstr>
      <vt:lpstr>DLM blueprints</vt:lpstr>
      <vt:lpstr>ELA and Mathematics Blueprint</vt:lpstr>
      <vt:lpstr>ELA and Mathematics Blueprint</vt:lpstr>
      <vt:lpstr>Claims and Conceptual Areas in ELA</vt:lpstr>
      <vt:lpstr>Claims and Conceptual Areas in Mathematics</vt:lpstr>
      <vt:lpstr>DLM ELA Blueprint Example</vt:lpstr>
      <vt:lpstr>Review the Year-End Test Blueprint</vt:lpstr>
      <vt:lpstr>DLM Mathematics Blueprint Example</vt:lpstr>
      <vt:lpstr>Linkage Levels within Essential Elements (ELA Example)</vt:lpstr>
      <vt:lpstr>Linkage Levels within Essential Elements (Math Example)</vt:lpstr>
      <vt:lpstr>Creating Instructional Units In Your Classroom</vt:lpstr>
      <vt:lpstr>Creating an Instructional Unit in Your Classroom</vt:lpstr>
      <vt:lpstr>Creating an Instructional Unit in Your Classroom</vt:lpstr>
      <vt:lpstr>Instruction and Assessment Process</vt:lpstr>
      <vt:lpstr>Steps to using Instructionally embedded assessments in the instruction and assessment planner</vt:lpstr>
      <vt:lpstr>Access to the Instruction and Assessment Planner</vt:lpstr>
      <vt:lpstr>Step One: Log in to Educator Portal</vt:lpstr>
      <vt:lpstr>Step Two: Create an Instructional Plan</vt:lpstr>
      <vt:lpstr>Step Three: Student Activity Table</vt:lpstr>
      <vt:lpstr>Instruction and Assessment Planner: Key Features</vt:lpstr>
      <vt:lpstr>Instruction and Assessment Planner: Key Features</vt:lpstr>
      <vt:lpstr>Step Four: Select Essential Elements  and Linkage Levels</vt:lpstr>
      <vt:lpstr>Step Four: Select Essential Elements  and Linkage Levels</vt:lpstr>
      <vt:lpstr>Step Four: Select Essential Elements  and Linkage Levels</vt:lpstr>
      <vt:lpstr>Mini-Map </vt:lpstr>
      <vt:lpstr>Mini-Map</vt:lpstr>
      <vt:lpstr>Instruction and Assessment Process</vt:lpstr>
      <vt:lpstr>PowerPoint Presentation</vt:lpstr>
      <vt:lpstr>Instruction and Assessment Process</vt:lpstr>
      <vt:lpstr>Assess Step One: Assign the Testlet</vt:lpstr>
      <vt:lpstr>Assess Step Two: Assign the Testlet</vt:lpstr>
      <vt:lpstr>Assess Step Three: Assess the Student</vt:lpstr>
      <vt:lpstr>Assess Step Four: Access Kite Student Portal</vt:lpstr>
      <vt:lpstr>Repeat!</vt:lpstr>
      <vt:lpstr>Wrap-up</vt:lpstr>
      <vt:lpstr>DLM testlet examples</vt:lpstr>
      <vt:lpstr>Testlet Types</vt:lpstr>
      <vt:lpstr>Computer-Delivered Testlets</vt:lpstr>
      <vt:lpstr>ELA.RI.4.1.PP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Teacher-Administered Testlets</vt:lpstr>
      <vt:lpstr>Teacher-Administered Writing Testlets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Kite Student Portal End Page of Testlet</vt:lpstr>
      <vt:lpstr>Spring assessment window</vt:lpstr>
      <vt:lpstr>The Spring Assessment Window</vt:lpstr>
      <vt:lpstr>PowerPoint Presentation</vt:lpstr>
      <vt:lpstr>Testing Progress</vt:lpstr>
      <vt:lpstr>Manage Spring Assessments</vt:lpstr>
      <vt:lpstr>View Student Username and Password</vt:lpstr>
      <vt:lpstr>View Student Username and Password</vt:lpstr>
      <vt:lpstr>View Student Username and Password</vt:lpstr>
      <vt:lpstr>View Student Username and Password</vt:lpstr>
      <vt:lpstr>View Username and Password</vt:lpstr>
      <vt:lpstr>Testlet Information Page (TIP)</vt:lpstr>
      <vt:lpstr>Retrieve the TIP</vt:lpstr>
      <vt:lpstr>Retrieve the TIP</vt:lpstr>
      <vt:lpstr>Testlet Information Page (TIP)</vt:lpstr>
      <vt:lpstr>Materials Collection Lists</vt:lpstr>
      <vt:lpstr>Substituting Materials</vt:lpstr>
      <vt:lpstr>Instructional resources</vt:lpstr>
      <vt:lpstr>Instructional Resources</vt:lpstr>
      <vt:lpstr>Instructional Resources</vt:lpstr>
      <vt:lpstr>Helplet Videos</vt:lpstr>
      <vt:lpstr>OK DLM Webpage Educator Resource Page - ELA</vt:lpstr>
      <vt:lpstr>Familiar Texts</vt:lpstr>
      <vt:lpstr>OK DLM Webpage Educator Resource Page - Mathematics</vt:lpstr>
      <vt:lpstr>Professional Development Site Update</vt:lpstr>
      <vt:lpstr>Professional Development</vt:lpstr>
      <vt:lpstr>PowerPoint Presentation</vt:lpstr>
      <vt:lpstr>PowerPoint Presentation</vt:lpstr>
      <vt:lpstr>PD Modules Supporting Essential Elements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Kurt Johnson</cp:lastModifiedBy>
  <cp:revision>16</cp:revision>
  <dcterms:created xsi:type="dcterms:W3CDTF">2010-04-12T23:12:02Z</dcterms:created>
  <dcterms:modified xsi:type="dcterms:W3CDTF">2019-10-08T19:07:31Z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0x010100BC7797725E4999479578AA2DBC5E7710</vt:lpwstr>
  </property>
</Properties>
</file>