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0" r:id="rId2"/>
  </p:sldMasterIdLst>
  <p:notesMasterIdLst>
    <p:notesMasterId r:id="rId26"/>
  </p:notesMasterIdLst>
  <p:sldIdLst>
    <p:sldId id="257" r:id="rId3"/>
    <p:sldId id="286" r:id="rId4"/>
    <p:sldId id="501" r:id="rId5"/>
    <p:sldId id="502" r:id="rId6"/>
    <p:sldId id="503" r:id="rId7"/>
    <p:sldId id="285" r:id="rId8"/>
    <p:sldId id="294" r:id="rId9"/>
    <p:sldId id="282" r:id="rId10"/>
    <p:sldId id="500" r:id="rId11"/>
    <p:sldId id="275" r:id="rId12"/>
    <p:sldId id="287" r:id="rId13"/>
    <p:sldId id="505" r:id="rId14"/>
    <p:sldId id="277" r:id="rId15"/>
    <p:sldId id="506" r:id="rId16"/>
    <p:sldId id="276" r:id="rId17"/>
    <p:sldId id="292" r:id="rId18"/>
    <p:sldId id="504" r:id="rId19"/>
    <p:sldId id="289" r:id="rId20"/>
    <p:sldId id="288" r:id="rId21"/>
    <p:sldId id="278" r:id="rId22"/>
    <p:sldId id="279" r:id="rId23"/>
    <p:sldId id="284" r:id="rId24"/>
    <p:sldId id="32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_Worksheet.xlsx"/></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Sheet1!$A$2:$A$15</cx:f>
        <cx:lvl ptCount="14">
          <cx:pt idx="0">Administrative Cost</cx:pt>
          <cx:pt idx="1">Audit Deadline</cx:pt>
          <cx:pt idx="2">Child Nutrition 3 month carryover</cx:pt>
          <cx:pt idx="3">ESSA MOE</cx:pt>
          <cx:pt idx="4">Federal Funds</cx:pt>
          <cx:pt idx="5">Impact Aid </cx:pt>
          <cx:pt idx="6">NCES Reporting</cx:pt>
          <cx:pt idx="7">Per Pupil Expenditures</cx:pt>
          <cx:pt idx="8">School Level Finance Reporting</cx:pt>
          <cx:pt idx="9">School Report Card</cx:pt>
          <cx:pt idx="10">Spec Ed Excess Cost</cx:pt>
          <cx:pt idx="11">Spec Ed MOE</cx:pt>
          <cx:pt idx="12">State Funds</cx:pt>
          <cx:pt idx="13">Transparency Website</cx:pt>
        </cx:lvl>
        <cx:lvl ptCount="0"/>
        <cx:lvl ptCount="0"/>
      </cx:strDim>
      <cx:numDim type="size">
        <cx:f>Sheet1!$B$2:$B$15</cx:f>
        <cx:lvl ptCount="14" formatCode="General">
          <cx:pt idx="0">30</cx:pt>
          <cx:pt idx="1">30</cx:pt>
          <cx:pt idx="2">30</cx:pt>
          <cx:pt idx="3">30</cx:pt>
          <cx:pt idx="4">30</cx:pt>
          <cx:pt idx="5">30</cx:pt>
          <cx:pt idx="6">60</cx:pt>
          <cx:pt idx="7">60</cx:pt>
          <cx:pt idx="8">60</cx:pt>
          <cx:pt idx="9">30</cx:pt>
          <cx:pt idx="10">30</cx:pt>
          <cx:pt idx="11">30</cx:pt>
          <cx:pt idx="12">30</cx:pt>
          <cx:pt idx="13">30</cx:pt>
        </cx:lvl>
      </cx:numDim>
    </cx:data>
  </cx:chartData>
  <cx:chart>
    <cx:plotArea>
      <cx:plotAreaRegion>
        <cx:series layoutId="sunburst" uniqueId="{F1D6F29D-6059-4B88-B714-2EED6E0AC874}">
          <cx:tx>
            <cx:txData>
              <cx:f>Sheet1!$B$1</cx:f>
              <cx:v>Series1</cx:v>
            </cx:txData>
          </cx:tx>
          <cx:dataLabels pos="ctr">
            <cx:visibility seriesName="0" categoryName="1" value="0"/>
            <cx:separator>, </cx:separator>
          </cx:dataLabels>
          <cx:dataId val="0"/>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81">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31"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9525">
        <a:solidFill>
          <a:schemeClr val="lt1"/>
        </a:solidFill>
      </a:ln>
    </cs:spPr>
  </cs:dataPoint>
  <cs:dataPoint3D>
    <cs:lnRef idx="0"/>
    <cs:fillRef idx="0">
      <cs:styleClr val="auto"/>
    </cs:fillRef>
    <cs:effectRef idx="0"/>
    <cs:fontRef idx="minor">
      <a:schemeClr val="tx1"/>
    </cs:fontRef>
    <cs:spPr>
      <a:solidFill>
        <a:schemeClr val="phClr"/>
      </a:solidFill>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defRPr sz="1197"/>
  </cs:dataTable>
  <cs:downBar>
    <cs:lnRef idx="0"/>
    <cs:fillRef idx="0"/>
    <cs:effectRef idx="0"/>
    <cs:fontRef idx="minor">
      <a:schemeClr val="tx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lumOff val="10000"/>
          </a:schemeClr>
        </a:solidFill>
        <a:round/>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tx1"/>
    </cs:fontRef>
    <cs:spPr>
      <a:solidFill>
        <a:schemeClr val="lt1"/>
      </a:solidFill>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32ED1-3D67-4192-933C-C18851C6250E}" type="datetimeFigureOut">
              <a:rPr lang="en-US" smtClean="0"/>
              <a:t>12/8/2021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37363-FB54-4FF2-9462-B9B5E9DE7559}" type="slidenum">
              <a:rPr lang="en-US" smtClean="0"/>
              <a:t>‹#›</a:t>
            </a:fld>
            <a:endParaRPr lang="en-US" dirty="0"/>
          </a:p>
        </p:txBody>
      </p:sp>
    </p:spTree>
    <p:extLst>
      <p:ext uri="{BB962C8B-B14F-4D97-AF65-F5344CB8AC3E}">
        <p14:creationId xmlns:p14="http://schemas.microsoft.com/office/powerpoint/2010/main" val="742117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a:p>
            <a:pPr eaLnBrk="1" hangingPunct="1">
              <a:spcBef>
                <a:spcPct val="0"/>
              </a:spcBef>
            </a:pPr>
            <a:endParaRPr lang="en-US" dirty="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18F4AC-808E-4ACC-AED1-06D855CBA90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a:latin typeface="Century Schoolbook" pitchFamily="18" charset="0"/>
              </a:rPr>
              <a:t>April 30 -- Per SB 2034, this date was moved from May 31.</a:t>
            </a:r>
          </a:p>
        </p:txBody>
      </p:sp>
      <p:sp>
        <p:nvSpPr>
          <p:cNvPr id="4" name="Slide Number Placeholder 3"/>
          <p:cNvSpPr>
            <a:spLocks noGrp="1"/>
          </p:cNvSpPr>
          <p:nvPr>
            <p:ph type="sldNum" sz="quarter" idx="10"/>
          </p:nvPr>
        </p:nvSpPr>
        <p:spPr/>
        <p:txBody>
          <a:bodyPr/>
          <a:lstStyle/>
          <a:p>
            <a:fld id="{1E24BAD8-6E25-4F91-B7BC-EA22983547F4}" type="slidenum">
              <a:rPr lang="en-US" smtClean="0"/>
              <a:pPr/>
              <a:t>15</a:t>
            </a:fld>
            <a:endParaRPr lang="en-US" dirty="0"/>
          </a:p>
        </p:txBody>
      </p:sp>
    </p:spTree>
    <p:extLst>
      <p:ext uri="{BB962C8B-B14F-4D97-AF65-F5344CB8AC3E}">
        <p14:creationId xmlns:p14="http://schemas.microsoft.com/office/powerpoint/2010/main" val="2813916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18</a:t>
            </a:fld>
            <a:endParaRPr lang="en-US" dirty="0"/>
          </a:p>
        </p:txBody>
      </p:sp>
    </p:spTree>
    <p:extLst>
      <p:ext uri="{BB962C8B-B14F-4D97-AF65-F5344CB8AC3E}">
        <p14:creationId xmlns:p14="http://schemas.microsoft.com/office/powerpoint/2010/main" val="4251074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19</a:t>
            </a:fld>
            <a:endParaRPr lang="en-US" dirty="0"/>
          </a:p>
        </p:txBody>
      </p:sp>
    </p:spTree>
    <p:extLst>
      <p:ext uri="{BB962C8B-B14F-4D97-AF65-F5344CB8AC3E}">
        <p14:creationId xmlns:p14="http://schemas.microsoft.com/office/powerpoint/2010/main" val="2381746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20</a:t>
            </a:fld>
            <a:endParaRPr lang="en-US" dirty="0"/>
          </a:p>
        </p:txBody>
      </p:sp>
    </p:spTree>
    <p:extLst>
      <p:ext uri="{BB962C8B-B14F-4D97-AF65-F5344CB8AC3E}">
        <p14:creationId xmlns:p14="http://schemas.microsoft.com/office/powerpoint/2010/main" val="3134125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a:latin typeface="Century Schoolbook" pitchFamily="18" charset="0"/>
              </a:rPr>
              <a:t>CAP – Our office does have a format that can be provided.</a:t>
            </a:r>
          </a:p>
          <a:p>
            <a:r>
              <a:rPr lang="en-US" sz="2400" dirty="0">
                <a:latin typeface="Century Schoolbook" pitchFamily="18" charset="0"/>
              </a:rPr>
              <a:t>Responses – District can use the CAP format as a template.</a:t>
            </a:r>
          </a:p>
        </p:txBody>
      </p:sp>
      <p:sp>
        <p:nvSpPr>
          <p:cNvPr id="4" name="Slide Number Placeholder 3"/>
          <p:cNvSpPr>
            <a:spLocks noGrp="1"/>
          </p:cNvSpPr>
          <p:nvPr>
            <p:ph type="sldNum" sz="quarter" idx="10"/>
          </p:nvPr>
        </p:nvSpPr>
        <p:spPr/>
        <p:txBody>
          <a:bodyPr/>
          <a:lstStyle/>
          <a:p>
            <a:fld id="{1E24BAD8-6E25-4F91-B7BC-EA22983547F4}" type="slidenum">
              <a:rPr lang="en-US" smtClean="0"/>
              <a:pPr/>
              <a:t>21</a:t>
            </a:fld>
            <a:endParaRPr lang="en-US" dirty="0"/>
          </a:p>
        </p:txBody>
      </p:sp>
    </p:spTree>
    <p:extLst>
      <p:ext uri="{BB962C8B-B14F-4D97-AF65-F5344CB8AC3E}">
        <p14:creationId xmlns:p14="http://schemas.microsoft.com/office/powerpoint/2010/main" val="2313191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22</a:t>
            </a:fld>
            <a:endParaRPr lang="en-US" dirty="0"/>
          </a:p>
        </p:txBody>
      </p:sp>
    </p:spTree>
    <p:extLst>
      <p:ext uri="{BB962C8B-B14F-4D97-AF65-F5344CB8AC3E}">
        <p14:creationId xmlns:p14="http://schemas.microsoft.com/office/powerpoint/2010/main" val="2381746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Some of</a:t>
            </a:r>
            <a:r>
              <a:rPr lang="en-US" baseline="0" dirty="0"/>
              <a:t> the entities include:  The Governor’s office, the Legislature, The U S Department of Education, The National Center for Education Statistics, The State Auditor and Inspector’s office, Several Education Professional Organizations and the General Public.  This is why clarity and accuracy in reporting of the district data is imperative.</a:t>
            </a:r>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10</a:t>
            </a:fld>
            <a:endParaRPr lang="en-US" dirty="0"/>
          </a:p>
        </p:txBody>
      </p:sp>
    </p:spTree>
    <p:extLst>
      <p:ext uri="{BB962C8B-B14F-4D97-AF65-F5344CB8AC3E}">
        <p14:creationId xmlns:p14="http://schemas.microsoft.com/office/powerpoint/2010/main" val="3865752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12</a:t>
            </a:fld>
            <a:endParaRPr lang="en-US" dirty="0"/>
          </a:p>
        </p:txBody>
      </p:sp>
    </p:spTree>
    <p:extLst>
      <p:ext uri="{BB962C8B-B14F-4D97-AF65-F5344CB8AC3E}">
        <p14:creationId xmlns:p14="http://schemas.microsoft.com/office/powerpoint/2010/main" val="3538147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13</a:t>
            </a:fld>
            <a:endParaRPr lang="en-US" dirty="0"/>
          </a:p>
        </p:txBody>
      </p:sp>
    </p:spTree>
    <p:extLst>
      <p:ext uri="{BB962C8B-B14F-4D97-AF65-F5344CB8AC3E}">
        <p14:creationId xmlns:p14="http://schemas.microsoft.com/office/powerpoint/2010/main" val="4251074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4BAD8-6E25-4F91-B7BC-EA22983547F4}" type="slidenum">
              <a:rPr lang="en-US" smtClean="0"/>
              <a:pPr/>
              <a:t>14</a:t>
            </a:fld>
            <a:endParaRPr lang="en-US" dirty="0"/>
          </a:p>
        </p:txBody>
      </p:sp>
    </p:spTree>
    <p:extLst>
      <p:ext uri="{BB962C8B-B14F-4D97-AF65-F5344CB8AC3E}">
        <p14:creationId xmlns:p14="http://schemas.microsoft.com/office/powerpoint/2010/main" val="17844419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278296" y="1122363"/>
            <a:ext cx="4211553" cy="2387600"/>
          </a:xfrm>
        </p:spPr>
        <p:txBody>
          <a:bodyPr anchor="b">
            <a:normAutofit/>
          </a:bodyPr>
          <a:lstStyle>
            <a:lvl1pPr algn="l">
              <a:defRPr sz="360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278296" y="3602038"/>
            <a:ext cx="4211553" cy="1030288"/>
          </a:xfrm>
        </p:spPr>
        <p:txBody>
          <a:bodyPr/>
          <a:lstStyle>
            <a:lvl1pPr marL="0" indent="0" algn="l">
              <a:buNone/>
              <a:defRPr sz="1800">
                <a:solidFill>
                  <a:schemeClr val="accent6"/>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p:nvPicPr>
        <p:blipFill rotWithShape="1">
          <a:blip r:embed="rId2"/>
          <a:srcRect t="14013" r="15473"/>
          <a:stretch/>
        </p:blipFill>
        <p:spPr>
          <a:xfrm>
            <a:off x="4489849" y="-1"/>
            <a:ext cx="4654151"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78296" y="5335409"/>
            <a:ext cx="2286000" cy="977387"/>
          </a:xfrm>
          <a:prstGeom prst="rect">
            <a:avLst/>
          </a:prstGeom>
        </p:spPr>
      </p:pic>
      <p:cxnSp>
        <p:nvCxnSpPr>
          <p:cNvPr id="6" name="Straight Connector 5"/>
          <p:cNvCxnSpPr/>
          <p:nvPr/>
        </p:nvCxnSpPr>
        <p:spPr>
          <a:xfrm>
            <a:off x="1535546" y="3284682"/>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657980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45275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55275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380084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3886766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4192638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1831073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748738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063916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20650" y="365126"/>
            <a:ext cx="870270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20650" y="1825625"/>
            <a:ext cx="8702702" cy="4351338"/>
          </a:xfrm>
        </p:spPr>
        <p:txBody>
          <a:bodyPr/>
          <a:lstStyle>
            <a:lvl1pPr>
              <a:lnSpc>
                <a:spcPct val="100000"/>
              </a:lnSpc>
              <a:spcBef>
                <a:spcPts val="9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385372" y="6363319"/>
            <a:ext cx="4474574" cy="365125"/>
          </a:xfrm>
        </p:spPr>
        <p:txBody>
          <a:bodyPr/>
          <a:lstStyle/>
          <a:p>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853901" y="6246549"/>
            <a:ext cx="1127097"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xmlns=""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869080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p:nvPicPr>
        <p:blipFill rotWithShape="1">
          <a:blip r:embed="rId2"/>
          <a:srcRect l="580" t="386" r="-1" b="33489"/>
          <a:stretch/>
        </p:blipFill>
        <p:spPr>
          <a:xfrm>
            <a:off x="0" y="1"/>
            <a:ext cx="9144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275750" y="1709739"/>
            <a:ext cx="4108925" cy="2739495"/>
          </a:xfrm>
        </p:spPr>
        <p:txBody>
          <a:bodyPr anchor="b">
            <a:normAutofit/>
          </a:bodyPr>
          <a:lstStyle>
            <a:lvl1pPr>
              <a:defRPr sz="36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275750" y="4677834"/>
            <a:ext cx="8592500" cy="1411817"/>
          </a:xfrm>
        </p:spPr>
        <p:txBody>
          <a:bodyPr/>
          <a:lstStyle>
            <a:lvl1pPr marL="0" indent="0">
              <a:buNone/>
              <a:defRPr sz="1800">
                <a:solidFill>
                  <a:schemeClr val="accent6"/>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385372" y="6363319"/>
            <a:ext cx="4474574" cy="365125"/>
          </a:xfrm>
        </p:spPr>
        <p:txBody>
          <a:bodyPr/>
          <a:lstStyle/>
          <a:p>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853901" y="6246549"/>
            <a:ext cx="1127097"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xmlns=""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83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20650" y="365126"/>
            <a:ext cx="864505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20650" y="1825625"/>
            <a:ext cx="423655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4629152" y="1825625"/>
            <a:ext cx="4236554"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385372" y="6363319"/>
            <a:ext cx="4474574" cy="365125"/>
          </a:xfrm>
        </p:spPr>
        <p:txBody>
          <a:bodyPr/>
          <a:lstStyle/>
          <a:p>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853901" y="6246549"/>
            <a:ext cx="1127097"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xmlns=""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0607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20649" y="365126"/>
            <a:ext cx="8645057"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20650" y="1703465"/>
            <a:ext cx="4236554"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4629152" y="1703465"/>
            <a:ext cx="4236554"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385372" y="6363319"/>
            <a:ext cx="4474574" cy="365125"/>
          </a:xfrm>
        </p:spPr>
        <p:txBody>
          <a:bodyPr/>
          <a:lstStyle/>
          <a:p>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853901" y="6246549"/>
            <a:ext cx="1127097"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xmlns=""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20650" y="2527377"/>
            <a:ext cx="4236554" cy="364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4629152" y="2527377"/>
            <a:ext cx="4236554" cy="364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1691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20649" y="365126"/>
            <a:ext cx="8678025" cy="1325563"/>
          </a:xfrm>
        </p:spPr>
        <p:txBody>
          <a:bodyPr/>
          <a:lstStyle/>
          <a:p>
            <a:r>
              <a:rPr lang="en-US"/>
              <a:t>Click to edit Master title style</a:t>
            </a:r>
            <a:endParaRPr lang="en-US" dirty="0"/>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385372" y="6363319"/>
            <a:ext cx="4474574" cy="365125"/>
          </a:xfrm>
        </p:spPr>
        <p:txBody>
          <a:bodyPr/>
          <a:lstStyle/>
          <a:p>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9"/>
            <a:ext cx="387351" cy="365125"/>
          </a:xfrm>
        </p:spPr>
        <p:txBody>
          <a:bodyPr/>
          <a:lstStyle>
            <a:lvl1pPr algn="r">
              <a:defRPr/>
            </a:lvl1pPr>
          </a:lstStyle>
          <a:p>
            <a:fld id="{D7261FAF-7752-4471-9F8A-68DB904BE771}" type="slidenum">
              <a:rPr lang="en-US" smtClean="0"/>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853901" y="6246549"/>
            <a:ext cx="1127097"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xmlns="" val="1"/>
              </a:ext>
            </a:extLst>
          </p:cNvPr>
          <p:cNvCxnSpPr/>
          <p:nvPr/>
        </p:nvCxnSpPr>
        <p:spPr>
          <a:xfrm>
            <a:off x="385372"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90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1070260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243386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6FBA0-D875-4818-87B6-D6D2706D1CC6}" type="datetimeFigureOut">
              <a:rPr lang="en-US" smtClean="0"/>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FA20F3-5BCA-4732-B71A-A4CA12B193F7}" type="slidenum">
              <a:rPr lang="en-US" smtClean="0"/>
              <a:t>‹#›</a:t>
            </a:fld>
            <a:endParaRPr lang="en-US" dirty="0"/>
          </a:p>
        </p:txBody>
      </p:sp>
    </p:spTree>
    <p:extLst>
      <p:ext uri="{BB962C8B-B14F-4D97-AF65-F5344CB8AC3E}">
        <p14:creationId xmlns:p14="http://schemas.microsoft.com/office/powerpoint/2010/main" val="8360539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278296" y="365126"/>
            <a:ext cx="8237054"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278296" y="1825625"/>
            <a:ext cx="823705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563172" y="6356351"/>
            <a:ext cx="4474574" cy="365125"/>
          </a:xfrm>
          <a:prstGeom prst="rect">
            <a:avLst/>
          </a:prstGeom>
        </p:spPr>
        <p:txBody>
          <a:bodyPr vert="horz" lIns="91440" tIns="45720" rIns="91440" bIns="45720" rtlCol="0" anchor="ctr"/>
          <a:lstStyle>
            <a:lvl1pPr algn="l">
              <a:defRPr sz="900">
                <a:solidFill>
                  <a:schemeClr val="accent6"/>
                </a:solidFill>
              </a:defRPr>
            </a:lvl1pPr>
          </a:lstStyle>
          <a:p>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96982" y="6356351"/>
            <a:ext cx="466190" cy="365125"/>
          </a:xfrm>
          <a:prstGeom prst="rect">
            <a:avLst/>
          </a:prstGeom>
        </p:spPr>
        <p:txBody>
          <a:bodyPr vert="horz" lIns="91440" tIns="45720" rIns="91440" bIns="45720" rtlCol="0" anchor="ctr"/>
          <a:lstStyle>
            <a:lvl1pPr algn="l">
              <a:defRPr sz="900">
                <a:solidFill>
                  <a:schemeClr val="accent6"/>
                </a:solidFill>
              </a:defRPr>
            </a:lvl1pPr>
          </a:lstStyle>
          <a:p>
            <a:fld id="{D7261FAF-7752-4471-9F8A-68DB904BE771}" type="slidenum">
              <a:rPr lang="en-US" smtClean="0"/>
              <a:t>‹#›</a:t>
            </a:fld>
            <a:endParaRPr lang="en-US" dirty="0"/>
          </a:p>
        </p:txBody>
      </p:sp>
    </p:spTree>
    <p:extLst>
      <p:ext uri="{BB962C8B-B14F-4D97-AF65-F5344CB8AC3E}">
        <p14:creationId xmlns:p14="http://schemas.microsoft.com/office/powerpoint/2010/main" val="287804786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Lst>
  <p:txStyles>
    <p:titleStyle>
      <a:lvl1pPr algn="l"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Clr>
          <a:schemeClr val="tx1"/>
        </a:buClr>
        <a:buFont typeface="Arial" panose="020B0604020202020204" pitchFamily="34" charset="0"/>
        <a:buChar char="•"/>
        <a:defRPr sz="2400"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Clr>
          <a:schemeClr val="tx1"/>
        </a:buClr>
        <a:buFont typeface="Arial" panose="020B0604020202020204" pitchFamily="34" charset="0"/>
        <a:buChar char="•"/>
        <a:defRPr sz="210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Clr>
          <a:schemeClr val="tx1"/>
        </a:buClr>
        <a:buFont typeface="Arial" panose="020B0604020202020204" pitchFamily="34" charset="0"/>
        <a:buChar char="•"/>
        <a:defRPr sz="180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Clr>
          <a:schemeClr val="tx1"/>
        </a:buClr>
        <a:buFont typeface="Arial" panose="020B0604020202020204" pitchFamily="34" charset="0"/>
        <a:buChar char="•"/>
        <a:defRPr sz="180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Clr>
          <a:schemeClr val="tx1"/>
        </a:buClr>
        <a:buFont typeface="Arial" panose="020B0604020202020204" pitchFamily="34" charset="0"/>
        <a:buChar char="•"/>
        <a:defRPr sz="18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6FBA0-D875-4818-87B6-D6D2706D1CC6}" type="datetimeFigureOut">
              <a:rPr lang="en-US" smtClean="0"/>
              <a:t>12/8/2021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A20F3-5BCA-4732-B71A-A4CA12B193F7}" type="slidenum">
              <a:rPr lang="en-US" smtClean="0"/>
              <a:t>‹#›</a:t>
            </a:fld>
            <a:endParaRPr lang="en-US" dirty="0"/>
          </a:p>
        </p:txBody>
      </p:sp>
    </p:spTree>
    <p:extLst>
      <p:ext uri="{BB962C8B-B14F-4D97-AF65-F5344CB8AC3E}">
        <p14:creationId xmlns:p14="http://schemas.microsoft.com/office/powerpoint/2010/main" val="276237079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ai.ok.gov/" TargetMode="External"/><Relationship Id="rId2" Type="http://schemas.openxmlformats.org/officeDocument/2006/relationships/hyperlink" Target="https://sde.ok.gov/financial-accounti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de.ok.gov/reporting-requirements-calendar"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sde.ok.gov/office-legal-services" TargetMode="External"/><Relationship Id="rId4" Type="http://schemas.openxmlformats.org/officeDocument/2006/relationships/hyperlink" Target="https://sde.ok.gov/financial-accountin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Kelly.Freeman@sde.ok.gov" TargetMode="External"/><Relationship Id="rId2" Type="http://schemas.openxmlformats.org/officeDocument/2006/relationships/hyperlink" Target="mailto:Katherine.Black@sde.ok.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microsoft.com/office/2014/relationships/chartEx" Target="../charts/chartEx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04800" y="1828800"/>
            <a:ext cx="4343400" cy="1447800"/>
          </a:xfrm>
        </p:spPr>
        <p:txBody>
          <a:bodyPr>
            <a:normAutofit fontScale="90000"/>
          </a:bodyPr>
          <a:lstStyle/>
          <a:p>
            <a:pPr algn="ctr"/>
            <a:r>
              <a:rPr lang="en-US" sz="3200" dirty="0">
                <a:latin typeface="Century Schoolbook" pitchFamily="18" charset="0"/>
              </a:rPr>
              <a:t/>
            </a:r>
            <a:br>
              <a:rPr lang="en-US" sz="3200" dirty="0">
                <a:latin typeface="Century Schoolbook" pitchFamily="18" charset="0"/>
              </a:rPr>
            </a:br>
            <a:r>
              <a:rPr lang="en-US" sz="3600" dirty="0">
                <a:latin typeface="Century Schoolbook" pitchFamily="18" charset="0"/>
              </a:rPr>
              <a:t>CHARTER SCHOOL TRAINING</a:t>
            </a:r>
            <a:r>
              <a:rPr lang="en-US" sz="3600" dirty="0">
                <a:solidFill>
                  <a:schemeClr val="tx1"/>
                </a:solidFill>
                <a:effectLst/>
                <a:latin typeface="Century Schoolbook" pitchFamily="18" charset="0"/>
              </a:rPr>
              <a:t/>
            </a:r>
            <a:br>
              <a:rPr lang="en-US" sz="3600" dirty="0">
                <a:solidFill>
                  <a:schemeClr val="tx1"/>
                </a:solidFill>
                <a:effectLst/>
                <a:latin typeface="Century Schoolbook" pitchFamily="18" charset="0"/>
              </a:rPr>
            </a:br>
            <a:r>
              <a:rPr lang="en-US" sz="3600" dirty="0">
                <a:latin typeface="Century Schoolbook" pitchFamily="18" charset="0"/>
              </a:rPr>
              <a:t>December </a:t>
            </a:r>
            <a:r>
              <a:rPr lang="en-US" sz="3600" dirty="0" smtClean="0">
                <a:latin typeface="Century Schoolbook" pitchFamily="18" charset="0"/>
              </a:rPr>
              <a:t>14, 2021</a:t>
            </a:r>
            <a:r>
              <a:rPr lang="en-US" sz="3600" dirty="0"/>
              <a:t/>
            </a:r>
            <a:br>
              <a:rPr lang="en-US" sz="3600" dirty="0"/>
            </a:br>
            <a:endParaRPr lang="fr-CA" sz="3600" dirty="0">
              <a:solidFill>
                <a:schemeClr val="bg1"/>
              </a:solidFill>
            </a:endParaRPr>
          </a:p>
        </p:txBody>
      </p:sp>
      <p:sp>
        <p:nvSpPr>
          <p:cNvPr id="2051" name="Sous-titre 2"/>
          <p:cNvSpPr>
            <a:spLocks noGrp="1"/>
          </p:cNvSpPr>
          <p:nvPr>
            <p:ph type="subTitle" idx="1"/>
          </p:nvPr>
        </p:nvSpPr>
        <p:spPr>
          <a:xfrm>
            <a:off x="190500" y="3645569"/>
            <a:ext cx="4572000" cy="1447800"/>
          </a:xfrm>
        </p:spPr>
        <p:txBody>
          <a:bodyPr>
            <a:noAutofit/>
          </a:bodyPr>
          <a:lstStyle/>
          <a:p>
            <a:pPr algn="ctr" eaLnBrk="1" hangingPunct="1"/>
            <a:r>
              <a:rPr lang="fr-CA" sz="2000" dirty="0">
                <a:solidFill>
                  <a:schemeClr val="tx1"/>
                </a:solidFill>
                <a:latin typeface="Century Schoolbook" pitchFamily="18" charset="0"/>
              </a:rPr>
              <a:t>Katherine Black, Executive Director</a:t>
            </a:r>
          </a:p>
          <a:p>
            <a:pPr algn="ctr" eaLnBrk="1" hangingPunct="1"/>
            <a:r>
              <a:rPr lang="fr-CA" sz="2000" dirty="0">
                <a:solidFill>
                  <a:schemeClr val="tx1"/>
                </a:solidFill>
                <a:latin typeface="Century Schoolbook" pitchFamily="18" charset="0"/>
              </a:rPr>
              <a:t>Financial Accounting / OCAS/Audits</a:t>
            </a:r>
          </a:p>
          <a:p>
            <a:pPr algn="ctr" eaLnBrk="1" hangingPunct="1"/>
            <a:r>
              <a:rPr lang="fr-CA" sz="2000" dirty="0">
                <a:solidFill>
                  <a:schemeClr val="tx1"/>
                </a:solidFill>
                <a:latin typeface="Century Schoolbook" pitchFamily="18" charset="0"/>
              </a:rPr>
              <a:t>Katherine.Black@sde.ok.gov</a:t>
            </a:r>
          </a:p>
          <a:p>
            <a:pPr algn="ctr" eaLnBrk="1" hangingPunct="1"/>
            <a:r>
              <a:rPr lang="fr-CA" sz="2000" dirty="0">
                <a:solidFill>
                  <a:schemeClr val="tx1"/>
                </a:solidFill>
                <a:latin typeface="Century Schoolbook" pitchFamily="18" charset="0"/>
              </a:rPr>
              <a:t>(405) 522-0275</a:t>
            </a:r>
          </a:p>
        </p:txBody>
      </p:sp>
    </p:spTree>
    <p:extLst>
      <p:ext uri="{BB962C8B-B14F-4D97-AF65-F5344CB8AC3E}">
        <p14:creationId xmlns:p14="http://schemas.microsoft.com/office/powerpoint/2010/main" val="1901659825"/>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9056" y="365126"/>
            <a:ext cx="7627952" cy="1387474"/>
          </a:xfrm>
        </p:spPr>
        <p:txBody>
          <a:bodyPr>
            <a:normAutofit/>
          </a:bodyPr>
          <a:lstStyle/>
          <a:p>
            <a:pPr algn="ctr"/>
            <a:r>
              <a:rPr lang="en-US" sz="2800" b="1" dirty="0" smtClean="0">
                <a:latin typeface="Century Schoolbook" pitchFamily="18" charset="0"/>
              </a:rPr>
              <a:t>Financial Reporting Timeline</a:t>
            </a:r>
            <a:endParaRPr lang="en-US" sz="2800" b="1" dirty="0">
              <a:latin typeface="Century Schoolbook" pitchFamily="18" charset="0"/>
            </a:endParaRPr>
          </a:p>
        </p:txBody>
      </p:sp>
      <p:sp>
        <p:nvSpPr>
          <p:cNvPr id="2" name="Content Placeholder 1"/>
          <p:cNvSpPr>
            <a:spLocks noGrp="1"/>
          </p:cNvSpPr>
          <p:nvPr>
            <p:ph idx="1"/>
          </p:nvPr>
        </p:nvSpPr>
        <p:spPr>
          <a:xfrm>
            <a:off x="743371" y="1524000"/>
            <a:ext cx="7704152" cy="4270375"/>
          </a:xfrm>
        </p:spPr>
        <p:txBody>
          <a:bodyPr>
            <a:noAutofit/>
          </a:bodyPr>
          <a:lstStyle/>
          <a:p>
            <a:r>
              <a:rPr lang="en-US" b="1" dirty="0"/>
              <a:t>September 1 </a:t>
            </a:r>
            <a:r>
              <a:rPr lang="en-US" dirty="0"/>
              <a:t>– District’s final Revenue and Expenditures for preceding fiscal year must be submitted to Financial Accounting via the web-based Oklahoma Cost Accounting System (OCAS) reporting system.</a:t>
            </a:r>
          </a:p>
          <a:p>
            <a:r>
              <a:rPr lang="en-US" b="1" dirty="0"/>
              <a:t>September 30 - </a:t>
            </a:r>
            <a:r>
              <a:rPr lang="en-US" dirty="0"/>
              <a:t>The year-end financial report recording and summarizing all revenue and expenditure financial transactions will be completed and certified. </a:t>
            </a:r>
            <a:endParaRPr lang="en-US" b="1" dirty="0"/>
          </a:p>
          <a:p>
            <a:r>
              <a:rPr lang="en-US" b="1" dirty="0"/>
              <a:t>October 1 </a:t>
            </a:r>
            <a:r>
              <a:rPr lang="en-US" dirty="0"/>
              <a:t>– District must submit one copy of either the Estimate of Needs or the Budget (for those districts on the School District Budget Act) to Financial Accounting and the County Excise Board.</a:t>
            </a:r>
          </a:p>
        </p:txBody>
      </p:sp>
    </p:spTree>
    <p:extLst>
      <p:ext uri="{BB962C8B-B14F-4D97-AF65-F5344CB8AC3E}">
        <p14:creationId xmlns:p14="http://schemas.microsoft.com/office/powerpoint/2010/main" val="1657107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457200"/>
            <a:ext cx="7696200" cy="914400"/>
          </a:xfrm>
        </p:spPr>
        <p:txBody>
          <a:bodyPr>
            <a:normAutofit/>
          </a:bodyPr>
          <a:lstStyle/>
          <a:p>
            <a:r>
              <a:rPr lang="en-US" sz="3200" dirty="0">
                <a:latin typeface="Century Schoolbook" pitchFamily="18" charset="0"/>
              </a:rPr>
              <a:t>Penalty for Late OCAS Submission</a:t>
            </a:r>
          </a:p>
        </p:txBody>
      </p:sp>
      <p:sp>
        <p:nvSpPr>
          <p:cNvPr id="2" name="Content Placeholder 1"/>
          <p:cNvSpPr>
            <a:spLocks noGrp="1"/>
          </p:cNvSpPr>
          <p:nvPr>
            <p:ph idx="1"/>
          </p:nvPr>
        </p:nvSpPr>
        <p:spPr>
          <a:xfrm>
            <a:off x="838200" y="1524000"/>
            <a:ext cx="7848600" cy="4495800"/>
          </a:xfrm>
        </p:spPr>
        <p:txBody>
          <a:bodyPr>
            <a:normAutofit fontScale="92500"/>
          </a:bodyPr>
          <a:lstStyle/>
          <a:p>
            <a:pPr marL="0" indent="0" algn="ctr">
              <a:buNone/>
            </a:pPr>
            <a:r>
              <a:rPr lang="en-US" sz="2800" b="1" dirty="0">
                <a:latin typeface="Century Schoolbook" pitchFamily="18" charset="0"/>
              </a:rPr>
              <a:t>70 O.S. § 5-135.2, Paragraph B</a:t>
            </a:r>
          </a:p>
          <a:p>
            <a:pPr marL="0" indent="0">
              <a:buNone/>
            </a:pPr>
            <a:endParaRPr lang="en-US" sz="2000" dirty="0">
              <a:latin typeface="Century Schoolbook" pitchFamily="18" charset="0"/>
            </a:endParaRPr>
          </a:p>
          <a:p>
            <a:pPr marL="0" indent="0">
              <a:buNone/>
            </a:pPr>
            <a:r>
              <a:rPr lang="en-US" sz="2400" dirty="0">
                <a:latin typeface="Century Schoolbook" pitchFamily="18" charset="0"/>
              </a:rPr>
              <a:t>Reduction in Monthly State Aid payment</a:t>
            </a:r>
          </a:p>
          <a:p>
            <a:pPr marL="0" indent="0">
              <a:buNone/>
              <a:tabLst>
                <a:tab pos="231775" algn="l"/>
              </a:tabLst>
            </a:pPr>
            <a:r>
              <a:rPr lang="en-US" sz="2400" dirty="0">
                <a:latin typeface="Century Schoolbook" pitchFamily="18" charset="0"/>
              </a:rPr>
              <a:t>	First Month				1%</a:t>
            </a:r>
          </a:p>
          <a:p>
            <a:pPr marL="0" indent="0">
              <a:buNone/>
              <a:tabLst>
                <a:tab pos="231775" algn="l"/>
              </a:tabLst>
            </a:pPr>
            <a:r>
              <a:rPr lang="en-US" sz="2400" dirty="0">
                <a:latin typeface="Century Schoolbook" pitchFamily="18" charset="0"/>
              </a:rPr>
              <a:t>	Second Month			2%</a:t>
            </a:r>
          </a:p>
          <a:p>
            <a:pPr marL="0" indent="0">
              <a:buNone/>
              <a:tabLst>
                <a:tab pos="231775" algn="l"/>
              </a:tabLst>
            </a:pPr>
            <a:r>
              <a:rPr lang="en-US" sz="2400" dirty="0">
                <a:latin typeface="Century Schoolbook" pitchFamily="18" charset="0"/>
              </a:rPr>
              <a:t>	Third Month				3%</a:t>
            </a:r>
          </a:p>
          <a:p>
            <a:pPr marL="0" indent="0">
              <a:buNone/>
              <a:tabLst>
                <a:tab pos="231775" algn="l"/>
              </a:tabLst>
            </a:pPr>
            <a:r>
              <a:rPr lang="en-US" sz="2400" dirty="0">
                <a:latin typeface="Century Schoolbook" pitchFamily="18" charset="0"/>
              </a:rPr>
              <a:t>	Fourth Month			4%</a:t>
            </a:r>
          </a:p>
          <a:p>
            <a:pPr marL="0" indent="0">
              <a:buNone/>
              <a:tabLst>
                <a:tab pos="231775" algn="l"/>
              </a:tabLst>
            </a:pPr>
            <a:r>
              <a:rPr lang="en-US" sz="2400" dirty="0">
                <a:latin typeface="Century Schoolbook" pitchFamily="18" charset="0"/>
              </a:rPr>
              <a:t>	Each Subsequent Month	5%</a:t>
            </a:r>
          </a:p>
          <a:p>
            <a:pPr marL="0" indent="0">
              <a:buNone/>
              <a:tabLst>
                <a:tab pos="231775" algn="l"/>
              </a:tabLst>
            </a:pPr>
            <a:endParaRPr lang="en-US" sz="2400" dirty="0">
              <a:latin typeface="Century Schoolbook" pitchFamily="18" charset="0"/>
            </a:endParaRPr>
          </a:p>
          <a:p>
            <a:pPr marL="0" indent="0">
              <a:buNone/>
              <a:tabLst>
                <a:tab pos="231775" algn="l"/>
              </a:tabLst>
            </a:pPr>
            <a:r>
              <a:rPr lang="en-US" sz="2400" dirty="0">
                <a:latin typeface="Century Schoolbook" pitchFamily="18" charset="0"/>
              </a:rPr>
              <a:t>Penalty may be waived by the State Board of Education.</a:t>
            </a:r>
          </a:p>
          <a:p>
            <a:pPr marL="0" indent="0">
              <a:buNone/>
            </a:pPr>
            <a:endParaRPr lang="en-US" sz="2400" dirty="0">
              <a:latin typeface="Century Schoolbook" pitchFamily="18" charset="0"/>
            </a:endParaRPr>
          </a:p>
        </p:txBody>
      </p:sp>
    </p:spTree>
    <p:extLst>
      <p:ext uri="{BB962C8B-B14F-4D97-AF65-F5344CB8AC3E}">
        <p14:creationId xmlns:p14="http://schemas.microsoft.com/office/powerpoint/2010/main" val="3762653396"/>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99056" y="365126"/>
            <a:ext cx="7627952" cy="1387474"/>
          </a:xfrm>
        </p:spPr>
        <p:txBody>
          <a:bodyPr>
            <a:normAutofit/>
          </a:bodyPr>
          <a:lstStyle/>
          <a:p>
            <a:pPr algn="ctr"/>
            <a:r>
              <a:rPr lang="en-US" sz="2800" b="1" dirty="0" smtClean="0">
                <a:latin typeface="Century Schoolbook" pitchFamily="18" charset="0"/>
              </a:rPr>
              <a:t>Financial Reporting Timeline</a:t>
            </a:r>
            <a:endParaRPr lang="en-US" sz="2800" b="1" dirty="0">
              <a:latin typeface="Century Schoolbook" pitchFamily="18" charset="0"/>
            </a:endParaRPr>
          </a:p>
        </p:txBody>
      </p:sp>
      <p:sp>
        <p:nvSpPr>
          <p:cNvPr id="2" name="Content Placeholder 1"/>
          <p:cNvSpPr>
            <a:spLocks noGrp="1"/>
          </p:cNvSpPr>
          <p:nvPr>
            <p:ph idx="1"/>
          </p:nvPr>
        </p:nvSpPr>
        <p:spPr>
          <a:xfrm>
            <a:off x="722856" y="1600200"/>
            <a:ext cx="7704152" cy="4270375"/>
          </a:xfrm>
        </p:spPr>
        <p:txBody>
          <a:bodyPr>
            <a:noAutofit/>
          </a:bodyPr>
          <a:lstStyle/>
          <a:p>
            <a:r>
              <a:rPr lang="en-US" b="1" dirty="0" smtClean="0"/>
              <a:t>October </a:t>
            </a:r>
            <a:r>
              <a:rPr lang="en-US" b="1" dirty="0"/>
              <a:t>1 </a:t>
            </a:r>
            <a:r>
              <a:rPr lang="en-US" dirty="0"/>
              <a:t>– District must submit one copy of either the Estimate of Needs or the Budget (for those districts on the School District Budget Act) to Financial Accounting and the County Excise Board.</a:t>
            </a:r>
          </a:p>
        </p:txBody>
      </p:sp>
    </p:spTree>
    <p:extLst>
      <p:ext uri="{BB962C8B-B14F-4D97-AF65-F5344CB8AC3E}">
        <p14:creationId xmlns:p14="http://schemas.microsoft.com/office/powerpoint/2010/main" val="942321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391400" cy="762000"/>
          </a:xfrm>
        </p:spPr>
        <p:txBody>
          <a:bodyPr>
            <a:normAutofit/>
          </a:bodyPr>
          <a:lstStyle/>
          <a:p>
            <a:r>
              <a:rPr lang="en-US" sz="3200" b="1" dirty="0">
                <a:latin typeface="Century Schoolbook" pitchFamily="18" charset="0"/>
              </a:rPr>
              <a:t>Estimate of Needs/School Budget</a:t>
            </a:r>
          </a:p>
        </p:txBody>
      </p:sp>
      <p:sp>
        <p:nvSpPr>
          <p:cNvPr id="2" name="Content Placeholder 1"/>
          <p:cNvSpPr>
            <a:spLocks noGrp="1"/>
          </p:cNvSpPr>
          <p:nvPr>
            <p:ph idx="1"/>
          </p:nvPr>
        </p:nvSpPr>
        <p:spPr>
          <a:xfrm>
            <a:off x="1104900" y="1405362"/>
            <a:ext cx="7581900" cy="4462038"/>
          </a:xfrm>
        </p:spPr>
        <p:txBody>
          <a:bodyPr>
            <a:noAutofit/>
          </a:bodyPr>
          <a:lstStyle/>
          <a:p>
            <a:pPr marL="0" indent="0" algn="ctr">
              <a:buNone/>
            </a:pPr>
            <a:r>
              <a:rPr lang="en-US" dirty="0"/>
              <a:t>School Laws of Oklahoma </a:t>
            </a:r>
          </a:p>
          <a:p>
            <a:pPr marL="0" indent="0">
              <a:buNone/>
            </a:pPr>
            <a:r>
              <a:rPr lang="en-US" dirty="0"/>
              <a:t>Section 678-Section D </a:t>
            </a:r>
          </a:p>
          <a:p>
            <a:pPr marL="0" indent="0" algn="just">
              <a:buNone/>
            </a:pPr>
            <a:r>
              <a:rPr lang="en-US" dirty="0"/>
              <a:t>Financial Statements and Estimates of Needs of All School Districts shall be filed with the county excise board on or before October 1 of each year.  Said financial statements and estimates shall have attached thereto an affidavit showing the publication thereof as required herein, or they may be filed and the said affidavit attached thereto at any time within five (5) days after the filing thereof.   </a:t>
            </a:r>
          </a:p>
          <a:p>
            <a:pPr marL="0" indent="0" algn="just">
              <a:buNone/>
            </a:pPr>
            <a:endParaRPr lang="en-US" dirty="0"/>
          </a:p>
        </p:txBody>
      </p:sp>
    </p:spTree>
    <p:extLst>
      <p:ext uri="{BB962C8B-B14F-4D97-AF65-F5344CB8AC3E}">
        <p14:creationId xmlns:p14="http://schemas.microsoft.com/office/powerpoint/2010/main" val="4084898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391400" cy="762000"/>
          </a:xfrm>
        </p:spPr>
        <p:txBody>
          <a:bodyPr>
            <a:normAutofit/>
          </a:bodyPr>
          <a:lstStyle/>
          <a:p>
            <a:r>
              <a:rPr lang="en-US" sz="3200" b="1" dirty="0">
                <a:latin typeface="Century Schoolbook" pitchFamily="18" charset="0"/>
              </a:rPr>
              <a:t>Estimate of Needs/School Budget</a:t>
            </a:r>
          </a:p>
        </p:txBody>
      </p:sp>
      <p:sp>
        <p:nvSpPr>
          <p:cNvPr id="2" name="Content Placeholder 1"/>
          <p:cNvSpPr>
            <a:spLocks noGrp="1"/>
          </p:cNvSpPr>
          <p:nvPr>
            <p:ph idx="1"/>
          </p:nvPr>
        </p:nvSpPr>
        <p:spPr>
          <a:xfrm>
            <a:off x="952500" y="1447800"/>
            <a:ext cx="7581900" cy="5071638"/>
          </a:xfrm>
        </p:spPr>
        <p:txBody>
          <a:bodyPr>
            <a:noAutofit/>
          </a:bodyPr>
          <a:lstStyle/>
          <a:p>
            <a:pPr marL="0" indent="0" algn="just">
              <a:buNone/>
            </a:pPr>
            <a:r>
              <a:rPr lang="en-US" dirty="0" smtClean="0"/>
              <a:t>Upload </a:t>
            </a:r>
            <a:r>
              <a:rPr lang="en-US" dirty="0"/>
              <a:t>one copy of either the Estimate of Needs or the Budget (for those districts on the School District Budget Act) to the State Department of </a:t>
            </a:r>
            <a:r>
              <a:rPr lang="en-US" dirty="0" smtClean="0"/>
              <a:t>Education through the OCAS application in SingleSign On by </a:t>
            </a:r>
            <a:r>
              <a:rPr lang="en-US" dirty="0"/>
              <a:t>October 1.</a:t>
            </a:r>
          </a:p>
          <a:p>
            <a:pPr marL="0" indent="0" algn="just">
              <a:buNone/>
            </a:pPr>
            <a:endParaRPr lang="en-US" dirty="0"/>
          </a:p>
          <a:p>
            <a:pPr marL="0" indent="0" algn="just">
              <a:buNone/>
            </a:pPr>
            <a:r>
              <a:rPr lang="en-US" dirty="0"/>
              <a:t>Note:  Make Sure all Affidavits are signed and notarized</a:t>
            </a:r>
            <a:r>
              <a:rPr lang="en-US" dirty="0" smtClean="0"/>
              <a:t>. </a:t>
            </a:r>
            <a:r>
              <a:rPr lang="en-US" dirty="0" smtClean="0"/>
              <a:t>Required signatures are Clerk of Board of Education, President of Board of Education, Treasurer of Board of Education and School Board Member’s present at the time of approval.  </a:t>
            </a:r>
            <a:r>
              <a:rPr lang="en-US" dirty="0" smtClean="0"/>
              <a:t>OSDE does not need the Excise Board signatures.  </a:t>
            </a:r>
            <a:endParaRPr lang="en-US" dirty="0"/>
          </a:p>
          <a:p>
            <a:pPr marL="0" indent="0" algn="just">
              <a:buNone/>
            </a:pPr>
            <a:endParaRPr lang="en-US" dirty="0"/>
          </a:p>
        </p:txBody>
      </p:sp>
    </p:spTree>
    <p:extLst>
      <p:ext uri="{BB962C8B-B14F-4D97-AF65-F5344CB8AC3E}">
        <p14:creationId xmlns:p14="http://schemas.microsoft.com/office/powerpoint/2010/main" val="3862593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609600"/>
            <a:ext cx="7620000" cy="762000"/>
          </a:xfrm>
        </p:spPr>
        <p:txBody>
          <a:bodyPr>
            <a:normAutofit/>
          </a:bodyPr>
          <a:lstStyle/>
          <a:p>
            <a:pPr algn="ctr"/>
            <a:r>
              <a:rPr lang="en-US" sz="2800" dirty="0">
                <a:latin typeface="Century Schoolbook" pitchFamily="18" charset="0"/>
              </a:rPr>
              <a:t>Financial Reporting Timeline</a:t>
            </a:r>
            <a:endParaRPr lang="en-US" sz="2800" b="1" dirty="0">
              <a:latin typeface="Century Schoolbook" pitchFamily="18" charset="0"/>
            </a:endParaRPr>
          </a:p>
        </p:txBody>
      </p:sp>
      <p:sp>
        <p:nvSpPr>
          <p:cNvPr id="2" name="Content Placeholder 1"/>
          <p:cNvSpPr>
            <a:spLocks noGrp="1"/>
          </p:cNvSpPr>
          <p:nvPr>
            <p:ph idx="1"/>
          </p:nvPr>
        </p:nvSpPr>
        <p:spPr>
          <a:xfrm>
            <a:off x="685800" y="1752600"/>
            <a:ext cx="7467600" cy="4876800"/>
          </a:xfrm>
        </p:spPr>
        <p:txBody>
          <a:bodyPr>
            <a:normAutofit lnSpcReduction="10000"/>
          </a:bodyPr>
          <a:lstStyle/>
          <a:p>
            <a:r>
              <a:rPr lang="en-US" b="1" dirty="0"/>
              <a:t>March 31 </a:t>
            </a:r>
            <a:r>
              <a:rPr lang="en-US" dirty="0"/>
              <a:t>– Districts who are identified as having expended $750,000 or more in federal awards must have their audit submitted to Financial Accounting</a:t>
            </a:r>
            <a:r>
              <a:rPr lang="en-US" dirty="0" smtClean="0"/>
              <a:t>.</a:t>
            </a:r>
          </a:p>
          <a:p>
            <a:pPr marL="0" indent="0">
              <a:buNone/>
            </a:pPr>
            <a:endParaRPr lang="en-US" dirty="0"/>
          </a:p>
          <a:p>
            <a:r>
              <a:rPr lang="en-US" b="1" dirty="0"/>
              <a:t>April 30 </a:t>
            </a:r>
            <a:r>
              <a:rPr lang="en-US" dirty="0"/>
              <a:t>– Districts who are identified as having expended less than $750,000 in federal awards must have their audit submitted to Financial Accounting</a:t>
            </a:r>
            <a:r>
              <a:rPr lang="en-US" dirty="0" smtClean="0"/>
              <a:t>.</a:t>
            </a:r>
          </a:p>
          <a:p>
            <a:pPr marL="0" indent="0">
              <a:buNone/>
            </a:pPr>
            <a:endParaRPr lang="en-US" dirty="0"/>
          </a:p>
          <a:p>
            <a:r>
              <a:rPr lang="en-US" b="1" dirty="0"/>
              <a:t>June 30 </a:t>
            </a:r>
            <a:r>
              <a:rPr lang="en-US" dirty="0"/>
              <a:t>– Audit contract between the district and the independent auditor must be submitted to Financial Accounting.</a:t>
            </a:r>
          </a:p>
        </p:txBody>
      </p:sp>
    </p:spTree>
    <p:extLst>
      <p:ext uri="{BB962C8B-B14F-4D97-AF65-F5344CB8AC3E}">
        <p14:creationId xmlns:p14="http://schemas.microsoft.com/office/powerpoint/2010/main" val="1913050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1175"/>
            <a:ext cx="7399352" cy="1325563"/>
          </a:xfrm>
        </p:spPr>
        <p:txBody>
          <a:bodyPr>
            <a:normAutofit/>
          </a:bodyPr>
          <a:lstStyle/>
          <a:p>
            <a:pPr algn="ctr"/>
            <a:r>
              <a:rPr lang="en-US" sz="3200" b="1" dirty="0" smtClean="0">
                <a:latin typeface="Century Schoolbook" pitchFamily="18" charset="0"/>
              </a:rPr>
              <a:t>Audits</a:t>
            </a:r>
            <a:endParaRPr lang="en-US" sz="3200" b="1" dirty="0">
              <a:latin typeface="Century Schoolbook" pitchFamily="18" charset="0"/>
            </a:endParaRPr>
          </a:p>
        </p:txBody>
      </p:sp>
      <p:sp>
        <p:nvSpPr>
          <p:cNvPr id="3" name="Content Placeholder 2"/>
          <p:cNvSpPr>
            <a:spLocks noGrp="1"/>
          </p:cNvSpPr>
          <p:nvPr>
            <p:ph idx="1"/>
          </p:nvPr>
        </p:nvSpPr>
        <p:spPr>
          <a:xfrm>
            <a:off x="762000" y="1752600"/>
            <a:ext cx="7856552" cy="4041775"/>
          </a:xfrm>
        </p:spPr>
        <p:txBody>
          <a:bodyPr>
            <a:normAutofit lnSpcReduction="10000"/>
          </a:bodyPr>
          <a:lstStyle/>
          <a:p>
            <a:pPr marL="57150" indent="0" algn="ctr">
              <a:lnSpc>
                <a:spcPct val="130000"/>
              </a:lnSpc>
              <a:spcAft>
                <a:spcPts val="1200"/>
              </a:spcAft>
              <a:buNone/>
            </a:pPr>
            <a:r>
              <a:rPr lang="en-US" sz="2400" dirty="0"/>
              <a:t>Oklahoma Statute Title §70-22-108(A)</a:t>
            </a:r>
          </a:p>
          <a:p>
            <a:pPr marL="57150" indent="0">
              <a:spcBef>
                <a:spcPts val="0"/>
              </a:spcBef>
              <a:spcAft>
                <a:spcPts val="1200"/>
              </a:spcAft>
              <a:buNone/>
            </a:pPr>
            <a:r>
              <a:rPr lang="en-US" sz="2400" dirty="0"/>
              <a:t>Each audit of the financial statements of a school district required by the Oklahoma Public School Audit Law shall be completed and the auditor’s opinion thereon shall be submitted by the firm to the district board of education within nine (9) months after the close of the fiscal year of the district board of education.  </a:t>
            </a:r>
            <a:endParaRPr lang="en-US" sz="2400" dirty="0" smtClean="0"/>
          </a:p>
          <a:p>
            <a:pPr marL="57150" indent="0">
              <a:spcBef>
                <a:spcPts val="0"/>
              </a:spcBef>
              <a:spcAft>
                <a:spcPts val="1200"/>
              </a:spcAft>
              <a:buNone/>
            </a:pPr>
            <a:endParaRPr lang="en-US" dirty="0"/>
          </a:p>
          <a:p>
            <a:pPr marL="57150" indent="0" algn="ctr">
              <a:spcBef>
                <a:spcPts val="0"/>
              </a:spcBef>
              <a:spcAft>
                <a:spcPts val="1200"/>
              </a:spcAft>
              <a:buNone/>
            </a:pPr>
            <a:r>
              <a:rPr lang="en-US" sz="2400" dirty="0" smtClean="0"/>
              <a:t>June 30</a:t>
            </a:r>
            <a:endParaRPr lang="en-US" sz="2400" dirty="0"/>
          </a:p>
          <a:p>
            <a:pPr marL="0" indent="0">
              <a:buNone/>
            </a:pPr>
            <a:endParaRPr lang="en-US" dirty="0"/>
          </a:p>
        </p:txBody>
      </p:sp>
    </p:spTree>
    <p:extLst>
      <p:ext uri="{BB962C8B-B14F-4D97-AF65-F5344CB8AC3E}">
        <p14:creationId xmlns:p14="http://schemas.microsoft.com/office/powerpoint/2010/main" val="2694560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551752" cy="1235074"/>
          </a:xfrm>
        </p:spPr>
        <p:txBody>
          <a:bodyPr/>
          <a:lstStyle/>
          <a:p>
            <a:pPr algn="ctr"/>
            <a:r>
              <a:rPr lang="en-US" sz="3600" dirty="0" smtClean="0">
                <a:latin typeface="Century Schoolbook" pitchFamily="18" charset="0"/>
              </a:rPr>
              <a:t>Audits</a:t>
            </a:r>
            <a:endParaRPr lang="en-US" dirty="0"/>
          </a:p>
        </p:txBody>
      </p:sp>
      <p:sp>
        <p:nvSpPr>
          <p:cNvPr id="3" name="Content Placeholder 2"/>
          <p:cNvSpPr>
            <a:spLocks noGrp="1"/>
          </p:cNvSpPr>
          <p:nvPr>
            <p:ph idx="1"/>
          </p:nvPr>
        </p:nvSpPr>
        <p:spPr>
          <a:xfrm>
            <a:off x="762000" y="1752600"/>
            <a:ext cx="7704152" cy="4194175"/>
          </a:xfrm>
        </p:spPr>
        <p:txBody>
          <a:bodyPr/>
          <a:lstStyle/>
          <a:p>
            <a:r>
              <a:rPr lang="en-US" dirty="0" smtClean="0"/>
              <a:t>Approved Auditors are listed on the Financial Accounting website or the State Auditor and Inspector’s website.  </a:t>
            </a:r>
          </a:p>
          <a:p>
            <a:endParaRPr lang="en-US" dirty="0"/>
          </a:p>
          <a:p>
            <a:r>
              <a:rPr lang="en-US" dirty="0">
                <a:hlinkClick r:id="rId2"/>
              </a:rPr>
              <a:t>https://</a:t>
            </a:r>
            <a:r>
              <a:rPr lang="en-US" dirty="0" smtClean="0">
                <a:hlinkClick r:id="rId2"/>
              </a:rPr>
              <a:t>sde.ok.gov/financial-accounting</a:t>
            </a:r>
            <a:endParaRPr lang="en-US" dirty="0" smtClean="0"/>
          </a:p>
          <a:p>
            <a:r>
              <a:rPr lang="en-US" dirty="0">
                <a:hlinkClick r:id="rId3"/>
              </a:rPr>
              <a:t>https://www.sai.ok.gov</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2499945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239000" cy="838200"/>
          </a:xfrm>
        </p:spPr>
        <p:txBody>
          <a:bodyPr/>
          <a:lstStyle/>
          <a:p>
            <a:pPr algn="ctr"/>
            <a:r>
              <a:rPr lang="en-US" sz="3200" b="1" dirty="0" smtClean="0">
                <a:latin typeface="Century Schoolbook" pitchFamily="18" charset="0"/>
              </a:rPr>
              <a:t>Audits</a:t>
            </a:r>
            <a:endParaRPr lang="en-US" sz="3200" b="1" dirty="0">
              <a:latin typeface="Century Schoolbook" pitchFamily="18" charset="0"/>
            </a:endParaRPr>
          </a:p>
        </p:txBody>
      </p:sp>
      <p:sp>
        <p:nvSpPr>
          <p:cNvPr id="2" name="Content Placeholder 1"/>
          <p:cNvSpPr>
            <a:spLocks noGrp="1"/>
          </p:cNvSpPr>
          <p:nvPr>
            <p:ph idx="1"/>
          </p:nvPr>
        </p:nvSpPr>
        <p:spPr>
          <a:xfrm>
            <a:off x="762000" y="1676400"/>
            <a:ext cx="7323152" cy="4724400"/>
          </a:xfrm>
        </p:spPr>
        <p:txBody>
          <a:bodyPr>
            <a:normAutofit/>
          </a:bodyPr>
          <a:lstStyle/>
          <a:p>
            <a:pPr marL="0" indent="0" algn="just">
              <a:buNone/>
            </a:pPr>
            <a:r>
              <a:rPr lang="en-US" sz="2400" dirty="0"/>
              <a:t>Districts who have expended $750,000 or more in federal money are what is referred to as an “A” audit.  These audits must be completed, presented to the local board of education and submitted to Financial Accounting no later than </a:t>
            </a:r>
            <a:r>
              <a:rPr lang="en-US" sz="2400" dirty="0" smtClean="0"/>
              <a:t>March </a:t>
            </a:r>
            <a:r>
              <a:rPr lang="en-US" sz="2400" dirty="0"/>
              <a:t>31.</a:t>
            </a:r>
          </a:p>
          <a:p>
            <a:pPr algn="just"/>
            <a:endParaRPr lang="en-US" sz="2200" dirty="0"/>
          </a:p>
          <a:p>
            <a:pPr marL="0" indent="0" algn="just">
              <a:buNone/>
            </a:pPr>
            <a:r>
              <a:rPr lang="en-US" sz="2400" dirty="0"/>
              <a:t>Districts who have expended less than $750,000 in federal money are what is referred to as an “B” audit.  These audits must be completed, presented to the local board of</a:t>
            </a:r>
            <a:r>
              <a:rPr lang="en-US" sz="2400" spc="-300" dirty="0"/>
              <a:t> </a:t>
            </a:r>
            <a:r>
              <a:rPr lang="en-US" sz="2400" dirty="0"/>
              <a:t>education and submitted to Financial Accounting no later than </a:t>
            </a:r>
            <a:r>
              <a:rPr lang="en-US" sz="2400" dirty="0" smtClean="0"/>
              <a:t>April </a:t>
            </a:r>
            <a:r>
              <a:rPr lang="en-US" sz="2400" dirty="0"/>
              <a:t>30.</a:t>
            </a:r>
          </a:p>
          <a:p>
            <a:pPr marL="0" indent="0" algn="just">
              <a:buNone/>
            </a:pPr>
            <a:endParaRPr lang="en-US" sz="2200" dirty="0">
              <a:latin typeface="Century Schoolbook" pitchFamily="18" charset="0"/>
            </a:endParaRPr>
          </a:p>
        </p:txBody>
      </p:sp>
    </p:spTree>
    <p:extLst>
      <p:ext uri="{BB962C8B-B14F-4D97-AF65-F5344CB8AC3E}">
        <p14:creationId xmlns:p14="http://schemas.microsoft.com/office/powerpoint/2010/main" val="1883922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304800"/>
            <a:ext cx="7627952" cy="1325563"/>
          </a:xfrm>
        </p:spPr>
        <p:txBody>
          <a:bodyPr>
            <a:normAutofit/>
          </a:bodyPr>
          <a:lstStyle/>
          <a:p>
            <a:pPr algn="ctr"/>
            <a:r>
              <a:rPr lang="en-US" sz="3200" b="1" dirty="0">
                <a:latin typeface="Century Schoolbook" pitchFamily="18" charset="0"/>
              </a:rPr>
              <a:t>Penalty for Late Audit Submission</a:t>
            </a:r>
          </a:p>
        </p:txBody>
      </p:sp>
      <p:sp>
        <p:nvSpPr>
          <p:cNvPr id="2" name="Content Placeholder 1"/>
          <p:cNvSpPr>
            <a:spLocks noGrp="1"/>
          </p:cNvSpPr>
          <p:nvPr>
            <p:ph idx="1"/>
          </p:nvPr>
        </p:nvSpPr>
        <p:spPr>
          <a:xfrm>
            <a:off x="741485" y="1524000"/>
            <a:ext cx="7467600" cy="4343400"/>
          </a:xfrm>
        </p:spPr>
        <p:txBody>
          <a:bodyPr>
            <a:normAutofit/>
          </a:bodyPr>
          <a:lstStyle/>
          <a:p>
            <a:pPr marL="0" indent="0">
              <a:buNone/>
            </a:pPr>
            <a:r>
              <a:rPr lang="en-US" sz="2600" dirty="0"/>
              <a:t>Pursuant to 70 O.S. § 22-112</a:t>
            </a:r>
          </a:p>
          <a:p>
            <a:pPr marL="0" indent="0">
              <a:buNone/>
            </a:pPr>
            <a:endParaRPr lang="en-US" sz="2600" dirty="0"/>
          </a:p>
          <a:p>
            <a:pPr marL="0" indent="0">
              <a:buNone/>
            </a:pPr>
            <a:r>
              <a:rPr lang="en-US" sz="2600" dirty="0"/>
              <a:t>(State Aid withheld for failure to comply with article): </a:t>
            </a:r>
          </a:p>
          <a:p>
            <a:pPr marL="0" indent="0" algn="just">
              <a:buNone/>
            </a:pPr>
            <a:endParaRPr lang="en-US" sz="2600" i="1" dirty="0"/>
          </a:p>
          <a:p>
            <a:pPr marL="0" indent="0" algn="just">
              <a:buNone/>
            </a:pPr>
            <a:r>
              <a:rPr lang="en-US" sz="2600" i="1" dirty="0"/>
              <a:t>“All further “payment” of State Aid for each district shall be withheld until the provisions of this article have been fulfilled by said district.”</a:t>
            </a:r>
          </a:p>
          <a:p>
            <a:pPr marL="0" indent="0" algn="just">
              <a:buNone/>
            </a:pPr>
            <a:r>
              <a:rPr lang="en-US" sz="2600" i="1" dirty="0"/>
              <a:t> 		</a:t>
            </a:r>
          </a:p>
          <a:p>
            <a:pPr marL="0" indent="0">
              <a:buNone/>
            </a:pPr>
            <a:endParaRPr lang="en-US" sz="7600" dirty="0"/>
          </a:p>
        </p:txBody>
      </p:sp>
    </p:spTree>
    <p:extLst>
      <p:ext uri="{BB962C8B-B14F-4D97-AF65-F5344CB8AC3E}">
        <p14:creationId xmlns:p14="http://schemas.microsoft.com/office/powerpoint/2010/main" val="1795865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162800" cy="914400"/>
          </a:xfrm>
        </p:spPr>
        <p:txBody>
          <a:bodyPr>
            <a:normAutofit/>
          </a:bodyPr>
          <a:lstStyle/>
          <a:p>
            <a:pPr algn="ctr"/>
            <a:r>
              <a:rPr lang="en-US" sz="3200" dirty="0">
                <a:latin typeface="Century Schoolbook" pitchFamily="18" charset="0"/>
              </a:rPr>
              <a:t>Paragraph A, Item 6</a:t>
            </a:r>
          </a:p>
        </p:txBody>
      </p:sp>
      <p:sp>
        <p:nvSpPr>
          <p:cNvPr id="2" name="Content Placeholder 1"/>
          <p:cNvSpPr>
            <a:spLocks noGrp="1"/>
          </p:cNvSpPr>
          <p:nvPr>
            <p:ph idx="1"/>
          </p:nvPr>
        </p:nvSpPr>
        <p:spPr>
          <a:xfrm>
            <a:off x="609600" y="1447800"/>
            <a:ext cx="8077200" cy="4495800"/>
          </a:xfrm>
        </p:spPr>
        <p:txBody>
          <a:bodyPr>
            <a:normAutofit fontScale="77500" lnSpcReduction="20000"/>
          </a:bodyPr>
          <a:lstStyle/>
          <a:p>
            <a:pPr marL="0" indent="0">
              <a:buNone/>
            </a:pPr>
            <a:endParaRPr lang="en-US" sz="2200" dirty="0">
              <a:latin typeface="Century Schoolbook" pitchFamily="18" charset="0"/>
            </a:endParaRPr>
          </a:p>
          <a:p>
            <a:pPr marL="0" indent="0">
              <a:buNone/>
            </a:pPr>
            <a:r>
              <a:rPr lang="en-US" sz="3600" dirty="0"/>
              <a:t>A charter school, to the extent possible, shall be subject to the same reporting requirements, financial audits, audit procedures, and audit requirements as a school district.  The State Department of Education or State Auditor and Inspector may conduct financial, program, or compliance audits.  A charter school shall use the Oklahoma Cost Accounting System (OCAS) to report financial transactions to the sponsoring school district</a:t>
            </a:r>
            <a:r>
              <a:rPr lang="en-US" sz="3600" dirty="0" smtClean="0"/>
              <a:t>.</a:t>
            </a:r>
          </a:p>
          <a:p>
            <a:pPr marL="0" indent="0" algn="ctr">
              <a:buNone/>
            </a:pPr>
            <a:r>
              <a:rPr lang="en-US" sz="3600" dirty="0" smtClean="0"/>
              <a:t>70-3-136</a:t>
            </a:r>
            <a:endParaRPr lang="en-US" sz="3600" dirty="0"/>
          </a:p>
          <a:p>
            <a:pPr marL="0" indent="0" algn="ctr">
              <a:buNone/>
            </a:pPr>
            <a:endParaRPr lang="en-US" sz="3600" dirty="0">
              <a:latin typeface="Century Schoolbook" pitchFamily="18" charset="0"/>
            </a:endParaRPr>
          </a:p>
        </p:txBody>
      </p:sp>
    </p:spTree>
    <p:extLst>
      <p:ext uri="{BB962C8B-B14F-4D97-AF65-F5344CB8AC3E}">
        <p14:creationId xmlns:p14="http://schemas.microsoft.com/office/powerpoint/2010/main" val="1656637182"/>
      </p:ext>
    </p:extLst>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28700" y="685800"/>
            <a:ext cx="7239000" cy="762000"/>
          </a:xfrm>
        </p:spPr>
        <p:txBody>
          <a:bodyPr>
            <a:normAutofit/>
          </a:bodyPr>
          <a:lstStyle/>
          <a:p>
            <a:pPr algn="ctr"/>
            <a:r>
              <a:rPr lang="en-US" sz="3200" b="1" dirty="0" smtClean="0">
                <a:latin typeface="Century Schoolbook" pitchFamily="18" charset="0"/>
              </a:rPr>
              <a:t>Audits</a:t>
            </a:r>
            <a:endParaRPr lang="en-US" sz="3200" b="1" dirty="0">
              <a:latin typeface="Century Schoolbook" pitchFamily="18" charset="0"/>
            </a:endParaRPr>
          </a:p>
        </p:txBody>
      </p:sp>
      <p:sp>
        <p:nvSpPr>
          <p:cNvPr id="2" name="Content Placeholder 1"/>
          <p:cNvSpPr>
            <a:spLocks noGrp="1"/>
          </p:cNvSpPr>
          <p:nvPr>
            <p:ph idx="1"/>
          </p:nvPr>
        </p:nvSpPr>
        <p:spPr>
          <a:xfrm>
            <a:off x="1291424" y="1676400"/>
            <a:ext cx="6713552" cy="4351338"/>
          </a:xfrm>
        </p:spPr>
        <p:txBody>
          <a:bodyPr>
            <a:normAutofit fontScale="85000" lnSpcReduction="10000"/>
          </a:bodyPr>
          <a:lstStyle/>
          <a:p>
            <a:pPr marL="0" indent="0" algn="just">
              <a:buNone/>
            </a:pPr>
            <a:r>
              <a:rPr lang="en-US" sz="2600" dirty="0"/>
              <a:t>Regardless of which type of audit is performed, the audit must be submitted to Financial Accounting thirty days after it has been presented to the local board of education.</a:t>
            </a:r>
          </a:p>
          <a:p>
            <a:pPr>
              <a:buNone/>
            </a:pPr>
            <a:endParaRPr lang="en-US" sz="2600" dirty="0"/>
          </a:p>
          <a:p>
            <a:pPr algn="ctr">
              <a:buNone/>
            </a:pPr>
            <a:r>
              <a:rPr lang="en-US" sz="2600" dirty="0"/>
              <a:t>70 O.S. § 22-108</a:t>
            </a:r>
          </a:p>
          <a:p>
            <a:endParaRPr lang="en-US" sz="2600" dirty="0"/>
          </a:p>
          <a:p>
            <a:pPr>
              <a:buNone/>
            </a:pPr>
            <a:r>
              <a:rPr lang="en-US" sz="2600" i="1" dirty="0"/>
              <a:t>		“Thirty (30) days after the audit presentation to the local board of education, forward one copy of the audit report to the SDE”</a:t>
            </a:r>
          </a:p>
          <a:p>
            <a:pPr>
              <a:buNone/>
            </a:pPr>
            <a:r>
              <a:rPr lang="en-US" sz="2200" dirty="0">
                <a:latin typeface="Century Schoolbook" pitchFamily="18" charset="0"/>
              </a:rPr>
              <a:t>			</a:t>
            </a:r>
          </a:p>
          <a:p>
            <a:pPr>
              <a:buNone/>
            </a:pPr>
            <a:r>
              <a:rPr lang="en-US" sz="2200" dirty="0">
                <a:latin typeface="Century Schoolbook" pitchFamily="18" charset="0"/>
              </a:rPr>
              <a:t>				</a:t>
            </a:r>
          </a:p>
        </p:txBody>
      </p:sp>
    </p:spTree>
    <p:extLst>
      <p:ext uri="{BB962C8B-B14F-4D97-AF65-F5344CB8AC3E}">
        <p14:creationId xmlns:p14="http://schemas.microsoft.com/office/powerpoint/2010/main" val="1892762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533400"/>
            <a:ext cx="7162800" cy="819912"/>
          </a:xfrm>
        </p:spPr>
        <p:txBody>
          <a:bodyPr>
            <a:normAutofit/>
          </a:bodyPr>
          <a:lstStyle/>
          <a:p>
            <a:pPr algn="ctr"/>
            <a:r>
              <a:rPr lang="en-US" sz="3200" b="1" dirty="0" smtClean="0">
                <a:latin typeface="Century Schoolbook" pitchFamily="18" charset="0"/>
              </a:rPr>
              <a:t>Audits</a:t>
            </a:r>
            <a:endParaRPr lang="en-US" sz="3200" b="1" dirty="0">
              <a:latin typeface="Century Schoolbook" pitchFamily="18" charset="0"/>
            </a:endParaRPr>
          </a:p>
        </p:txBody>
      </p:sp>
      <p:sp>
        <p:nvSpPr>
          <p:cNvPr id="2" name="Content Placeholder 1"/>
          <p:cNvSpPr>
            <a:spLocks noGrp="1"/>
          </p:cNvSpPr>
          <p:nvPr>
            <p:ph idx="1"/>
          </p:nvPr>
        </p:nvSpPr>
        <p:spPr>
          <a:xfrm>
            <a:off x="1137138" y="1600200"/>
            <a:ext cx="6400800" cy="4038600"/>
          </a:xfrm>
        </p:spPr>
        <p:txBody>
          <a:bodyPr>
            <a:normAutofit/>
          </a:bodyPr>
          <a:lstStyle/>
          <a:p>
            <a:pPr marL="0" indent="0" algn="just">
              <a:buNone/>
            </a:pPr>
            <a:r>
              <a:rPr lang="en-US" b="1" dirty="0"/>
              <a:t>Findings</a:t>
            </a:r>
            <a:r>
              <a:rPr lang="en-US" dirty="0"/>
              <a:t> – District must submit a Corrective Action Plan (CAP).  The CAP should include why the finding occurred, what is being done to prevent it from recurring, name(s) of contact person(s responsible for the CAP, and anticipated date of completion for the CAP.</a:t>
            </a:r>
          </a:p>
          <a:p>
            <a:pPr algn="just"/>
            <a:endParaRPr lang="en-US" dirty="0"/>
          </a:p>
          <a:p>
            <a:pPr marL="0" indent="0" algn="just">
              <a:buNone/>
            </a:pPr>
            <a:r>
              <a:rPr lang="en-US" b="1" dirty="0"/>
              <a:t>Exceptions and/or recommendations </a:t>
            </a:r>
            <a:r>
              <a:rPr lang="en-US" dirty="0"/>
              <a:t>– District must give a response.</a:t>
            </a:r>
          </a:p>
          <a:p>
            <a:pPr marL="0" indent="0" algn="just">
              <a:buNone/>
            </a:pPr>
            <a:endParaRPr lang="en-US" sz="2200" dirty="0">
              <a:latin typeface="Century Schoolbook" pitchFamily="18" charset="0"/>
            </a:endParaRPr>
          </a:p>
        </p:txBody>
      </p:sp>
    </p:spTree>
    <p:extLst>
      <p:ext uri="{BB962C8B-B14F-4D97-AF65-F5344CB8AC3E}">
        <p14:creationId xmlns:p14="http://schemas.microsoft.com/office/powerpoint/2010/main" val="1908289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0424" y="228600"/>
            <a:ext cx="7475552" cy="1325563"/>
          </a:xfrm>
        </p:spPr>
        <p:txBody>
          <a:bodyPr>
            <a:normAutofit/>
          </a:bodyPr>
          <a:lstStyle/>
          <a:p>
            <a:pPr algn="ctr"/>
            <a:r>
              <a:rPr lang="en-US" sz="3200" dirty="0">
                <a:latin typeface="Century Schoolbook" pitchFamily="18" charset="0"/>
              </a:rPr>
              <a:t>Publications Available</a:t>
            </a:r>
          </a:p>
        </p:txBody>
      </p:sp>
      <p:sp>
        <p:nvSpPr>
          <p:cNvPr id="2" name="Content Placeholder 1"/>
          <p:cNvSpPr>
            <a:spLocks noGrp="1"/>
          </p:cNvSpPr>
          <p:nvPr>
            <p:ph idx="1"/>
          </p:nvPr>
        </p:nvSpPr>
        <p:spPr>
          <a:xfrm>
            <a:off x="609600" y="1371600"/>
            <a:ext cx="8077200" cy="4800600"/>
          </a:xfrm>
        </p:spPr>
        <p:txBody>
          <a:bodyPr>
            <a:normAutofit fontScale="25000" lnSpcReduction="20000"/>
          </a:bodyPr>
          <a:lstStyle/>
          <a:p>
            <a:pPr marL="0" indent="0">
              <a:buNone/>
            </a:pPr>
            <a:r>
              <a:rPr lang="en-US" sz="9600" dirty="0">
                <a:hlinkClick r:id="rId3"/>
              </a:rPr>
              <a:t>https://sde.ok.gov/reporting-requirements-calendar</a:t>
            </a:r>
            <a:r>
              <a:rPr lang="en-US" sz="9600" dirty="0"/>
              <a:t> </a:t>
            </a:r>
          </a:p>
          <a:p>
            <a:pPr marL="342900" lvl="1" indent="0">
              <a:buNone/>
            </a:pPr>
            <a:endParaRPr lang="en-US" sz="9600" dirty="0" smtClean="0"/>
          </a:p>
          <a:p>
            <a:pPr marL="342900" lvl="1" indent="0">
              <a:buNone/>
            </a:pPr>
            <a:r>
              <a:rPr lang="en-US" sz="9600" dirty="0" smtClean="0"/>
              <a:t>Reporting Requirements Calendar (Accountability at </a:t>
            </a:r>
            <a:r>
              <a:rPr lang="en-US" sz="9600" dirty="0"/>
              <a:t>a Glance</a:t>
            </a:r>
            <a:r>
              <a:rPr lang="en-US" sz="9600" dirty="0" smtClean="0"/>
              <a:t>)</a:t>
            </a:r>
          </a:p>
          <a:p>
            <a:pPr marL="0" indent="0">
              <a:buNone/>
            </a:pPr>
            <a:endParaRPr lang="en-US" sz="5600" dirty="0"/>
          </a:p>
          <a:p>
            <a:pPr marL="0" indent="0">
              <a:buNone/>
            </a:pPr>
            <a:r>
              <a:rPr lang="en-US" sz="9600" dirty="0">
                <a:hlinkClick r:id="rId4"/>
              </a:rPr>
              <a:t>https://</a:t>
            </a:r>
            <a:r>
              <a:rPr lang="en-US" sz="9600" dirty="0" smtClean="0">
                <a:hlinkClick r:id="rId4"/>
              </a:rPr>
              <a:t>sde.ok.gov/financial-accounting</a:t>
            </a:r>
            <a:r>
              <a:rPr lang="en-US" sz="9600" dirty="0" smtClean="0"/>
              <a:t> </a:t>
            </a:r>
            <a:endParaRPr lang="en-US" sz="9600" dirty="0"/>
          </a:p>
          <a:p>
            <a:pPr marL="342900" lvl="1" indent="0">
              <a:buNone/>
            </a:pPr>
            <a:endParaRPr lang="en-US" sz="9600" dirty="0" smtClean="0"/>
          </a:p>
          <a:p>
            <a:pPr marL="342900" lvl="1" indent="0">
              <a:buNone/>
            </a:pPr>
            <a:r>
              <a:rPr lang="en-US" sz="9600" dirty="0" smtClean="0"/>
              <a:t>Coding </a:t>
            </a:r>
            <a:r>
              <a:rPr lang="en-US" sz="9600" dirty="0"/>
              <a:t>Obstacles Districts Encounter Daily (CODED)</a:t>
            </a:r>
          </a:p>
          <a:p>
            <a:pPr marL="342900" lvl="1" indent="0">
              <a:buNone/>
            </a:pPr>
            <a:r>
              <a:rPr lang="en-US" sz="9600" dirty="0" smtClean="0"/>
              <a:t>OCAS </a:t>
            </a:r>
            <a:r>
              <a:rPr lang="en-US" sz="9600" dirty="0"/>
              <a:t>Manual</a:t>
            </a:r>
          </a:p>
          <a:p>
            <a:pPr marL="0" indent="0">
              <a:buNone/>
            </a:pPr>
            <a:endParaRPr lang="en-US" sz="6000" dirty="0" smtClean="0"/>
          </a:p>
          <a:p>
            <a:pPr marL="0" indent="0">
              <a:buNone/>
            </a:pPr>
            <a:r>
              <a:rPr lang="en-US" sz="9600" dirty="0">
                <a:hlinkClick r:id="rId5"/>
              </a:rPr>
              <a:t>https://</a:t>
            </a:r>
            <a:r>
              <a:rPr lang="en-US" sz="9600" dirty="0" smtClean="0">
                <a:hlinkClick r:id="rId5"/>
              </a:rPr>
              <a:t>sde.ok.gov/office-legal-services</a:t>
            </a:r>
            <a:r>
              <a:rPr lang="en-US" sz="9600" dirty="0" smtClean="0"/>
              <a:t> </a:t>
            </a:r>
            <a:endParaRPr lang="en-US" sz="9600" dirty="0"/>
          </a:p>
          <a:p>
            <a:pPr marL="342900" lvl="1" indent="0">
              <a:buNone/>
            </a:pPr>
            <a:r>
              <a:rPr lang="en-US" sz="9600" dirty="0"/>
              <a:t>School Laws of Oklahoma</a:t>
            </a:r>
          </a:p>
          <a:p>
            <a:pPr marL="342900" lvl="1" indent="0">
              <a:buNone/>
            </a:pPr>
            <a:r>
              <a:rPr lang="en-US" sz="9600" dirty="0" smtClean="0"/>
              <a:t>SDE </a:t>
            </a:r>
            <a:r>
              <a:rPr lang="en-US" sz="9600" dirty="0"/>
              <a:t>Permanent Rules (Chapter 25 Finance)</a:t>
            </a:r>
          </a:p>
          <a:p>
            <a:pPr marL="0" indent="0">
              <a:buNone/>
            </a:pPr>
            <a:endParaRPr lang="en-US" sz="3600" dirty="0">
              <a:latin typeface="Century Schoolbook" pitchFamily="18" charset="0"/>
            </a:endParaRPr>
          </a:p>
          <a:p>
            <a:pPr marL="0" indent="0">
              <a:buNone/>
            </a:pPr>
            <a:endParaRPr lang="en-US" sz="3600" dirty="0">
              <a:latin typeface="Century Schoolbook" pitchFamily="18" charset="0"/>
            </a:endParaRPr>
          </a:p>
          <a:p>
            <a:pPr marL="0" indent="0">
              <a:buNone/>
            </a:pPr>
            <a:endParaRPr lang="en-US" dirty="0">
              <a:latin typeface="Century Schoolbook" pitchFamily="18" charset="0"/>
            </a:endParaRPr>
          </a:p>
          <a:p>
            <a:pPr marL="0" indent="0">
              <a:buNone/>
            </a:pPr>
            <a:endParaRPr lang="en-US" dirty="0">
              <a:latin typeface="Century Schoolbook" pitchFamily="18" charset="0"/>
            </a:endParaRPr>
          </a:p>
          <a:p>
            <a:pPr marL="0" indent="0">
              <a:buNone/>
            </a:pPr>
            <a:r>
              <a:rPr lang="en-US" dirty="0">
                <a:latin typeface="Century Schoolbook" pitchFamily="18" charset="0"/>
              </a:rPr>
              <a:t>	</a:t>
            </a:r>
            <a:r>
              <a:rPr lang="en-US" sz="6400" i="1" dirty="0">
                <a:latin typeface="Century Schoolbook" pitchFamily="18" charset="0"/>
              </a:rPr>
              <a:t>	</a:t>
            </a:r>
          </a:p>
          <a:p>
            <a:pPr marL="0" indent="0">
              <a:buNone/>
            </a:pPr>
            <a:endParaRPr lang="en-US" sz="7600" dirty="0"/>
          </a:p>
        </p:txBody>
      </p:sp>
    </p:spTree>
    <p:extLst>
      <p:ext uri="{BB962C8B-B14F-4D97-AF65-F5344CB8AC3E}">
        <p14:creationId xmlns:p14="http://schemas.microsoft.com/office/powerpoint/2010/main" val="1152300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223" y="228600"/>
            <a:ext cx="7475552" cy="1325563"/>
          </a:xfrm>
        </p:spPr>
        <p:txBody>
          <a:bodyPr>
            <a:normAutofit/>
          </a:bodyPr>
          <a:lstStyle/>
          <a:p>
            <a:pPr algn="ctr"/>
            <a:r>
              <a:rPr lang="en-US" dirty="0">
                <a:latin typeface="Gotham Medium"/>
              </a:rPr>
              <a:t>Contact Information</a:t>
            </a:r>
          </a:p>
        </p:txBody>
      </p:sp>
      <p:sp>
        <p:nvSpPr>
          <p:cNvPr id="3" name="Content Placeholder 2"/>
          <p:cNvSpPr>
            <a:spLocks noGrp="1"/>
          </p:cNvSpPr>
          <p:nvPr>
            <p:ph idx="1"/>
          </p:nvPr>
        </p:nvSpPr>
        <p:spPr>
          <a:xfrm>
            <a:off x="197892" y="1417638"/>
            <a:ext cx="8748215" cy="5287962"/>
          </a:xfrm>
        </p:spPr>
        <p:txBody>
          <a:bodyPr>
            <a:noAutofit/>
          </a:bodyPr>
          <a:lstStyle/>
          <a:p>
            <a:pPr marL="57150" lvl="1" indent="0">
              <a:spcBef>
                <a:spcPts val="0"/>
              </a:spcBef>
              <a:buNone/>
            </a:pPr>
            <a:endParaRPr lang="en-US" sz="2000" dirty="0" smtClean="0"/>
          </a:p>
          <a:p>
            <a:pPr marL="57150" lvl="1" indent="0">
              <a:spcBef>
                <a:spcPts val="0"/>
              </a:spcBef>
              <a:buNone/>
            </a:pPr>
            <a:r>
              <a:rPr lang="en-US" sz="2000" dirty="0" smtClean="0"/>
              <a:t>Katherine </a:t>
            </a:r>
            <a:r>
              <a:rPr lang="en-US" sz="2000" dirty="0"/>
              <a:t>Black, Executive Director of Financial Accounting/OCAS/Auditing</a:t>
            </a:r>
            <a:br>
              <a:rPr lang="en-US" sz="2000" dirty="0"/>
            </a:br>
            <a:r>
              <a:rPr lang="en-US" sz="2000" dirty="0" smtClean="0"/>
              <a:t>Counties: </a:t>
            </a:r>
            <a:r>
              <a:rPr lang="en-US" sz="2000" b="1" dirty="0" smtClean="0"/>
              <a:t>66-77 </a:t>
            </a:r>
            <a:r>
              <a:rPr lang="en-US" sz="2000" dirty="0" smtClean="0"/>
              <a:t>          405-522-0275               </a:t>
            </a:r>
            <a:r>
              <a:rPr lang="en-US" sz="2000" dirty="0" smtClean="0">
                <a:hlinkClick r:id="rId2"/>
              </a:rPr>
              <a:t>Katherine.Black@sde.ok.gov</a:t>
            </a:r>
            <a:r>
              <a:rPr lang="en-US" sz="2000" dirty="0"/>
              <a:t/>
            </a:r>
            <a:br>
              <a:rPr lang="en-US" sz="2000" dirty="0"/>
            </a:br>
            <a:endParaRPr lang="en-US" sz="1000" dirty="0" smtClean="0"/>
          </a:p>
          <a:p>
            <a:pPr marL="57150" lvl="1" indent="0">
              <a:spcBef>
                <a:spcPts val="0"/>
              </a:spcBef>
              <a:buNone/>
            </a:pPr>
            <a:endParaRPr lang="en-US" sz="1000" dirty="0" smtClean="0"/>
          </a:p>
          <a:p>
            <a:pPr marL="57150" lvl="1" indent="0">
              <a:spcBef>
                <a:spcPts val="0"/>
              </a:spcBef>
              <a:buNone/>
            </a:pPr>
            <a:r>
              <a:rPr lang="en-US" sz="2000" dirty="0" smtClean="0"/>
              <a:t>Counties</a:t>
            </a:r>
            <a:r>
              <a:rPr lang="en-US" sz="2000" dirty="0"/>
              <a:t>: </a:t>
            </a:r>
            <a:r>
              <a:rPr lang="en-US" sz="2000" b="1" dirty="0"/>
              <a:t>01-12, 42, 47-55, 72, ILC, &amp; Charter Schools</a:t>
            </a:r>
            <a:r>
              <a:rPr lang="en-US" sz="2000" dirty="0"/>
              <a:t/>
            </a:r>
            <a:br>
              <a:rPr lang="en-US" sz="2000" dirty="0"/>
            </a:br>
            <a:r>
              <a:rPr lang="en-US" sz="2000" dirty="0"/>
              <a:t>Pam </a:t>
            </a:r>
            <a:r>
              <a:rPr lang="en-US" sz="2000" dirty="0" smtClean="0"/>
              <a:t>Honeysuckle:      405-522-3273</a:t>
            </a:r>
            <a:r>
              <a:rPr lang="en-US" sz="2000" dirty="0"/>
              <a:t> </a:t>
            </a:r>
            <a:r>
              <a:rPr lang="en-US" sz="2000" dirty="0" smtClean="0"/>
              <a:t>           </a:t>
            </a:r>
            <a:r>
              <a:rPr lang="en-US" sz="2000" u="sng" dirty="0">
                <a:solidFill>
                  <a:schemeClr val="tx1">
                    <a:lumMod val="75000"/>
                  </a:schemeClr>
                </a:solidFill>
              </a:rPr>
              <a:t>Pam.Honeysuckle@sde.ok.gov</a:t>
            </a:r>
            <a:br>
              <a:rPr lang="en-US" sz="2000" u="sng" dirty="0">
                <a:solidFill>
                  <a:schemeClr val="tx1">
                    <a:lumMod val="75000"/>
                  </a:schemeClr>
                </a:solidFill>
              </a:rPr>
            </a:br>
            <a:endParaRPr lang="en-US" sz="2000" u="sng" dirty="0" smtClean="0">
              <a:solidFill>
                <a:schemeClr val="tx1">
                  <a:lumMod val="75000"/>
                </a:schemeClr>
              </a:solidFill>
            </a:endParaRPr>
          </a:p>
          <a:p>
            <a:pPr marL="57150" lvl="1" indent="0">
              <a:spcBef>
                <a:spcPts val="0"/>
              </a:spcBef>
              <a:buNone/>
            </a:pPr>
            <a:endParaRPr lang="en-US" sz="1000" dirty="0"/>
          </a:p>
          <a:p>
            <a:pPr marL="57150" lvl="1" indent="0">
              <a:spcBef>
                <a:spcPts val="0"/>
              </a:spcBef>
              <a:buNone/>
            </a:pPr>
            <a:r>
              <a:rPr lang="en-US" sz="2000" dirty="0" smtClean="0"/>
              <a:t>Counties</a:t>
            </a:r>
            <a:r>
              <a:rPr lang="en-US" sz="2000" dirty="0"/>
              <a:t>: </a:t>
            </a:r>
            <a:r>
              <a:rPr lang="en-US" sz="2000" b="1" dirty="0" smtClean="0"/>
              <a:t>13-37, 43-46, &amp; 56-61</a:t>
            </a:r>
            <a:r>
              <a:rPr lang="en-US" sz="2000" dirty="0"/>
              <a:t/>
            </a:r>
            <a:br>
              <a:rPr lang="en-US" sz="2000" dirty="0"/>
            </a:br>
            <a:r>
              <a:rPr lang="en-US" sz="2000" dirty="0"/>
              <a:t>Iona Martin: </a:t>
            </a:r>
            <a:r>
              <a:rPr lang="en-US" sz="2000" dirty="0" smtClean="0"/>
              <a:t>                 405-522-3272</a:t>
            </a:r>
            <a:r>
              <a:rPr lang="en-US" sz="2000" dirty="0"/>
              <a:t>     </a:t>
            </a:r>
            <a:r>
              <a:rPr lang="en-US" sz="2000" dirty="0" smtClean="0"/>
              <a:t>                </a:t>
            </a:r>
            <a:r>
              <a:rPr lang="en-US" sz="2000" u="sng" dirty="0">
                <a:solidFill>
                  <a:schemeClr val="tx1">
                    <a:lumMod val="75000"/>
                  </a:schemeClr>
                </a:solidFill>
              </a:rPr>
              <a:t>Iona.Martin@sde.ok.gov</a:t>
            </a:r>
            <a:r>
              <a:rPr lang="en-US" sz="2000" dirty="0">
                <a:solidFill>
                  <a:schemeClr val="tx1">
                    <a:lumMod val="75000"/>
                  </a:schemeClr>
                </a:solidFill>
              </a:rPr>
              <a:t> </a:t>
            </a:r>
            <a:br>
              <a:rPr lang="en-US" sz="2000" dirty="0">
                <a:solidFill>
                  <a:schemeClr val="tx1">
                    <a:lumMod val="75000"/>
                  </a:schemeClr>
                </a:solidFill>
              </a:rPr>
            </a:br>
            <a:endParaRPr lang="en-US" sz="2000" dirty="0" smtClean="0">
              <a:solidFill>
                <a:schemeClr val="tx1">
                  <a:lumMod val="75000"/>
                </a:schemeClr>
              </a:solidFill>
            </a:endParaRPr>
          </a:p>
          <a:p>
            <a:pPr marL="57150" lvl="1" indent="0">
              <a:spcBef>
                <a:spcPts val="0"/>
              </a:spcBef>
              <a:buNone/>
            </a:pPr>
            <a:endParaRPr lang="en-US" sz="1000" dirty="0" smtClean="0">
              <a:solidFill>
                <a:schemeClr val="tx1">
                  <a:lumMod val="75000"/>
                </a:schemeClr>
              </a:solidFill>
            </a:endParaRPr>
          </a:p>
          <a:p>
            <a:pPr marL="57150" lvl="1" indent="0">
              <a:spcBef>
                <a:spcPts val="0"/>
              </a:spcBef>
              <a:buNone/>
            </a:pPr>
            <a:r>
              <a:rPr lang="en-US" sz="2000" dirty="0" smtClean="0"/>
              <a:t>Counties</a:t>
            </a:r>
            <a:r>
              <a:rPr lang="en-US" sz="2000" dirty="0"/>
              <a:t>: </a:t>
            </a:r>
            <a:r>
              <a:rPr lang="en-US" sz="2000" b="1" dirty="0"/>
              <a:t>50-77</a:t>
            </a:r>
            <a:r>
              <a:rPr lang="en-US" sz="2000" dirty="0"/>
              <a:t/>
            </a:r>
            <a:br>
              <a:rPr lang="en-US" sz="2000" dirty="0"/>
            </a:br>
            <a:r>
              <a:rPr lang="en-US" sz="2000" dirty="0"/>
              <a:t>Kelly </a:t>
            </a:r>
            <a:r>
              <a:rPr lang="en-US" sz="2000" dirty="0" smtClean="0"/>
              <a:t>Freeman:             405-521-2349</a:t>
            </a:r>
            <a:r>
              <a:rPr lang="en-US" sz="2000" dirty="0"/>
              <a:t>     </a:t>
            </a:r>
            <a:r>
              <a:rPr lang="en-US" sz="2000" dirty="0" smtClean="0"/>
              <a:t>            </a:t>
            </a:r>
            <a:r>
              <a:rPr lang="en-US" sz="2000" dirty="0">
                <a:hlinkClick r:id="rId3"/>
              </a:rPr>
              <a:t>Kelly.Freeman@sde.ok.gov</a:t>
            </a:r>
            <a:r>
              <a:rPr lang="en-US" sz="2000" dirty="0"/>
              <a:t/>
            </a:r>
            <a:br>
              <a:rPr lang="en-US" sz="2000" dirty="0"/>
            </a:br>
            <a:endParaRPr lang="en-US" sz="1000" dirty="0" smtClean="0"/>
          </a:p>
          <a:p>
            <a:pPr marL="57150" lvl="1" indent="0">
              <a:spcBef>
                <a:spcPts val="0"/>
              </a:spcBef>
              <a:buNone/>
            </a:pPr>
            <a:endParaRPr lang="en-US" sz="1000" dirty="0" smtClean="0"/>
          </a:p>
          <a:p>
            <a:pPr marL="57150" lvl="1" indent="0">
              <a:spcBef>
                <a:spcPts val="0"/>
              </a:spcBef>
              <a:buNone/>
            </a:pPr>
            <a:r>
              <a:rPr lang="en-US" sz="2000" dirty="0" smtClean="0"/>
              <a:t>Counties</a:t>
            </a:r>
            <a:r>
              <a:rPr lang="en-US" sz="2000" dirty="0"/>
              <a:t>: </a:t>
            </a:r>
            <a:r>
              <a:rPr lang="en-US" sz="2000" b="1" dirty="0" smtClean="0"/>
              <a:t>38-41 &amp; all  </a:t>
            </a:r>
            <a:r>
              <a:rPr lang="en-US" sz="2000" dirty="0" smtClean="0"/>
              <a:t>"</a:t>
            </a:r>
            <a:r>
              <a:rPr lang="en-US" sz="2000" dirty="0"/>
              <a:t>C" Districts</a:t>
            </a:r>
            <a:r>
              <a:rPr lang="en-US" sz="2000" dirty="0"/>
              <a:t/>
            </a:r>
            <a:br>
              <a:rPr lang="en-US" sz="2000" dirty="0"/>
            </a:br>
            <a:r>
              <a:rPr lang="en-US" sz="2000" dirty="0"/>
              <a:t>Elaine Schein:  </a:t>
            </a:r>
            <a:r>
              <a:rPr lang="en-US" sz="2000" dirty="0" smtClean="0"/>
              <a:t>            405-521-3197                 </a:t>
            </a:r>
            <a:r>
              <a:rPr lang="en-US" sz="2000" dirty="0">
                <a:hlinkClick r:id="rId3"/>
              </a:rPr>
              <a:t>Elaine.Schein@sde.ok.gov</a:t>
            </a:r>
            <a:endParaRPr lang="en-US" sz="2000" dirty="0">
              <a:solidFill>
                <a:schemeClr val="tx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9408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44611"/>
            <a:ext cx="7475552" cy="1387474"/>
          </a:xfrm>
        </p:spPr>
        <p:txBody>
          <a:bodyPr/>
          <a:lstStyle/>
          <a:p>
            <a:pPr algn="ctr"/>
            <a:r>
              <a:rPr lang="en-US" dirty="0" smtClean="0"/>
              <a:t>Financial Officers</a:t>
            </a:r>
            <a:endParaRPr lang="en-US" dirty="0"/>
          </a:p>
        </p:txBody>
      </p:sp>
      <p:sp>
        <p:nvSpPr>
          <p:cNvPr id="3" name="Content Placeholder 2"/>
          <p:cNvSpPr>
            <a:spLocks noGrp="1"/>
          </p:cNvSpPr>
          <p:nvPr>
            <p:ph idx="1"/>
          </p:nvPr>
        </p:nvSpPr>
        <p:spPr>
          <a:xfrm>
            <a:off x="1219200" y="1752600"/>
            <a:ext cx="6942150" cy="3432175"/>
          </a:xfrm>
        </p:spPr>
        <p:txBody>
          <a:bodyPr>
            <a:normAutofit/>
          </a:bodyPr>
          <a:lstStyle/>
          <a:p>
            <a:r>
              <a:rPr lang="en-US" dirty="0" smtClean="0"/>
              <a:t>Superintendent, Chief Executive Officer/Head of Charter School</a:t>
            </a:r>
          </a:p>
          <a:p>
            <a:r>
              <a:rPr lang="en-US" dirty="0" smtClean="0"/>
              <a:t>Treasurer (Can be contracted)</a:t>
            </a:r>
            <a:endParaRPr lang="en-US" dirty="0" smtClean="0"/>
          </a:p>
          <a:p>
            <a:r>
              <a:rPr lang="en-US" dirty="0" smtClean="0"/>
              <a:t>Encumbrance Clerk</a:t>
            </a:r>
          </a:p>
          <a:p>
            <a:r>
              <a:rPr lang="en-US" dirty="0" smtClean="0"/>
              <a:t>Board Minute Clerk</a:t>
            </a:r>
          </a:p>
          <a:p>
            <a:pPr marL="0" indent="0">
              <a:buNone/>
            </a:pPr>
            <a:endParaRPr lang="en-US" dirty="0" smtClean="0"/>
          </a:p>
          <a:p>
            <a:pPr marL="0" indent="0">
              <a:buNone/>
            </a:pPr>
            <a:r>
              <a:rPr lang="en-US" dirty="0" smtClean="0"/>
              <a:t>All of these positions must have a Surety </a:t>
            </a:r>
            <a:r>
              <a:rPr lang="en-US" dirty="0" smtClean="0"/>
              <a:t>Bond </a:t>
            </a:r>
            <a:endParaRPr lang="en-US" dirty="0" smtClean="0"/>
          </a:p>
          <a:p>
            <a:pPr marL="0" indent="0">
              <a:buNone/>
            </a:pPr>
            <a:endParaRPr lang="en-US" dirty="0"/>
          </a:p>
        </p:txBody>
      </p:sp>
    </p:spTree>
    <p:extLst>
      <p:ext uri="{BB962C8B-B14F-4D97-AF65-F5344CB8AC3E}">
        <p14:creationId xmlns:p14="http://schemas.microsoft.com/office/powerpoint/2010/main" val="1149579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300" y="338749"/>
            <a:ext cx="7399352" cy="1387474"/>
          </a:xfrm>
        </p:spPr>
        <p:txBody>
          <a:bodyPr/>
          <a:lstStyle/>
          <a:p>
            <a:pPr algn="ctr"/>
            <a:r>
              <a:rPr lang="en-US" dirty="0" smtClean="0"/>
              <a:t>Financial Officers Training</a:t>
            </a:r>
            <a:endParaRPr lang="en-US" dirty="0"/>
          </a:p>
        </p:txBody>
      </p:sp>
      <p:sp>
        <p:nvSpPr>
          <p:cNvPr id="3" name="Content Placeholder 2"/>
          <p:cNvSpPr>
            <a:spLocks noGrp="1"/>
          </p:cNvSpPr>
          <p:nvPr>
            <p:ph idx="1"/>
          </p:nvPr>
        </p:nvSpPr>
        <p:spPr>
          <a:xfrm>
            <a:off x="685800" y="1702777"/>
            <a:ext cx="7780352" cy="4194175"/>
          </a:xfrm>
        </p:spPr>
        <p:txBody>
          <a:bodyPr>
            <a:normAutofit lnSpcReduction="10000"/>
          </a:bodyPr>
          <a:lstStyle/>
          <a:p>
            <a:pPr marL="0" indent="0">
              <a:buNone/>
            </a:pPr>
            <a:r>
              <a:rPr lang="en-US" dirty="0" smtClean="0"/>
              <a:t>Encumbrance Clerks and Treasurer are to receive training on the school finance laws of Oklahoma, accounting, ethics, and the duties and responsibilities of their positions.</a:t>
            </a:r>
          </a:p>
          <a:p>
            <a:pPr marL="0" indent="0">
              <a:buNone/>
            </a:pPr>
            <a:endParaRPr lang="en-US" dirty="0"/>
          </a:p>
          <a:p>
            <a:pPr marL="0" indent="0">
              <a:buNone/>
            </a:pPr>
            <a:r>
              <a:rPr lang="en-US" dirty="0" smtClean="0"/>
              <a:t>Requirement:  Newly employed encumbrance clerks and treasurer, twelve (12) hours of the above training must be completed within nine (9) months of employment.  Also the same individuals, twelve (12) hours of continuing education must be completed every three years (70 </a:t>
            </a:r>
            <a:r>
              <a:rPr lang="en-US" dirty="0">
                <a:latin typeface="Century Schoolbook" pitchFamily="18" charset="0"/>
              </a:rPr>
              <a:t>§</a:t>
            </a:r>
            <a:r>
              <a:rPr lang="en-US" dirty="0" smtClean="0"/>
              <a:t> 5-190)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2529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99352" cy="1235074"/>
          </a:xfrm>
        </p:spPr>
        <p:txBody>
          <a:bodyPr/>
          <a:lstStyle/>
          <a:p>
            <a:pPr algn="ctr"/>
            <a:r>
              <a:rPr lang="en-US" dirty="0" smtClean="0"/>
              <a:t>Financial Software</a:t>
            </a:r>
            <a:endParaRPr lang="en-US" dirty="0"/>
          </a:p>
        </p:txBody>
      </p:sp>
      <p:sp>
        <p:nvSpPr>
          <p:cNvPr id="3" name="Content Placeholder 2"/>
          <p:cNvSpPr>
            <a:spLocks noGrp="1"/>
          </p:cNvSpPr>
          <p:nvPr>
            <p:ph idx="1"/>
          </p:nvPr>
        </p:nvSpPr>
        <p:spPr>
          <a:xfrm>
            <a:off x="914400" y="1583836"/>
            <a:ext cx="7475552" cy="4651375"/>
          </a:xfrm>
        </p:spPr>
        <p:txBody>
          <a:bodyPr/>
          <a:lstStyle/>
          <a:p>
            <a:r>
              <a:rPr lang="en-US" dirty="0" smtClean="0"/>
              <a:t>There are 8 Oklahoma Cost Accounting Vendors approved by the Oklahoma State Board of Education</a:t>
            </a:r>
          </a:p>
          <a:p>
            <a:endParaRPr lang="en-US" dirty="0"/>
          </a:p>
          <a:p>
            <a:r>
              <a:rPr lang="en-US" dirty="0" smtClean="0"/>
              <a:t>No other Software vendor can be used for your financial accounting system.</a:t>
            </a:r>
          </a:p>
          <a:p>
            <a:endParaRPr lang="en-US" dirty="0"/>
          </a:p>
          <a:p>
            <a:r>
              <a:rPr lang="en-US" dirty="0" smtClean="0"/>
              <a:t>The approved vendor list is on the Financial Accounting Website.  </a:t>
            </a:r>
            <a:endParaRPr lang="en-US" dirty="0" smtClean="0"/>
          </a:p>
          <a:p>
            <a:pPr marL="0" indent="0" algn="ctr">
              <a:buNone/>
            </a:pPr>
            <a:r>
              <a:rPr lang="en-US" dirty="0"/>
              <a:t>https://sde.ok.gov/financial-accounting</a:t>
            </a:r>
            <a:endParaRPr lang="en-US" dirty="0"/>
          </a:p>
        </p:txBody>
      </p:sp>
    </p:spTree>
    <p:extLst>
      <p:ext uri="{BB962C8B-B14F-4D97-AF65-F5344CB8AC3E}">
        <p14:creationId xmlns:p14="http://schemas.microsoft.com/office/powerpoint/2010/main" val="906191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381000"/>
            <a:ext cx="7263288" cy="914400"/>
          </a:xfrm>
        </p:spPr>
        <p:txBody>
          <a:bodyPr>
            <a:normAutofit fontScale="90000"/>
          </a:bodyPr>
          <a:lstStyle/>
          <a:p>
            <a:pPr algn="ctr"/>
            <a:r>
              <a:rPr lang="en-US" sz="3200" b="1" dirty="0">
                <a:latin typeface="Century Schoolbook" pitchFamily="18" charset="0"/>
              </a:rPr>
              <a:t>Oklahoma Cost Accounting System (OCAS</a:t>
            </a:r>
            <a:r>
              <a:rPr lang="en-US" sz="3200" dirty="0">
                <a:latin typeface="Century Schoolbook" pitchFamily="18" charset="0"/>
              </a:rPr>
              <a:t>)</a:t>
            </a:r>
          </a:p>
        </p:txBody>
      </p:sp>
      <p:sp>
        <p:nvSpPr>
          <p:cNvPr id="2" name="Content Placeholder 1"/>
          <p:cNvSpPr>
            <a:spLocks noGrp="1"/>
          </p:cNvSpPr>
          <p:nvPr>
            <p:ph idx="1"/>
          </p:nvPr>
        </p:nvSpPr>
        <p:spPr>
          <a:xfrm>
            <a:off x="685800" y="1524000"/>
            <a:ext cx="7932752" cy="4724400"/>
          </a:xfrm>
        </p:spPr>
        <p:txBody>
          <a:bodyPr>
            <a:normAutofit/>
          </a:bodyPr>
          <a:lstStyle/>
          <a:p>
            <a:r>
              <a:rPr lang="en-US" dirty="0"/>
              <a:t>What is OCAS?</a:t>
            </a:r>
          </a:p>
          <a:p>
            <a:pPr marL="400050" lvl="1" indent="0">
              <a:buNone/>
            </a:pPr>
            <a:r>
              <a:rPr lang="en-US" sz="2400" dirty="0" smtClean="0"/>
              <a:t>OCAS </a:t>
            </a:r>
            <a:r>
              <a:rPr lang="en-US" sz="2400" dirty="0"/>
              <a:t>is an accounting system unique to Oklahoma however is also part of the larger accounting system instituted by the United States Department of Education (USDE)/National Center for Education Statistics (NCES); each state has developed its own system that adheres to national standards.</a:t>
            </a:r>
          </a:p>
          <a:p>
            <a:pPr marL="0" indent="0">
              <a:buNone/>
            </a:pPr>
            <a:endParaRPr lang="en-US" dirty="0"/>
          </a:p>
          <a:p>
            <a:r>
              <a:rPr lang="en-US" dirty="0"/>
              <a:t>Why use OCAS?</a:t>
            </a:r>
          </a:p>
          <a:p>
            <a:pPr marL="109728" indent="0">
              <a:buNone/>
            </a:pPr>
            <a:r>
              <a:rPr lang="en-US" dirty="0"/>
              <a:t>	IT’S  THE  LAW</a:t>
            </a:r>
          </a:p>
          <a:p>
            <a:pPr lvl="1"/>
            <a:r>
              <a:rPr lang="en-US" sz="2400" dirty="0"/>
              <a:t>Oklahoma State Statute 70 §5-135.2</a:t>
            </a:r>
          </a:p>
          <a:p>
            <a:pPr lvl="1"/>
            <a:r>
              <a:rPr lang="en-US" sz="2400" dirty="0"/>
              <a:t>Oklahoma Administrative Code Title 210:25</a:t>
            </a:r>
          </a:p>
          <a:p>
            <a:endParaRPr lang="en-US" sz="2200" dirty="0">
              <a:latin typeface="Century Schoolbook" pitchFamily="18" charset="0"/>
            </a:endParaRPr>
          </a:p>
        </p:txBody>
      </p:sp>
    </p:spTree>
    <p:extLst>
      <p:ext uri="{BB962C8B-B14F-4D97-AF65-F5344CB8AC3E}">
        <p14:creationId xmlns:p14="http://schemas.microsoft.com/office/powerpoint/2010/main" val="3898900410"/>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086600" cy="1219200"/>
          </a:xfrm>
        </p:spPr>
        <p:txBody>
          <a:bodyPr>
            <a:noAutofit/>
          </a:bodyPr>
          <a:lstStyle/>
          <a:p>
            <a:pPr algn="ctr"/>
            <a:r>
              <a:rPr lang="en-US" sz="2900" dirty="0">
                <a:latin typeface="Century Schoolbook" pitchFamily="18" charset="0"/>
              </a:rPr>
              <a:t>Oklahoma Cost Accounting System (</a:t>
            </a:r>
            <a:r>
              <a:rPr lang="en-US" sz="2900" dirty="0" smtClean="0">
                <a:latin typeface="Century Schoolbook" pitchFamily="18" charset="0"/>
              </a:rPr>
              <a:t>OCAS)</a:t>
            </a:r>
            <a:endParaRPr lang="en-US" sz="2900" dirty="0">
              <a:latin typeface="Mongolian Baiti" pitchFamily="66" charset="0"/>
              <a:cs typeface="Mongolian Baiti" pitchFamily="66" charset="0"/>
            </a:endParaRPr>
          </a:p>
        </p:txBody>
      </p:sp>
      <p:sp>
        <p:nvSpPr>
          <p:cNvPr id="3" name="Content Placeholder 2"/>
          <p:cNvSpPr>
            <a:spLocks noGrp="1"/>
          </p:cNvSpPr>
          <p:nvPr>
            <p:ph idx="1"/>
          </p:nvPr>
        </p:nvSpPr>
        <p:spPr>
          <a:xfrm>
            <a:off x="348792" y="1447799"/>
            <a:ext cx="8465270" cy="5528035"/>
          </a:xfrm>
        </p:spPr>
        <p:txBody>
          <a:bodyPr>
            <a:normAutofit/>
          </a:bodyPr>
          <a:lstStyle/>
          <a:p>
            <a:pPr marL="0" indent="0" algn="just">
              <a:buNone/>
            </a:pPr>
            <a:r>
              <a:rPr lang="en-US" sz="2400" dirty="0">
                <a:latin typeface="Mongolian Baiti" pitchFamily="66" charset="0"/>
                <a:cs typeface="Mongolian Baiti" pitchFamily="66" charset="0"/>
              </a:rPr>
              <a:t>Permits local education agencies (LEAs) to accumulate expenditures and revenue to meet a variety of specialized management and reporting requirements, regardless of whether they are district, state, or federal with the following categories:</a:t>
            </a:r>
          </a:p>
          <a:p>
            <a:pPr marL="0" indent="0" algn="ctr">
              <a:buNone/>
            </a:pPr>
            <a:r>
              <a:rPr lang="en-US" sz="2400" b="1" u="sng" dirty="0">
                <a:latin typeface="Mongolian Baiti" pitchFamily="66" charset="0"/>
                <a:cs typeface="Mongolian Baiti" pitchFamily="66" charset="0"/>
              </a:rPr>
              <a:t>EXPENDITURES (27)</a:t>
            </a:r>
          </a:p>
          <a:p>
            <a:pPr marL="0" indent="0">
              <a:buNone/>
            </a:pPr>
            <a:r>
              <a:rPr lang="en-US" sz="2000" dirty="0">
                <a:latin typeface="Mongolian Baiti" pitchFamily="66" charset="0"/>
                <a:cs typeface="Mongolian Baiti" pitchFamily="66" charset="0"/>
              </a:rPr>
              <a:t>	            Project			                                            Job    Oper’l. </a:t>
            </a:r>
            <a:r>
              <a:rPr lang="en-US" sz="2000" u="sng" dirty="0">
                <a:latin typeface="Mongolian Baiti" pitchFamily="66" charset="0"/>
                <a:cs typeface="Mongolian Baiti" pitchFamily="66" charset="0"/>
              </a:rPr>
              <a:t>FY</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Fund</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Reporting</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Function</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Object</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Program</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Subject</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Class</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Unit</a:t>
            </a:r>
            <a:r>
              <a:rPr lang="en-US" sz="2000" dirty="0">
                <a:latin typeface="Mongolian Baiti" pitchFamily="66" charset="0"/>
                <a:cs typeface="Mongolian Baiti" pitchFamily="66" charset="0"/>
              </a:rPr>
              <a:t>	</a:t>
            </a:r>
          </a:p>
          <a:p>
            <a:pPr marL="0" indent="0">
              <a:buNone/>
            </a:pPr>
            <a:r>
              <a:rPr lang="en-US" sz="1800" dirty="0" smtClean="0">
                <a:latin typeface="Mongolian Baiti" pitchFamily="66" charset="0"/>
                <a:cs typeface="Mongolian Baiti" pitchFamily="66" charset="0"/>
              </a:rPr>
              <a:t>XX      </a:t>
            </a:r>
            <a:r>
              <a:rPr lang="en-US" sz="1800" dirty="0">
                <a:latin typeface="Mongolian Baiti" pitchFamily="66" charset="0"/>
                <a:cs typeface="Mongolian Baiti" pitchFamily="66" charset="0"/>
              </a:rPr>
              <a:t>XX</a:t>
            </a:r>
            <a:r>
              <a:rPr lang="en-US" sz="1800" dirty="0">
                <a:latin typeface="Mongolian Baiti" pitchFamily="66" charset="0"/>
                <a:cs typeface="Mongolian Baiti" pitchFamily="66" charset="0"/>
              </a:rPr>
              <a:t>          </a:t>
            </a:r>
            <a:r>
              <a:rPr lang="en-US" sz="1800" dirty="0" smtClean="0">
                <a:latin typeface="Mongolian Baiti" pitchFamily="66" charset="0"/>
                <a:cs typeface="Mongolian Baiti" pitchFamily="66" charset="0"/>
              </a:rPr>
              <a:t>XXX           XXXX         XXX          </a:t>
            </a:r>
            <a:r>
              <a:rPr lang="en-US" sz="1800" dirty="0">
                <a:latin typeface="Mongolian Baiti" pitchFamily="66" charset="0"/>
                <a:cs typeface="Mongolian Baiti" pitchFamily="66" charset="0"/>
              </a:rPr>
              <a:t>XXX        XXXX      XXX    XXX</a:t>
            </a:r>
          </a:p>
          <a:p>
            <a:pPr marL="0" indent="0" algn="ctr">
              <a:buNone/>
            </a:pPr>
            <a:r>
              <a:rPr lang="en-US" sz="2400" b="1" u="sng" dirty="0">
                <a:latin typeface="Mongolian Baiti" pitchFamily="66" charset="0"/>
                <a:cs typeface="Mongolian Baiti" pitchFamily="66" charset="0"/>
              </a:rPr>
              <a:t>REVENUE (17)</a:t>
            </a:r>
          </a:p>
          <a:p>
            <a:pPr marL="0" indent="0" algn="ctr">
              <a:buNone/>
            </a:pPr>
            <a:r>
              <a:rPr lang="en-US" sz="2400" dirty="0">
                <a:latin typeface="Mongolian Baiti" pitchFamily="66" charset="0"/>
                <a:cs typeface="Mongolian Baiti" pitchFamily="66" charset="0"/>
              </a:rPr>
              <a:t>                          </a:t>
            </a:r>
            <a:r>
              <a:rPr lang="en-US" sz="2000" dirty="0">
                <a:latin typeface="Mongolian Baiti" pitchFamily="66" charset="0"/>
                <a:cs typeface="Mongolian Baiti" pitchFamily="66" charset="0"/>
              </a:rPr>
              <a:t>        Project                Source                                    Oper’l.</a:t>
            </a:r>
            <a:r>
              <a:rPr lang="en-US" sz="2400" u="sng" dirty="0">
                <a:latin typeface="Mongolian Baiti" pitchFamily="66" charset="0"/>
                <a:cs typeface="Mongolian Baiti" pitchFamily="66" charset="0"/>
              </a:rPr>
              <a:t> </a:t>
            </a:r>
            <a:r>
              <a:rPr lang="en-US" sz="2000" u="sng" dirty="0">
                <a:latin typeface="Mongolian Baiti" pitchFamily="66" charset="0"/>
                <a:cs typeface="Mongolian Baiti" pitchFamily="66" charset="0"/>
              </a:rPr>
              <a:t>FY</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Fund</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Reporting</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of Revenue</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Program</a:t>
            </a:r>
            <a:r>
              <a:rPr lang="en-US" sz="2000" dirty="0">
                <a:latin typeface="Mongolian Baiti" pitchFamily="66" charset="0"/>
                <a:cs typeface="Mongolian Baiti" pitchFamily="66" charset="0"/>
              </a:rPr>
              <a:t>           </a:t>
            </a:r>
            <a:r>
              <a:rPr lang="en-US" sz="2000" u="sng" dirty="0">
                <a:latin typeface="Mongolian Baiti" pitchFamily="66" charset="0"/>
                <a:cs typeface="Mongolian Baiti" pitchFamily="66" charset="0"/>
              </a:rPr>
              <a:t>Unit</a:t>
            </a:r>
            <a:r>
              <a:rPr lang="en-US" sz="2000" dirty="0">
                <a:latin typeface="Mongolian Baiti" pitchFamily="66" charset="0"/>
                <a:cs typeface="Mongolian Baiti" pitchFamily="66" charset="0"/>
              </a:rPr>
              <a:t>   </a:t>
            </a:r>
          </a:p>
          <a:p>
            <a:pPr marL="0" indent="0">
              <a:buNone/>
            </a:pPr>
            <a:r>
              <a:rPr lang="en-US" sz="1800" dirty="0">
                <a:latin typeface="Mongolian Baiti" pitchFamily="66" charset="0"/>
                <a:cs typeface="Mongolian Baiti" pitchFamily="66" charset="0"/>
              </a:rPr>
              <a:t>      XX              XX                 XXX                    XXXX                   XXX               XXX</a:t>
            </a:r>
            <a:endParaRPr lang="en-US" sz="1800" u="sng" dirty="0">
              <a:latin typeface="Mongolian Baiti" pitchFamily="66" charset="0"/>
              <a:cs typeface="Mongolian Baiti" pitchFamily="66" charset="0"/>
            </a:endParaRPr>
          </a:p>
        </p:txBody>
      </p:sp>
    </p:spTree>
    <p:extLst>
      <p:ext uri="{BB962C8B-B14F-4D97-AF65-F5344CB8AC3E}">
        <p14:creationId xmlns:p14="http://schemas.microsoft.com/office/powerpoint/2010/main" val="2072659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457200"/>
            <a:ext cx="7162800" cy="914400"/>
          </a:xfrm>
        </p:spPr>
        <p:txBody>
          <a:bodyPr>
            <a:normAutofit fontScale="90000"/>
          </a:bodyPr>
          <a:lstStyle/>
          <a:p>
            <a:pPr algn="ctr"/>
            <a:r>
              <a:rPr lang="en-US" sz="3200" b="1" dirty="0">
                <a:latin typeface="Century Schoolbook" pitchFamily="18" charset="0"/>
              </a:rPr>
              <a:t>Oklahoma Cost Accounting System (OCAS</a:t>
            </a:r>
            <a:r>
              <a:rPr lang="en-US" sz="3200" dirty="0">
                <a:latin typeface="Century Schoolbook" pitchFamily="18" charset="0"/>
              </a:rPr>
              <a:t>)</a:t>
            </a:r>
          </a:p>
        </p:txBody>
      </p:sp>
      <p:sp>
        <p:nvSpPr>
          <p:cNvPr id="2" name="Content Placeholder 1"/>
          <p:cNvSpPr>
            <a:spLocks noGrp="1"/>
          </p:cNvSpPr>
          <p:nvPr>
            <p:ph idx="1"/>
          </p:nvPr>
        </p:nvSpPr>
        <p:spPr>
          <a:xfrm>
            <a:off x="838200" y="1752600"/>
            <a:ext cx="7543800" cy="4191000"/>
          </a:xfrm>
        </p:spPr>
        <p:txBody>
          <a:bodyPr>
            <a:noAutofit/>
          </a:bodyPr>
          <a:lstStyle/>
          <a:p>
            <a:r>
              <a:rPr lang="en-US" dirty="0"/>
              <a:t>Each year the Financial Accounting office receives the financial transactions for the preceding fiscal from over 540 Oklahoma school districts, charter schools, and interlocals.  The data received becomes part of an information network accessed daily by any party interested in the use of public education funds.</a:t>
            </a:r>
          </a:p>
          <a:p>
            <a:pPr marL="0" indent="0">
              <a:buNone/>
            </a:pPr>
            <a:endParaRPr lang="en-US" dirty="0"/>
          </a:p>
          <a:p>
            <a:r>
              <a:rPr lang="en-US" dirty="0"/>
              <a:t>OCAS data is used to meet federal program compliance for Maintenance of Effort for Special Education and ESSA, Indirect Cost, and Excess Cost.</a:t>
            </a:r>
          </a:p>
        </p:txBody>
      </p:sp>
    </p:spTree>
    <p:extLst>
      <p:ext uri="{BB962C8B-B14F-4D97-AF65-F5344CB8AC3E}">
        <p14:creationId xmlns:p14="http://schemas.microsoft.com/office/powerpoint/2010/main" val="1723546366"/>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OCAS </a:t>
            </a:r>
          </a:p>
        </p:txBody>
      </p:sp>
      <p:sp>
        <p:nvSpPr>
          <p:cNvPr id="4" name="Oval 3"/>
          <p:cNvSpPr/>
          <p:nvPr/>
        </p:nvSpPr>
        <p:spPr>
          <a:xfrm>
            <a:off x="2971800" y="2692399"/>
            <a:ext cx="3412146" cy="302895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350" b="1" dirty="0">
                <a:ln w="22225">
                  <a:solidFill>
                    <a:schemeClr val="bg1"/>
                  </a:solidFill>
                  <a:prstDash val="solid"/>
                </a:ln>
                <a:noFill/>
              </a:rPr>
              <a:t>O C A S</a:t>
            </a:r>
          </a:p>
        </p:txBody>
      </p:sp>
      <mc:AlternateContent xmlns:mc="http://schemas.openxmlformats.org/markup-compatibility/2006" xmlns:cx1="http://schemas.microsoft.com/office/drawing/2015/9/8/chartex">
        <mc:Choice Requires="cx1">
          <p:graphicFrame>
            <p:nvGraphicFramePr>
              <p:cNvPr id="6" name="Chart 5"/>
              <p:cNvGraphicFramePr/>
              <p:nvPr>
                <p:extLst>
                  <p:ext uri="{D42A27DB-BD31-4B8C-83A1-F6EECF244321}">
                    <p14:modId xmlns:p14="http://schemas.microsoft.com/office/powerpoint/2010/main" val="1957701974"/>
                  </p:ext>
                </p:extLst>
              </p:nvPr>
            </p:nvGraphicFramePr>
            <p:xfrm>
              <a:off x="838200" y="1524000"/>
              <a:ext cx="7696200" cy="5197474"/>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6" name="Chart 5"/>
              <p:cNvPicPr>
                <a:picLocks noGrp="1" noRot="1" noChangeAspect="1" noMove="1" noResize="1" noEditPoints="1" noAdjustHandles="1" noChangeArrowheads="1" noChangeShapeType="1"/>
              </p:cNvPicPr>
              <p:nvPr/>
            </p:nvPicPr>
            <p:blipFill>
              <a:blip r:embed="rId3"/>
              <a:stretch>
                <a:fillRect/>
              </a:stretch>
            </p:blipFill>
            <p:spPr>
              <a:xfrm>
                <a:off x="838200" y="1524000"/>
                <a:ext cx="7696200" cy="5197474"/>
              </a:xfrm>
              <a:prstGeom prst="rect">
                <a:avLst/>
              </a:prstGeom>
            </p:spPr>
          </p:pic>
        </mc:Fallback>
      </mc:AlternateContent>
    </p:spTree>
    <p:extLst>
      <p:ext uri="{BB962C8B-B14F-4D97-AF65-F5344CB8AC3E}">
        <p14:creationId xmlns:p14="http://schemas.microsoft.com/office/powerpoint/2010/main" val="5439296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3">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A2A2C56-7102-4820-98B0-7CB7AB5A2A22}" vid="{4580104F-C697-4917-8984-298C40E50749}"/>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1185</TotalTime>
  <Words>1615</Words>
  <Application>Microsoft Office PowerPoint</Application>
  <PresentationFormat>On-screen Show (4:3)</PresentationFormat>
  <Paragraphs>164</Paragraphs>
  <Slides>23</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Arial</vt:lpstr>
      <vt:lpstr>Calibri</vt:lpstr>
      <vt:lpstr>Century Schoolbook</vt:lpstr>
      <vt:lpstr>Gotham Medium</vt:lpstr>
      <vt:lpstr>Mongolian Baiti</vt:lpstr>
      <vt:lpstr>Theme3</vt:lpstr>
      <vt:lpstr>Custom Design</vt:lpstr>
      <vt:lpstr> CHARTER SCHOOL TRAINING December 14, 2021 </vt:lpstr>
      <vt:lpstr>Paragraph A, Item 6</vt:lpstr>
      <vt:lpstr>Financial Officers</vt:lpstr>
      <vt:lpstr>Financial Officers Training</vt:lpstr>
      <vt:lpstr>Financial Software</vt:lpstr>
      <vt:lpstr>Oklahoma Cost Accounting System (OCAS)</vt:lpstr>
      <vt:lpstr>Oklahoma Cost Accounting System (OCAS)</vt:lpstr>
      <vt:lpstr>Oklahoma Cost Accounting System (OCAS)</vt:lpstr>
      <vt:lpstr>OCAS </vt:lpstr>
      <vt:lpstr>Financial Reporting Timeline</vt:lpstr>
      <vt:lpstr>Penalty for Late OCAS Submission</vt:lpstr>
      <vt:lpstr>Financial Reporting Timeline</vt:lpstr>
      <vt:lpstr>Estimate of Needs/School Budget</vt:lpstr>
      <vt:lpstr>Estimate of Needs/School Budget</vt:lpstr>
      <vt:lpstr>Financial Reporting Timeline</vt:lpstr>
      <vt:lpstr>Audits</vt:lpstr>
      <vt:lpstr>Audits</vt:lpstr>
      <vt:lpstr>Audits</vt:lpstr>
      <vt:lpstr>Penalty for Late Audit Submission</vt:lpstr>
      <vt:lpstr>Audits</vt:lpstr>
      <vt:lpstr>Audits</vt:lpstr>
      <vt:lpstr>Publications Available</vt:lpstr>
      <vt:lpstr>Contact Information</vt:lpstr>
    </vt:vector>
  </TitlesOfParts>
  <Company>Oklahoma State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Year Superintendent’s and  School Board Member Workshop September 5, 2012</dc:title>
  <dc:creator>Nancy Hughes</dc:creator>
  <cp:lastModifiedBy>Katherine Black</cp:lastModifiedBy>
  <cp:revision>57</cp:revision>
  <dcterms:created xsi:type="dcterms:W3CDTF">2012-07-23T16:25:35Z</dcterms:created>
  <dcterms:modified xsi:type="dcterms:W3CDTF">2021-12-08T17:36:03Z</dcterms:modified>
</cp:coreProperties>
</file>