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3" r:id="rId3"/>
    <p:sldId id="272" r:id="rId4"/>
    <p:sldId id="257" r:id="rId5"/>
    <p:sldId id="281" r:id="rId6"/>
    <p:sldId id="258" r:id="rId7"/>
    <p:sldId id="259" r:id="rId8"/>
    <p:sldId id="260" r:id="rId9"/>
    <p:sldId id="261" r:id="rId10"/>
    <p:sldId id="262" r:id="rId11"/>
    <p:sldId id="267" r:id="rId12"/>
    <p:sldId id="263" r:id="rId13"/>
    <p:sldId id="280" r:id="rId14"/>
    <p:sldId id="265" r:id="rId15"/>
    <p:sldId id="264" r:id="rId16"/>
    <p:sldId id="278" r:id="rId17"/>
    <p:sldId id="266" r:id="rId18"/>
    <p:sldId id="274" r:id="rId19"/>
    <p:sldId id="279" r:id="rId20"/>
    <p:sldId id="268" r:id="rId21"/>
    <p:sldId id="275" r:id="rId22"/>
    <p:sldId id="276" r:id="rId23"/>
    <p:sldId id="271" r:id="rId24"/>
    <p:sldId id="27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ES" initials="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0" autoAdjust="0"/>
  </p:normalViewPr>
  <p:slideViewPr>
    <p:cSldViewPr>
      <p:cViewPr varScale="1">
        <p:scale>
          <a:sx n="106" d="100"/>
          <a:sy n="106" d="100"/>
        </p:scale>
        <p:origin x="11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F1ADE9-E9AE-4053-9559-052E4E64B35D}" type="datetimeFigureOut">
              <a:rPr lang="en-US" smtClean="0"/>
              <a:t>8/29/2017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0AABF52-BEAB-47F0-A8CF-107298FB7B45}" type="slidenum">
              <a:rPr lang="en-US" smtClean="0"/>
              <a:t>‹#›</a:t>
            </a:fld>
            <a:endParaRPr lang="en-US"/>
          </a:p>
        </p:txBody>
      </p:sp>
    </p:spTree>
    <p:extLst>
      <p:ext uri="{BB962C8B-B14F-4D97-AF65-F5344CB8AC3E}">
        <p14:creationId xmlns:p14="http://schemas.microsoft.com/office/powerpoint/2010/main" val="408459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a:t>
            </a:fld>
            <a:endParaRPr lang="en-US"/>
          </a:p>
        </p:txBody>
      </p:sp>
    </p:spTree>
    <p:extLst>
      <p:ext uri="{BB962C8B-B14F-4D97-AF65-F5344CB8AC3E}">
        <p14:creationId xmlns:p14="http://schemas.microsoft.com/office/powerpoint/2010/main" val="271025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10</a:t>
            </a:fld>
            <a:endParaRPr lang="en-US"/>
          </a:p>
        </p:txBody>
      </p:sp>
    </p:spTree>
    <p:extLst>
      <p:ext uri="{BB962C8B-B14F-4D97-AF65-F5344CB8AC3E}">
        <p14:creationId xmlns:p14="http://schemas.microsoft.com/office/powerpoint/2010/main" val="31798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11</a:t>
            </a:fld>
            <a:endParaRPr lang="en-US"/>
          </a:p>
        </p:txBody>
      </p:sp>
    </p:spTree>
    <p:extLst>
      <p:ext uri="{BB962C8B-B14F-4D97-AF65-F5344CB8AC3E}">
        <p14:creationId xmlns:p14="http://schemas.microsoft.com/office/powerpoint/2010/main" val="130891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12</a:t>
            </a:fld>
            <a:endParaRPr lang="en-US"/>
          </a:p>
        </p:txBody>
      </p:sp>
    </p:spTree>
    <p:extLst>
      <p:ext uri="{BB962C8B-B14F-4D97-AF65-F5344CB8AC3E}">
        <p14:creationId xmlns:p14="http://schemas.microsoft.com/office/powerpoint/2010/main" val="457542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13</a:t>
            </a:fld>
            <a:endParaRPr lang="en-US"/>
          </a:p>
        </p:txBody>
      </p:sp>
    </p:spTree>
    <p:extLst>
      <p:ext uri="{BB962C8B-B14F-4D97-AF65-F5344CB8AC3E}">
        <p14:creationId xmlns:p14="http://schemas.microsoft.com/office/powerpoint/2010/main" val="1496338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14</a:t>
            </a:fld>
            <a:endParaRPr lang="en-US"/>
          </a:p>
        </p:txBody>
      </p:sp>
    </p:spTree>
    <p:extLst>
      <p:ext uri="{BB962C8B-B14F-4D97-AF65-F5344CB8AC3E}">
        <p14:creationId xmlns:p14="http://schemas.microsoft.com/office/powerpoint/2010/main" val="2127484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15</a:t>
            </a:fld>
            <a:endParaRPr lang="en-US"/>
          </a:p>
        </p:txBody>
      </p:sp>
    </p:spTree>
    <p:extLst>
      <p:ext uri="{BB962C8B-B14F-4D97-AF65-F5344CB8AC3E}">
        <p14:creationId xmlns:p14="http://schemas.microsoft.com/office/powerpoint/2010/main" val="4040811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16</a:t>
            </a:fld>
            <a:endParaRPr lang="en-US"/>
          </a:p>
        </p:txBody>
      </p:sp>
    </p:spTree>
    <p:extLst>
      <p:ext uri="{BB962C8B-B14F-4D97-AF65-F5344CB8AC3E}">
        <p14:creationId xmlns:p14="http://schemas.microsoft.com/office/powerpoint/2010/main" val="2262560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17</a:t>
            </a:fld>
            <a:endParaRPr lang="en-US"/>
          </a:p>
        </p:txBody>
      </p:sp>
    </p:spTree>
    <p:extLst>
      <p:ext uri="{BB962C8B-B14F-4D97-AF65-F5344CB8AC3E}">
        <p14:creationId xmlns:p14="http://schemas.microsoft.com/office/powerpoint/2010/main" val="1465219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18</a:t>
            </a:fld>
            <a:endParaRPr lang="en-US"/>
          </a:p>
        </p:txBody>
      </p:sp>
    </p:spTree>
    <p:extLst>
      <p:ext uri="{BB962C8B-B14F-4D97-AF65-F5344CB8AC3E}">
        <p14:creationId xmlns:p14="http://schemas.microsoft.com/office/powerpoint/2010/main" val="1328868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19</a:t>
            </a:fld>
            <a:endParaRPr lang="en-US"/>
          </a:p>
        </p:txBody>
      </p:sp>
    </p:spTree>
    <p:extLst>
      <p:ext uri="{BB962C8B-B14F-4D97-AF65-F5344CB8AC3E}">
        <p14:creationId xmlns:p14="http://schemas.microsoft.com/office/powerpoint/2010/main" val="115913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63A97-F53E-4C29-BEFC-B4431787C8F4}" type="slidenum">
              <a:rPr lang="en-US" smtClean="0"/>
              <a:t>2</a:t>
            </a:fld>
            <a:endParaRPr lang="en-US"/>
          </a:p>
        </p:txBody>
      </p:sp>
    </p:spTree>
    <p:extLst>
      <p:ext uri="{BB962C8B-B14F-4D97-AF65-F5344CB8AC3E}">
        <p14:creationId xmlns:p14="http://schemas.microsoft.com/office/powerpoint/2010/main" val="1613060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20</a:t>
            </a:fld>
            <a:endParaRPr lang="en-US"/>
          </a:p>
        </p:txBody>
      </p:sp>
    </p:spTree>
    <p:extLst>
      <p:ext uri="{BB962C8B-B14F-4D97-AF65-F5344CB8AC3E}">
        <p14:creationId xmlns:p14="http://schemas.microsoft.com/office/powerpoint/2010/main" val="3263142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21</a:t>
            </a:fld>
            <a:endParaRPr lang="en-US"/>
          </a:p>
        </p:txBody>
      </p:sp>
    </p:spTree>
    <p:extLst>
      <p:ext uri="{BB962C8B-B14F-4D97-AF65-F5344CB8AC3E}">
        <p14:creationId xmlns:p14="http://schemas.microsoft.com/office/powerpoint/2010/main" val="1562480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22</a:t>
            </a:fld>
            <a:endParaRPr lang="en-US"/>
          </a:p>
        </p:txBody>
      </p:sp>
    </p:spTree>
    <p:extLst>
      <p:ext uri="{BB962C8B-B14F-4D97-AF65-F5344CB8AC3E}">
        <p14:creationId xmlns:p14="http://schemas.microsoft.com/office/powerpoint/2010/main" val="3354227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23</a:t>
            </a:fld>
            <a:endParaRPr lang="en-US"/>
          </a:p>
        </p:txBody>
      </p:sp>
    </p:spTree>
    <p:extLst>
      <p:ext uri="{BB962C8B-B14F-4D97-AF65-F5344CB8AC3E}">
        <p14:creationId xmlns:p14="http://schemas.microsoft.com/office/powerpoint/2010/main" val="308045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04C42-4048-4BA6-8C3A-519B2742D874}" type="slidenum">
              <a:rPr lang="en-US" smtClean="0"/>
              <a:t>24</a:t>
            </a:fld>
            <a:endParaRPr lang="en-US"/>
          </a:p>
        </p:txBody>
      </p:sp>
    </p:spTree>
    <p:extLst>
      <p:ext uri="{BB962C8B-B14F-4D97-AF65-F5344CB8AC3E}">
        <p14:creationId xmlns:p14="http://schemas.microsoft.com/office/powerpoint/2010/main" val="360576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3</a:t>
            </a:fld>
            <a:endParaRPr lang="en-US"/>
          </a:p>
        </p:txBody>
      </p:sp>
    </p:spTree>
    <p:extLst>
      <p:ext uri="{BB962C8B-B14F-4D97-AF65-F5344CB8AC3E}">
        <p14:creationId xmlns:p14="http://schemas.microsoft.com/office/powerpoint/2010/main" val="397251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4</a:t>
            </a:fld>
            <a:endParaRPr lang="en-US"/>
          </a:p>
        </p:txBody>
      </p:sp>
    </p:spTree>
    <p:extLst>
      <p:ext uri="{BB962C8B-B14F-4D97-AF65-F5344CB8AC3E}">
        <p14:creationId xmlns:p14="http://schemas.microsoft.com/office/powerpoint/2010/main" val="52779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04C42-4048-4BA6-8C3A-519B2742D874}" type="slidenum">
              <a:rPr lang="en-US" smtClean="0"/>
              <a:t>5</a:t>
            </a:fld>
            <a:endParaRPr lang="en-US"/>
          </a:p>
        </p:txBody>
      </p:sp>
    </p:spTree>
    <p:extLst>
      <p:ext uri="{BB962C8B-B14F-4D97-AF65-F5344CB8AC3E}">
        <p14:creationId xmlns:p14="http://schemas.microsoft.com/office/powerpoint/2010/main" val="359327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6</a:t>
            </a:fld>
            <a:endParaRPr lang="en-US"/>
          </a:p>
        </p:txBody>
      </p:sp>
    </p:spTree>
    <p:extLst>
      <p:ext uri="{BB962C8B-B14F-4D97-AF65-F5344CB8AC3E}">
        <p14:creationId xmlns:p14="http://schemas.microsoft.com/office/powerpoint/2010/main" val="68667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7</a:t>
            </a:fld>
            <a:endParaRPr lang="en-US"/>
          </a:p>
        </p:txBody>
      </p:sp>
    </p:spTree>
    <p:extLst>
      <p:ext uri="{BB962C8B-B14F-4D97-AF65-F5344CB8AC3E}">
        <p14:creationId xmlns:p14="http://schemas.microsoft.com/office/powerpoint/2010/main" val="262678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8</a:t>
            </a:fld>
            <a:endParaRPr lang="en-US"/>
          </a:p>
        </p:txBody>
      </p:sp>
    </p:spTree>
    <p:extLst>
      <p:ext uri="{BB962C8B-B14F-4D97-AF65-F5344CB8AC3E}">
        <p14:creationId xmlns:p14="http://schemas.microsoft.com/office/powerpoint/2010/main" val="187761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9</a:t>
            </a:fld>
            <a:endParaRPr lang="en-US"/>
          </a:p>
        </p:txBody>
      </p:sp>
    </p:spTree>
    <p:extLst>
      <p:ext uri="{BB962C8B-B14F-4D97-AF65-F5344CB8AC3E}">
        <p14:creationId xmlns:p14="http://schemas.microsoft.com/office/powerpoint/2010/main" val="107091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48895F-BF9D-4069-A741-361EBBD14D47}"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cxnSp>
        <p:nvCxnSpPr>
          <p:cNvPr id="8" name="Straight Connector 7"/>
          <p:cNvCxnSpPr/>
          <p:nvPr/>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01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5521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137339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 y="1828800"/>
            <a:ext cx="8763000" cy="3962400"/>
          </a:xfrm>
          <a:prstGeom prst="rect">
            <a:avLst/>
          </a:prstGeom>
        </p:spPr>
        <p:txBody>
          <a:bodyPr/>
          <a:lstStyle>
            <a:lvl1pPr>
              <a:defRPr baseline="0">
                <a:solidFill>
                  <a:schemeClr val="tx1">
                    <a:lumMod val="75000"/>
                    <a:lumOff val="25000"/>
                  </a:schemeClr>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txBox="1">
            <a:spLocks/>
          </p:cNvSpPr>
          <p:nvPr/>
        </p:nvSpPr>
        <p:spPr>
          <a:xfrm>
            <a:off x="1600199" y="1038226"/>
            <a:ext cx="942975" cy="365125"/>
          </a:xfrm>
          <a:prstGeom prst="rect">
            <a:avLst/>
          </a:prstGeom>
        </p:spPr>
        <p:txBody>
          <a:bodyPr lIns="91432" tIns="45716" rIns="91432" bIns="45716" anchor="ctr"/>
          <a:lstStyle/>
          <a:p>
            <a:pPr>
              <a:defRPr/>
            </a:pPr>
            <a:fld id="{6F982CBD-C544-4F97-AA8A-7B1FCBB0D07F}" type="datetime1">
              <a:rPr lang="en-US" sz="1200">
                <a:solidFill>
                  <a:prstClr val="black">
                    <a:tint val="75000"/>
                  </a:prstClr>
                </a:solidFill>
              </a:rPr>
              <a:pPr>
                <a:defRPr/>
              </a:pPr>
              <a:t>8/29/2017</a:t>
            </a:fld>
            <a:endParaRPr lang="en-US" sz="1200" dirty="0">
              <a:solidFill>
                <a:prstClr val="black">
                  <a:tint val="75000"/>
                </a:prstClr>
              </a:solidFill>
            </a:endParaRPr>
          </a:p>
        </p:txBody>
      </p:sp>
      <p:sp>
        <p:nvSpPr>
          <p:cNvPr id="11" name="Slide Number Placeholder 5"/>
          <p:cNvSpPr txBox="1">
            <a:spLocks/>
          </p:cNvSpPr>
          <p:nvPr/>
        </p:nvSpPr>
        <p:spPr>
          <a:xfrm>
            <a:off x="2590800" y="1038226"/>
            <a:ext cx="514350" cy="365125"/>
          </a:xfrm>
          <a:prstGeom prst="rect">
            <a:avLst/>
          </a:prstGeom>
        </p:spPr>
        <p:txBody>
          <a:bodyPr lIns="91432" tIns="45716" rIns="91432" bIns="45716" anchor="ctr"/>
          <a:lstStyle/>
          <a:p>
            <a:pPr algn="r">
              <a:defRPr/>
            </a:pPr>
            <a:fld id="{B41C3E66-45B4-48EC-A7DF-C5CE3D9AE6B2}" type="slidenum">
              <a:rPr lang="en-US" sz="1200">
                <a:solidFill>
                  <a:prstClr val="black">
                    <a:tint val="75000"/>
                  </a:prstClr>
                </a:solidFill>
              </a:rPr>
              <a:pPr algn="r">
                <a:defRPr/>
              </a:pPr>
              <a:t>‹#›</a:t>
            </a:fld>
            <a:endParaRPr lang="en-US" sz="1200" dirty="0">
              <a:solidFill>
                <a:prstClr val="black">
                  <a:tint val="75000"/>
                </a:prstClr>
              </a:solidFill>
            </a:endParaRPr>
          </a:p>
        </p:txBody>
      </p:sp>
      <p:sp>
        <p:nvSpPr>
          <p:cNvPr id="6" name="Footer Placeholder 4"/>
          <p:cNvSpPr txBox="1">
            <a:spLocks/>
          </p:cNvSpPr>
          <p:nvPr/>
        </p:nvSpPr>
        <p:spPr>
          <a:xfrm>
            <a:off x="2362200" y="6613526"/>
            <a:ext cx="4419600" cy="244475"/>
          </a:xfrm>
          <a:prstGeom prst="rect">
            <a:avLst/>
          </a:prstGeom>
        </p:spPr>
        <p:txBody>
          <a:bodyPr lIns="91432" tIns="45716" rIns="91432" bIns="45716" anchor="ctr"/>
          <a:lstStyle/>
          <a:p>
            <a:pPr algn="ctr">
              <a:defRPr/>
            </a:pPr>
            <a:r>
              <a:rPr lang="en-US" sz="1200" dirty="0">
                <a:solidFill>
                  <a:prstClr val="black">
                    <a:tint val="75000"/>
                  </a:prstClr>
                </a:solidFill>
              </a:rPr>
              <a:t>Oklahoma Office of Management and Enterprise Services</a:t>
            </a:r>
          </a:p>
        </p:txBody>
      </p:sp>
    </p:spTree>
    <p:extLst>
      <p:ext uri="{BB962C8B-B14F-4D97-AF65-F5344CB8AC3E}">
        <p14:creationId xmlns:p14="http://schemas.microsoft.com/office/powerpoint/2010/main" val="163186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cxnSp>
        <p:nvCxnSpPr>
          <p:cNvPr id="7" name="Straight Connector 6"/>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33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48895F-BF9D-4069-A741-361EBBD14D47}"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1380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48895F-BF9D-4069-A741-361EBBD14D47}"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cxnSp>
        <p:nvCxnSpPr>
          <p:cNvPr id="8" name="Straight Connector 7"/>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79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48895F-BF9D-4069-A741-361EBBD14D47}" type="datetimeFigureOut">
              <a:rPr lang="en-US" smtClean="0"/>
              <a:t>8/29/2017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EE69F-CC4A-47DD-9E89-7D4098E15436}" type="slidenum">
              <a:rPr lang="en-US" smtClean="0"/>
              <a:t>‹#›</a:t>
            </a:fld>
            <a:endParaRPr lang="en-US"/>
          </a:p>
        </p:txBody>
      </p:sp>
      <p:cxnSp>
        <p:nvCxnSpPr>
          <p:cNvPr id="10" name="Straight Connector 9"/>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707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48895F-BF9D-4069-A741-361EBBD14D47}" type="datetimeFigureOut">
              <a:rPr lang="en-US" smtClean="0"/>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EE69F-CC4A-47DD-9E89-7D4098E15436}" type="slidenum">
              <a:rPr lang="en-US" smtClean="0"/>
              <a:t>‹#›</a:t>
            </a:fld>
            <a:endParaRPr lang="en-US"/>
          </a:p>
        </p:txBody>
      </p:sp>
      <p:cxnSp>
        <p:nvCxnSpPr>
          <p:cNvPr id="6" name="Straight Connector 5"/>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1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8895F-BF9D-4069-A741-361EBBD14D47}"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92153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8895F-BF9D-4069-A741-361EBBD14D47}"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59468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8895F-BF9D-4069-A741-361EBBD14D47}"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44775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884490" cy="365125"/>
          </a:xfrm>
          <a:prstGeom prst="rect">
            <a:avLst/>
          </a:prstGeom>
        </p:spPr>
        <p:txBody>
          <a:bodyPr vert="horz" lIns="91440" tIns="45720" rIns="91440" bIns="45720" rtlCol="0" anchor="ctr"/>
          <a:lstStyle>
            <a:lvl1pPr algn="l">
              <a:defRPr sz="1200">
                <a:solidFill>
                  <a:srgbClr val="D9D9D9"/>
                </a:solidFill>
              </a:defRPr>
            </a:lvl1pPr>
          </a:lstStyle>
          <a:p>
            <a:fld id="{9848895F-BF9D-4069-A741-361EBBD14D47}" type="datetimeFigureOut">
              <a:rPr lang="en-US" smtClean="0"/>
              <a:t>8/29/2017</a:t>
            </a:fld>
            <a:endParaRPr lang="en-US"/>
          </a:p>
        </p:txBody>
      </p:sp>
      <p:sp>
        <p:nvSpPr>
          <p:cNvPr id="5" name="Footer Placeholder 4"/>
          <p:cNvSpPr>
            <a:spLocks noGrp="1"/>
          </p:cNvSpPr>
          <p:nvPr>
            <p:ph type="ftr" sz="quarter" idx="3"/>
          </p:nvPr>
        </p:nvSpPr>
        <p:spPr>
          <a:xfrm>
            <a:off x="1341690" y="6356350"/>
            <a:ext cx="4811282" cy="365125"/>
          </a:xfrm>
          <a:prstGeom prst="rect">
            <a:avLst/>
          </a:prstGeom>
        </p:spPr>
        <p:txBody>
          <a:bodyPr vert="horz" lIns="91440" tIns="45720" rIns="91440" bIns="45720" rtlCol="0" anchor="ctr"/>
          <a:lstStyle>
            <a:lvl1pPr algn="ctr">
              <a:defRPr sz="1200">
                <a:solidFill>
                  <a:srgbClr val="D9D9D9"/>
                </a:solidFill>
              </a:defRPr>
            </a:lvl1pPr>
          </a:lstStyle>
          <a:p>
            <a:endParaRPr lang="en-US"/>
          </a:p>
        </p:txBody>
      </p:sp>
      <p:sp>
        <p:nvSpPr>
          <p:cNvPr id="6" name="Slide Number Placeholder 5"/>
          <p:cNvSpPr>
            <a:spLocks noGrp="1"/>
          </p:cNvSpPr>
          <p:nvPr>
            <p:ph type="sldNum" sz="quarter" idx="4"/>
          </p:nvPr>
        </p:nvSpPr>
        <p:spPr>
          <a:xfrm>
            <a:off x="0" y="6356350"/>
            <a:ext cx="273465"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fld id="{F62EE69F-CC4A-47DD-9E89-7D4098E15436}" type="slidenum">
              <a:rPr lang="en-US" smtClean="0"/>
              <a:t>‹#›</a:t>
            </a:fld>
            <a:endParaRPr lang="en-US"/>
          </a:p>
        </p:txBody>
      </p:sp>
    </p:spTree>
    <p:extLst>
      <p:ext uri="{BB962C8B-B14F-4D97-AF65-F5344CB8AC3E}">
        <p14:creationId xmlns:p14="http://schemas.microsoft.com/office/powerpoint/2010/main" val="66310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bg1"/>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ok.gov/sde/tl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normAutofit fontScale="90000"/>
          </a:bodyPr>
          <a:lstStyle/>
          <a:p>
            <a:r>
              <a:rPr lang="en-US" dirty="0"/>
              <a:t>Professional Learning Focus:</a:t>
            </a:r>
            <a:br>
              <a:rPr lang="en-US" dirty="0"/>
            </a:br>
            <a:r>
              <a:rPr lang="en-US" dirty="0"/>
              <a:t>A framework on personalized learning</a:t>
            </a:r>
          </a:p>
        </p:txBody>
      </p:sp>
    </p:spTree>
    <p:extLst>
      <p:ext uri="{BB962C8B-B14F-4D97-AF65-F5344CB8AC3E}">
        <p14:creationId xmlns:p14="http://schemas.microsoft.com/office/powerpoint/2010/main" val="13038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 Focus is not…</a:t>
            </a:r>
          </a:p>
        </p:txBody>
      </p:sp>
      <p:sp>
        <p:nvSpPr>
          <p:cNvPr id="3" name="Content Placeholder 2"/>
          <p:cNvSpPr>
            <a:spLocks noGrp="1"/>
          </p:cNvSpPr>
          <p:nvPr>
            <p:ph idx="1"/>
          </p:nvPr>
        </p:nvSpPr>
        <p:spPr/>
        <p:txBody>
          <a:bodyPr/>
          <a:lstStyle/>
          <a:p>
            <a:r>
              <a:rPr lang="en-US" dirty="0"/>
              <a:t>A way to quantitatively measure professional learning</a:t>
            </a:r>
          </a:p>
          <a:p>
            <a:r>
              <a:rPr lang="en-US" dirty="0"/>
              <a:t>A pathway for the evaluator to dictate what your professional growth goal should be</a:t>
            </a:r>
          </a:p>
          <a:p>
            <a:r>
              <a:rPr lang="en-US" dirty="0"/>
              <a:t>Additional PD points</a:t>
            </a:r>
          </a:p>
          <a:p>
            <a:r>
              <a:rPr lang="en-US" dirty="0"/>
              <a:t>A waste of time?</a:t>
            </a:r>
          </a:p>
        </p:txBody>
      </p:sp>
    </p:spTree>
    <p:extLst>
      <p:ext uri="{BB962C8B-B14F-4D97-AF65-F5344CB8AC3E}">
        <p14:creationId xmlns:p14="http://schemas.microsoft.com/office/powerpoint/2010/main" val="89947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Redefine Professional Development</a:t>
            </a:r>
          </a:p>
        </p:txBody>
      </p:sp>
      <p:sp>
        <p:nvSpPr>
          <p:cNvPr id="3" name="Content Placeholder 2"/>
          <p:cNvSpPr>
            <a:spLocks noGrp="1"/>
          </p:cNvSpPr>
          <p:nvPr>
            <p:ph idx="1"/>
          </p:nvPr>
        </p:nvSpPr>
        <p:spPr/>
        <p:txBody>
          <a:bodyPr/>
          <a:lstStyle/>
          <a:p>
            <a:r>
              <a:rPr lang="en-US" dirty="0"/>
              <a:t>Sit and get vs. Search and learn</a:t>
            </a:r>
          </a:p>
          <a:p>
            <a:r>
              <a:rPr lang="en-US" dirty="0"/>
              <a:t>Examine your district’s PD vision</a:t>
            </a:r>
          </a:p>
          <a:p>
            <a:r>
              <a:rPr lang="en-US" dirty="0"/>
              <a:t>Capitalizing on the expertise in the next room</a:t>
            </a:r>
          </a:p>
          <a:p>
            <a:r>
              <a:rPr lang="en-US" dirty="0"/>
              <a:t>Make the most of your PLCs and faculty meetings</a:t>
            </a:r>
          </a:p>
          <a:p>
            <a:r>
              <a:rPr lang="en-US" dirty="0"/>
              <a:t>Constant focus on student learning</a:t>
            </a:r>
          </a:p>
          <a:p>
            <a:r>
              <a:rPr lang="en-US" dirty="0"/>
              <a:t>Developing value in professional growth</a:t>
            </a:r>
          </a:p>
        </p:txBody>
      </p:sp>
    </p:spTree>
    <p:extLst>
      <p:ext uri="{BB962C8B-B14F-4D97-AF65-F5344CB8AC3E}">
        <p14:creationId xmlns:p14="http://schemas.microsoft.com/office/powerpoint/2010/main" val="70119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92500" lnSpcReduction="10000"/>
          </a:bodyPr>
          <a:lstStyle/>
          <a:p>
            <a:pPr lvl="0"/>
            <a:r>
              <a:rPr lang="en-US" i="1" dirty="0"/>
              <a:t>A Professional Learning Focus must be established every year regardless of exemption status</a:t>
            </a:r>
            <a:endParaRPr lang="en-US" sz="2800" dirty="0"/>
          </a:p>
          <a:p>
            <a:pPr lvl="1"/>
            <a:r>
              <a:rPr lang="en-US" dirty="0"/>
              <a:t>PL Focus should be </a:t>
            </a:r>
            <a:r>
              <a:rPr lang="en-US" u="sng" dirty="0"/>
              <a:t>introduced </a:t>
            </a:r>
            <a:r>
              <a:rPr lang="en-US" dirty="0"/>
              <a:t>and </a:t>
            </a:r>
            <a:r>
              <a:rPr lang="en-US" u="sng" dirty="0"/>
              <a:t>explained</a:t>
            </a:r>
            <a:r>
              <a:rPr lang="en-US" dirty="0"/>
              <a:t> to participants at the beginning of the year</a:t>
            </a:r>
            <a:endParaRPr lang="en-US" sz="2400" dirty="0"/>
          </a:p>
          <a:p>
            <a:pPr lvl="1"/>
            <a:r>
              <a:rPr lang="en-US" dirty="0"/>
              <a:t>PL Focus should be </a:t>
            </a:r>
            <a:r>
              <a:rPr lang="en-US" u="sng" dirty="0"/>
              <a:t>established</a:t>
            </a:r>
            <a:r>
              <a:rPr lang="en-US" dirty="0"/>
              <a:t> by the end of the first quarter of the school year</a:t>
            </a:r>
            <a:endParaRPr lang="en-US" sz="2400" dirty="0"/>
          </a:p>
          <a:p>
            <a:pPr lvl="2"/>
            <a:r>
              <a:rPr lang="en-US" dirty="0"/>
              <a:t>“Established” means designed collaboratively by participant and evaluator as well as approved by evaluator</a:t>
            </a:r>
            <a:endParaRPr lang="en-US" sz="2000" dirty="0"/>
          </a:p>
          <a:p>
            <a:pPr lvl="1"/>
            <a:r>
              <a:rPr lang="en-US" dirty="0"/>
              <a:t>PL Focus documentation should be </a:t>
            </a:r>
            <a:r>
              <a:rPr lang="en-US" u="sng" dirty="0"/>
              <a:t>completed</a:t>
            </a:r>
            <a:r>
              <a:rPr lang="en-US" dirty="0"/>
              <a:t> by the end of the school year. However, the intended goal may extend over multiple years.</a:t>
            </a:r>
            <a:endParaRPr lang="en-US" sz="2400" dirty="0"/>
          </a:p>
          <a:p>
            <a:endParaRPr lang="en-US" dirty="0"/>
          </a:p>
        </p:txBody>
      </p:sp>
    </p:spTree>
    <p:extLst>
      <p:ext uri="{BB962C8B-B14F-4D97-AF65-F5344CB8AC3E}">
        <p14:creationId xmlns:p14="http://schemas.microsoft.com/office/powerpoint/2010/main" val="424403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 Focus Templates</a:t>
            </a:r>
          </a:p>
        </p:txBody>
      </p:sp>
      <p:sp>
        <p:nvSpPr>
          <p:cNvPr id="3" name="Content Placeholder 2"/>
          <p:cNvSpPr>
            <a:spLocks noGrp="1"/>
          </p:cNvSpPr>
          <p:nvPr>
            <p:ph idx="1"/>
          </p:nvPr>
        </p:nvSpPr>
        <p:spPr/>
        <p:txBody>
          <a:bodyPr/>
          <a:lstStyle/>
          <a:p>
            <a:pPr marL="0" indent="0">
              <a:buNone/>
            </a:pPr>
            <a:r>
              <a:rPr lang="en-US" dirty="0" smtClean="0">
                <a:solidFill>
                  <a:schemeClr val="bg1"/>
                </a:solidFill>
              </a:rPr>
              <a:t>Visit TLE website </a:t>
            </a:r>
            <a:r>
              <a:rPr lang="en-US" dirty="0" smtClean="0">
                <a:solidFill>
                  <a:schemeClr val="bg1"/>
                </a:solidFill>
                <a:hlinkClick r:id="rId4"/>
              </a:rPr>
              <a:t>here</a:t>
            </a:r>
            <a:endParaRPr lang="en-US" dirty="0" smtClean="0">
              <a:solidFill>
                <a:schemeClr val="bg1"/>
              </a:solidFill>
            </a:endParaRPr>
          </a:p>
        </p:txBody>
      </p:sp>
    </p:spTree>
    <p:extLst>
      <p:ext uri="{BB962C8B-B14F-4D97-AF65-F5344CB8AC3E}">
        <p14:creationId xmlns:p14="http://schemas.microsoft.com/office/powerpoint/2010/main" val="584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77500" lnSpcReduction="20000"/>
          </a:bodyPr>
          <a:lstStyle/>
          <a:p>
            <a:pPr lvl="0"/>
            <a:r>
              <a:rPr lang="en-US" i="1" dirty="0"/>
              <a:t>School districts are responsible for monitoring compliance.  Documentation should include:</a:t>
            </a:r>
            <a:endParaRPr lang="en-US" sz="2800" dirty="0"/>
          </a:p>
          <a:p>
            <a:pPr lvl="1"/>
            <a:r>
              <a:rPr lang="en-US" dirty="0"/>
              <a:t>Identified area of focus (associated with indicator or element from district-approved TLE qualitative framework)</a:t>
            </a:r>
            <a:endParaRPr lang="en-US" sz="2400" dirty="0"/>
          </a:p>
          <a:p>
            <a:pPr lvl="1"/>
            <a:r>
              <a:rPr lang="en-US" dirty="0"/>
              <a:t>Identified resources requested to attain goal</a:t>
            </a:r>
            <a:endParaRPr lang="en-US" sz="2400" dirty="0"/>
          </a:p>
          <a:p>
            <a:pPr lvl="1"/>
            <a:r>
              <a:rPr lang="en-US" dirty="0"/>
              <a:t>Minimum of one documented checkpoint visit</a:t>
            </a:r>
            <a:endParaRPr lang="en-US" sz="2400" dirty="0"/>
          </a:p>
          <a:p>
            <a:pPr lvl="2"/>
            <a:r>
              <a:rPr lang="en-US" dirty="0"/>
              <a:t>Best practice is to complete at least two checkpoints during the year</a:t>
            </a:r>
            <a:endParaRPr lang="en-US" sz="2000" dirty="0"/>
          </a:p>
          <a:p>
            <a:pPr lvl="1"/>
            <a:r>
              <a:rPr lang="en-US" dirty="0"/>
              <a:t>Reflective component where the educator may provide feedback related to their PL Focus</a:t>
            </a:r>
            <a:endParaRPr lang="en-US" sz="2400" dirty="0"/>
          </a:p>
          <a:p>
            <a:pPr lvl="1"/>
            <a:r>
              <a:rPr lang="en-US" dirty="0"/>
              <a:t>Signature and date lines for evaluator and educator </a:t>
            </a:r>
            <a:endParaRPr lang="en-US" sz="2400" dirty="0"/>
          </a:p>
          <a:p>
            <a:pPr lvl="2"/>
            <a:r>
              <a:rPr lang="en-US" dirty="0"/>
              <a:t>Templates will be made available, but districts may choose to create their own document</a:t>
            </a:r>
            <a:endParaRPr lang="en-US" sz="2000" dirty="0"/>
          </a:p>
          <a:p>
            <a:pPr lvl="0"/>
            <a:r>
              <a:rPr lang="en-US" i="1" dirty="0"/>
              <a:t>Professional Learning Focus documentation should be attached to final evaluation</a:t>
            </a:r>
            <a:endParaRPr lang="en-US" sz="2800" dirty="0"/>
          </a:p>
          <a:p>
            <a:endParaRPr lang="en-US" dirty="0"/>
          </a:p>
        </p:txBody>
      </p:sp>
    </p:spTree>
    <p:extLst>
      <p:ext uri="{BB962C8B-B14F-4D97-AF65-F5344CB8AC3E}">
        <p14:creationId xmlns:p14="http://schemas.microsoft.com/office/powerpoint/2010/main" val="102086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92500" lnSpcReduction="10000"/>
          </a:bodyPr>
          <a:lstStyle/>
          <a:p>
            <a:pPr lvl="0"/>
            <a:r>
              <a:rPr lang="en-US" i="1" dirty="0"/>
              <a:t>PL Focus is developed by the teacher or administrator in </a:t>
            </a:r>
            <a:r>
              <a:rPr lang="en-US" i="1" u="sng" dirty="0"/>
              <a:t>collaboration</a:t>
            </a:r>
            <a:r>
              <a:rPr lang="en-US" i="1" dirty="0"/>
              <a:t> with the evaluator</a:t>
            </a:r>
            <a:endParaRPr lang="en-US" sz="2800" dirty="0"/>
          </a:p>
          <a:p>
            <a:pPr lvl="0"/>
            <a:r>
              <a:rPr lang="en-US" i="1" dirty="0"/>
              <a:t>PL Focus is tailored to address a specific area identified through the qualitative component of the TLE (i.e. Tulsa Model, </a:t>
            </a:r>
            <a:r>
              <a:rPr lang="en-US" i="1" dirty="0" err="1"/>
              <a:t>McRel</a:t>
            </a:r>
            <a:r>
              <a:rPr lang="en-US" i="1" dirty="0"/>
              <a:t>, Marzano)</a:t>
            </a:r>
            <a:endParaRPr lang="en-US" sz="2800" dirty="0"/>
          </a:p>
          <a:p>
            <a:pPr lvl="1"/>
            <a:r>
              <a:rPr lang="en-US" dirty="0"/>
              <a:t>At least one specific indicator/element should be documented as the primary PL Focus</a:t>
            </a:r>
            <a:endParaRPr lang="en-US" sz="2400" dirty="0"/>
          </a:p>
          <a:p>
            <a:pPr lvl="0"/>
            <a:r>
              <a:rPr lang="en-US" i="1" dirty="0"/>
              <a:t>Participants are supported by resources available and supplied by districts and Oklahoma State Department of Education</a:t>
            </a:r>
            <a:endParaRPr lang="en-US" dirty="0"/>
          </a:p>
          <a:p>
            <a:endParaRPr lang="en-US" dirty="0"/>
          </a:p>
        </p:txBody>
      </p:sp>
    </p:spTree>
    <p:extLst>
      <p:ext uri="{BB962C8B-B14F-4D97-AF65-F5344CB8AC3E}">
        <p14:creationId xmlns:p14="http://schemas.microsoft.com/office/powerpoint/2010/main" val="14627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support this?</a:t>
            </a:r>
          </a:p>
        </p:txBody>
      </p:sp>
      <p:sp>
        <p:nvSpPr>
          <p:cNvPr id="3" name="Content Placeholder 2"/>
          <p:cNvSpPr>
            <a:spLocks noGrp="1"/>
          </p:cNvSpPr>
          <p:nvPr>
            <p:ph idx="1"/>
          </p:nvPr>
        </p:nvSpPr>
        <p:spPr/>
        <p:txBody>
          <a:bodyPr/>
          <a:lstStyle/>
          <a:p>
            <a:r>
              <a:rPr lang="en-US" dirty="0"/>
              <a:t>You aren’t alone</a:t>
            </a:r>
          </a:p>
          <a:p>
            <a:r>
              <a:rPr lang="en-US" dirty="0"/>
              <a:t>Emphasize processes that are already in place</a:t>
            </a:r>
          </a:p>
          <a:p>
            <a:r>
              <a:rPr lang="en-US" dirty="0"/>
              <a:t>Encourage creativity</a:t>
            </a:r>
          </a:p>
          <a:p>
            <a:r>
              <a:rPr lang="en-US" dirty="0"/>
              <a:t>Reconsider your approach to professional development</a:t>
            </a:r>
          </a:p>
        </p:txBody>
      </p:sp>
    </p:spTree>
    <p:extLst>
      <p:ext uri="{BB962C8B-B14F-4D97-AF65-F5344CB8AC3E}">
        <p14:creationId xmlns:p14="http://schemas.microsoft.com/office/powerpoint/2010/main" val="138128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t>
            </a:r>
          </a:p>
        </p:txBody>
      </p:sp>
      <p:sp>
        <p:nvSpPr>
          <p:cNvPr id="3" name="Content Placeholder 2"/>
          <p:cNvSpPr>
            <a:spLocks noGrp="1"/>
          </p:cNvSpPr>
          <p:nvPr>
            <p:ph idx="1"/>
          </p:nvPr>
        </p:nvSpPr>
        <p:spPr/>
        <p:txBody>
          <a:bodyPr>
            <a:normAutofit fontScale="77500" lnSpcReduction="20000"/>
          </a:bodyPr>
          <a:lstStyle/>
          <a:p>
            <a:r>
              <a:rPr lang="en-US" dirty="0"/>
              <a:t>Introduction of PL Focus</a:t>
            </a:r>
            <a:endParaRPr lang="en-US" sz="2800" dirty="0"/>
          </a:p>
          <a:p>
            <a:r>
              <a:rPr lang="en-US" dirty="0"/>
              <a:t>Frequent presentations of the PL Focus framework and pilot year guidance</a:t>
            </a:r>
            <a:endParaRPr lang="en-US" sz="2800" dirty="0"/>
          </a:p>
          <a:p>
            <a:r>
              <a:rPr lang="en-US" dirty="0"/>
              <a:t>Audience-Specific Presentations</a:t>
            </a:r>
            <a:endParaRPr lang="en-US" sz="2800" dirty="0"/>
          </a:p>
          <a:p>
            <a:pPr lvl="1"/>
            <a:r>
              <a:rPr lang="en-US" dirty="0"/>
              <a:t>Webinar sessions for evaluators (multiple sessions)</a:t>
            </a:r>
            <a:endParaRPr lang="en-US" sz="2400" dirty="0"/>
          </a:p>
          <a:p>
            <a:pPr lvl="1"/>
            <a:r>
              <a:rPr lang="en-US" dirty="0"/>
              <a:t>Webinar sessions for </a:t>
            </a:r>
            <a:r>
              <a:rPr lang="en-US" dirty="0" err="1"/>
              <a:t>evaluatees</a:t>
            </a:r>
            <a:r>
              <a:rPr lang="en-US" dirty="0"/>
              <a:t> (multiple sessions)</a:t>
            </a:r>
            <a:endParaRPr lang="en-US" sz="2400" dirty="0"/>
          </a:p>
          <a:p>
            <a:r>
              <a:rPr lang="en-US" dirty="0"/>
              <a:t>Training Modules</a:t>
            </a:r>
            <a:endParaRPr lang="en-US" sz="2800" dirty="0"/>
          </a:p>
          <a:p>
            <a:pPr lvl="0"/>
            <a:r>
              <a:rPr lang="en-US" dirty="0"/>
              <a:t>Short videos intended to provide guidance without overwhelming viewers</a:t>
            </a:r>
            <a:endParaRPr lang="en-US" sz="2800" dirty="0"/>
          </a:p>
          <a:p>
            <a:pPr lvl="1"/>
            <a:r>
              <a:rPr lang="en-US" dirty="0"/>
              <a:t>Modeling the PL Focus process</a:t>
            </a:r>
            <a:endParaRPr lang="en-US" sz="2400" dirty="0"/>
          </a:p>
          <a:p>
            <a:pPr lvl="2"/>
            <a:r>
              <a:rPr lang="en-US" dirty="0"/>
              <a:t>Use video from pilot programs</a:t>
            </a:r>
            <a:endParaRPr lang="en-US" sz="2000" dirty="0"/>
          </a:p>
          <a:p>
            <a:pPr lvl="1"/>
            <a:r>
              <a:rPr lang="en-US" dirty="0"/>
              <a:t>How to write meaningful goals</a:t>
            </a:r>
            <a:endParaRPr lang="en-US" sz="2400" dirty="0"/>
          </a:p>
          <a:p>
            <a:pPr lvl="1"/>
            <a:r>
              <a:rPr lang="en-US" dirty="0"/>
              <a:t>Redefining Professional Development</a:t>
            </a:r>
            <a:endParaRPr lang="en-US" sz="2400" dirty="0"/>
          </a:p>
          <a:p>
            <a:pPr marL="0" indent="0">
              <a:buNone/>
            </a:pPr>
            <a:endParaRPr lang="en-US" dirty="0"/>
          </a:p>
        </p:txBody>
      </p:sp>
    </p:spTree>
    <p:extLst>
      <p:ext uri="{BB962C8B-B14F-4D97-AF65-F5344CB8AC3E}">
        <p14:creationId xmlns:p14="http://schemas.microsoft.com/office/powerpoint/2010/main" val="336511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presentation schedule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7193615"/>
              </p:ext>
            </p:extLst>
          </p:nvPr>
        </p:nvGraphicFramePr>
        <p:xfrm>
          <a:off x="457200" y="1447794"/>
          <a:ext cx="8382001" cy="4495806"/>
        </p:xfrm>
        <a:graphic>
          <a:graphicData uri="http://schemas.openxmlformats.org/drawingml/2006/table">
            <a:tbl>
              <a:tblPr firstRow="1" firstCol="1" bandRow="1">
                <a:tableStyleId>{5C22544A-7EE6-4342-B048-85BDC9FD1C3A}</a:tableStyleId>
              </a:tblPr>
              <a:tblGrid>
                <a:gridCol w="3062049">
                  <a:extLst>
                    <a:ext uri="{9D8B030D-6E8A-4147-A177-3AD203B41FA5}">
                      <a16:colId xmlns:a16="http://schemas.microsoft.com/office/drawing/2014/main" val="20000"/>
                    </a:ext>
                  </a:extLst>
                </a:gridCol>
                <a:gridCol w="2659976">
                  <a:extLst>
                    <a:ext uri="{9D8B030D-6E8A-4147-A177-3AD203B41FA5}">
                      <a16:colId xmlns:a16="http://schemas.microsoft.com/office/drawing/2014/main" val="20001"/>
                    </a:ext>
                  </a:extLst>
                </a:gridCol>
                <a:gridCol w="2659976">
                  <a:extLst>
                    <a:ext uri="{9D8B030D-6E8A-4147-A177-3AD203B41FA5}">
                      <a16:colId xmlns:a16="http://schemas.microsoft.com/office/drawing/2014/main" val="20002"/>
                    </a:ext>
                  </a:extLst>
                </a:gridCol>
              </a:tblGrid>
              <a:tr h="486331">
                <a:tc>
                  <a:txBody>
                    <a:bodyPr/>
                    <a:lstStyle/>
                    <a:p>
                      <a:pPr marL="0" marR="0" algn="ctr">
                        <a:lnSpc>
                          <a:spcPct val="115000"/>
                        </a:lnSpc>
                        <a:spcBef>
                          <a:spcPts val="0"/>
                        </a:spcBef>
                        <a:spcAft>
                          <a:spcPts val="0"/>
                        </a:spcAft>
                      </a:pPr>
                      <a:r>
                        <a:rPr lang="en-US" sz="2400" dirty="0">
                          <a:effectLst/>
                        </a:rPr>
                        <a:t>Date</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effectLst/>
                        </a:rPr>
                        <a:t>Time</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effectLst/>
                        </a:rPr>
                        <a:t>Location</a:t>
                      </a:r>
                      <a:endParaRPr lang="en-US" sz="24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86331">
                <a:tc>
                  <a:txBody>
                    <a:bodyPr/>
                    <a:lstStyle/>
                    <a:p>
                      <a:pPr marL="0" marR="0">
                        <a:lnSpc>
                          <a:spcPct val="115000"/>
                        </a:lnSpc>
                        <a:spcBef>
                          <a:spcPts val="0"/>
                        </a:spcBef>
                        <a:spcAft>
                          <a:spcPts val="0"/>
                        </a:spcAft>
                      </a:pPr>
                      <a:r>
                        <a:rPr lang="en-US" sz="2400" dirty="0">
                          <a:effectLst/>
                        </a:rPr>
                        <a:t>3/20/17</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10:00</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McAlester</a:t>
                      </a:r>
                      <a:endParaRPr lang="en-US" sz="24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86331">
                <a:tc>
                  <a:txBody>
                    <a:bodyPr/>
                    <a:lstStyle/>
                    <a:p>
                      <a:pPr marL="0" marR="0">
                        <a:lnSpc>
                          <a:spcPct val="115000"/>
                        </a:lnSpc>
                        <a:spcBef>
                          <a:spcPts val="0"/>
                        </a:spcBef>
                        <a:spcAft>
                          <a:spcPts val="0"/>
                        </a:spcAft>
                      </a:pPr>
                      <a:r>
                        <a:rPr lang="en-US" sz="2400">
                          <a:effectLst/>
                        </a:rPr>
                        <a:t>3/20/17</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2:00</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Hugo</a:t>
                      </a:r>
                      <a:endParaRPr lang="en-US" sz="24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86331">
                <a:tc>
                  <a:txBody>
                    <a:bodyPr/>
                    <a:lstStyle/>
                    <a:p>
                      <a:pPr marL="0" marR="0">
                        <a:lnSpc>
                          <a:spcPct val="115000"/>
                        </a:lnSpc>
                        <a:spcBef>
                          <a:spcPts val="0"/>
                        </a:spcBef>
                        <a:spcAft>
                          <a:spcPts val="0"/>
                        </a:spcAft>
                      </a:pPr>
                      <a:r>
                        <a:rPr lang="en-US" sz="2400">
                          <a:effectLst/>
                        </a:rPr>
                        <a:t>3/24/17</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2:00</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Duncan</a:t>
                      </a:r>
                      <a:endParaRPr lang="en-US" sz="24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86331">
                <a:tc>
                  <a:txBody>
                    <a:bodyPr/>
                    <a:lstStyle/>
                    <a:p>
                      <a:pPr marL="0" marR="0">
                        <a:lnSpc>
                          <a:spcPct val="115000"/>
                        </a:lnSpc>
                        <a:spcBef>
                          <a:spcPts val="0"/>
                        </a:spcBef>
                        <a:spcAft>
                          <a:spcPts val="0"/>
                        </a:spcAft>
                      </a:pPr>
                      <a:r>
                        <a:rPr lang="en-US" sz="2400">
                          <a:effectLst/>
                        </a:rPr>
                        <a:t>3/27/17</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9:00</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smtClean="0">
                          <a:effectLst/>
                        </a:rPr>
                        <a:t>Mid-Del</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86331">
                <a:tc>
                  <a:txBody>
                    <a:bodyPr/>
                    <a:lstStyle/>
                    <a:p>
                      <a:pPr marL="0" marR="0">
                        <a:lnSpc>
                          <a:spcPct val="115000"/>
                        </a:lnSpc>
                        <a:spcBef>
                          <a:spcPts val="0"/>
                        </a:spcBef>
                        <a:spcAft>
                          <a:spcPts val="0"/>
                        </a:spcAft>
                      </a:pPr>
                      <a:r>
                        <a:rPr lang="en-US" sz="2400">
                          <a:effectLst/>
                        </a:rPr>
                        <a:t>3/27/17</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2:00</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Enid</a:t>
                      </a:r>
                      <a:endParaRPr lang="en-US" sz="24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86331">
                <a:tc>
                  <a:txBody>
                    <a:bodyPr/>
                    <a:lstStyle/>
                    <a:p>
                      <a:pPr marL="0" marR="0">
                        <a:lnSpc>
                          <a:spcPct val="115000"/>
                        </a:lnSpc>
                        <a:spcBef>
                          <a:spcPts val="0"/>
                        </a:spcBef>
                        <a:spcAft>
                          <a:spcPts val="0"/>
                        </a:spcAft>
                      </a:pPr>
                      <a:r>
                        <a:rPr lang="en-US" sz="2400">
                          <a:effectLst/>
                        </a:rPr>
                        <a:t>3/28/17</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9:30</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Guymon</a:t>
                      </a:r>
                      <a:endParaRPr lang="en-US" sz="24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605158">
                <a:tc>
                  <a:txBody>
                    <a:bodyPr/>
                    <a:lstStyle/>
                    <a:p>
                      <a:pPr marL="0" marR="0">
                        <a:lnSpc>
                          <a:spcPct val="115000"/>
                        </a:lnSpc>
                        <a:spcBef>
                          <a:spcPts val="0"/>
                        </a:spcBef>
                        <a:spcAft>
                          <a:spcPts val="0"/>
                        </a:spcAft>
                      </a:pPr>
                      <a:r>
                        <a:rPr lang="en-US" sz="2400" dirty="0">
                          <a:effectLst/>
                        </a:rPr>
                        <a:t>3/30/17</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1:00</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Broken Arrow</a:t>
                      </a:r>
                      <a:endParaRPr lang="en-US" sz="24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486331">
                <a:tc>
                  <a:txBody>
                    <a:bodyPr/>
                    <a:lstStyle/>
                    <a:p>
                      <a:pPr marL="0" marR="0">
                        <a:lnSpc>
                          <a:spcPct val="115000"/>
                        </a:lnSpc>
                        <a:spcBef>
                          <a:spcPts val="0"/>
                        </a:spcBef>
                        <a:spcAft>
                          <a:spcPts val="0"/>
                        </a:spcAft>
                      </a:pPr>
                      <a:r>
                        <a:rPr lang="en-US" sz="2400" dirty="0">
                          <a:effectLst/>
                        </a:rPr>
                        <a:t>3/31/17</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2:00</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Clinton</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3253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Web-based presentations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55245133"/>
              </p:ext>
            </p:extLst>
          </p:nvPr>
        </p:nvGraphicFramePr>
        <p:xfrm>
          <a:off x="380999" y="1447801"/>
          <a:ext cx="8458200" cy="4648199"/>
        </p:xfrm>
        <a:graphic>
          <a:graphicData uri="http://schemas.openxmlformats.org/drawingml/2006/table">
            <a:tbl>
              <a:tblPr firstRow="1" firstCol="1" bandRow="1">
                <a:tableStyleId>{5C22544A-7EE6-4342-B048-85BDC9FD1C3A}</a:tableStyleId>
              </a:tblPr>
              <a:tblGrid>
                <a:gridCol w="2520033">
                  <a:extLst>
                    <a:ext uri="{9D8B030D-6E8A-4147-A177-3AD203B41FA5}">
                      <a16:colId xmlns:a16="http://schemas.microsoft.com/office/drawing/2014/main" val="20000"/>
                    </a:ext>
                  </a:extLst>
                </a:gridCol>
                <a:gridCol w="1951847">
                  <a:extLst>
                    <a:ext uri="{9D8B030D-6E8A-4147-A177-3AD203B41FA5}">
                      <a16:colId xmlns:a16="http://schemas.microsoft.com/office/drawing/2014/main" val="20001"/>
                    </a:ext>
                  </a:extLst>
                </a:gridCol>
                <a:gridCol w="3986320">
                  <a:extLst>
                    <a:ext uri="{9D8B030D-6E8A-4147-A177-3AD203B41FA5}">
                      <a16:colId xmlns:a16="http://schemas.microsoft.com/office/drawing/2014/main" val="20002"/>
                    </a:ext>
                  </a:extLst>
                </a:gridCol>
              </a:tblGrid>
              <a:tr h="498177">
                <a:tc>
                  <a:txBody>
                    <a:bodyPr/>
                    <a:lstStyle/>
                    <a:p>
                      <a:pPr marL="0" marR="0" algn="ctr">
                        <a:lnSpc>
                          <a:spcPct val="115000"/>
                        </a:lnSpc>
                        <a:spcBef>
                          <a:spcPts val="0"/>
                        </a:spcBef>
                        <a:spcAft>
                          <a:spcPts val="0"/>
                        </a:spcAft>
                      </a:pPr>
                      <a:r>
                        <a:rPr lang="en-US" sz="2800" dirty="0">
                          <a:effectLst/>
                        </a:rPr>
                        <a:t>Date</a:t>
                      </a:r>
                      <a:endParaRPr lang="en-US" sz="2800" dirty="0">
                        <a:effectLst/>
                        <a:latin typeface="Calibri"/>
                        <a:ea typeface="Calibri"/>
                        <a:cs typeface="Times New Roman"/>
                      </a:endParaRPr>
                    </a:p>
                  </a:txBody>
                  <a:tcPr marL="35706" marR="35706" marT="0" marB="0"/>
                </a:tc>
                <a:tc>
                  <a:txBody>
                    <a:bodyPr/>
                    <a:lstStyle/>
                    <a:p>
                      <a:pPr marL="0" marR="0" algn="ctr">
                        <a:lnSpc>
                          <a:spcPct val="115000"/>
                        </a:lnSpc>
                        <a:spcBef>
                          <a:spcPts val="0"/>
                        </a:spcBef>
                        <a:spcAft>
                          <a:spcPts val="0"/>
                        </a:spcAft>
                      </a:pPr>
                      <a:r>
                        <a:rPr lang="en-US" sz="2800">
                          <a:effectLst/>
                        </a:rPr>
                        <a:t>Time</a:t>
                      </a:r>
                      <a:endParaRPr lang="en-US" sz="2800">
                        <a:effectLst/>
                        <a:latin typeface="Calibri"/>
                        <a:ea typeface="Calibri"/>
                        <a:cs typeface="Times New Roman"/>
                      </a:endParaRPr>
                    </a:p>
                  </a:txBody>
                  <a:tcPr marL="35706" marR="35706" marT="0" marB="0"/>
                </a:tc>
                <a:tc>
                  <a:txBody>
                    <a:bodyPr/>
                    <a:lstStyle/>
                    <a:p>
                      <a:pPr marL="0" marR="0" algn="ctr">
                        <a:lnSpc>
                          <a:spcPct val="115000"/>
                        </a:lnSpc>
                        <a:spcBef>
                          <a:spcPts val="0"/>
                        </a:spcBef>
                        <a:spcAft>
                          <a:spcPts val="0"/>
                        </a:spcAft>
                      </a:pPr>
                      <a:r>
                        <a:rPr lang="en-US" sz="2800" dirty="0">
                          <a:effectLst/>
                        </a:rPr>
                        <a:t>Audience</a:t>
                      </a:r>
                      <a:endParaRPr lang="en-US" sz="2800" dirty="0">
                        <a:effectLst/>
                        <a:latin typeface="Calibri"/>
                        <a:ea typeface="Calibri"/>
                        <a:cs typeface="Times New Roman"/>
                      </a:endParaRPr>
                    </a:p>
                  </a:txBody>
                  <a:tcPr marL="35706" marR="35706" marT="0" marB="0"/>
                </a:tc>
                <a:extLst>
                  <a:ext uri="{0D108BD9-81ED-4DB2-BD59-A6C34878D82A}">
                    <a16:rowId xmlns:a16="http://schemas.microsoft.com/office/drawing/2014/main" val="10000"/>
                  </a:ext>
                </a:extLst>
              </a:tr>
              <a:tr h="1037505">
                <a:tc>
                  <a:txBody>
                    <a:bodyPr/>
                    <a:lstStyle/>
                    <a:p>
                      <a:pPr marL="0" marR="0">
                        <a:lnSpc>
                          <a:spcPct val="115000"/>
                        </a:lnSpc>
                        <a:spcBef>
                          <a:spcPts val="0"/>
                        </a:spcBef>
                        <a:spcAft>
                          <a:spcPts val="0"/>
                        </a:spcAft>
                      </a:pPr>
                      <a:r>
                        <a:rPr lang="en-US" sz="2800" dirty="0">
                          <a:effectLst/>
                        </a:rPr>
                        <a:t>3/8/17</a:t>
                      </a:r>
                      <a:endParaRPr lang="en-US" sz="2800" dirty="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3:00</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District leaders</a:t>
                      </a:r>
                      <a:endParaRPr lang="en-US" sz="2800">
                        <a:effectLst/>
                        <a:latin typeface="Calibri"/>
                        <a:ea typeface="Calibri"/>
                        <a:cs typeface="Times New Roman"/>
                      </a:endParaRPr>
                    </a:p>
                  </a:txBody>
                  <a:tcPr marL="35706" marR="35706" marT="0" marB="0"/>
                </a:tc>
                <a:extLst>
                  <a:ext uri="{0D108BD9-81ED-4DB2-BD59-A6C34878D82A}">
                    <a16:rowId xmlns:a16="http://schemas.microsoft.com/office/drawing/2014/main" val="10001"/>
                  </a:ext>
                </a:extLst>
              </a:tr>
              <a:tr h="1037505">
                <a:tc>
                  <a:txBody>
                    <a:bodyPr/>
                    <a:lstStyle/>
                    <a:p>
                      <a:pPr marL="0" marR="0">
                        <a:lnSpc>
                          <a:spcPct val="115000"/>
                        </a:lnSpc>
                        <a:spcBef>
                          <a:spcPts val="0"/>
                        </a:spcBef>
                        <a:spcAft>
                          <a:spcPts val="0"/>
                        </a:spcAft>
                      </a:pPr>
                      <a:r>
                        <a:rPr lang="en-US" sz="2800" dirty="0">
                          <a:effectLst/>
                        </a:rPr>
                        <a:t>3/9/17</a:t>
                      </a:r>
                      <a:endParaRPr lang="en-US" sz="2800" dirty="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10:30</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District leaders</a:t>
                      </a:r>
                      <a:endParaRPr lang="en-US" sz="2800">
                        <a:effectLst/>
                        <a:latin typeface="Calibri"/>
                        <a:ea typeface="Calibri"/>
                        <a:cs typeface="Times New Roman"/>
                      </a:endParaRPr>
                    </a:p>
                  </a:txBody>
                  <a:tcPr marL="35706" marR="35706" marT="0" marB="0"/>
                </a:tc>
                <a:extLst>
                  <a:ext uri="{0D108BD9-81ED-4DB2-BD59-A6C34878D82A}">
                    <a16:rowId xmlns:a16="http://schemas.microsoft.com/office/drawing/2014/main" val="10002"/>
                  </a:ext>
                </a:extLst>
              </a:tr>
              <a:tr h="518753">
                <a:tc>
                  <a:txBody>
                    <a:bodyPr/>
                    <a:lstStyle/>
                    <a:p>
                      <a:pPr marL="0" marR="0">
                        <a:lnSpc>
                          <a:spcPct val="115000"/>
                        </a:lnSpc>
                        <a:spcBef>
                          <a:spcPts val="0"/>
                        </a:spcBef>
                        <a:spcAft>
                          <a:spcPts val="0"/>
                        </a:spcAft>
                      </a:pPr>
                      <a:r>
                        <a:rPr lang="en-US" sz="2800" dirty="0">
                          <a:effectLst/>
                        </a:rPr>
                        <a:t>4/6/17</a:t>
                      </a:r>
                      <a:endParaRPr lang="en-US" sz="2800" dirty="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3:00</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Evaluators</a:t>
                      </a:r>
                      <a:endParaRPr lang="en-US" sz="2800">
                        <a:effectLst/>
                        <a:latin typeface="Calibri"/>
                        <a:ea typeface="Calibri"/>
                        <a:cs typeface="Times New Roman"/>
                      </a:endParaRPr>
                    </a:p>
                  </a:txBody>
                  <a:tcPr marL="35706" marR="35706" marT="0" marB="0"/>
                </a:tc>
                <a:extLst>
                  <a:ext uri="{0D108BD9-81ED-4DB2-BD59-A6C34878D82A}">
                    <a16:rowId xmlns:a16="http://schemas.microsoft.com/office/drawing/2014/main" val="10003"/>
                  </a:ext>
                </a:extLst>
              </a:tr>
              <a:tr h="518753">
                <a:tc>
                  <a:txBody>
                    <a:bodyPr/>
                    <a:lstStyle/>
                    <a:p>
                      <a:pPr marL="0" marR="0">
                        <a:lnSpc>
                          <a:spcPct val="115000"/>
                        </a:lnSpc>
                        <a:spcBef>
                          <a:spcPts val="0"/>
                        </a:spcBef>
                        <a:spcAft>
                          <a:spcPts val="0"/>
                        </a:spcAft>
                      </a:pPr>
                      <a:r>
                        <a:rPr lang="en-US" sz="2800">
                          <a:effectLst/>
                        </a:rPr>
                        <a:t>4/7/17</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3:00</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Teachers</a:t>
                      </a:r>
                      <a:endParaRPr lang="en-US" sz="2800">
                        <a:effectLst/>
                        <a:latin typeface="Calibri"/>
                        <a:ea typeface="Calibri"/>
                        <a:cs typeface="Times New Roman"/>
                      </a:endParaRPr>
                    </a:p>
                  </a:txBody>
                  <a:tcPr marL="35706" marR="35706" marT="0" marB="0"/>
                </a:tc>
                <a:extLst>
                  <a:ext uri="{0D108BD9-81ED-4DB2-BD59-A6C34878D82A}">
                    <a16:rowId xmlns:a16="http://schemas.microsoft.com/office/drawing/2014/main" val="10004"/>
                  </a:ext>
                </a:extLst>
              </a:tr>
              <a:tr h="518753">
                <a:tc>
                  <a:txBody>
                    <a:bodyPr/>
                    <a:lstStyle/>
                    <a:p>
                      <a:pPr marL="0" marR="0">
                        <a:lnSpc>
                          <a:spcPct val="115000"/>
                        </a:lnSpc>
                        <a:spcBef>
                          <a:spcPts val="0"/>
                        </a:spcBef>
                        <a:spcAft>
                          <a:spcPts val="0"/>
                        </a:spcAft>
                      </a:pPr>
                      <a:r>
                        <a:rPr lang="en-US" sz="2800">
                          <a:effectLst/>
                        </a:rPr>
                        <a:t>4/11/17</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10:30</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Evaluators</a:t>
                      </a:r>
                      <a:endParaRPr lang="en-US" sz="2800">
                        <a:effectLst/>
                        <a:latin typeface="Calibri"/>
                        <a:ea typeface="Calibri"/>
                        <a:cs typeface="Times New Roman"/>
                      </a:endParaRPr>
                    </a:p>
                  </a:txBody>
                  <a:tcPr marL="35706" marR="35706" marT="0" marB="0"/>
                </a:tc>
                <a:extLst>
                  <a:ext uri="{0D108BD9-81ED-4DB2-BD59-A6C34878D82A}">
                    <a16:rowId xmlns:a16="http://schemas.microsoft.com/office/drawing/2014/main" val="10005"/>
                  </a:ext>
                </a:extLst>
              </a:tr>
              <a:tr h="518753">
                <a:tc>
                  <a:txBody>
                    <a:bodyPr/>
                    <a:lstStyle/>
                    <a:p>
                      <a:pPr marL="0" marR="0">
                        <a:lnSpc>
                          <a:spcPct val="115000"/>
                        </a:lnSpc>
                        <a:spcBef>
                          <a:spcPts val="0"/>
                        </a:spcBef>
                        <a:spcAft>
                          <a:spcPts val="0"/>
                        </a:spcAft>
                      </a:pPr>
                      <a:r>
                        <a:rPr lang="en-US" sz="2800">
                          <a:effectLst/>
                        </a:rPr>
                        <a:t>4/13/17</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10:30</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dirty="0">
                          <a:effectLst/>
                        </a:rPr>
                        <a:t>Teachers</a:t>
                      </a:r>
                      <a:endParaRPr lang="en-US" sz="2800" dirty="0">
                        <a:effectLst/>
                        <a:latin typeface="Calibri"/>
                        <a:ea typeface="Calibri"/>
                        <a:cs typeface="Times New Roman"/>
                      </a:endParaRPr>
                    </a:p>
                  </a:txBody>
                  <a:tcPr marL="35706" marR="35706"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8807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733888" y="609600"/>
            <a:ext cx="8001000" cy="4832092"/>
          </a:xfrm>
          <a:prstGeom prst="rect">
            <a:avLst/>
          </a:prstGeom>
        </p:spPr>
        <p:txBody>
          <a:bodyPr wrap="square">
            <a:spAutoFit/>
          </a:bodyPr>
          <a:lstStyle/>
          <a:p>
            <a:pPr algn="ctr"/>
            <a:r>
              <a:rPr lang="en-US" sz="4400" dirty="0">
                <a:solidFill>
                  <a:schemeClr val="bg1"/>
                </a:solidFill>
              </a:rPr>
              <a:t>"If we create a culture where every teacher believes they need to improve, not because they are not good enough but because they can be even better, there is no limit to what we can achieve.“ </a:t>
            </a:r>
          </a:p>
          <a:p>
            <a:pPr algn="ctr"/>
            <a:r>
              <a:rPr lang="en-US" sz="4400" dirty="0">
                <a:solidFill>
                  <a:schemeClr val="bg1"/>
                </a:solidFill>
              </a:rPr>
              <a:t>- Dylan </a:t>
            </a:r>
            <a:r>
              <a:rPr lang="en-US" sz="4400" dirty="0" err="1">
                <a:solidFill>
                  <a:schemeClr val="bg1"/>
                </a:solidFill>
              </a:rPr>
              <a:t>Wiliam</a:t>
            </a:r>
            <a:r>
              <a:rPr lang="en-US" sz="4400" dirty="0">
                <a:solidFill>
                  <a:schemeClr val="bg1"/>
                </a:solidFill>
              </a:rPr>
              <a:t> </a:t>
            </a:r>
          </a:p>
        </p:txBody>
      </p:sp>
    </p:spTree>
    <p:extLst>
      <p:ext uri="{BB962C8B-B14F-4D97-AF65-F5344CB8AC3E}">
        <p14:creationId xmlns:p14="http://schemas.microsoft.com/office/powerpoint/2010/main" val="25133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year</a:t>
            </a:r>
          </a:p>
        </p:txBody>
      </p:sp>
      <p:sp>
        <p:nvSpPr>
          <p:cNvPr id="3" name="Content Placeholder 2"/>
          <p:cNvSpPr>
            <a:spLocks noGrp="1"/>
          </p:cNvSpPr>
          <p:nvPr>
            <p:ph idx="1"/>
          </p:nvPr>
        </p:nvSpPr>
        <p:spPr/>
        <p:txBody>
          <a:bodyPr>
            <a:normAutofit/>
          </a:bodyPr>
          <a:lstStyle/>
          <a:p>
            <a:r>
              <a:rPr lang="en-US" dirty="0"/>
              <a:t>For the 2017-18 school year, school districts shall incorporate the PL Focus on a pilot program basis</a:t>
            </a:r>
          </a:p>
          <a:p>
            <a:r>
              <a:rPr lang="en-US" dirty="0"/>
              <a:t>Every school shall participate in the PL Focus pilot year</a:t>
            </a:r>
          </a:p>
          <a:p>
            <a:r>
              <a:rPr lang="en-US" dirty="0" smtClean="0"/>
              <a:t>Each school shall select at least </a:t>
            </a:r>
            <a:r>
              <a:rPr lang="en-US" dirty="0" smtClean="0"/>
              <a:t>25</a:t>
            </a:r>
            <a:r>
              <a:rPr lang="en-US" dirty="0"/>
              <a:t>% of the teaching faculty </a:t>
            </a:r>
            <a:r>
              <a:rPr lang="en-US" smtClean="0"/>
              <a:t>to participate </a:t>
            </a:r>
            <a:r>
              <a:rPr lang="en-US" dirty="0"/>
              <a:t>in the pilot year</a:t>
            </a:r>
          </a:p>
        </p:txBody>
      </p:sp>
    </p:spTree>
    <p:extLst>
      <p:ext uri="{BB962C8B-B14F-4D97-AF65-F5344CB8AC3E}">
        <p14:creationId xmlns:p14="http://schemas.microsoft.com/office/powerpoint/2010/main" val="320005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Will the PL Focus cost districts money?</a:t>
            </a:r>
          </a:p>
        </p:txBody>
      </p:sp>
      <p:sp>
        <p:nvSpPr>
          <p:cNvPr id="3" name="Content Placeholder 2"/>
          <p:cNvSpPr>
            <a:spLocks noGrp="1"/>
          </p:cNvSpPr>
          <p:nvPr>
            <p:ph idx="1"/>
          </p:nvPr>
        </p:nvSpPr>
        <p:spPr/>
        <p:txBody>
          <a:bodyPr/>
          <a:lstStyle/>
          <a:p>
            <a:r>
              <a:rPr lang="en-US" dirty="0"/>
              <a:t>It depends on your approach.</a:t>
            </a:r>
          </a:p>
        </p:txBody>
      </p:sp>
    </p:spTree>
    <p:extLst>
      <p:ext uri="{BB962C8B-B14F-4D97-AF65-F5344CB8AC3E}">
        <p14:creationId xmlns:p14="http://schemas.microsoft.com/office/powerpoint/2010/main" val="286571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Will the PL Focus take more personal time away from educators?</a:t>
            </a:r>
          </a:p>
        </p:txBody>
      </p:sp>
      <p:sp>
        <p:nvSpPr>
          <p:cNvPr id="3" name="Content Placeholder 2"/>
          <p:cNvSpPr>
            <a:spLocks noGrp="1"/>
          </p:cNvSpPr>
          <p:nvPr>
            <p:ph idx="1"/>
          </p:nvPr>
        </p:nvSpPr>
        <p:spPr/>
        <p:txBody>
          <a:bodyPr/>
          <a:lstStyle/>
          <a:p>
            <a:r>
              <a:rPr lang="en-US" dirty="0"/>
              <a:t>This </a:t>
            </a:r>
            <a:r>
              <a:rPr lang="en-US" u="sng" dirty="0"/>
              <a:t>can</a:t>
            </a:r>
            <a:r>
              <a:rPr lang="en-US" dirty="0"/>
              <a:t> be accomplished during the contract day.</a:t>
            </a:r>
          </a:p>
        </p:txBody>
      </p:sp>
    </p:spTree>
    <p:extLst>
      <p:ext uri="{BB962C8B-B14F-4D97-AF65-F5344CB8AC3E}">
        <p14:creationId xmlns:p14="http://schemas.microsoft.com/office/powerpoint/2010/main" val="324557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Will the PL Focus process be worthwhile?</a:t>
            </a:r>
          </a:p>
        </p:txBody>
      </p:sp>
      <p:sp>
        <p:nvSpPr>
          <p:cNvPr id="3" name="Content Placeholder 2"/>
          <p:cNvSpPr>
            <a:spLocks noGrp="1"/>
          </p:cNvSpPr>
          <p:nvPr>
            <p:ph idx="1"/>
          </p:nvPr>
        </p:nvSpPr>
        <p:spPr/>
        <p:txBody>
          <a:bodyPr/>
          <a:lstStyle/>
          <a:p>
            <a:pPr marL="0" indent="0">
              <a:buNone/>
            </a:pPr>
            <a:r>
              <a:rPr lang="en-US"/>
              <a:t>That’s up to you!</a:t>
            </a:r>
          </a:p>
        </p:txBody>
      </p:sp>
    </p:spTree>
    <p:extLst>
      <p:ext uri="{BB962C8B-B14F-4D97-AF65-F5344CB8AC3E}">
        <p14:creationId xmlns:p14="http://schemas.microsoft.com/office/powerpoint/2010/main" val="247392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415145"/>
            <a:ext cx="6172200" cy="4125383"/>
          </a:xfrm>
        </p:spPr>
      </p:pic>
      <p:sp>
        <p:nvSpPr>
          <p:cNvPr id="3" name="Title 2"/>
          <p:cNvSpPr>
            <a:spLocks noGrp="1"/>
          </p:cNvSpPr>
          <p:nvPr>
            <p:ph type="title"/>
          </p:nvPr>
        </p:nvSpPr>
        <p:spPr/>
        <p:txBody>
          <a:bodyPr/>
          <a:lstStyle/>
          <a:p>
            <a:r>
              <a:rPr lang="en-US" dirty="0"/>
              <a:t>Contact us!</a:t>
            </a:r>
          </a:p>
        </p:txBody>
      </p:sp>
    </p:spTree>
    <p:extLst>
      <p:ext uri="{BB962C8B-B14F-4D97-AF65-F5344CB8AC3E}">
        <p14:creationId xmlns:p14="http://schemas.microsoft.com/office/powerpoint/2010/main" val="13620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 of Professional Learning</a:t>
            </a:r>
          </a:p>
        </p:txBody>
      </p:sp>
      <p:sp>
        <p:nvSpPr>
          <p:cNvPr id="5" name="Text Placeholder 4"/>
          <p:cNvSpPr>
            <a:spLocks noGrp="1"/>
          </p:cNvSpPr>
          <p:nvPr>
            <p:ph type="body" idx="1"/>
          </p:nvPr>
        </p:nvSpPr>
        <p:spPr/>
        <p:txBody>
          <a:bodyPr/>
          <a:lstStyle/>
          <a:p>
            <a:r>
              <a:rPr lang="en-US" dirty="0"/>
              <a:t>Compliance-Based</a:t>
            </a:r>
          </a:p>
        </p:txBody>
      </p:sp>
      <p:sp>
        <p:nvSpPr>
          <p:cNvPr id="6" name="Content Placeholder 5"/>
          <p:cNvSpPr>
            <a:spLocks noGrp="1"/>
          </p:cNvSpPr>
          <p:nvPr>
            <p:ph sz="half" idx="2"/>
          </p:nvPr>
        </p:nvSpPr>
        <p:spPr/>
        <p:txBody>
          <a:bodyPr/>
          <a:lstStyle/>
          <a:p>
            <a:r>
              <a:rPr lang="en-US" dirty="0"/>
              <a:t>Blood-borne pathogens</a:t>
            </a:r>
          </a:p>
          <a:p>
            <a:r>
              <a:rPr lang="en-US" dirty="0"/>
              <a:t>FERPA</a:t>
            </a:r>
          </a:p>
          <a:p>
            <a:r>
              <a:rPr lang="en-US" dirty="0"/>
              <a:t>Standards of Performance</a:t>
            </a:r>
          </a:p>
          <a:p>
            <a:r>
              <a:rPr lang="en-US" dirty="0"/>
              <a:t>Proper use of technology</a:t>
            </a:r>
          </a:p>
          <a:p>
            <a:pPr marL="0" indent="0">
              <a:buNone/>
            </a:pPr>
            <a:endParaRPr lang="en-US" dirty="0"/>
          </a:p>
        </p:txBody>
      </p:sp>
      <p:sp>
        <p:nvSpPr>
          <p:cNvPr id="7" name="Text Placeholder 6"/>
          <p:cNvSpPr>
            <a:spLocks noGrp="1"/>
          </p:cNvSpPr>
          <p:nvPr>
            <p:ph type="body" sz="quarter" idx="3"/>
          </p:nvPr>
        </p:nvSpPr>
        <p:spPr/>
        <p:txBody>
          <a:bodyPr/>
          <a:lstStyle/>
          <a:p>
            <a:r>
              <a:rPr lang="en-US" dirty="0"/>
              <a:t>Performance-Based</a:t>
            </a:r>
          </a:p>
        </p:txBody>
      </p:sp>
      <p:sp>
        <p:nvSpPr>
          <p:cNvPr id="8" name="Content Placeholder 7"/>
          <p:cNvSpPr>
            <a:spLocks noGrp="1"/>
          </p:cNvSpPr>
          <p:nvPr>
            <p:ph sz="quarter" idx="4"/>
          </p:nvPr>
        </p:nvSpPr>
        <p:spPr/>
        <p:txBody>
          <a:bodyPr/>
          <a:lstStyle/>
          <a:p>
            <a:r>
              <a:rPr lang="en-US" dirty="0"/>
              <a:t>Specific to your content area</a:t>
            </a:r>
          </a:p>
          <a:p>
            <a:r>
              <a:rPr lang="en-US" dirty="0"/>
              <a:t>Focused on areas of interest for you</a:t>
            </a:r>
          </a:p>
          <a:p>
            <a:r>
              <a:rPr lang="en-US" dirty="0"/>
              <a:t>Helps you grow as a professional</a:t>
            </a:r>
          </a:p>
          <a:p>
            <a:r>
              <a:rPr lang="en-US" dirty="0"/>
              <a:t>Recharges your battery</a:t>
            </a:r>
          </a:p>
          <a:p>
            <a:r>
              <a:rPr lang="en-US" dirty="0"/>
              <a:t>Improves student achievement</a:t>
            </a:r>
          </a:p>
        </p:txBody>
      </p:sp>
    </p:spTree>
    <p:extLst>
      <p:ext uri="{BB962C8B-B14F-4D97-AF65-F5344CB8AC3E}">
        <p14:creationId xmlns:p14="http://schemas.microsoft.com/office/powerpoint/2010/main" val="229582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component for TLE</a:t>
            </a:r>
          </a:p>
        </p:txBody>
      </p:sp>
      <p:sp>
        <p:nvSpPr>
          <p:cNvPr id="3" name="Content Placeholder 2"/>
          <p:cNvSpPr>
            <a:spLocks noGrp="1"/>
          </p:cNvSpPr>
          <p:nvPr>
            <p:ph idx="1"/>
          </p:nvPr>
        </p:nvSpPr>
        <p:spPr/>
        <p:txBody>
          <a:bodyPr/>
          <a:lstStyle/>
          <a:p>
            <a:pPr marL="0" indent="0">
              <a:buNone/>
            </a:pPr>
            <a:r>
              <a:rPr lang="en-US" dirty="0"/>
              <a:t>“Every policy of professional development adopted by a school district board of education shall provide for the development of a focused and individualized program of professional development for the teacher or administrator that is consistent with the qualitative component of the TLE.”</a:t>
            </a:r>
          </a:p>
        </p:txBody>
      </p:sp>
    </p:spTree>
    <p:extLst>
      <p:ext uri="{BB962C8B-B14F-4D97-AF65-F5344CB8AC3E}">
        <p14:creationId xmlns:p14="http://schemas.microsoft.com/office/powerpoint/2010/main" val="226696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8077200" cy="4949954"/>
          </a:xfrm>
        </p:spPr>
        <p:txBody>
          <a:bodyPr>
            <a:normAutofit fontScale="92500" lnSpcReduction="20000"/>
          </a:bodyPr>
          <a:lstStyle/>
          <a:p>
            <a:r>
              <a:rPr lang="en-US" dirty="0" smtClean="0"/>
              <a:t>2016-17 school year:  The State Department of Education shall work with school districts to develop </a:t>
            </a:r>
            <a:r>
              <a:rPr lang="en-US" b="1" dirty="0" smtClean="0"/>
              <a:t>individualized</a:t>
            </a:r>
            <a:r>
              <a:rPr lang="en-US" dirty="0" smtClean="0"/>
              <a:t> </a:t>
            </a:r>
            <a:r>
              <a:rPr lang="en-US" b="1" dirty="0" smtClean="0"/>
              <a:t>programs of professional development (Professional Learning Focus)</a:t>
            </a:r>
            <a:r>
              <a:rPr lang="en-US" dirty="0" smtClean="0"/>
              <a:t>.</a:t>
            </a:r>
          </a:p>
          <a:p>
            <a:r>
              <a:rPr lang="en-US" dirty="0" smtClean="0"/>
              <a:t>2017-18 school year:  School districts shall incorporate the </a:t>
            </a:r>
            <a:r>
              <a:rPr lang="en-US" b="1" dirty="0" smtClean="0"/>
              <a:t>Professional Learning Focus </a:t>
            </a:r>
            <a:r>
              <a:rPr lang="en-US" dirty="0" smtClean="0"/>
              <a:t>on a pilot program basis.</a:t>
            </a:r>
          </a:p>
          <a:p>
            <a:r>
              <a:rPr lang="en-US" dirty="0" smtClean="0"/>
              <a:t>2018-19 school year and beyond:  School districts shall fully incorporate and put into operation the growth goal as well as the qualitative components of TLE.</a:t>
            </a:r>
            <a:endParaRPr lang="en-US" dirty="0"/>
          </a:p>
        </p:txBody>
      </p:sp>
      <p:sp>
        <p:nvSpPr>
          <p:cNvPr id="3" name="Title 2"/>
          <p:cNvSpPr>
            <a:spLocks noGrp="1"/>
          </p:cNvSpPr>
          <p:nvPr>
            <p:ph type="title"/>
          </p:nvPr>
        </p:nvSpPr>
        <p:spPr/>
        <p:txBody>
          <a:bodyPr/>
          <a:lstStyle/>
          <a:p>
            <a:r>
              <a:rPr lang="en-US" dirty="0" smtClean="0"/>
              <a:t>Implementation Timeline</a:t>
            </a:r>
            <a:endParaRPr lang="en-US" dirty="0"/>
          </a:p>
        </p:txBody>
      </p:sp>
    </p:spTree>
    <p:extLst>
      <p:ext uri="{BB962C8B-B14F-4D97-AF65-F5344CB8AC3E}">
        <p14:creationId xmlns:p14="http://schemas.microsoft.com/office/powerpoint/2010/main" val="405500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collaborative effort</a:t>
            </a:r>
          </a:p>
        </p:txBody>
      </p:sp>
      <p:sp>
        <p:nvSpPr>
          <p:cNvPr id="3" name="Content Placeholder 2"/>
          <p:cNvSpPr>
            <a:spLocks noGrp="1"/>
          </p:cNvSpPr>
          <p:nvPr>
            <p:ph idx="1"/>
          </p:nvPr>
        </p:nvSpPr>
        <p:spPr/>
        <p:txBody>
          <a:bodyPr>
            <a:normAutofit fontScale="85000" lnSpcReduction="20000"/>
          </a:bodyPr>
          <a:lstStyle/>
          <a:p>
            <a:r>
              <a:rPr lang="en-US" dirty="0"/>
              <a:t>4 State Dept. reps</a:t>
            </a:r>
          </a:p>
          <a:p>
            <a:r>
              <a:rPr lang="en-US" dirty="0"/>
              <a:t>Teacher, principal, superintendent reps from 8 school districts</a:t>
            </a:r>
          </a:p>
          <a:p>
            <a:r>
              <a:rPr lang="en-US" dirty="0"/>
              <a:t>Tulsa Model and Marzano framework developers</a:t>
            </a:r>
          </a:p>
          <a:p>
            <a:r>
              <a:rPr lang="en-US" dirty="0"/>
              <a:t>Oklahoma State School Board Association</a:t>
            </a:r>
          </a:p>
          <a:p>
            <a:r>
              <a:rPr lang="en-US" dirty="0"/>
              <a:t>Oklahoma Public Schools Resource Center</a:t>
            </a:r>
          </a:p>
          <a:p>
            <a:r>
              <a:rPr lang="en-US" dirty="0"/>
              <a:t>Oklahoma Education Association</a:t>
            </a:r>
          </a:p>
          <a:p>
            <a:r>
              <a:rPr lang="en-US" dirty="0"/>
              <a:t>National Board Certified Teachers</a:t>
            </a:r>
          </a:p>
          <a:p>
            <a:r>
              <a:rPr lang="en-US" dirty="0"/>
              <a:t>Professional Oklahoma Educators</a:t>
            </a:r>
          </a:p>
          <a:p>
            <a:r>
              <a:rPr lang="en-US" dirty="0"/>
              <a:t>Cooperative Council for Oklahoma School Administrators</a:t>
            </a:r>
          </a:p>
        </p:txBody>
      </p:sp>
    </p:spTree>
    <p:extLst>
      <p:ext uri="{BB962C8B-B14F-4D97-AF65-F5344CB8AC3E}">
        <p14:creationId xmlns:p14="http://schemas.microsoft.com/office/powerpoint/2010/main" val="398710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Group Purpose</a:t>
            </a:r>
          </a:p>
        </p:txBody>
      </p:sp>
      <p:sp>
        <p:nvSpPr>
          <p:cNvPr id="3" name="Content Placeholder 2"/>
          <p:cNvSpPr>
            <a:spLocks noGrp="1"/>
          </p:cNvSpPr>
          <p:nvPr>
            <p:ph idx="1"/>
          </p:nvPr>
        </p:nvSpPr>
        <p:spPr/>
        <p:txBody>
          <a:bodyPr/>
          <a:lstStyle/>
          <a:p>
            <a:pPr marL="0" indent="0">
              <a:buNone/>
            </a:pPr>
            <a:r>
              <a:rPr lang="en-US" dirty="0"/>
              <a:t>Provide a structure that offers educators </a:t>
            </a:r>
            <a:r>
              <a:rPr lang="en-US" b="1" i="1" u="sng" dirty="0"/>
              <a:t>autonomy</a:t>
            </a:r>
            <a:r>
              <a:rPr lang="en-US" dirty="0"/>
              <a:t> to develop professional growth focused on the key strategies/behaviors that impact student learning and teacher mastery.</a:t>
            </a:r>
          </a:p>
        </p:txBody>
      </p:sp>
    </p:spTree>
    <p:extLst>
      <p:ext uri="{BB962C8B-B14F-4D97-AF65-F5344CB8AC3E}">
        <p14:creationId xmlns:p14="http://schemas.microsoft.com/office/powerpoint/2010/main" val="140471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from the past</a:t>
            </a:r>
          </a:p>
        </p:txBody>
      </p:sp>
      <p:sp>
        <p:nvSpPr>
          <p:cNvPr id="3" name="Content Placeholder 2"/>
          <p:cNvSpPr>
            <a:spLocks noGrp="1"/>
          </p:cNvSpPr>
          <p:nvPr>
            <p:ph idx="1"/>
          </p:nvPr>
        </p:nvSpPr>
        <p:spPr/>
        <p:txBody>
          <a:bodyPr/>
          <a:lstStyle/>
          <a:p>
            <a:r>
              <a:rPr lang="en-US" dirty="0"/>
              <a:t>Overly prescriptive</a:t>
            </a:r>
          </a:p>
          <a:p>
            <a:r>
              <a:rPr lang="en-US" dirty="0"/>
              <a:t>Offer guidance and best practice over mandates and excessive requirements</a:t>
            </a:r>
          </a:p>
          <a:p>
            <a:r>
              <a:rPr lang="en-US" dirty="0"/>
              <a:t>Continuous support and training</a:t>
            </a:r>
          </a:p>
          <a:p>
            <a:r>
              <a:rPr lang="en-US" dirty="0"/>
              <a:t>Utilize real world feedback</a:t>
            </a:r>
          </a:p>
          <a:p>
            <a:r>
              <a:rPr lang="en-US" dirty="0"/>
              <a:t>Focus on the product rather than a rating</a:t>
            </a:r>
          </a:p>
        </p:txBody>
      </p:sp>
    </p:spTree>
    <p:extLst>
      <p:ext uri="{BB962C8B-B14F-4D97-AF65-F5344CB8AC3E}">
        <p14:creationId xmlns:p14="http://schemas.microsoft.com/office/powerpoint/2010/main" val="30098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Basic Premise of the </a:t>
            </a:r>
            <a:br>
              <a:rPr lang="en-US" dirty="0"/>
            </a:br>
            <a:r>
              <a:rPr lang="en-US" dirty="0"/>
              <a:t>Professional Learning Focus</a:t>
            </a:r>
          </a:p>
        </p:txBody>
      </p:sp>
      <p:sp>
        <p:nvSpPr>
          <p:cNvPr id="3" name="Content Placeholder 2"/>
          <p:cNvSpPr>
            <a:spLocks noGrp="1"/>
          </p:cNvSpPr>
          <p:nvPr>
            <p:ph idx="1"/>
          </p:nvPr>
        </p:nvSpPr>
        <p:spPr/>
        <p:txBody>
          <a:bodyPr>
            <a:normAutofit fontScale="92500" lnSpcReduction="10000"/>
          </a:bodyPr>
          <a:lstStyle/>
          <a:p>
            <a:r>
              <a:rPr lang="en-US" dirty="0"/>
              <a:t>Establish an annual professional learning focus for the teacher or administrator that is developed by the teacher or administrator in collaboration with the evaluation</a:t>
            </a:r>
          </a:p>
          <a:p>
            <a:r>
              <a:rPr lang="en-US" dirty="0"/>
              <a:t>Align the goal with a specific area in the TLE framework</a:t>
            </a:r>
          </a:p>
          <a:p>
            <a:r>
              <a:rPr lang="en-US" dirty="0"/>
              <a:t>Allow the teacher or administrator to engage in personalized learning that they choose</a:t>
            </a:r>
          </a:p>
          <a:p>
            <a:r>
              <a:rPr lang="en-US" dirty="0"/>
              <a:t>Support constant learning and growth of all educators</a:t>
            </a:r>
          </a:p>
        </p:txBody>
      </p:sp>
    </p:spTree>
    <p:extLst>
      <p:ext uri="{BB962C8B-B14F-4D97-AF65-F5344CB8AC3E}">
        <p14:creationId xmlns:p14="http://schemas.microsoft.com/office/powerpoint/2010/main" val="36064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SDE" id="{738E4C3C-0F30-974F-9940-5179FACED73D}" vid="{81B5F020-B76C-984D-895D-A998E55BEA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646</TotalTime>
  <Words>999</Words>
  <Application>Microsoft Office PowerPoint</Application>
  <PresentationFormat>On-screen Show (4:3)</PresentationFormat>
  <Paragraphs>181</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 New Roman</vt:lpstr>
      <vt:lpstr>Tw Cen MT</vt:lpstr>
      <vt:lpstr>Theme1</vt:lpstr>
      <vt:lpstr>Professional Learning Focus: A framework on personalized learning</vt:lpstr>
      <vt:lpstr>PowerPoint Presentation</vt:lpstr>
      <vt:lpstr>Type of Professional Learning</vt:lpstr>
      <vt:lpstr>A new component for TLE</vt:lpstr>
      <vt:lpstr>Implementation Timeline</vt:lpstr>
      <vt:lpstr>A collaborative effort</vt:lpstr>
      <vt:lpstr>Working Group Purpose</vt:lpstr>
      <vt:lpstr>Learning from the past</vt:lpstr>
      <vt:lpstr>Basic Premise of the  Professional Learning Focus</vt:lpstr>
      <vt:lpstr>PL Focus is not…</vt:lpstr>
      <vt:lpstr>Redefine Professional Development</vt:lpstr>
      <vt:lpstr>How do I do this?</vt:lpstr>
      <vt:lpstr>PL Focus Templates</vt:lpstr>
      <vt:lpstr>How do I do this?</vt:lpstr>
      <vt:lpstr>How do I do this?</vt:lpstr>
      <vt:lpstr>How do I support this?</vt:lpstr>
      <vt:lpstr>Training </vt:lpstr>
      <vt:lpstr>Regional presentation schedule</vt:lpstr>
      <vt:lpstr>Web-based presentations</vt:lpstr>
      <vt:lpstr>Pilot year</vt:lpstr>
      <vt:lpstr>Will the PL Focus cost districts money?</vt:lpstr>
      <vt:lpstr>Will the PL Focus take more personal time away from educators?</vt:lpstr>
      <vt:lpstr>Will the PL Focus process be worthwhile?</vt:lpstr>
      <vt:lpstr>Contact us!</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Learning Focus: A framework on personalized learning</dc:title>
  <dc:creator>Jason Perez</dc:creator>
  <cp:lastModifiedBy>Jaycie Smith</cp:lastModifiedBy>
  <cp:revision>35</cp:revision>
  <cp:lastPrinted>2017-03-08T21:42:34Z</cp:lastPrinted>
  <dcterms:created xsi:type="dcterms:W3CDTF">2016-12-28T14:45:17Z</dcterms:created>
  <dcterms:modified xsi:type="dcterms:W3CDTF">2017-08-29T19:56:05Z</dcterms:modified>
</cp:coreProperties>
</file>