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582" r:id="rId3"/>
    <p:sldId id="572" r:id="rId4"/>
    <p:sldId id="553" r:id="rId5"/>
    <p:sldId id="554" r:id="rId6"/>
    <p:sldId id="555" r:id="rId7"/>
    <p:sldId id="589" r:id="rId8"/>
    <p:sldId id="557" r:id="rId9"/>
    <p:sldId id="578" r:id="rId10"/>
    <p:sldId id="567" r:id="rId11"/>
    <p:sldId id="568" r:id="rId12"/>
    <p:sldId id="569" r:id="rId13"/>
    <p:sldId id="590" r:id="rId14"/>
    <p:sldId id="570" r:id="rId15"/>
    <p:sldId id="571" r:id="rId16"/>
    <p:sldId id="591" r:id="rId17"/>
    <p:sldId id="579" r:id="rId18"/>
    <p:sldId id="409" r:id="rId19"/>
    <p:sldId id="584" r:id="rId20"/>
    <p:sldId id="593" r:id="rId21"/>
    <p:sldId id="586" r:id="rId22"/>
    <p:sldId id="410" r:id="rId23"/>
    <p:sldId id="587" r:id="rId24"/>
    <p:sldId id="416" r:id="rId25"/>
    <p:sldId id="580" r:id="rId26"/>
    <p:sldId id="559" r:id="rId27"/>
    <p:sldId id="565" r:id="rId28"/>
    <p:sldId id="564" r:id="rId29"/>
    <p:sldId id="588" r:id="rId30"/>
    <p:sldId id="552" r:id="rId31"/>
    <p:sldId id="546" r:id="rId32"/>
    <p:sldId id="542" r:id="rId33"/>
    <p:sldId id="592" r:id="rId34"/>
    <p:sldId id="595" r:id="rId35"/>
    <p:sldId id="596" r:id="rId36"/>
    <p:sldId id="597" r:id="rId37"/>
    <p:sldId id="598" r:id="rId38"/>
    <p:sldId id="59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nger Difalco" initials="GD" lastIdx="14" clrIdx="0"/>
  <p:cmAuthor id="1" name="Susan Pinson" initials="SP" lastIdx="37" clrIdx="1"/>
  <p:cmAuthor id="2" name="Rohini McKee" initials="RM" lastIdx="2" clrIdx="2"/>
  <p:cmAuthor id="3" name="Jackie Skapik" initials="JS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DFDB9"/>
    <a:srgbClr val="E9FDA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0" autoAdjust="0"/>
    <p:restoredTop sz="96102" autoAdjust="0"/>
  </p:normalViewPr>
  <p:slideViewPr>
    <p:cSldViewPr snapToGrid="0">
      <p:cViewPr>
        <p:scale>
          <a:sx n="89" d="100"/>
          <a:sy n="89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Explore the dashboard as a teacher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E5B4A5F5-33EB-084D-8A14-C012CA8E244C}" type="presOf" srcId="{BBF04916-6AD1-4B84-9034-6414D698A537}" destId="{D9AA3CD9-25DE-4A23-B1CE-6717BF5007EF}" srcOrd="0" destOrd="0" presId="urn:microsoft.com/office/officeart/2005/8/layout/vList2"/>
    <dgm:cxn modelId="{539E6E3E-30DB-BA40-A78B-92099A0D8509}" type="presOf" srcId="{A932BD34-FBE6-4497-A1BD-E609506D140A}" destId="{A1F8A7B9-519F-421C-BD39-8D74FE5EE724}" srcOrd="0" destOrd="0" presId="urn:microsoft.com/office/officeart/2005/8/layout/vList2"/>
    <dgm:cxn modelId="{7A01CBF5-5768-DF45-8F7E-2F2B1B4FCA03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Granting pilot participants access to the dashboard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032D51E6-BF93-43D6-AA2F-783AE820161C}" type="presOf" srcId="{A932BD34-FBE6-4497-A1BD-E609506D140A}" destId="{A1F8A7B9-519F-421C-BD39-8D74FE5EE724}" srcOrd="0" destOrd="0" presId="urn:microsoft.com/office/officeart/2005/8/layout/vList2"/>
    <dgm:cxn modelId="{46DB31EF-6BEA-4EFF-8827-80277BF8DD16}" type="presOf" srcId="{BBF04916-6AD1-4B84-9034-6414D698A537}" destId="{D9AA3CD9-25DE-4A23-B1CE-6717BF5007EF}" srcOrd="0" destOrd="0" presId="urn:microsoft.com/office/officeart/2005/8/layout/vList2"/>
    <dgm:cxn modelId="{D1C3C031-4013-4DE3-8CCF-D679FEEA7978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Instructions on navigating to the dashboard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A7229577-608D-8745-BC04-6D85F85E8F83}" type="presOf" srcId="{A932BD34-FBE6-4497-A1BD-E609506D140A}" destId="{A1F8A7B9-519F-421C-BD39-8D74FE5EE724}" srcOrd="0" destOrd="0" presId="urn:microsoft.com/office/officeart/2005/8/layout/vList2"/>
    <dgm:cxn modelId="{E0D865AB-F250-CC46-81BA-75FC95FC7BAC}" type="presOf" srcId="{BBF04916-6AD1-4B84-9034-6414D698A537}" destId="{D9AA3CD9-25DE-4A23-B1CE-6717BF5007EF}" srcOrd="0" destOrd="0" presId="urn:microsoft.com/office/officeart/2005/8/layout/vList2"/>
    <dgm:cxn modelId="{4AC6F100-E1E6-9D45-8C4F-EC2F8A154B42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Instructions on navigating to the dashboard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02D3E67B-82B5-4D45-B158-1C74A0F26648}" type="presOf" srcId="{A932BD34-FBE6-4497-A1BD-E609506D140A}" destId="{A1F8A7B9-519F-421C-BD39-8D74FE5EE724}" srcOrd="0" destOrd="0" presId="urn:microsoft.com/office/officeart/2005/8/layout/vList2"/>
    <dgm:cxn modelId="{D9C34551-45A5-44EA-B747-93D4E2E79A82}" type="presOf" srcId="{BBF04916-6AD1-4B84-9034-6414D698A537}" destId="{D9AA3CD9-25DE-4A23-B1CE-6717BF5007EF}" srcOrd="0" destOrd="0" presId="urn:microsoft.com/office/officeart/2005/8/layout/vList2"/>
    <dgm:cxn modelId="{FD62D843-3B63-4033-8E48-D3B4867D05A8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Questions to keep in mind as a </a:t>
          </a:r>
          <a:r>
            <a:rPr lang="en-US" i="0" dirty="0" smtClean="0">
              <a:latin typeface="Arial"/>
              <a:cs typeface="Arial"/>
            </a:rPr>
            <a:t>teacher</a:t>
          </a:r>
          <a:endParaRPr lang="en-US" i="0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C0DE1D04-E37E-0945-972D-67CFBAF094DF}" type="presOf" srcId="{A932BD34-FBE6-4497-A1BD-E609506D140A}" destId="{A1F8A7B9-519F-421C-BD39-8D74FE5EE724}" srcOrd="0" destOrd="0" presId="urn:microsoft.com/office/officeart/2005/8/layout/vList2"/>
    <dgm:cxn modelId="{DF5E4213-582F-8644-A25B-803A9E4E952F}" type="presOf" srcId="{BBF04916-6AD1-4B84-9034-6414D698A537}" destId="{D9AA3CD9-25DE-4A23-B1CE-6717BF5007EF}" srcOrd="0" destOrd="0" presId="urn:microsoft.com/office/officeart/2005/8/layout/vList2"/>
    <dgm:cxn modelId="{BD62D8A2-C7DE-1B4F-8F7E-2189400ACDD0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Questions to keep in mind as an administrator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ACF4DE51-4D1C-AC44-A97C-4D2710F53626}" type="presOf" srcId="{BBF04916-6AD1-4B84-9034-6414D698A537}" destId="{D9AA3CD9-25DE-4A23-B1CE-6717BF5007EF}" srcOrd="0" destOrd="0" presId="urn:microsoft.com/office/officeart/2005/8/layout/vList2"/>
    <dgm:cxn modelId="{EBA6354A-F35D-2944-8E45-71E87EBC1303}" type="presOf" srcId="{A932BD34-FBE6-4497-A1BD-E609506D140A}" destId="{A1F8A7B9-519F-421C-BD39-8D74FE5EE724}" srcOrd="0" destOrd="0" presId="urn:microsoft.com/office/officeart/2005/8/layout/vList2"/>
    <dgm:cxn modelId="{9FD90AE4-0227-724F-91A9-DC7044CE52E4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Explore the dashboard as a teacher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9974D842-2615-0341-AAD2-A171FAB79D8F}" type="presOf" srcId="{BBF04916-6AD1-4B84-9034-6414D698A537}" destId="{D9AA3CD9-25DE-4A23-B1CE-6717BF5007EF}" srcOrd="0" destOrd="0" presId="urn:microsoft.com/office/officeart/2005/8/layout/vList2"/>
    <dgm:cxn modelId="{CC7B2C11-4706-224B-95EE-896CBAF3623D}" type="presOf" srcId="{A932BD34-FBE6-4497-A1BD-E609506D140A}" destId="{A1F8A7B9-519F-421C-BD39-8D74FE5EE724}" srcOrd="0" destOrd="0" presId="urn:microsoft.com/office/officeart/2005/8/layout/vList2"/>
    <dgm:cxn modelId="{8E68DDEB-C5BC-0B41-B13B-4D1E858CE68C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i="0" dirty="0" smtClean="0">
              <a:latin typeface="Arial"/>
              <a:cs typeface="Arial"/>
            </a:rPr>
            <a:t>Explore the dashboard as a teacher </a:t>
          </a:r>
          <a:endParaRPr lang="en-US" i="0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054462E7-7A3C-8045-808F-E0C1CCDD6EB5}" type="presOf" srcId="{BBF04916-6AD1-4B84-9034-6414D698A537}" destId="{D9AA3CD9-25DE-4A23-B1CE-6717BF5007EF}" srcOrd="0" destOrd="0" presId="urn:microsoft.com/office/officeart/2005/8/layout/vList2"/>
    <dgm:cxn modelId="{CE7C24C5-BC32-D74F-8FF1-FC316E96BFF5}" type="presOf" srcId="{A932BD34-FBE6-4497-A1BD-E609506D140A}" destId="{A1F8A7B9-519F-421C-BD39-8D74FE5EE724}" srcOrd="0" destOrd="0" presId="urn:microsoft.com/office/officeart/2005/8/layout/vList2"/>
    <dgm:cxn modelId="{C4D1A5EF-BD23-8A48-9367-2B2111874FFA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Explore the dashboard as an administrator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1E56B50C-5789-D84D-A82F-9EC927A0F7CD}" type="presOf" srcId="{A932BD34-FBE6-4497-A1BD-E609506D140A}" destId="{A1F8A7B9-519F-421C-BD39-8D74FE5EE724}" srcOrd="0" destOrd="0" presId="urn:microsoft.com/office/officeart/2005/8/layout/vList2"/>
    <dgm:cxn modelId="{0B1CB487-B648-6C4E-B4C7-E099EEF0AEC9}" type="presOf" srcId="{BBF04916-6AD1-4B84-9034-6414D698A537}" destId="{D9AA3CD9-25DE-4A23-B1CE-6717BF5007EF}" srcOrd="0" destOrd="0" presId="urn:microsoft.com/office/officeart/2005/8/layout/vList2"/>
    <dgm:cxn modelId="{A82DB611-71ED-E44B-B654-0FAED3BAD036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Explore the dashboard as an administrator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79C85627-0BAB-AC48-8748-B31A728F5233}" type="presOf" srcId="{A932BD34-FBE6-4497-A1BD-E609506D140A}" destId="{A1F8A7B9-519F-421C-BD39-8D74FE5EE724}" srcOrd="0" destOrd="0" presId="urn:microsoft.com/office/officeart/2005/8/layout/vList2"/>
    <dgm:cxn modelId="{D030AAC6-0AA2-804A-AB01-B66A9B1D3B3D}" type="presOf" srcId="{BBF04916-6AD1-4B84-9034-6414D698A537}" destId="{D9AA3CD9-25DE-4A23-B1CE-6717BF5007EF}" srcOrd="0" destOrd="0" presId="urn:microsoft.com/office/officeart/2005/8/layout/vList2"/>
    <dgm:cxn modelId="{D3E071C6-4E89-CF4F-89C1-391BD39D5E2F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Explore the dashboard as an administrator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/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/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48E1EDE1-443B-E44F-9E87-01057AA2BD2D}" type="presOf" srcId="{BBF04916-6AD1-4B84-9034-6414D698A537}" destId="{D9AA3CD9-25DE-4A23-B1CE-6717BF5007EF}" srcOrd="0" destOrd="0" presId="urn:microsoft.com/office/officeart/2005/8/layout/vList2"/>
    <dgm:cxn modelId="{CEE19CA7-EFA0-5C4C-9366-869550A764B3}" type="presOf" srcId="{A932BD34-FBE6-4497-A1BD-E609506D140A}" destId="{A1F8A7B9-519F-421C-BD39-8D74FE5EE724}" srcOrd="0" destOrd="0" presId="urn:microsoft.com/office/officeart/2005/8/layout/vList2"/>
    <dgm:cxn modelId="{01F81F1E-F670-2D4D-8912-A66E416B7B36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Demo Site vs. Live Site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C6FF0C78-A960-467C-8831-5437623529F7}" type="presOf" srcId="{BBF04916-6AD1-4B84-9034-6414D698A537}" destId="{D9AA3CD9-25DE-4A23-B1CE-6717BF5007EF}" srcOrd="0" destOrd="0" presId="urn:microsoft.com/office/officeart/2005/8/layout/vList2"/>
    <dgm:cxn modelId="{846DCA5E-64C2-4144-BC7D-23039109F963}" type="presOf" srcId="{A932BD34-FBE6-4497-A1BD-E609506D140A}" destId="{A1F8A7B9-519F-421C-BD39-8D74FE5EE724}" srcOrd="0" destOrd="0" presId="urn:microsoft.com/office/officeart/2005/8/layout/vList2"/>
    <dgm:cxn modelId="{54F0EC33-7028-4290-90E3-7C1AE9552051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Demo Site vs. Live Site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4B5C2A97-1B26-AC4D-ACE4-1818515FEBB2}" type="presOf" srcId="{A932BD34-FBE6-4497-A1BD-E609506D140A}" destId="{A1F8A7B9-519F-421C-BD39-8D74FE5EE724}" srcOrd="0" destOrd="0" presId="urn:microsoft.com/office/officeart/2005/8/layout/vList2"/>
    <dgm:cxn modelId="{55300784-4A05-A84E-8D64-44917B72F455}" type="presOf" srcId="{BBF04916-6AD1-4B84-9034-6414D698A537}" destId="{D9AA3CD9-25DE-4A23-B1CE-6717BF5007EF}" srcOrd="0" destOrd="0" presId="urn:microsoft.com/office/officeart/2005/8/layout/vList2"/>
    <dgm:cxn modelId="{83BC6989-BFAF-9D43-B85D-EBEF3FD91BEF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F04916-6AD1-4B84-9034-6414D698A53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2BD34-FBE6-4497-A1BD-E609506D140A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Demo Site vs. Live Site</a:t>
          </a:r>
          <a:endParaRPr lang="en-US" dirty="0">
            <a:latin typeface="Arial"/>
            <a:cs typeface="Arial"/>
          </a:endParaRPr>
        </a:p>
      </dgm:t>
    </dgm:pt>
    <dgm:pt modelId="{EE2F14FE-B89D-4C10-B023-9B3EF72F121C}" type="par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2D13BB2-B8FC-4BAD-9BCE-262B3AF5D230}" type="sibTrans" cxnId="{CB08BD91-50D8-4F8D-B071-35234437F72D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AA3CD9-25DE-4A23-B1CE-6717BF5007EF}" type="pres">
      <dgm:prSet presAssocID="{BBF04916-6AD1-4B84-9034-6414D698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F8A7B9-519F-421C-BD39-8D74FE5EE724}" type="pres">
      <dgm:prSet presAssocID="{A932BD34-FBE6-4497-A1BD-E609506D140A}" presName="parentText" presStyleLbl="node1" presStyleIdx="0" presStyleCnt="1" custLinFactNeighborX="-1414" custLinFactNeighborY="-92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BD91-50D8-4F8D-B071-35234437F72D}" srcId="{BBF04916-6AD1-4B84-9034-6414D698A537}" destId="{A932BD34-FBE6-4497-A1BD-E609506D140A}" srcOrd="0" destOrd="0" parTransId="{EE2F14FE-B89D-4C10-B023-9B3EF72F121C}" sibTransId="{F2D13BB2-B8FC-4BAD-9BCE-262B3AF5D230}"/>
    <dgm:cxn modelId="{202766CE-CE07-4DED-BC7D-DCA61F06E61D}" type="presOf" srcId="{A932BD34-FBE6-4497-A1BD-E609506D140A}" destId="{A1F8A7B9-519F-421C-BD39-8D74FE5EE724}" srcOrd="0" destOrd="0" presId="urn:microsoft.com/office/officeart/2005/8/layout/vList2"/>
    <dgm:cxn modelId="{71F8355D-F2F1-4459-918A-7EE88F4C09B6}" type="presOf" srcId="{BBF04916-6AD1-4B84-9034-6414D698A537}" destId="{D9AA3CD9-25DE-4A23-B1CE-6717BF5007EF}" srcOrd="0" destOrd="0" presId="urn:microsoft.com/office/officeart/2005/8/layout/vList2"/>
    <dgm:cxn modelId="{984FC706-4E90-4B7F-9A48-ADFAF41A47C2}" type="presParOf" srcId="{D9AA3CD9-25DE-4A23-B1CE-6717BF5007EF}" destId="{A1F8A7B9-519F-421C-BD39-8D74FE5EE7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64D0C4-B449-44E6-B0DA-A7EDA00560D1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389DAA-A172-47DE-9520-E723BD0C0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4EE98-164A-44F8-8C4B-D6FCE2E7F436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07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0" indent="0">
              <a:buFont typeface="Wingdings" charset="2"/>
              <a:buNone/>
            </a:pPr>
            <a:r>
              <a:rPr lang="en-US" sz="1200" dirty="0" smtClean="0"/>
              <a:t>Encourage</a:t>
            </a:r>
            <a:r>
              <a:rPr lang="en-US" sz="1200" baseline="0" dirty="0" smtClean="0"/>
              <a:t> to click around each tab to fully understand the type of data to expect as a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Encourage</a:t>
            </a:r>
            <a:r>
              <a:rPr lang="en-US" sz="1200" baseline="0" dirty="0" smtClean="0"/>
              <a:t> to click around each tab to fully understand the type of data to expect as an administrator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suggestions include:</a:t>
            </a:r>
          </a:p>
          <a:p>
            <a:r>
              <a:rPr lang="en-US" dirty="0" smtClean="0"/>
              <a:t>Providing pilot</a:t>
            </a:r>
            <a:r>
              <a:rPr lang="en-US" baseline="0" dirty="0" smtClean="0"/>
              <a:t> participants your email address and/or phone number to ask questions</a:t>
            </a:r>
          </a:p>
          <a:p>
            <a:r>
              <a:rPr lang="en-US" baseline="0" dirty="0" smtClean="0"/>
              <a:t>Developing a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form where participants submit questions</a:t>
            </a:r>
          </a:p>
          <a:p>
            <a:r>
              <a:rPr lang="en-US" dirty="0" smtClean="0"/>
              <a:t>Offer</a:t>
            </a:r>
            <a:r>
              <a:rPr lang="en-US" baseline="0" dirty="0" smtClean="0"/>
              <a:t> ‘office hours’ where participants can stop by and ask questions</a:t>
            </a:r>
          </a:p>
          <a:p>
            <a:r>
              <a:rPr lang="en-US" baseline="0" dirty="0" smtClean="0"/>
              <a:t>Hold online Q&amp;A webinars or conference calls where people can ask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0" indent="0">
              <a:buFont typeface="Wingdings" charset="2"/>
              <a:buNone/>
            </a:pPr>
            <a:r>
              <a:rPr lang="en-US" sz="1200" dirty="0" smtClean="0"/>
              <a:t>Encourage</a:t>
            </a:r>
            <a:r>
              <a:rPr lang="en-US" sz="1200" baseline="0" dirty="0" smtClean="0"/>
              <a:t> to click around each tab to fully understand the type of data to expect as a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0" indent="0">
              <a:buFont typeface="Wingdings" charset="2"/>
              <a:buNone/>
            </a:pPr>
            <a:r>
              <a:rPr lang="en-US" sz="1200" dirty="0" smtClean="0"/>
              <a:t>Encourage</a:t>
            </a:r>
            <a:r>
              <a:rPr lang="en-US" sz="1200" baseline="0" dirty="0" smtClean="0"/>
              <a:t> to click around each tab to fully understand the type of data to expect as a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8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Encourage</a:t>
            </a:r>
            <a:r>
              <a:rPr lang="en-US" sz="1200" baseline="0" dirty="0" smtClean="0"/>
              <a:t> to click around each tab to fully understand the type of data to expect as an administrator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6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US" sz="12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89DAA-A172-47DE-9520-E723BD0C0F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6823-7EA9-43E4-AABB-2224B58769AD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C6C9-9D85-4A95-A142-118FAB7A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6B6FE-47B0-4EF0-9CDE-C75B013C0B8A}" type="datetimeFigureOut">
              <a:rPr lang="en-US"/>
              <a:pPr>
                <a:defRPr/>
              </a:pPr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A8D4E-0305-4BCB-8DF4-0EA3FF30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diagramDrawing" Target="../diagrams/drawing4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diagramDrawing" Target="../diagrams/drawing6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hyperlink" Target="mailto:susan.pinson@omes.ok.go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2.png"/><Relationship Id="rId7" Type="http://schemas.openxmlformats.org/officeDocument/2006/relationships/diagramData" Target="../diagrams/data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diagramDrawing" Target="../diagrams/drawing11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diagramData" Target="../diagrams/data12.xml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diagramDrawing" Target="../diagrams/drawing12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4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k.gov/sde/t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Wall" descr="\\192.168.1.2\eLearning Art\01_Inputs\Image Library\eLearningArt_SeamlessTexture01\woodplank_r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28575"/>
            <a:ext cx="92360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aseboard"/>
          <p:cNvSpPr/>
          <p:nvPr/>
        </p:nvSpPr>
        <p:spPr>
          <a:xfrm flipV="1">
            <a:off x="-76200" y="5410200"/>
            <a:ext cx="9296400" cy="381000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soft" dir="t"/>
          </a:scene3d>
          <a:sp3d extrusionH="50800">
            <a:bevelT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51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5900"/>
            <a:ext cx="5578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6" name="Floor" descr="\\192.168.1.2\eLearning Art\01_Inputs\Image Library\Floors\carpet_aq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88900" dist="50800" dir="16200000">
              <a:prstClr val="black">
                <a:alpha val="28000"/>
              </a:prstClr>
            </a:innerShdw>
          </a:effectLst>
        </p:spPr>
      </p:pic>
      <p:pic>
        <p:nvPicPr>
          <p:cNvPr id="2054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4000" y="4038600"/>
            <a:ext cx="411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013200"/>
            <a:ext cx="400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6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27414">
            <a:off x="4264025" y="4025900"/>
            <a:ext cx="41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58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Out</a:t>
            </a:r>
          </a:p>
        </p:txBody>
      </p:sp>
      <p:grpSp>
        <p:nvGrpSpPr>
          <p:cNvPr id="2062" name="Pile of Books"/>
          <p:cNvGrpSpPr>
            <a:grpSpLocks/>
          </p:cNvGrpSpPr>
          <p:nvPr/>
        </p:nvGrpSpPr>
        <p:grpSpPr bwMode="auto">
          <a:xfrm>
            <a:off x="7010400" y="5164138"/>
            <a:ext cx="1852613" cy="1585912"/>
            <a:chOff x="7010829" y="5164435"/>
            <a:chExt cx="1851714" cy="1586167"/>
          </a:xfrm>
        </p:grpSpPr>
        <p:pic>
          <p:nvPicPr>
            <p:cNvPr id="14342" name="Book 6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849030" y="5469235"/>
              <a:ext cx="937313" cy="1219086"/>
            </a:xfrm>
            <a:prstGeom prst="rect">
              <a:avLst/>
            </a:prstGeom>
            <a:noFill/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  <p:pic>
          <p:nvPicPr>
            <p:cNvPr id="12" name="Book 1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847912" y="5392967"/>
              <a:ext cx="937313" cy="1219086"/>
            </a:xfrm>
            <a:prstGeom prst="rect">
              <a:avLst/>
            </a:prstGeom>
            <a:noFill/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  <p:pic>
          <p:nvPicPr>
            <p:cNvPr id="13" name="Book 2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901457" y="5316835"/>
              <a:ext cx="937313" cy="1219086"/>
            </a:xfrm>
            <a:prstGeom prst="rect">
              <a:avLst/>
            </a:prstGeom>
            <a:noFill/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  <p:pic>
          <p:nvPicPr>
            <p:cNvPr id="14" name="Book 3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925230" y="5240635"/>
              <a:ext cx="937313" cy="1219086"/>
            </a:xfrm>
            <a:prstGeom prst="rect">
              <a:avLst/>
            </a:prstGeom>
            <a:noFill/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  <p:pic>
          <p:nvPicPr>
            <p:cNvPr id="15" name="Book 4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825257" y="5164435"/>
              <a:ext cx="937313" cy="1219086"/>
            </a:xfrm>
            <a:prstGeom prst="rect">
              <a:avLst/>
            </a:prstGeom>
            <a:noFill/>
            <a:effectLst>
              <a:outerShdw blurRad="76200" dist="1295400" dir="1362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  <p:pic>
          <p:nvPicPr>
            <p:cNvPr id="17" name="Book 5" descr="\\192.168.1.2\eLearning Art\01_Inputs\Image Library\office_notes\office_notes\Paper_PaperPads\composition_bo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82464">
              <a:off x="7010829" y="5531516"/>
              <a:ext cx="937313" cy="1219086"/>
            </a:xfrm>
            <a:prstGeom prst="rect">
              <a:avLst/>
            </a:prstGeom>
            <a:noFill/>
            <a:scene3d>
              <a:camera prst="isometricTopUp">
                <a:rot lat="18142078" lon="18992032" rev="3635288"/>
              </a:camera>
              <a:lightRig rig="threePt" dir="t"/>
            </a:scene3d>
            <a:sp3d extrusionH="69850">
              <a:extrusionClr>
                <a:schemeClr val="tx1"/>
              </a:extrusion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2999581" y="821204"/>
            <a:ext cx="4382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OKED TLE Pilot Facilitator </a:t>
            </a:r>
          </a:p>
          <a:p>
            <a:pPr algn="ctr"/>
            <a:r>
              <a:rPr lang="en-US" sz="3200" dirty="0" smtClean="0"/>
              <a:t>Training</a:t>
            </a:r>
            <a:endParaRPr lang="en-US" sz="3200" dirty="0"/>
          </a:p>
        </p:txBody>
      </p:sp>
      <p:pic>
        <p:nvPicPr>
          <p:cNvPr id="25" name="Picture 24" descr="C:\Users\jskapik\Downloads\Asian_women_gesture00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" y="2154034"/>
            <a:ext cx="33432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11" y="3014444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2874272" y="2995212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0303" y="2891114"/>
            <a:ext cx="938238" cy="938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4110" y="2821550"/>
            <a:ext cx="1159946" cy="106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3052" y="2866497"/>
            <a:ext cx="966499" cy="96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937" y="473606"/>
            <a:ext cx="1159946" cy="11878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18107" y="639656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46673" y="1851383"/>
            <a:ext cx="5919849" cy="486656"/>
            <a:chOff x="0" y="89873"/>
            <a:chExt cx="7330851" cy="794503"/>
          </a:xfrm>
        </p:grpSpPr>
        <p:sp>
          <p:nvSpPr>
            <p:cNvPr id="12" name="Rounded Rectangle 11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Explore the dashboard as a teacher</a:t>
              </a:r>
              <a:endParaRPr lang="en-US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46673" y="2577358"/>
            <a:ext cx="5919849" cy="486656"/>
            <a:chOff x="0" y="941976"/>
            <a:chExt cx="7330851" cy="794503"/>
          </a:xfrm>
        </p:grpSpPr>
        <p:sp>
          <p:nvSpPr>
            <p:cNvPr id="15" name="Rounded Rectangle 14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38784" y="980760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Explore the dashboard as an administrator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6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4888642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071" y="1832551"/>
            <a:ext cx="7357184" cy="2620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2048" y="1720026"/>
            <a:ext cx="1398731" cy="3166776"/>
          </a:xfrm>
          <a:prstGeom prst="rect">
            <a:avLst/>
          </a:prstGeom>
          <a:noFill/>
          <a:ln w="76200" cmpd="sng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2484877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6313" y="1527126"/>
            <a:ext cx="6050188" cy="43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22378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7753821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74" y="1462826"/>
            <a:ext cx="7218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exploring the teacher dashboards, participants should try the following: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my own TLE overview information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information about each TLE component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 past and current TLE information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summary information about average TLE performance in my school and/or district</a:t>
            </a:r>
          </a:p>
        </p:txBody>
      </p:sp>
    </p:spTree>
    <p:extLst>
      <p:ext uri="{BB962C8B-B14F-4D97-AF65-F5344CB8AC3E}">
        <p14:creationId xmlns:p14="http://schemas.microsoft.com/office/powerpoint/2010/main" val="33020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3336745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071" y="1832551"/>
            <a:ext cx="7357184" cy="26202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9811" y="1720026"/>
            <a:ext cx="1398731" cy="3166776"/>
          </a:xfrm>
          <a:prstGeom prst="rect">
            <a:avLst/>
          </a:prstGeom>
          <a:noFill/>
          <a:ln w="76200" cmpd="sng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7572064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509" y="1487426"/>
            <a:ext cx="5948625" cy="43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2874" y="1462826"/>
            <a:ext cx="7218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exploring the administrator dashboards, participants should try the following: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my own TLE overview information</a:t>
            </a:r>
            <a:r>
              <a:rPr lang="en-US" dirty="0"/>
              <a:t> </a:t>
            </a:r>
            <a:r>
              <a:rPr lang="en-US" dirty="0" smtClean="0"/>
              <a:t>and individual component scores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past and current TLE information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</a:t>
            </a:r>
            <a:r>
              <a:rPr lang="en-US" dirty="0"/>
              <a:t>information about all teachers in my </a:t>
            </a:r>
            <a:r>
              <a:rPr lang="en-US" dirty="0" smtClean="0"/>
              <a:t>school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</a:t>
            </a:r>
            <a:r>
              <a:rPr lang="en-US" dirty="0"/>
              <a:t>information about individual teachers in my </a:t>
            </a:r>
            <a:r>
              <a:rPr lang="en-US" dirty="0" smtClean="0"/>
              <a:t>school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Viewing summary information about average TLE performance in my school and/or district</a:t>
            </a:r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5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" y="511151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1624" y="5010691"/>
            <a:ext cx="63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 and 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45" y="1099216"/>
            <a:ext cx="639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6221" y="1997854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6221" y="4039310"/>
            <a:ext cx="611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66945" y="2901772"/>
            <a:ext cx="6196412" cy="723375"/>
          </a:xfrm>
          <a:prstGeom prst="rect">
            <a:avLst/>
          </a:prstGeom>
          <a:solidFill>
            <a:schemeClr val="accent1">
              <a:alpha val="19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1720" y="2963158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1026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897230" y="855396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877" y="545324"/>
            <a:ext cx="363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31" y="3924798"/>
            <a:ext cx="865898" cy="8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08" y="1694900"/>
            <a:ext cx="1159946" cy="118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04" y="2798973"/>
            <a:ext cx="1152717" cy="1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6673" y="1864210"/>
            <a:ext cx="5919849" cy="699967"/>
            <a:chOff x="0" y="104434"/>
            <a:chExt cx="7330851" cy="794503"/>
          </a:xfrm>
        </p:grpSpPr>
        <p:sp>
          <p:nvSpPr>
            <p:cNvPr id="38" name="Rounded Rectangle 37"/>
            <p:cNvSpPr/>
            <p:nvPr/>
          </p:nvSpPr>
          <p:spPr>
            <a:xfrm>
              <a:off x="0" y="104434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000" dirty="0" smtClean="0">
                  <a:latin typeface="Arial"/>
                  <a:cs typeface="Arial"/>
                </a:rPr>
                <a:t>Demo vs. Live OKED TLE Dashboards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39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6673" y="2679982"/>
            <a:ext cx="5919849" cy="699968"/>
            <a:chOff x="0" y="1029340"/>
            <a:chExt cx="7330851" cy="794503"/>
          </a:xfrm>
        </p:grpSpPr>
        <p:sp>
          <p:nvSpPr>
            <p:cNvPr id="36" name="Rounded Rectangle 35"/>
            <p:cNvSpPr/>
            <p:nvPr/>
          </p:nvSpPr>
          <p:spPr>
            <a:xfrm>
              <a:off x="0" y="1029340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6"/>
            <p:cNvSpPr/>
            <p:nvPr/>
          </p:nvSpPr>
          <p:spPr>
            <a:xfrm>
              <a:off x="38784" y="1068124"/>
              <a:ext cx="7253283" cy="716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Arial"/>
                  <a:cs typeface="Arial"/>
                </a:rPr>
                <a:t>Granting pilot participants access to the dashboard</a:t>
              </a:r>
            </a:p>
          </p:txBody>
        </p:sp>
      </p:grpSp>
      <p:pic>
        <p:nvPicPr>
          <p:cNvPr id="40" name="Picture 2" descr="C:\Users\jskapik\Downloads\Asian_women_gesture0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082" y="2445577"/>
            <a:ext cx="4726782" cy="5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627755" y="823941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322" y="430934"/>
            <a:ext cx="1152717" cy="11527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57952" y="3486590"/>
            <a:ext cx="5919849" cy="699967"/>
            <a:chOff x="0" y="941976"/>
            <a:chExt cx="7330851" cy="794503"/>
          </a:xfrm>
        </p:grpSpPr>
        <p:sp>
          <p:nvSpPr>
            <p:cNvPr id="18" name="Rounded Rectangle 17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784" y="980760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Instructions on navigating to the 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1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0455516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82220" y="1556119"/>
            <a:ext cx="7120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Oklahoma Educator Dashboards for Teacher Leader Effectiveness - Demo Site</a:t>
            </a:r>
          </a:p>
          <a:p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This is the site pilot participants will use for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It contains sample data, including a full set of TLE evaluation data for the 2014-15 school year (which does not exist yet on the live 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Users gain access to this site through the SSO2 portal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774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91444" y="4888781"/>
            <a:ext cx="68174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 time for discussion and questions from training facilitators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1444" y="1461858"/>
            <a:ext cx="62464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 suggestions for organizing and facilitating school-based dashboard trainings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91444" y="4086161"/>
            <a:ext cx="61104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dashboard functionality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91444" y="2974664"/>
            <a:ext cx="63269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Preview plan for gathering feedback during the pilot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6239" y="607294"/>
            <a:ext cx="55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Objectives for today’s session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9020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9524" y="1502355"/>
            <a:ext cx="71201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Oklahoma Educator Dashboards for Teacher Leader Effectiveness- (Live Site)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The “live site” contains real TLE data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including: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VAM results for the 2013-14 evaluation year </a:t>
            </a:r>
            <a:r>
              <a:rPr lang="en-US" sz="2000" i="1" dirty="0" smtClean="0">
                <a:solidFill>
                  <a:srgbClr val="000000"/>
                </a:solidFill>
              </a:rPr>
              <a:t>(based on 2012 – 2013 test results)</a:t>
            </a:r>
          </a:p>
          <a:p>
            <a:pPr lvl="1"/>
            <a:endParaRPr lang="en-US" sz="2000" i="1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Observation data for the 2013-14 evaluation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VAM results for the 2014-15 evaluation year </a:t>
            </a:r>
            <a:r>
              <a:rPr lang="en-US" sz="2000" i="1" dirty="0">
                <a:solidFill>
                  <a:srgbClr val="000000"/>
                </a:solidFill>
              </a:rPr>
              <a:t>(based on 2013 – 2014 test results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OAM results for the 2014-15 TLE evaluation year </a:t>
            </a:r>
            <a:r>
              <a:rPr lang="en-US" sz="2000" i="1" dirty="0" smtClean="0">
                <a:solidFill>
                  <a:srgbClr val="000000"/>
                </a:solidFill>
              </a:rPr>
              <a:t>(OAM data completed during SY2013-14) </a:t>
            </a:r>
          </a:p>
        </p:txBody>
      </p:sp>
    </p:spTree>
    <p:extLst>
      <p:ext uri="{BB962C8B-B14F-4D97-AF65-F5344CB8AC3E}">
        <p14:creationId xmlns:p14="http://schemas.microsoft.com/office/powerpoint/2010/main" val="33457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9524" y="1502355"/>
            <a:ext cx="71201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</a:rPr>
              <a:t>Oklahoma Educator Dashboards for Teacher Leader Effectiveness</a:t>
            </a:r>
            <a:r>
              <a:rPr lang="en-US" sz="2200" b="1" smtClean="0">
                <a:solidFill>
                  <a:srgbClr val="000000"/>
                </a:solidFill>
              </a:rPr>
              <a:t>- Live Site</a:t>
            </a:r>
            <a:endParaRPr lang="en-US" sz="2200" b="1" dirty="0" smtClean="0">
              <a:solidFill>
                <a:srgbClr val="000000"/>
              </a:solidFill>
            </a:endParaRP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Pilot participants should be directed to use this site only after they have been trained on the demo site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Teachers and administrators will see their own TLE information here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Users gain access to this site through the SSO2 portal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4213308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3337" y="1814436"/>
            <a:ext cx="71201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All Pilot Facilitators should have access to both of the OKED TLE Dashboard applications through Single Sign</a:t>
            </a:r>
            <a:r>
              <a:rPr lang="en-US" sz="2400" dirty="0"/>
              <a:t> O</a:t>
            </a:r>
            <a:r>
              <a:rPr lang="en-US" sz="2400" dirty="0" smtClean="0"/>
              <a:t>n  (SSO)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6732" y="3236761"/>
            <a:ext cx="7120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/>
              <a:t>Pilot Facilitators should seek permission from District Superintendents to have both of the OKED TLE Dashboard applications added to their SSO </a:t>
            </a:r>
            <a:r>
              <a:rPr lang="en-US" sz="2400" dirty="0" smtClean="0"/>
              <a:t>accounts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4439" y="4980587"/>
            <a:ext cx="71201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/>
              <a:t>Contact Susan Pinson for technical </a:t>
            </a:r>
            <a:r>
              <a:rPr lang="en-US" sz="2400" dirty="0" smtClean="0"/>
              <a:t>assistance</a:t>
            </a:r>
          </a:p>
          <a:p>
            <a:r>
              <a:rPr lang="en-US" sz="2400" dirty="0" smtClean="0"/>
              <a:t>                  </a:t>
            </a:r>
            <a:r>
              <a:rPr lang="en-US" sz="2400" dirty="0" smtClean="0">
                <a:hlinkClick r:id="rId13"/>
              </a:rPr>
              <a:t>susan.pinson</a:t>
            </a:r>
            <a:r>
              <a:rPr lang="en-US" sz="2400" dirty="0">
                <a:hlinkClick r:id="rId13"/>
              </a:rPr>
              <a:t>@omes.ok.gov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8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2650646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335" y="2180705"/>
            <a:ext cx="7299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Single Sign On (SSO) URL:</a:t>
            </a:r>
          </a:p>
          <a:p>
            <a:pPr algn="ctr"/>
            <a:r>
              <a:rPr lang="en-US" sz="2800" dirty="0" smtClean="0"/>
              <a:t>https</a:t>
            </a:r>
            <a:r>
              <a:rPr lang="en-US" sz="2800" dirty="0"/>
              <a:t>://sdeweb01.sde.ok.gov/SSO2/</a:t>
            </a:r>
            <a:r>
              <a:rPr lang="en-US" sz="2800" dirty="0" err="1"/>
              <a:t>Signin.aspx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1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0236487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073" y="1479325"/>
            <a:ext cx="7189263" cy="303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486" y="4740415"/>
            <a:ext cx="7213600" cy="9946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5862" y="4774277"/>
            <a:ext cx="1045029" cy="289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" y="511151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1624" y="5010691"/>
            <a:ext cx="63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 and 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45" y="1099216"/>
            <a:ext cx="639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6221" y="1997854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6221" y="4039310"/>
            <a:ext cx="611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0237" y="3973441"/>
            <a:ext cx="6196412" cy="723375"/>
          </a:xfrm>
          <a:prstGeom prst="rect">
            <a:avLst/>
          </a:prstGeom>
          <a:solidFill>
            <a:schemeClr val="accent1">
              <a:alpha val="19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1720" y="2963158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1026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897230" y="855396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877" y="545324"/>
            <a:ext cx="363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31" y="3924798"/>
            <a:ext cx="865898" cy="8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08" y="1694900"/>
            <a:ext cx="1159946" cy="118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04" y="2798973"/>
            <a:ext cx="1152717" cy="1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2572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18107" y="462831"/>
            <a:ext cx="5990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 During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Pilot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818" y="462065"/>
            <a:ext cx="865898" cy="86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83" y="1554174"/>
            <a:ext cx="2006705" cy="1036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4651" y="2891097"/>
            <a:ext cx="2626614" cy="1751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9028" y="1236654"/>
            <a:ext cx="3776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2015 </a:t>
            </a:r>
            <a:r>
              <a:rPr lang="en-US" dirty="0" smtClean="0"/>
              <a:t>– An online survey will be distributed to all pilot participants for initial feedback on the look, feel, and user experience of the OKED TLE dashboard.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6223" y="3093631"/>
            <a:ext cx="34273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2015 </a:t>
            </a:r>
            <a:r>
              <a:rPr lang="en-US" dirty="0" smtClean="0"/>
              <a:t>– A subset of pilot participants will be invited to join a focus group to discuss detailed impressions and potential improvements for the OKED TLE dashboard.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6809106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74" y="1462826"/>
            <a:ext cx="7218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exploring the teacher dashboards, think about the following questions which will be considered in more depth during the pilot feedback sessions: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Is there a better way to display the TLE data and information?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Is navigation around the dashboard seamless?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Are my colleagues likely to see value in this dashboard?  If not, what can be improved upon so it does add value?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How can I take this data and make changes within my lesson plans and day-to-day work?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Are there any other changes you would make prior to a statewide rollout of the OKED TLE Dashboard?</a:t>
            </a:r>
          </a:p>
        </p:txBody>
      </p:sp>
    </p:spTree>
    <p:extLst>
      <p:ext uri="{BB962C8B-B14F-4D97-AF65-F5344CB8AC3E}">
        <p14:creationId xmlns:p14="http://schemas.microsoft.com/office/powerpoint/2010/main" val="30509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31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179743"/>
              </p:ext>
            </p:extLst>
          </p:nvPr>
        </p:nvGraphicFramePr>
        <p:xfrm>
          <a:off x="906574" y="789839"/>
          <a:ext cx="7330851" cy="68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12874" y="1462826"/>
            <a:ext cx="7218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exploring an administrator dashboard, think about the following </a:t>
            </a:r>
            <a:r>
              <a:rPr lang="en-US" dirty="0"/>
              <a:t>questions which will be considered in more depth during the pilot feedback </a:t>
            </a:r>
            <a:r>
              <a:rPr lang="en-US" dirty="0" smtClean="0"/>
              <a:t>sessions: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Is there a better way to display the TLE data and information?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 Is navigation around the dashboard seamless?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Are my teachers likely to see value in this dashboard?  If not, what can be improved upon so it does add value?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How do I expect my teachers to use this data to drive their lesson planning and day-to-day work?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Are there any other changes you would make prior to a statewide rollout of the OKED TLE Dashboard?</a:t>
            </a:r>
          </a:p>
        </p:txBody>
      </p:sp>
    </p:spTree>
    <p:extLst>
      <p:ext uri="{BB962C8B-B14F-4D97-AF65-F5344CB8AC3E}">
        <p14:creationId xmlns:p14="http://schemas.microsoft.com/office/powerpoint/2010/main" val="2810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" y="511151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1624" y="5010691"/>
            <a:ext cx="63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 and 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45" y="1099216"/>
            <a:ext cx="639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6221" y="1997854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6221" y="4039310"/>
            <a:ext cx="611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0237" y="4948369"/>
            <a:ext cx="6196412" cy="723375"/>
          </a:xfrm>
          <a:prstGeom prst="rect">
            <a:avLst/>
          </a:prstGeom>
          <a:solidFill>
            <a:schemeClr val="accent1">
              <a:alpha val="19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1720" y="2963158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1026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897230" y="855396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877" y="545324"/>
            <a:ext cx="363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31" y="3924798"/>
            <a:ext cx="865898" cy="8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08" y="1694900"/>
            <a:ext cx="1159946" cy="118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04" y="2798973"/>
            <a:ext cx="1152717" cy="1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" y="511151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1624" y="5010691"/>
            <a:ext cx="63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 and 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45" y="1099216"/>
            <a:ext cx="639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6221" y="1997854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6221" y="4039310"/>
            <a:ext cx="611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46300" y="1027553"/>
            <a:ext cx="6196412" cy="723375"/>
          </a:xfrm>
          <a:prstGeom prst="rect">
            <a:avLst/>
          </a:prstGeom>
          <a:solidFill>
            <a:schemeClr val="accent1">
              <a:alpha val="19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1720" y="2963158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1026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897230" y="855396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877" y="545324"/>
            <a:ext cx="363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31" y="3924798"/>
            <a:ext cx="865898" cy="8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08" y="1694900"/>
            <a:ext cx="1159946" cy="118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04" y="2798973"/>
            <a:ext cx="1152717" cy="1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18107" y="639656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 and Resources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46673" y="1851383"/>
            <a:ext cx="5919849" cy="486656"/>
            <a:chOff x="0" y="89873"/>
            <a:chExt cx="7330851" cy="794503"/>
          </a:xfrm>
        </p:grpSpPr>
        <p:sp>
          <p:nvSpPr>
            <p:cNvPr id="12" name="Rounded Rectangle 11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Arial"/>
                  <a:cs typeface="Arial"/>
                </a:rPr>
                <a:t>Next steps for Pilot Facilitators </a:t>
              </a:r>
              <a:endParaRPr lang="en-US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46673" y="2577358"/>
            <a:ext cx="5919849" cy="486656"/>
            <a:chOff x="0" y="941976"/>
            <a:chExt cx="7330851" cy="794503"/>
          </a:xfrm>
        </p:grpSpPr>
        <p:sp>
          <p:nvSpPr>
            <p:cNvPr id="15" name="Rounded Rectangle 14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38784" y="980760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Resources available to all pilot participants</a:t>
              </a:r>
            </a:p>
          </p:txBody>
        </p:sp>
      </p:grp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88" y="46570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2805" y="1186513"/>
            <a:ext cx="6432965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Determine training plan for school participants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Develop process to receive and respond to questions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Create a feedback form (optional)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Ensure all pilot participants have been trained by April 17, 2015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3001" y="571973"/>
            <a:ext cx="5919849" cy="486656"/>
            <a:chOff x="0" y="941976"/>
            <a:chExt cx="7330851" cy="794503"/>
          </a:xfrm>
        </p:grpSpPr>
        <p:sp>
          <p:nvSpPr>
            <p:cNvPr id="14" name="Rounded Rectangle 13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38784" y="980760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Arial"/>
                  <a:cs typeface="Arial"/>
                </a:rPr>
                <a:t>Next steps for Pilot Facilitators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551" y="1453904"/>
            <a:ext cx="6432965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District-developed process for seeking technical assistance for the OKED TLE dashboards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OKED TLE Dashboard training video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OKED TLE Dashboard demo site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One page ‘Quick Reference Guide’ on navigating around the dashboard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OKED TLE Dashboard User Guide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VAM </a:t>
            </a:r>
            <a:r>
              <a:rPr lang="en-US" dirty="0" smtClean="0"/>
              <a:t>PAK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OSDE TLE website and office staff </a:t>
            </a:r>
            <a:r>
              <a:rPr lang="en-US" dirty="0">
                <a:hlinkClick r:id="rId8"/>
              </a:rPr>
              <a:t>www.ok.gov/sde/</a:t>
            </a:r>
            <a:r>
              <a:rPr lang="en-US" dirty="0" smtClean="0">
                <a:hlinkClick r:id="rId8"/>
              </a:rPr>
              <a:t>tle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96292" y="581305"/>
            <a:ext cx="5921948" cy="486656"/>
            <a:chOff x="-186224" y="-1983626"/>
            <a:chExt cx="7333450" cy="794503"/>
          </a:xfrm>
        </p:grpSpPr>
        <p:sp>
          <p:nvSpPr>
            <p:cNvPr id="15" name="Rounded Rectangle 14"/>
            <p:cNvSpPr/>
            <p:nvPr/>
          </p:nvSpPr>
          <p:spPr>
            <a:xfrm>
              <a:off x="-186224" y="-1983626"/>
              <a:ext cx="7330851" cy="794503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-106057" y="-1944839"/>
              <a:ext cx="7253283" cy="71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Arial"/>
                  <a:cs typeface="Arial"/>
                </a:rPr>
                <a:t>Resources available to all pilot participants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6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103" y="1026215"/>
            <a:ext cx="5567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800" dirty="0" smtClean="0"/>
              <a:t>TLE Dashboard Demo Site Review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73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40" name="Picture 2" descr="C:\Users\jskapik\Downloads\Asian_women_gesture0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082" y="2445577"/>
            <a:ext cx="4726782" cy="5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362629" y="598473"/>
            <a:ext cx="6326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few final things to keep in mind as you and your colleagues begin to explore the dashboards…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4581" y="1950599"/>
            <a:ext cx="6651189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  Some key goals for the pilot are to…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Improve the quality of the data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Improve the data collection process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Improve dashboard functionality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Identify priority features to be included in future updates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Streamline permissions so the users have direct access to the right information</a:t>
            </a:r>
          </a:p>
          <a:p>
            <a:pPr marL="742950" lvl="1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629" y="598473"/>
            <a:ext cx="6432965" cy="57246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This is a new data collection and a new custom data system. During the pilot, as we work toward improvement in the areas mentioned, you are likely to notice…</a:t>
            </a:r>
          </a:p>
          <a:p>
            <a:endParaRPr lang="en-US" sz="2400" dirty="0" smtClean="0"/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A few system bugs or “glitches”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Data anomalies or data quality issues</a:t>
            </a:r>
          </a:p>
          <a:p>
            <a:endParaRPr lang="en-US" sz="2400" dirty="0" smtClean="0"/>
          </a:p>
          <a:p>
            <a:r>
              <a:rPr lang="en-US" sz="2400" dirty="0" smtClean="0"/>
              <a:t>Discovering and addressing these issues is not just expected, it is a large part of why we are conducting a pilot! </a:t>
            </a:r>
            <a:endParaRPr lang="en-US" sz="2400" dirty="0"/>
          </a:p>
          <a:p>
            <a:endParaRPr lang="en-US" sz="2400" dirty="0" smtClean="0"/>
          </a:p>
          <a:p>
            <a:pPr marL="742950" lvl="1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11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40" name="Picture 2" descr="C:\Users\jskapik\Downloads\Asian_women_gesture0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082" y="2445577"/>
            <a:ext cx="4726782" cy="5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362629" y="598473"/>
            <a:ext cx="6326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encounter potential data quality issues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0570" y="1552580"/>
            <a:ext cx="6171113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Review questions about data quality with your district colleagues first. </a:t>
            </a:r>
            <a:r>
              <a:rPr lang="en-US" sz="2400" dirty="0"/>
              <a:t>T</a:t>
            </a:r>
            <a:r>
              <a:rPr lang="en-US" sz="2400" dirty="0" smtClean="0"/>
              <a:t>he data in the dashboards should directly reflect what was submitted by your district to the TLE office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Contact the TLE office if you still have questions about the data you are seeing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40" name="Picture 2" descr="C:\Users\jskapik\Downloads\Asian_women_gesture0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082" y="2445577"/>
            <a:ext cx="4726782" cy="5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67279" y="435353"/>
            <a:ext cx="6326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have questions about functionality or believe you may be experiencing a system error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4261" y="1890198"/>
            <a:ext cx="6430534" cy="49859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Refer to training materials to confirm how functionality is designed to work.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Make a note of questions and </a:t>
            </a:r>
            <a:r>
              <a:rPr lang="en-US" sz="2400" dirty="0" smtClean="0"/>
              <a:t>comments, </a:t>
            </a:r>
            <a:r>
              <a:rPr lang="en-US" sz="2400" dirty="0"/>
              <a:t>and be prepared to share feedback about functionality during planned feedback </a:t>
            </a:r>
            <a:r>
              <a:rPr lang="en-US" sz="2400" dirty="0" smtClean="0"/>
              <a:t>sessions. Include even </a:t>
            </a:r>
            <a:r>
              <a:rPr lang="en-US" sz="2400" dirty="0"/>
              <a:t>minor issues that do not prevent you from using the system.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40" name="Picture 2" descr="C:\Users\jskapik\Downloads\Asian_women_gesture0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082" y="2445577"/>
            <a:ext cx="4726782" cy="5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467279" y="435353"/>
            <a:ext cx="6326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have questions about functionality or believe you may be experiencing a system error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4261" y="1890198"/>
            <a:ext cx="6430534" cy="35086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If you are experiencing an urgent issue or error that is preventing you from accessing the system correctly, report the issue to </a:t>
            </a:r>
            <a:r>
              <a:rPr lang="en-US" sz="2400"/>
              <a:t>the </a:t>
            </a:r>
            <a:r>
              <a:rPr lang="en-US" sz="2400" smtClean="0"/>
              <a:t>OSDE Help Desk at (405) 521-3301.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18107" y="462831"/>
            <a:ext cx="5990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2488580" y="508322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395524" y="1678353"/>
            <a:ext cx="6315691" cy="659686"/>
            <a:chOff x="0" y="89873"/>
            <a:chExt cx="7330851" cy="794503"/>
          </a:xfrm>
        </p:grpSpPr>
        <p:sp>
          <p:nvSpPr>
            <p:cNvPr id="14" name="Rounded Rectangle 13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Option 1: In-person setting</a:t>
              </a:r>
              <a:endParaRPr lang="en-US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5524" y="2404328"/>
            <a:ext cx="6315691" cy="659686"/>
            <a:chOff x="0" y="941976"/>
            <a:chExt cx="7330851" cy="794503"/>
          </a:xfrm>
        </p:grpSpPr>
        <p:sp>
          <p:nvSpPr>
            <p:cNvPr id="17" name="Rounded Rectangle 16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784" y="980760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Option 2: Independent learning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19308" y="3165762"/>
            <a:ext cx="6315691" cy="661503"/>
            <a:chOff x="0" y="939788"/>
            <a:chExt cx="7330851" cy="796691"/>
          </a:xfrm>
        </p:grpSpPr>
        <p:sp>
          <p:nvSpPr>
            <p:cNvPr id="21" name="Rounded Rectangle 20"/>
            <p:cNvSpPr/>
            <p:nvPr/>
          </p:nvSpPr>
          <p:spPr>
            <a:xfrm>
              <a:off x="0" y="941976"/>
              <a:ext cx="7330851" cy="79450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38784" y="939788"/>
              <a:ext cx="7253282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Option 3: Hybrid of in-person setting and independent learning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27012" y="3879620"/>
            <a:ext cx="6315691" cy="659686"/>
            <a:chOff x="-130631" y="1729285"/>
            <a:chExt cx="7330851" cy="794503"/>
          </a:xfrm>
        </p:grpSpPr>
        <p:sp>
          <p:nvSpPr>
            <p:cNvPr id="24" name="Rounded Rectangle 23"/>
            <p:cNvSpPr/>
            <p:nvPr/>
          </p:nvSpPr>
          <p:spPr>
            <a:xfrm>
              <a:off x="-130631" y="1729285"/>
              <a:ext cx="7330851" cy="794503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-129170" y="1752269"/>
              <a:ext cx="7253282" cy="716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/>
                  <a:cs typeface="Arial"/>
                </a:rPr>
                <a:t>Option 4: Create your own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0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77555" y="975714"/>
            <a:ext cx="6254095" cy="38912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Between today – April 17, 2015: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Show training video provided by TLE team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Provide 15-20 minutes for pilot participants to explore the OKED TLE demo site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Encourage them to navigate the site as a teacher and an administrator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Identify resources available to users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Explain your district process for how/where users should submit questions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Summarize feedback expectations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Distribute a feedback form regarding the online training video and school-level training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Direct users to their live dashboards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45397" y="367655"/>
            <a:ext cx="6315691" cy="820310"/>
            <a:chOff x="0" y="89873"/>
            <a:chExt cx="7330851" cy="794503"/>
          </a:xfrm>
        </p:grpSpPr>
        <p:sp>
          <p:nvSpPr>
            <p:cNvPr id="13" name="Rounded Rectangle 12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Option 1: In-person setting</a:t>
              </a:r>
              <a:endParaRPr lang="en-US" sz="2400" kern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5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94264" y="1155653"/>
            <a:ext cx="6254095" cy="3657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Between today – April 17, 2015, ask pilot participants to: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View training video provided by TLE team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Spend 15-20 minutes exploring the OKED TLE demo site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Encourage them to navigate the site as a teacher and an administrator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Review resources available to users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Submit questions through the district developed process previously communicated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Complete a feedback form regarding the online training video and school-level training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View live dashboards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2233" y="500770"/>
            <a:ext cx="6315691" cy="802730"/>
            <a:chOff x="0" y="89873"/>
            <a:chExt cx="7330851" cy="794503"/>
          </a:xfrm>
        </p:grpSpPr>
        <p:sp>
          <p:nvSpPr>
            <p:cNvPr id="13" name="Rounded Rectangle 12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Option 2: Independent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6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27682" y="1072080"/>
            <a:ext cx="6254095" cy="37575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Between today – April 17, 2015: </a:t>
            </a:r>
          </a:p>
          <a:p>
            <a:r>
              <a:rPr lang="en-US" u="sng" dirty="0" smtClean="0">
                <a:solidFill>
                  <a:schemeClr val="tx1"/>
                </a:solidFill>
                <a:latin typeface="Arial"/>
                <a:cs typeface="Arial"/>
              </a:rPr>
              <a:t>In advance of in-person trainings: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Participants view TLE dashboard video modules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and spend 15-20 minutes exploring the OKED TLE demo site as a teacher and then as an administrator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u="sng" dirty="0" smtClean="0">
                <a:solidFill>
                  <a:schemeClr val="tx1"/>
                </a:solidFill>
                <a:latin typeface="Arial"/>
                <a:cs typeface="Arial"/>
              </a:rPr>
              <a:t>During the in-person training: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Identify resources available to users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Explain how/where users should submit questions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Summarize feedback expectations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Distribute a feedback form regarding the online training video and school-level training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Direct users to their live dashboards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95524" y="467921"/>
            <a:ext cx="6315691" cy="820297"/>
            <a:chOff x="0" y="89873"/>
            <a:chExt cx="7330851" cy="794503"/>
          </a:xfrm>
        </p:grpSpPr>
        <p:sp>
          <p:nvSpPr>
            <p:cNvPr id="13" name="Rounded Rectangle 12"/>
            <p:cNvSpPr/>
            <p:nvPr/>
          </p:nvSpPr>
          <p:spPr>
            <a:xfrm>
              <a:off x="0" y="89873"/>
              <a:ext cx="7330851" cy="79450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8784" y="128657"/>
              <a:ext cx="7253282" cy="71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rial"/>
                  <a:cs typeface="Arial"/>
                </a:rPr>
                <a:t>Option 3: Hybrid of in-person setting and independent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4300"/>
            <a:ext cx="7051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7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4954588"/>
            <a:ext cx="49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4927600"/>
            <a:ext cx="482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4452938" y="4949825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Mid</a:t>
            </a:r>
          </a:p>
        </p:txBody>
      </p:sp>
      <p:pic>
        <p:nvPicPr>
          <p:cNvPr id="5122" name="Picture 2" descr="C:\Users\jskapik\Downloads\Asian_women_gesture0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23" y="2316694"/>
            <a:ext cx="4766223" cy="5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27682" y="1036116"/>
            <a:ext cx="6254095" cy="38346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Between today – April 17, 2015: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Design and deliver your own training for the OKED TLE dashboards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Consider sharing training plan with other Pilot Facilitators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78815" y="433923"/>
            <a:ext cx="6315691" cy="852866"/>
            <a:chOff x="0" y="89873"/>
            <a:chExt cx="7330850" cy="794503"/>
          </a:xfrm>
        </p:grpSpPr>
        <p:sp>
          <p:nvSpPr>
            <p:cNvPr id="13" name="Rounded Rectangle 12"/>
            <p:cNvSpPr/>
            <p:nvPr/>
          </p:nvSpPr>
          <p:spPr>
            <a:xfrm>
              <a:off x="0" y="89873"/>
              <a:ext cx="7330850" cy="794503"/>
            </a:xfrm>
            <a:prstGeom prst="roundRect">
              <a:avLst/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8784" y="128657"/>
              <a:ext cx="7253283" cy="71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rial"/>
                  <a:cs typeface="Arial"/>
                </a:rPr>
                <a:t>Option </a:t>
              </a:r>
              <a:r>
                <a:rPr lang="en-US" sz="2400" dirty="0" smtClean="0">
                  <a:solidFill>
                    <a:schemeClr val="tx1"/>
                  </a:solidFill>
                  <a:latin typeface="Arial"/>
                  <a:cs typeface="Arial"/>
                </a:rPr>
                <a:t>4: Create your own model </a:t>
              </a:r>
              <a:endParaRPr lang="en-US" sz="2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Wall" descr="\\192.168.1.2\eLearning Art\01_Inputs\Image Library\eLearningArt_SeamlessTexture01\woodplank_rpt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5400"/>
            <a:ext cx="92344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White Boar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209550"/>
            <a:ext cx="84137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ost It1" descr="\\192.168.1.2\eLearning Art\01_Inputs\Image Library\office_notes\office_notes\Paper_PaperPads\postit_pad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59944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ost It2" descr="\\192.168.1.2\eLearning Art\01_Inputs\Image Library\office_notes\office_notes\Paper_PaperPads\postit_pad_pur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5976938"/>
            <a:ext cx="603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2" name="Post It3" descr="\\192.168.1.2\eLearning Art\01_Inputs\Image Library\office_notes\office_notes\Paper_PaperPads\postit_p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414">
            <a:off x="3390900" y="6022975"/>
            <a:ext cx="625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4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Lucida Calligraphy" pitchFamily="66" charset="0"/>
                <a:ea typeface="+mn-ea"/>
                <a:cs typeface="+mn-cs"/>
              </a:rPr>
              <a:t>Whiteboard Zoom In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5" y="5111512"/>
            <a:ext cx="822382" cy="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1624" y="5010691"/>
            <a:ext cx="638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 and 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6945" y="1099216"/>
            <a:ext cx="6396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School-Based Training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6221" y="1997854"/>
            <a:ext cx="624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Dashboard Usage Expectations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6221" y="4039310"/>
            <a:ext cx="611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Opportunities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90932" y="1961118"/>
            <a:ext cx="6196412" cy="723375"/>
          </a:xfrm>
          <a:prstGeom prst="rect">
            <a:avLst/>
          </a:prstGeom>
          <a:solidFill>
            <a:schemeClr val="accent1">
              <a:alpha val="19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1720" y="2999018"/>
            <a:ext cx="6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Access to Dashboard</a:t>
            </a:r>
          </a:p>
        </p:txBody>
      </p:sp>
      <p:pic>
        <p:nvPicPr>
          <p:cNvPr id="1026" name="Picture 2" descr="https://encrypted-tbn0.gstatic.com/images?q=tbn:ANd9GcQShMKCYUFZ5NI_U3KqL-aNR1SD1-TRjPyJ6IiczJzXMfbeqMB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b="10620"/>
          <a:stretch/>
        </p:blipFill>
        <p:spPr bwMode="auto">
          <a:xfrm>
            <a:off x="897230" y="855396"/>
            <a:ext cx="758043" cy="8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877" y="545324"/>
            <a:ext cx="363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AGENDA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931" y="3924798"/>
            <a:ext cx="865898" cy="8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108" y="1694900"/>
            <a:ext cx="1159946" cy="118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04" y="2798973"/>
            <a:ext cx="1152717" cy="1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19487</TotalTime>
  <Words>1858</Words>
  <Application>Microsoft Office PowerPoint</Application>
  <PresentationFormat>On-screen Show (4:3)</PresentationFormat>
  <Paragraphs>315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Whiteboard Zoom Out</vt:lpstr>
      <vt:lpstr>Whiteboard Zoom In</vt:lpstr>
      <vt:lpstr>Whiteboard Zoom In</vt:lpstr>
      <vt:lpstr>Whiteboard Zoom Mid</vt:lpstr>
      <vt:lpstr>Whiteboard Zoom Mid</vt:lpstr>
      <vt:lpstr>Whiteboard Zoom Mid</vt:lpstr>
      <vt:lpstr>Whiteboard Zoom Mid</vt:lpstr>
      <vt:lpstr>Whiteboard Zoom Mid</vt:lpstr>
      <vt:lpstr>Whiteboard Zoom In</vt:lpstr>
      <vt:lpstr>Whiteboard Zoom Mid</vt:lpstr>
      <vt:lpstr>Whiteboard Zoom In</vt:lpstr>
      <vt:lpstr>Whiteboard Zoom In</vt:lpstr>
      <vt:lpstr>Whiteboard Zoom In</vt:lpstr>
      <vt:lpstr>Whiteboard Zoom In</vt:lpstr>
      <vt:lpstr>Whiteboard Zoom In</vt:lpstr>
      <vt:lpstr>Whiteboard Zoom In</vt:lpstr>
      <vt:lpstr>Whiteboard Zoom In</vt:lpstr>
      <vt:lpstr>Whiteboard Zoom Mid</vt:lpstr>
      <vt:lpstr>Whiteboard Zoom In</vt:lpstr>
      <vt:lpstr>Whiteboard Zoom In</vt:lpstr>
      <vt:lpstr>Whiteboard Zoom In</vt:lpstr>
      <vt:lpstr>Whiteboard Zoom In</vt:lpstr>
      <vt:lpstr>Whiteboard Zoom In</vt:lpstr>
      <vt:lpstr>Whiteboard Zoom In</vt:lpstr>
      <vt:lpstr>Whiteboard Zoom In</vt:lpstr>
      <vt:lpstr>Whiteboard Zoom Mid</vt:lpstr>
      <vt:lpstr>Whiteboard Zoom In</vt:lpstr>
      <vt:lpstr>Whiteboard Zoom In</vt:lpstr>
      <vt:lpstr>Whiteboard Zoom In</vt:lpstr>
      <vt:lpstr>Whiteboard Zoom Mid</vt:lpstr>
      <vt:lpstr>Whiteboard Zoom Mid</vt:lpstr>
      <vt:lpstr>Whiteboard Zoom Mid</vt:lpstr>
      <vt:lpstr>Whiteboard Zoom Mid</vt:lpstr>
      <vt:lpstr>Whiteboard Zoom Mid</vt:lpstr>
      <vt:lpstr>Whiteboard Zoom Mid</vt:lpstr>
      <vt:lpstr>Whiteboard Zoom Mid</vt:lpstr>
      <vt:lpstr>Whiteboard Zoom Mid</vt:lpstr>
      <vt:lpstr>Whiteboard Zoom Mid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Titilola</dc:creator>
  <cp:lastModifiedBy>Peter Wright</cp:lastModifiedBy>
  <cp:revision>357</cp:revision>
  <dcterms:created xsi:type="dcterms:W3CDTF">2006-08-16T00:00:00Z</dcterms:created>
  <dcterms:modified xsi:type="dcterms:W3CDTF">2015-03-11T16:43:30Z</dcterms:modified>
</cp:coreProperties>
</file>