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97" r:id="rId3"/>
    <p:sldId id="316" r:id="rId4"/>
    <p:sldId id="329" r:id="rId5"/>
    <p:sldId id="330" r:id="rId6"/>
    <p:sldId id="317" r:id="rId7"/>
    <p:sldId id="318" r:id="rId8"/>
    <p:sldId id="290" r:id="rId9"/>
    <p:sldId id="331" r:id="rId10"/>
    <p:sldId id="324" r:id="rId11"/>
    <p:sldId id="323" r:id="rId12"/>
    <p:sldId id="332" r:id="rId13"/>
    <p:sldId id="322" r:id="rId14"/>
    <p:sldId id="321" r:id="rId15"/>
    <p:sldId id="325" r:id="rId16"/>
    <p:sldId id="326" r:id="rId17"/>
    <p:sldId id="327" r:id="rId18"/>
    <p:sldId id="32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5C7FEE-D759-4AB9-9BB5-ED6405114DF5}">
          <p14:sldIdLst>
            <p14:sldId id="256"/>
            <p14:sldId id="297"/>
            <p14:sldId id="316"/>
            <p14:sldId id="329"/>
            <p14:sldId id="330"/>
            <p14:sldId id="317"/>
            <p14:sldId id="318"/>
            <p14:sldId id="290"/>
            <p14:sldId id="331"/>
            <p14:sldId id="324"/>
            <p14:sldId id="323"/>
            <p14:sldId id="332"/>
            <p14:sldId id="322"/>
            <p14:sldId id="321"/>
            <p14:sldId id="325"/>
            <p14:sldId id="326"/>
            <p14:sldId id="327"/>
            <p14:sldId id="32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16" clrIdx="0"/>
  <p:cmAuthor id="1" name="Craig Walker" initials="CW" lastIdx="6" clrIdx="1">
    <p:extLst/>
  </p:cmAuthor>
  <p:cmAuthor id="2" name="Jennifer Foster" initials="JF"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D7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9" autoAdjust="0"/>
    <p:restoredTop sz="76959" autoAdjust="0"/>
  </p:normalViewPr>
  <p:slideViewPr>
    <p:cSldViewPr>
      <p:cViewPr varScale="1">
        <p:scale>
          <a:sx n="55" d="100"/>
          <a:sy n="55" d="100"/>
        </p:scale>
        <p:origin x="-8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16T13:51:06.891" idx="14">
    <p:pos x="7164" y="2544"/>
    <p:text>This slide may be unnecessary--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BE47B4-FF43-4F2A-B79C-4ABE2B1F58D6}" type="datetimeFigureOut">
              <a:rPr lang="en-US" smtClean="0"/>
              <a:t>1/16/2018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3295E9-8A6F-4A2B-AB79-571A28763936}" type="slidenum">
              <a:rPr lang="en-US" smtClean="0"/>
              <a:t>‹#›</a:t>
            </a:fld>
            <a:endParaRPr lang="en-US"/>
          </a:p>
        </p:txBody>
      </p:sp>
    </p:spTree>
    <p:extLst>
      <p:ext uri="{BB962C8B-B14F-4D97-AF65-F5344CB8AC3E}">
        <p14:creationId xmlns:p14="http://schemas.microsoft.com/office/powerpoint/2010/main" val="1853199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31726C-6193-4D97-98D4-29691006C8A3}" type="datetimeFigureOut">
              <a:rPr lang="en-US" smtClean="0"/>
              <a:t>1/16/2018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E42220-6D2A-47F0-9D09-13660ACC5A51}" type="slidenum">
              <a:rPr lang="en-US" smtClean="0"/>
              <a:t>‹#›</a:t>
            </a:fld>
            <a:endParaRPr lang="en-US"/>
          </a:p>
        </p:txBody>
      </p:sp>
    </p:spTree>
    <p:extLst>
      <p:ext uri="{BB962C8B-B14F-4D97-AF65-F5344CB8AC3E}">
        <p14:creationId xmlns:p14="http://schemas.microsoft.com/office/powerpoint/2010/main" val="23486518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42220-6D2A-47F0-9D09-13660ACC5A51}" type="slidenum">
              <a:rPr lang="en-US" smtClean="0"/>
              <a:t>1</a:t>
            </a:fld>
            <a:endParaRPr lang="en-US"/>
          </a:p>
        </p:txBody>
      </p:sp>
    </p:spTree>
    <p:extLst>
      <p:ext uri="{BB962C8B-B14F-4D97-AF65-F5344CB8AC3E}">
        <p14:creationId xmlns:p14="http://schemas.microsoft.com/office/powerpoint/2010/main" val="352207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site is selected, you will see the navigation bar where you can move to various pages in the report. You can return to the site selector page CLICK, go to the final report CLICK, the find missing students report, CLICK as well as the reporting tools page</a:t>
            </a:r>
            <a:r>
              <a:rPr lang="en-US" baseline="0" dirty="0" smtClean="0"/>
              <a:t>, which will be covered in later trainings</a:t>
            </a:r>
            <a:endParaRPr lang="en-US" dirty="0" smtClean="0"/>
          </a:p>
          <a:p>
            <a:endParaRPr lang="en-US" dirty="0" smtClean="0"/>
          </a:p>
          <a:p>
            <a:r>
              <a:rPr lang="en-US" dirty="0" smtClean="0"/>
              <a:t>The final report is the default page where student information will be displayed once a site is selected. Again, no changes can be made in this report, they must all be made in the</a:t>
            </a:r>
            <a:r>
              <a:rPr lang="en-US" baseline="0" dirty="0" smtClean="0"/>
              <a:t> district </a:t>
            </a:r>
            <a:r>
              <a:rPr lang="en-US" dirty="0" smtClean="0"/>
              <a:t>student information system. </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14</a:t>
            </a:fld>
            <a:endParaRPr lang="en-US"/>
          </a:p>
        </p:txBody>
      </p:sp>
    </p:spTree>
    <p:extLst>
      <p:ext uri="{BB962C8B-B14F-4D97-AF65-F5344CB8AC3E}">
        <p14:creationId xmlns:p14="http://schemas.microsoft.com/office/powerpoint/2010/main" val="284747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final report is the default page where student information will be displayed once a site is selected. Again, no changes can be made in this report, they must all be made in the</a:t>
            </a:r>
            <a:r>
              <a:rPr lang="en-US" baseline="0" dirty="0" smtClean="0"/>
              <a:t> district </a:t>
            </a:r>
            <a:r>
              <a:rPr lang="en-US" dirty="0" smtClean="0"/>
              <a:t>student information system. </a:t>
            </a:r>
          </a:p>
          <a:p>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15</a:t>
            </a:fld>
            <a:endParaRPr lang="en-US"/>
          </a:p>
        </p:txBody>
      </p:sp>
    </p:spTree>
    <p:extLst>
      <p:ext uri="{BB962C8B-B14F-4D97-AF65-F5344CB8AC3E}">
        <p14:creationId xmlns:p14="http://schemas.microsoft.com/office/powerpoint/2010/main" val="375819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final report page, you are able to export all of the site data in an</a:t>
            </a:r>
            <a:r>
              <a:rPr lang="en-US" baseline="0" dirty="0" smtClean="0"/>
              <a:t> Excel or CSV file. When it downloads, you will receive a message stating the file may be unsafe, and asking if you would like to open it anyway; please say yes. </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16</a:t>
            </a:fld>
            <a:endParaRPr lang="en-US"/>
          </a:p>
        </p:txBody>
      </p:sp>
    </p:spTree>
    <p:extLst>
      <p:ext uri="{BB962C8B-B14F-4D97-AF65-F5344CB8AC3E}">
        <p14:creationId xmlns:p14="http://schemas.microsoft.com/office/powerpoint/2010/main" val="9990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navigation bar, you can move to the find missing students page. CLICK </a:t>
            </a:r>
          </a:p>
          <a:p>
            <a:r>
              <a:rPr lang="en-US" dirty="0" smtClean="0"/>
              <a:t>This takes you to a list of students the SDE believes should be in your Pre-Code report, but have errors with some of the required fields</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17</a:t>
            </a:fld>
            <a:endParaRPr lang="en-US"/>
          </a:p>
        </p:txBody>
      </p:sp>
    </p:spTree>
    <p:extLst>
      <p:ext uri="{BB962C8B-B14F-4D97-AF65-F5344CB8AC3E}">
        <p14:creationId xmlns:p14="http://schemas.microsoft.com/office/powerpoint/2010/main" val="644724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scroll to the far left of find missing students report, there are three columns where it indicates if the student “Has Issues” in any of the wizards.  When it states “Has Issues” a link is provided to the Data Validation, STN Wizard, and Ownership Wizard to the listed issues for </a:t>
            </a:r>
            <a:r>
              <a:rPr lang="en-US" smtClean="0"/>
              <a:t>the student. </a:t>
            </a:r>
            <a:r>
              <a:rPr lang="en-US" dirty="0" smtClean="0"/>
              <a:t>For further information about the wizards, you can view the 2016 wave trainings</a:t>
            </a:r>
            <a:r>
              <a:rPr lang="en-US" baseline="0" dirty="0" smtClean="0"/>
              <a:t> from the documents section under the resource tab in the WAVE. </a:t>
            </a:r>
            <a:endParaRPr lang="en-US" dirty="0" smtClean="0"/>
          </a:p>
          <a:p>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18</a:t>
            </a:fld>
            <a:endParaRPr lang="en-US"/>
          </a:p>
        </p:txBody>
      </p:sp>
    </p:spTree>
    <p:extLst>
      <p:ext uri="{BB962C8B-B14F-4D97-AF65-F5344CB8AC3E}">
        <p14:creationId xmlns:p14="http://schemas.microsoft.com/office/powerpoint/2010/main" val="283246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2</a:t>
            </a:fld>
            <a:endParaRPr lang="en-US"/>
          </a:p>
        </p:txBody>
      </p:sp>
    </p:spTree>
    <p:extLst>
      <p:ext uri="{BB962C8B-B14F-4D97-AF65-F5344CB8AC3E}">
        <p14:creationId xmlns:p14="http://schemas.microsoft.com/office/powerpoint/2010/main" val="138867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students who are enrolled in trimester courses</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4</a:t>
            </a:fld>
            <a:endParaRPr lang="en-US"/>
          </a:p>
        </p:txBody>
      </p:sp>
    </p:spTree>
    <p:extLst>
      <p:ext uri="{BB962C8B-B14F-4D97-AF65-F5344CB8AC3E}">
        <p14:creationId xmlns:p14="http://schemas.microsoft.com/office/powerpoint/2010/main" val="370185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district sends a local id with any</a:t>
            </a:r>
            <a:r>
              <a:rPr lang="en-US" baseline="0" dirty="0" smtClean="0"/>
              <a:t> non-numeric values, the field will be rejected and it will not be included in pre-code</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7</a:t>
            </a:fld>
            <a:endParaRPr lang="en-US"/>
          </a:p>
        </p:txBody>
      </p:sp>
    </p:spTree>
    <p:extLst>
      <p:ext uri="{BB962C8B-B14F-4D97-AF65-F5344CB8AC3E}">
        <p14:creationId xmlns:p14="http://schemas.microsoft.com/office/powerpoint/2010/main" val="97500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into the report, you will go to the single sign on page, which can be found on the SDE webpage. If you do not have access, You can create an account from this page, and request to be assigned to your district. However, the state only manages the superintendent’s account, and user roles and assignment to</a:t>
            </a:r>
            <a:r>
              <a:rPr lang="en-US" baseline="0" dirty="0" smtClean="0"/>
              <a:t> </a:t>
            </a:r>
            <a:r>
              <a:rPr lang="en-US" dirty="0" smtClean="0"/>
              <a:t>your district must be added by your superintendent or district login administrator. </a:t>
            </a:r>
          </a:p>
          <a:p>
            <a:r>
              <a:rPr lang="en-US" dirty="0" smtClean="0"/>
              <a:t>Once logged in to single sign on, scroll down to the wave portal. </a:t>
            </a:r>
          </a:p>
          <a:p>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9</a:t>
            </a:fld>
            <a:endParaRPr lang="en-US"/>
          </a:p>
        </p:txBody>
      </p:sp>
    </p:spTree>
    <p:extLst>
      <p:ext uri="{BB962C8B-B14F-4D97-AF65-F5344CB8AC3E}">
        <p14:creationId xmlns:p14="http://schemas.microsoft.com/office/powerpoint/2010/main" val="9821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in the wave, CLICK-- go to the reporting tab and find the state reporting certification. </a:t>
            </a:r>
          </a:p>
          <a:p>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10</a:t>
            </a:fld>
            <a:endParaRPr lang="en-US"/>
          </a:p>
        </p:txBody>
      </p:sp>
    </p:spTree>
    <p:extLst>
      <p:ext uri="{BB962C8B-B14F-4D97-AF65-F5344CB8AC3E}">
        <p14:creationId xmlns:p14="http://schemas.microsoft.com/office/powerpoint/2010/main" val="213081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CLICK</a:t>
            </a:r>
          </a:p>
          <a:p>
            <a:r>
              <a:rPr lang="en-US" dirty="0" smtClean="0"/>
              <a:t> open the Pre-Code</a:t>
            </a:r>
            <a:r>
              <a:rPr lang="en-US" baseline="0" dirty="0" smtClean="0"/>
              <a:t> application</a:t>
            </a:r>
            <a:r>
              <a:rPr lang="en-US" dirty="0" smtClean="0"/>
              <a:t>. Please note that no data is actually changed in this report; all changes must be made in your student information system , which is then</a:t>
            </a:r>
            <a:r>
              <a:rPr lang="en-US" baseline="0" dirty="0" smtClean="0"/>
              <a:t> </a:t>
            </a:r>
            <a:r>
              <a:rPr lang="en-US" dirty="0" smtClean="0"/>
              <a:t>sent back to the Wave and loaded into applicati</a:t>
            </a:r>
            <a:r>
              <a:rPr lang="en-US" baseline="0" dirty="0" smtClean="0"/>
              <a:t>on, similar to the October 1 Consolidated Report. CLICK this page also informs you of the district status of the report, which can also be found on the site page.</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11</a:t>
            </a:fld>
            <a:endParaRPr lang="en-US"/>
          </a:p>
        </p:txBody>
      </p:sp>
    </p:spTree>
    <p:extLst>
      <p:ext uri="{BB962C8B-B14F-4D97-AF65-F5344CB8AC3E}">
        <p14:creationId xmlns:p14="http://schemas.microsoft.com/office/powerpoint/2010/main" val="360083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status lets users know where the site is in process. Not started indicates that no one has logged in to review the report. In process means at least one person has logged in to view the report. Confirmed means that all the changes have been made for the site, and the principal has confirmed the accuracy of the report. The principal is the only role that confirm the site report. Certified means the superintendent has certified the report after all sites are confirmed-meaning the superintendent is certifying the district information as accurate. If changes are needed after certifying the report, but prior to the deadline, you must contact the SDE. </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12</a:t>
            </a:fld>
            <a:endParaRPr lang="en-US"/>
          </a:p>
        </p:txBody>
      </p:sp>
    </p:spTree>
    <p:extLst>
      <p:ext uri="{BB962C8B-B14F-4D97-AF65-F5344CB8AC3E}">
        <p14:creationId xmlns:p14="http://schemas.microsoft.com/office/powerpoint/2010/main" val="353988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take you to a page where you will select the site you are working on Depending on your district permissions, you may see one site or multiple sites. CLICK </a:t>
            </a:r>
          </a:p>
          <a:p>
            <a:r>
              <a:rPr lang="en-US" dirty="0" smtClean="0"/>
              <a:t>The</a:t>
            </a:r>
            <a:r>
              <a:rPr lang="en-US" baseline="0" dirty="0" smtClean="0"/>
              <a:t> site principal is able to confirm the report from this landing page and the </a:t>
            </a:r>
            <a:r>
              <a:rPr lang="en-US" dirty="0" smtClean="0"/>
              <a:t>superintendent can release a site report if changes are needed after confirmation, and the superintendent can certify the district report. CLICK</a:t>
            </a:r>
          </a:p>
          <a:p>
            <a:r>
              <a:rPr lang="en-US" dirty="0" smtClean="0"/>
              <a:t>Changes must be made prior to the January</a:t>
            </a:r>
            <a:r>
              <a:rPr lang="en-US" baseline="0" dirty="0" smtClean="0"/>
              <a:t> </a:t>
            </a:r>
            <a:r>
              <a:rPr lang="en-US" dirty="0" smtClean="0"/>
              <a:t>17 deadline. </a:t>
            </a:r>
          </a:p>
          <a:p>
            <a:r>
              <a:rPr lang="en-US" dirty="0" smtClean="0"/>
              <a:t>CLICK</a:t>
            </a:r>
          </a:p>
          <a:p>
            <a:r>
              <a:rPr lang="en-US" dirty="0" smtClean="0"/>
              <a:t>From this page, you can also see your site status. </a:t>
            </a:r>
            <a:endParaRPr lang="en-US" dirty="0"/>
          </a:p>
        </p:txBody>
      </p:sp>
      <p:sp>
        <p:nvSpPr>
          <p:cNvPr id="4" name="Slide Number Placeholder 3"/>
          <p:cNvSpPr>
            <a:spLocks noGrp="1"/>
          </p:cNvSpPr>
          <p:nvPr>
            <p:ph type="sldNum" sz="quarter" idx="10"/>
          </p:nvPr>
        </p:nvSpPr>
        <p:spPr/>
        <p:txBody>
          <a:bodyPr/>
          <a:lstStyle/>
          <a:p>
            <a:fld id="{C1E42220-6D2A-47F0-9D09-13660ACC5A51}" type="slidenum">
              <a:rPr lang="en-US" smtClean="0"/>
              <a:t>13</a:t>
            </a:fld>
            <a:endParaRPr lang="en-US"/>
          </a:p>
        </p:txBody>
      </p:sp>
    </p:spTree>
    <p:extLst>
      <p:ext uri="{BB962C8B-B14F-4D97-AF65-F5344CB8AC3E}">
        <p14:creationId xmlns:p14="http://schemas.microsoft.com/office/powerpoint/2010/main" val="37157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13520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02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585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55F90B-37BF-459D-ACBE-0A55F2054034}" type="datetime1">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2924FA-2645-B045-A27D-F498785E1354}" type="slidenum">
              <a:rPr lang="en-US" smtClean="0"/>
              <a:t>‹#›</a:t>
            </a:fld>
            <a:endParaRPr lang="en-US" dirty="0"/>
          </a:p>
        </p:txBody>
      </p:sp>
    </p:spTree>
    <p:extLst>
      <p:ext uri="{BB962C8B-B14F-4D97-AF65-F5344CB8AC3E}">
        <p14:creationId xmlns:p14="http://schemas.microsoft.com/office/powerpoint/2010/main" val="733747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366929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735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29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6854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64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3692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64715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A2C8A-9675-410D-8295-C9ED43AD4A1C}" type="datetime1">
              <a:rPr lang="en-US" smtClean="0"/>
              <a:t>1/16/2018</a:t>
            </a:fld>
            <a:endParaRPr lang="en-US" dirty="0"/>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24FA-2645-B045-A27D-F498785E1354}" type="slidenum">
              <a:rPr lang="en-US" smtClean="0"/>
              <a:t>‹#›</a:t>
            </a:fld>
            <a:endParaRPr lang="en-US" dirty="0"/>
          </a:p>
        </p:txBody>
      </p:sp>
    </p:spTree>
    <p:extLst>
      <p:ext uri="{BB962C8B-B14F-4D97-AF65-F5344CB8AC3E}">
        <p14:creationId xmlns:p14="http://schemas.microsoft.com/office/powerpoint/2010/main" val="204724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a:solidFill>
            <a:srgbClr val="274D77"/>
          </a:solidFill>
          <a:latin typeface="Gill Sans MT" charset="0"/>
          <a:ea typeface="Gill Sans MT" charset="0"/>
          <a:cs typeface="Gill Sans M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274D77"/>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274D77"/>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274D77"/>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274D77"/>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274D77"/>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sessments@sde.ok.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3325"/>
            <a:ext cx="9144000" cy="1849437"/>
          </a:xfrm>
        </p:spPr>
        <p:txBody>
          <a:bodyPr>
            <a:normAutofit fontScale="90000"/>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Training</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Opens:  January 12, 2018</a:t>
            </a:r>
            <a:br>
              <a:rPr lang="en-US" b="1" dirty="0" smtClean="0">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Closes: January 23, 2018</a:t>
            </a:r>
            <a:endParaRPr lang="en-US" b="1" dirty="0">
              <a:solidFill>
                <a:srgbClr val="FF0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normAutofit/>
          </a:bodyPr>
          <a:lstStyle/>
          <a:p>
            <a:r>
              <a:rPr lang="en-US" sz="4000" dirty="0" smtClean="0">
                <a:hlinkClick r:id="rId3"/>
              </a:rPr>
              <a:t>Assessments@sde.ok.gov</a:t>
            </a:r>
            <a:endParaRPr lang="en-US" sz="4000" dirty="0" smtClean="0"/>
          </a:p>
          <a:p>
            <a:r>
              <a:rPr lang="en-US" sz="4000" dirty="0" smtClean="0"/>
              <a:t>405-521-3341</a:t>
            </a:r>
          </a:p>
          <a:p>
            <a:endParaRPr lang="en-US" dirty="0"/>
          </a:p>
        </p:txBody>
      </p:sp>
      <p:sp>
        <p:nvSpPr>
          <p:cNvPr id="3" name="Slide Number Placeholder 2"/>
          <p:cNvSpPr>
            <a:spLocks noGrp="1"/>
          </p:cNvSpPr>
          <p:nvPr>
            <p:ph type="sldNum" sz="quarter" idx="4294967295"/>
          </p:nvPr>
        </p:nvSpPr>
        <p:spPr>
          <a:xfrm>
            <a:off x="8610601" y="6356352"/>
            <a:ext cx="2743200" cy="365125"/>
          </a:xfrm>
        </p:spPr>
        <p:txBody>
          <a:bodyPr/>
          <a:lstStyle/>
          <a:p>
            <a:fld id="{0B2924FA-2645-B045-A27D-F498785E1354}" type="slidenum">
              <a:rPr lang="en-US" smtClean="0"/>
              <a:t>1</a:t>
            </a:fld>
            <a:endParaRPr lang="en-US" dirty="0"/>
          </a:p>
        </p:txBody>
      </p:sp>
    </p:spTree>
    <p:extLst>
      <p:ext uri="{BB962C8B-B14F-4D97-AF65-F5344CB8AC3E}">
        <p14:creationId xmlns:p14="http://schemas.microsoft.com/office/powerpoint/2010/main" val="343142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SSO </a:t>
            </a:r>
            <a:r>
              <a:rPr lang="en-US" b="1" dirty="0" smtClean="0">
                <a:effectLst>
                  <a:outerShdw blurRad="38100" dist="38100" dir="2700000" algn="tl">
                    <a:srgbClr val="000000">
                      <a:alpha val="43137"/>
                    </a:srgbClr>
                  </a:outerShdw>
                </a:effectLst>
                <a:sym typeface="Wingdings" panose="05000000000000000000" pitchFamily="2" charset="2"/>
              </a:rPr>
              <a:t> </a:t>
            </a:r>
            <a:r>
              <a:rPr lang="en-US" b="1" dirty="0">
                <a:effectLst>
                  <a:outerShdw blurRad="38100" dist="38100" dir="2700000" algn="tl">
                    <a:srgbClr val="000000">
                      <a:alpha val="43137"/>
                    </a:srgbClr>
                  </a:outerShdw>
                </a:effectLst>
                <a:sym typeface="Wingdings" panose="05000000000000000000" pitchFamily="2" charset="2"/>
              </a:rPr>
              <a:t>The Wave </a:t>
            </a:r>
            <a:r>
              <a:rPr lang="en-US" b="1" dirty="0" smtClean="0">
                <a:effectLst>
                  <a:outerShdw blurRad="38100" dist="38100" dir="2700000" algn="tl">
                    <a:srgbClr val="000000">
                      <a:alpha val="43137"/>
                    </a:srgbClr>
                  </a:outerShdw>
                </a:effectLst>
                <a:sym typeface="Wingdings" panose="05000000000000000000" pitchFamily="2" charset="2"/>
              </a:rPr>
              <a:t> Reporting tab </a:t>
            </a:r>
            <a:r>
              <a:rPr lang="en-US" b="1" dirty="0">
                <a:effectLst>
                  <a:outerShdw blurRad="38100" dist="38100" dir="2700000" algn="tl">
                    <a:srgbClr val="000000">
                      <a:alpha val="43137"/>
                    </a:srgbClr>
                  </a:outerShdw>
                </a:effectLst>
                <a:sym typeface="Wingdings" panose="05000000000000000000" pitchFamily="2" charset="2"/>
              </a:rPr>
              <a:t></a:t>
            </a:r>
            <a:r>
              <a:rPr lang="en-US" b="1" dirty="0" smtClean="0">
                <a:effectLst>
                  <a:outerShdw blurRad="38100" dist="38100" dir="2700000" algn="tl">
                    <a:srgbClr val="000000">
                      <a:alpha val="43137"/>
                    </a:srgbClr>
                  </a:outerShdw>
                </a:effectLst>
                <a:sym typeface="Wingdings" panose="05000000000000000000" pitchFamily="2" charset="2"/>
              </a:rPr>
              <a:t> State Reporting Certification</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B2924FA-2645-B045-A27D-F498785E1354}" type="slidenum">
              <a:rPr lang="en-US" smtClean="0"/>
              <a:t>10</a:t>
            </a:fld>
            <a:endParaRPr lang="en-US" dirty="0"/>
          </a:p>
        </p:txBody>
      </p:sp>
      <p:pic>
        <p:nvPicPr>
          <p:cNvPr id="5" name="Content Placeholder 4"/>
          <p:cNvPicPr>
            <a:picLocks noGrp="1"/>
          </p:cNvPicPr>
          <p:nvPr>
            <p:ph idx="1"/>
          </p:nvPr>
        </p:nvPicPr>
        <p:blipFill>
          <a:blip r:embed="rId3"/>
          <a:stretch>
            <a:fillRect/>
          </a:stretch>
        </p:blipFill>
        <p:spPr>
          <a:xfrm>
            <a:off x="762000" y="1981200"/>
            <a:ext cx="10591801" cy="3886199"/>
          </a:xfrm>
          <a:prstGeom prst="rect">
            <a:avLst/>
          </a:prstGeom>
        </p:spPr>
      </p:pic>
      <p:pic>
        <p:nvPicPr>
          <p:cNvPr id="6" name="Picture 3" descr="MCj04315610000[1]"/>
          <p:cNvPicPr>
            <a:picLocks noChangeAspect="1" noChangeArrowheads="1"/>
          </p:cNvPicPr>
          <p:nvPr/>
        </p:nvPicPr>
        <p:blipFill>
          <a:blip r:embed="rId4" cstate="print"/>
          <a:srcRect/>
          <a:stretch>
            <a:fillRect/>
          </a:stretch>
        </p:blipFill>
        <p:spPr bwMode="auto">
          <a:xfrm rot="7158888">
            <a:off x="5298250" y="4002851"/>
            <a:ext cx="1066800" cy="1066800"/>
          </a:xfrm>
          <a:prstGeom prst="rect">
            <a:avLst/>
          </a:prstGeom>
          <a:noFill/>
          <a:ln w="9525">
            <a:noFill/>
            <a:miter lim="800000"/>
            <a:headEnd/>
            <a:tailEnd/>
          </a:ln>
        </p:spPr>
      </p:pic>
    </p:spTree>
    <p:extLst>
      <p:ext uri="{BB962C8B-B14F-4D97-AF65-F5344CB8AC3E}">
        <p14:creationId xmlns:p14="http://schemas.microsoft.com/office/powerpoint/2010/main" val="7840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658600" cy="1325563"/>
          </a:xfrm>
        </p:spPr>
        <p:txBody>
          <a:bodyPr/>
          <a:lstStyle/>
          <a:p>
            <a:r>
              <a:rPr lang="en-US" b="1" dirty="0" smtClean="0">
                <a:effectLst>
                  <a:outerShdw blurRad="38100" dist="38100" dir="2700000" algn="tl">
                    <a:srgbClr val="000000">
                      <a:alpha val="43137"/>
                    </a:srgbClr>
                  </a:outerShdw>
                </a:effectLst>
              </a:rPr>
              <a:t>State Reporting Certification Landing Page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B2924FA-2645-B045-A27D-F498785E1354}" type="slidenum">
              <a:rPr lang="en-US" smtClean="0"/>
              <a:t>11</a:t>
            </a:fld>
            <a:endParaRPr lang="en-US" dirty="0"/>
          </a:p>
        </p:txBody>
      </p:sp>
      <p:pic>
        <p:nvPicPr>
          <p:cNvPr id="5" name="Picture 4"/>
          <p:cNvPicPr/>
          <p:nvPr/>
        </p:nvPicPr>
        <p:blipFill>
          <a:blip r:embed="rId3"/>
          <a:stretch>
            <a:fillRect/>
          </a:stretch>
        </p:blipFill>
        <p:spPr>
          <a:xfrm>
            <a:off x="838204" y="1819349"/>
            <a:ext cx="10515597" cy="4357613"/>
          </a:xfrm>
          <a:prstGeom prst="rect">
            <a:avLst/>
          </a:prstGeom>
        </p:spPr>
      </p:pic>
      <p:sp>
        <p:nvSpPr>
          <p:cNvPr id="6" name="Oval 5"/>
          <p:cNvSpPr/>
          <p:nvPr/>
        </p:nvSpPr>
        <p:spPr>
          <a:xfrm>
            <a:off x="2819400" y="5203745"/>
            <a:ext cx="2209800" cy="68580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MCj04315610000[1]"/>
          <p:cNvPicPr>
            <a:picLocks noChangeAspect="1" noChangeArrowheads="1"/>
          </p:cNvPicPr>
          <p:nvPr/>
        </p:nvPicPr>
        <p:blipFill>
          <a:blip r:embed="rId4" cstate="print"/>
          <a:srcRect/>
          <a:stretch>
            <a:fillRect/>
          </a:stretch>
        </p:blipFill>
        <p:spPr bwMode="auto">
          <a:xfrm rot="711206">
            <a:off x="1594707" y="4965420"/>
            <a:ext cx="1068197" cy="1068197"/>
          </a:xfrm>
          <a:prstGeom prst="rect">
            <a:avLst/>
          </a:prstGeom>
          <a:noFill/>
          <a:ln w="9525">
            <a:noFill/>
            <a:miter lim="800000"/>
            <a:headEnd/>
            <a:tailEnd/>
          </a:ln>
        </p:spPr>
      </p:pic>
      <p:pic>
        <p:nvPicPr>
          <p:cNvPr id="8" name="Picture 3" descr="MCj04315610000[1]"/>
          <p:cNvPicPr>
            <a:picLocks noChangeAspect="1" noChangeArrowheads="1"/>
          </p:cNvPicPr>
          <p:nvPr/>
        </p:nvPicPr>
        <p:blipFill>
          <a:blip r:embed="rId4" cstate="print"/>
          <a:srcRect/>
          <a:stretch>
            <a:fillRect/>
          </a:stretch>
        </p:blipFill>
        <p:spPr bwMode="auto">
          <a:xfrm rot="4704725">
            <a:off x="10085022" y="1915748"/>
            <a:ext cx="1068197" cy="1068197"/>
          </a:xfrm>
          <a:prstGeom prst="rect">
            <a:avLst/>
          </a:prstGeom>
          <a:noFill/>
          <a:ln w="9525">
            <a:noFill/>
            <a:miter lim="800000"/>
            <a:headEnd/>
            <a:tailEnd/>
          </a:ln>
        </p:spPr>
      </p:pic>
    </p:spTree>
    <p:extLst>
      <p:ext uri="{BB962C8B-B14F-4D97-AF65-F5344CB8AC3E}">
        <p14:creationId xmlns:p14="http://schemas.microsoft.com/office/powerpoint/2010/main" val="34676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10515600" cy="1325563"/>
          </a:xfrm>
        </p:spPr>
        <p:txBody>
          <a:bodyPr/>
          <a:lstStyle/>
          <a:p>
            <a:r>
              <a:rPr lang="en-US" b="1" dirty="0" err="1" smtClean="0">
                <a:effectLst>
                  <a:outerShdw blurRad="38100" dist="38100" dir="2700000" algn="tl">
                    <a:srgbClr val="000000">
                      <a:alpha val="43137"/>
                    </a:srgbClr>
                  </a:outerShdw>
                </a:effectLst>
              </a:rPr>
              <a:t>PreCode</a:t>
            </a:r>
            <a:r>
              <a:rPr lang="en-US" dirty="0" smtClean="0"/>
              <a:t> </a:t>
            </a:r>
            <a:r>
              <a:rPr lang="en-US" b="1" dirty="0">
                <a:effectLst>
                  <a:outerShdw blurRad="38100" dist="38100" dir="2700000" algn="tl">
                    <a:srgbClr val="000000">
                      <a:alpha val="43137"/>
                    </a:srgbClr>
                  </a:outerShdw>
                </a:effectLst>
              </a:rPr>
              <a:t>Application Status</a:t>
            </a:r>
          </a:p>
        </p:txBody>
      </p:sp>
      <p:sp>
        <p:nvSpPr>
          <p:cNvPr id="4" name="Slide Number Placeholder 3"/>
          <p:cNvSpPr>
            <a:spLocks noGrp="1"/>
          </p:cNvSpPr>
          <p:nvPr>
            <p:ph type="sldNum" sz="quarter" idx="12"/>
          </p:nvPr>
        </p:nvSpPr>
        <p:spPr/>
        <p:txBody>
          <a:bodyPr/>
          <a:lstStyle/>
          <a:p>
            <a:fld id="{0B2924FA-2645-B045-A27D-F498785E1354}" type="slidenum">
              <a:rPr lang="en-US" smtClean="0"/>
              <a:t>12</a:t>
            </a:fld>
            <a:endParaRPr lang="en-US" dirty="0"/>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47800"/>
            <a:ext cx="9096026"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35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600" y="4539757"/>
            <a:ext cx="914399"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95302" y="354884"/>
            <a:ext cx="11201396" cy="1325563"/>
          </a:xfrm>
        </p:spPr>
        <p:txBody>
          <a:bodyPr/>
          <a:lstStyle/>
          <a:p>
            <a:r>
              <a:rPr lang="en-US" b="1" dirty="0" smtClean="0">
                <a:effectLst>
                  <a:outerShdw blurRad="38100" dist="38100" dir="2700000" algn="tl">
                    <a:srgbClr val="000000">
                      <a:alpha val="43137"/>
                    </a:srgbClr>
                  </a:outerShdw>
                </a:effectLst>
              </a:rPr>
              <a:t>District &amp; Site Certification/Confirmation</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B2924FA-2645-B045-A27D-F498785E1354}" type="slidenum">
              <a:rPr lang="en-US" smtClean="0"/>
              <a:t>13</a:t>
            </a:fld>
            <a:endParaRPr lang="en-US" dirty="0"/>
          </a:p>
        </p:txBody>
      </p:sp>
      <p:pic>
        <p:nvPicPr>
          <p:cNvPr id="5" name="Content Placeholder 4"/>
          <p:cNvPicPr>
            <a:picLocks noGrp="1"/>
          </p:cNvPicPr>
          <p:nvPr>
            <p:ph idx="1"/>
          </p:nvPr>
        </p:nvPicPr>
        <p:blipFill>
          <a:blip r:embed="rId4"/>
          <a:stretch>
            <a:fillRect/>
          </a:stretch>
        </p:blipFill>
        <p:spPr>
          <a:xfrm>
            <a:off x="838200" y="1862396"/>
            <a:ext cx="10515600" cy="4277795"/>
          </a:xfrm>
          <a:prstGeom prst="rect">
            <a:avLst/>
          </a:prstGeom>
        </p:spPr>
      </p:pic>
      <p:pic>
        <p:nvPicPr>
          <p:cNvPr id="6" name="Picture 3" descr="MCj04315610000[1]"/>
          <p:cNvPicPr>
            <a:picLocks noChangeAspect="1" noChangeArrowheads="1"/>
          </p:cNvPicPr>
          <p:nvPr/>
        </p:nvPicPr>
        <p:blipFill>
          <a:blip r:embed="rId5" cstate="print"/>
          <a:srcRect/>
          <a:stretch>
            <a:fillRect/>
          </a:stretch>
        </p:blipFill>
        <p:spPr bwMode="auto">
          <a:xfrm rot="826180">
            <a:off x="2064889" y="4461498"/>
            <a:ext cx="751966" cy="1068197"/>
          </a:xfrm>
          <a:prstGeom prst="rect">
            <a:avLst/>
          </a:prstGeom>
          <a:noFill/>
          <a:ln w="9525">
            <a:noFill/>
            <a:miter lim="800000"/>
            <a:headEnd/>
            <a:tailEnd/>
          </a:ln>
        </p:spPr>
      </p:pic>
      <p:pic>
        <p:nvPicPr>
          <p:cNvPr id="7" name="Picture 3" descr="MCj04315610000[1]"/>
          <p:cNvPicPr>
            <a:picLocks noChangeAspect="1" noChangeArrowheads="1"/>
          </p:cNvPicPr>
          <p:nvPr/>
        </p:nvPicPr>
        <p:blipFill>
          <a:blip r:embed="rId5" cstate="print"/>
          <a:srcRect/>
          <a:stretch>
            <a:fillRect/>
          </a:stretch>
        </p:blipFill>
        <p:spPr bwMode="auto">
          <a:xfrm rot="5400000">
            <a:off x="10901616" y="4019404"/>
            <a:ext cx="751966" cy="1068197"/>
          </a:xfrm>
          <a:prstGeom prst="rect">
            <a:avLst/>
          </a:prstGeom>
          <a:noFill/>
          <a:ln w="9525">
            <a:noFill/>
            <a:miter lim="800000"/>
            <a:headEnd/>
            <a:tailEnd/>
          </a:ln>
        </p:spPr>
      </p:pic>
      <p:pic>
        <p:nvPicPr>
          <p:cNvPr id="8" name="Picture 3" descr="MCj04315610000[1]"/>
          <p:cNvPicPr>
            <a:picLocks noChangeAspect="1" noChangeArrowheads="1"/>
          </p:cNvPicPr>
          <p:nvPr/>
        </p:nvPicPr>
        <p:blipFill>
          <a:blip r:embed="rId5" cstate="print"/>
          <a:srcRect/>
          <a:stretch>
            <a:fillRect/>
          </a:stretch>
        </p:blipFill>
        <p:spPr bwMode="auto">
          <a:xfrm rot="14874543">
            <a:off x="4181281" y="3728418"/>
            <a:ext cx="632298" cy="898203"/>
          </a:xfrm>
          <a:prstGeom prst="rect">
            <a:avLst/>
          </a:prstGeom>
          <a:noFill/>
          <a:ln w="9525">
            <a:noFill/>
            <a:miter lim="800000"/>
            <a:headEnd/>
            <a:tailEnd/>
          </a:ln>
        </p:spPr>
      </p:pic>
      <p:pic>
        <p:nvPicPr>
          <p:cNvPr id="12" name="Picture 3" descr="MCj04315610000[1]"/>
          <p:cNvPicPr>
            <a:picLocks noChangeAspect="1" noChangeArrowheads="1"/>
          </p:cNvPicPr>
          <p:nvPr/>
        </p:nvPicPr>
        <p:blipFill>
          <a:blip r:embed="rId5" cstate="print"/>
          <a:srcRect/>
          <a:stretch>
            <a:fillRect/>
          </a:stretch>
        </p:blipFill>
        <p:spPr bwMode="auto">
          <a:xfrm rot="6928339">
            <a:off x="8387716" y="3892360"/>
            <a:ext cx="751966" cy="1068197"/>
          </a:xfrm>
          <a:prstGeom prst="rect">
            <a:avLst/>
          </a:prstGeom>
          <a:noFill/>
          <a:ln w="9525">
            <a:noFill/>
            <a:miter lim="800000"/>
            <a:headEnd/>
            <a:tailEnd/>
          </a:ln>
        </p:spPr>
      </p:pic>
    </p:spTree>
    <p:extLst>
      <p:ext uri="{BB962C8B-B14F-4D97-AF65-F5344CB8AC3E}">
        <p14:creationId xmlns:p14="http://schemas.microsoft.com/office/powerpoint/2010/main" val="38406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a:t>
            </a:r>
            <a:r>
              <a:rPr lang="en-US" b="1" dirty="0" smtClean="0">
                <a:effectLst>
                  <a:outerShdw blurRad="38100" dist="38100" dir="2700000" algn="tl">
                    <a:srgbClr val="000000">
                      <a:alpha val="43137"/>
                    </a:srgbClr>
                  </a:outerShdw>
                </a:effectLst>
              </a:rPr>
              <a:t>re-code First Glimpse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B2924FA-2645-B045-A27D-F498785E1354}" type="slidenum">
              <a:rPr lang="en-US" smtClean="0"/>
              <a:t>14</a:t>
            </a:fld>
            <a:endParaRPr lang="en-US" dirty="0"/>
          </a:p>
        </p:txBody>
      </p:sp>
      <p:pic>
        <p:nvPicPr>
          <p:cNvPr id="5" name="Picture 4"/>
          <p:cNvPicPr/>
          <p:nvPr/>
        </p:nvPicPr>
        <p:blipFill>
          <a:blip r:embed="rId3"/>
          <a:stretch>
            <a:fillRect/>
          </a:stretch>
        </p:blipFill>
        <p:spPr>
          <a:xfrm>
            <a:off x="821171" y="1825625"/>
            <a:ext cx="10532630" cy="4351338"/>
          </a:xfrm>
          <a:prstGeom prst="rect">
            <a:avLst/>
          </a:prstGeom>
        </p:spPr>
      </p:pic>
      <p:sp>
        <p:nvSpPr>
          <p:cNvPr id="7" name="Oval 6"/>
          <p:cNvSpPr/>
          <p:nvPr/>
        </p:nvSpPr>
        <p:spPr>
          <a:xfrm>
            <a:off x="821170" y="3505200"/>
            <a:ext cx="7560829"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MCj04315610000[1]"/>
          <p:cNvPicPr>
            <a:picLocks noChangeAspect="1" noChangeArrowheads="1"/>
          </p:cNvPicPr>
          <p:nvPr/>
        </p:nvPicPr>
        <p:blipFill>
          <a:blip r:embed="rId4" cstate="print"/>
          <a:srcRect/>
          <a:stretch>
            <a:fillRect/>
          </a:stretch>
        </p:blipFill>
        <p:spPr bwMode="auto">
          <a:xfrm rot="5400000">
            <a:off x="1811015" y="3135028"/>
            <a:ext cx="740343" cy="740343"/>
          </a:xfrm>
          <a:prstGeom prst="rect">
            <a:avLst/>
          </a:prstGeom>
          <a:noFill/>
          <a:ln w="9525">
            <a:noFill/>
            <a:miter lim="800000"/>
            <a:headEnd/>
            <a:tailEnd/>
          </a:ln>
        </p:spPr>
      </p:pic>
      <p:pic>
        <p:nvPicPr>
          <p:cNvPr id="9" name="Picture 3" descr="MCj04315610000[1]"/>
          <p:cNvPicPr>
            <a:picLocks noChangeAspect="1" noChangeArrowheads="1"/>
          </p:cNvPicPr>
          <p:nvPr/>
        </p:nvPicPr>
        <p:blipFill>
          <a:blip r:embed="rId4" cstate="print"/>
          <a:srcRect/>
          <a:stretch>
            <a:fillRect/>
          </a:stretch>
        </p:blipFill>
        <p:spPr bwMode="auto">
          <a:xfrm rot="5400000">
            <a:off x="4142462" y="3073982"/>
            <a:ext cx="740343" cy="740343"/>
          </a:xfrm>
          <a:prstGeom prst="rect">
            <a:avLst/>
          </a:prstGeom>
          <a:noFill/>
          <a:ln w="9525">
            <a:noFill/>
            <a:miter lim="800000"/>
            <a:headEnd/>
            <a:tailEnd/>
          </a:ln>
        </p:spPr>
      </p:pic>
      <p:pic>
        <p:nvPicPr>
          <p:cNvPr id="10" name="Picture 3" descr="MCj04315610000[1]"/>
          <p:cNvPicPr>
            <a:picLocks noChangeAspect="1" noChangeArrowheads="1"/>
          </p:cNvPicPr>
          <p:nvPr/>
        </p:nvPicPr>
        <p:blipFill>
          <a:blip r:embed="rId4" cstate="print"/>
          <a:srcRect/>
          <a:stretch>
            <a:fillRect/>
          </a:stretch>
        </p:blipFill>
        <p:spPr bwMode="auto">
          <a:xfrm rot="5400000">
            <a:off x="5619503" y="3065512"/>
            <a:ext cx="740343" cy="740343"/>
          </a:xfrm>
          <a:prstGeom prst="rect">
            <a:avLst/>
          </a:prstGeom>
          <a:noFill/>
          <a:ln w="9525">
            <a:noFill/>
            <a:miter lim="800000"/>
            <a:headEnd/>
            <a:tailEnd/>
          </a:ln>
        </p:spPr>
      </p:pic>
    </p:spTree>
    <p:extLst>
      <p:ext uri="{BB962C8B-B14F-4D97-AF65-F5344CB8AC3E}">
        <p14:creationId xmlns:p14="http://schemas.microsoft.com/office/powerpoint/2010/main" val="17551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277600" cy="1325563"/>
          </a:xfrm>
        </p:spPr>
        <p:txBody>
          <a:bodyPr>
            <a:normAutofit/>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Header Row for the Final Report</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B2924FA-2645-B045-A27D-F498785E1354}" type="slidenum">
              <a:rPr lang="en-US" smtClean="0"/>
              <a:t>15</a:t>
            </a:fld>
            <a:endParaRPr lang="en-US" dirty="0"/>
          </a:p>
        </p:txBody>
      </p:sp>
      <p:pic>
        <p:nvPicPr>
          <p:cNvPr id="5" name="Content Placeholder 4"/>
          <p:cNvPicPr>
            <a:picLocks noGrp="1"/>
          </p:cNvPicPr>
          <p:nvPr>
            <p:ph idx="1"/>
          </p:nvPr>
        </p:nvPicPr>
        <p:blipFill>
          <a:blip r:embed="rId3"/>
          <a:stretch>
            <a:fillRect/>
          </a:stretch>
        </p:blipFill>
        <p:spPr>
          <a:xfrm>
            <a:off x="0" y="2209800"/>
            <a:ext cx="12192000" cy="3048000"/>
          </a:xfrm>
          <a:prstGeom prst="rect">
            <a:avLst/>
          </a:prstGeom>
        </p:spPr>
      </p:pic>
    </p:spTree>
    <p:extLst>
      <p:ext uri="{BB962C8B-B14F-4D97-AF65-F5344CB8AC3E}">
        <p14:creationId xmlns:p14="http://schemas.microsoft.com/office/powerpoint/2010/main" val="336471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Export Options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B2924FA-2645-B045-A27D-F498785E1354}" type="slidenum">
              <a:rPr lang="en-US" smtClean="0"/>
              <a:t>16</a:t>
            </a:fld>
            <a:endParaRPr lang="en-US" dirty="0"/>
          </a:p>
        </p:txBody>
      </p:sp>
      <p:pic>
        <p:nvPicPr>
          <p:cNvPr id="5" name="Picture 4"/>
          <p:cNvPicPr/>
          <p:nvPr/>
        </p:nvPicPr>
        <p:blipFill>
          <a:blip r:embed="rId3"/>
          <a:stretch>
            <a:fillRect/>
          </a:stretch>
        </p:blipFill>
        <p:spPr>
          <a:xfrm>
            <a:off x="834618" y="1447800"/>
            <a:ext cx="10744196" cy="1306738"/>
          </a:xfrm>
          <a:prstGeom prst="rect">
            <a:avLst/>
          </a:prstGeom>
        </p:spPr>
      </p:pic>
      <p:pic>
        <p:nvPicPr>
          <p:cNvPr id="6" name="Picture 5"/>
          <p:cNvPicPr/>
          <p:nvPr/>
        </p:nvPicPr>
        <p:blipFill>
          <a:blip r:embed="rId4"/>
          <a:stretch>
            <a:fillRect/>
          </a:stretch>
        </p:blipFill>
        <p:spPr>
          <a:xfrm>
            <a:off x="872716" y="2783225"/>
            <a:ext cx="10668000" cy="3181827"/>
          </a:xfrm>
          <a:prstGeom prst="rect">
            <a:avLst/>
          </a:prstGeom>
        </p:spPr>
      </p:pic>
      <p:sp>
        <p:nvSpPr>
          <p:cNvPr id="8" name="Down Arrow 7"/>
          <p:cNvSpPr/>
          <p:nvPr/>
        </p:nvSpPr>
        <p:spPr>
          <a:xfrm>
            <a:off x="10896600" y="1524000"/>
            <a:ext cx="644116"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87000" y="1216223"/>
            <a:ext cx="1905000" cy="307777"/>
          </a:xfrm>
          <a:prstGeom prst="rect">
            <a:avLst/>
          </a:prstGeom>
          <a:noFill/>
        </p:spPr>
        <p:txBody>
          <a:bodyPr wrap="square" rtlCol="0">
            <a:spAutoFit/>
          </a:bodyPr>
          <a:lstStyle/>
          <a:p>
            <a:r>
              <a:rPr lang="en-US" sz="1400" b="1" dirty="0" smtClean="0"/>
              <a:t>Export in .CSV or .XLXS</a:t>
            </a:r>
            <a:endParaRPr lang="en-US" sz="1400" b="1" dirty="0"/>
          </a:p>
        </p:txBody>
      </p:sp>
      <p:sp>
        <p:nvSpPr>
          <p:cNvPr id="10" name="Oval 9"/>
          <p:cNvSpPr/>
          <p:nvPr/>
        </p:nvSpPr>
        <p:spPr>
          <a:xfrm>
            <a:off x="6400800" y="4648200"/>
            <a:ext cx="1066800" cy="53340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618652" y="4633408"/>
            <a:ext cx="604221"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92163" y="4633408"/>
            <a:ext cx="4572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256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Landing Page </a:t>
            </a:r>
            <a:r>
              <a:rPr lang="en-US" b="1" dirty="0" smtClean="0">
                <a:effectLst>
                  <a:outerShdw blurRad="38100" dist="38100" dir="2700000" algn="tl">
                    <a:srgbClr val="000000">
                      <a:alpha val="43137"/>
                    </a:srgbClr>
                  </a:outerShdw>
                </a:effectLst>
                <a:sym typeface="Wingdings" panose="05000000000000000000" pitchFamily="2" charset="2"/>
              </a:rPr>
              <a:t> Find Missing Students</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B2924FA-2645-B045-A27D-F498785E1354}" type="slidenum">
              <a:rPr lang="en-US" smtClean="0"/>
              <a:t>17</a:t>
            </a:fld>
            <a:endParaRPr lang="en-US" dirty="0"/>
          </a:p>
        </p:txBody>
      </p:sp>
      <p:pic>
        <p:nvPicPr>
          <p:cNvPr id="5" name="Content Placeholder 4"/>
          <p:cNvPicPr>
            <a:picLocks noGrp="1"/>
          </p:cNvPicPr>
          <p:nvPr>
            <p:ph idx="1"/>
          </p:nvPr>
        </p:nvPicPr>
        <p:blipFill rotWithShape="1">
          <a:blip r:embed="rId3"/>
          <a:srcRect b="22614"/>
          <a:stretch/>
        </p:blipFill>
        <p:spPr>
          <a:xfrm>
            <a:off x="829236" y="3405825"/>
            <a:ext cx="10515600" cy="2156775"/>
          </a:xfrm>
          <a:prstGeom prst="rect">
            <a:avLst/>
          </a:prstGeom>
        </p:spPr>
      </p:pic>
      <p:pic>
        <p:nvPicPr>
          <p:cNvPr id="6" name="Picture 5"/>
          <p:cNvPicPr/>
          <p:nvPr/>
        </p:nvPicPr>
        <p:blipFill rotWithShape="1">
          <a:blip r:embed="rId4"/>
          <a:srcRect t="26341" b="33382"/>
          <a:stretch/>
        </p:blipFill>
        <p:spPr>
          <a:xfrm>
            <a:off x="812206" y="1653225"/>
            <a:ext cx="10532630" cy="1752600"/>
          </a:xfrm>
          <a:prstGeom prst="rect">
            <a:avLst/>
          </a:prstGeom>
          <a:ln>
            <a:solidFill>
              <a:srgbClr val="FF0000"/>
            </a:solidFill>
          </a:ln>
        </p:spPr>
      </p:pic>
      <p:pic>
        <p:nvPicPr>
          <p:cNvPr id="9" name="Picture 3" descr="MCj04315610000[1]"/>
          <p:cNvPicPr>
            <a:picLocks noChangeAspect="1" noChangeArrowheads="1"/>
          </p:cNvPicPr>
          <p:nvPr/>
        </p:nvPicPr>
        <p:blipFill>
          <a:blip r:embed="rId5" cstate="print"/>
          <a:srcRect/>
          <a:stretch>
            <a:fillRect/>
          </a:stretch>
        </p:blipFill>
        <p:spPr bwMode="auto">
          <a:xfrm rot="5400000">
            <a:off x="5562600" y="1689317"/>
            <a:ext cx="740343" cy="740343"/>
          </a:xfrm>
          <a:prstGeom prst="rect">
            <a:avLst/>
          </a:prstGeom>
          <a:noFill/>
          <a:ln w="9525">
            <a:noFill/>
            <a:miter lim="800000"/>
            <a:headEnd/>
            <a:tailEnd/>
          </a:ln>
        </p:spPr>
      </p:pic>
    </p:spTree>
    <p:extLst>
      <p:ext uri="{BB962C8B-B14F-4D97-AF65-F5344CB8AC3E}">
        <p14:creationId xmlns:p14="http://schemas.microsoft.com/office/powerpoint/2010/main" val="6653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1353800" cy="1325563"/>
          </a:xfrm>
        </p:spPr>
        <p:txBody>
          <a:bodyPr>
            <a:normAutofit/>
          </a:bodyPr>
          <a:lstStyle/>
          <a:p>
            <a:r>
              <a:rPr lang="en-US" b="1" dirty="0" smtClean="0">
                <a:effectLst>
                  <a:outerShdw blurRad="38100" dist="38100" dir="2700000" algn="tl">
                    <a:srgbClr val="000000">
                      <a:alpha val="43137"/>
                    </a:srgbClr>
                  </a:outerShdw>
                </a:effectLst>
              </a:rPr>
              <a:t>Find Missing Students </a:t>
            </a:r>
            <a:r>
              <a:rPr lang="en-US" b="1" dirty="0" smtClean="0">
                <a:effectLst>
                  <a:outerShdw blurRad="38100" dist="38100" dir="2700000" algn="tl">
                    <a:srgbClr val="000000">
                      <a:alpha val="43137"/>
                    </a:srgbClr>
                  </a:outerShdw>
                </a:effectLst>
                <a:sym typeface="Wingdings" panose="05000000000000000000" pitchFamily="2" charset="2"/>
              </a:rPr>
              <a:t> Scroll to the furthest right columns</a:t>
            </a:r>
            <a:endParaRPr lang="en-US"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B2924FA-2645-B045-A27D-F498785E1354}" type="slidenum">
              <a:rPr lang="en-US" smtClean="0"/>
              <a:t>18</a:t>
            </a:fld>
            <a:endParaRPr lang="en-US" dirty="0"/>
          </a:p>
        </p:txBody>
      </p:sp>
      <p:pic>
        <p:nvPicPr>
          <p:cNvPr id="5" name="Picture 4"/>
          <p:cNvPicPr/>
          <p:nvPr/>
        </p:nvPicPr>
        <p:blipFill>
          <a:blip r:embed="rId3"/>
          <a:stretch>
            <a:fillRect/>
          </a:stretch>
        </p:blipFill>
        <p:spPr>
          <a:xfrm>
            <a:off x="943090" y="1825625"/>
            <a:ext cx="4848109" cy="2375694"/>
          </a:xfrm>
          <a:prstGeom prst="rect">
            <a:avLst/>
          </a:prstGeom>
        </p:spPr>
      </p:pic>
    </p:spTree>
    <p:extLst>
      <p:ext uri="{BB962C8B-B14F-4D97-AF65-F5344CB8AC3E}">
        <p14:creationId xmlns:p14="http://schemas.microsoft.com/office/powerpoint/2010/main" val="3861684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3" y="152400"/>
            <a:ext cx="10515600" cy="1096963"/>
          </a:xfrm>
        </p:spPr>
        <p:txBody>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Updates 2017-18</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066800"/>
            <a:ext cx="11125200" cy="5105400"/>
          </a:xfrm>
        </p:spPr>
        <p:txBody>
          <a:bodyPr>
            <a:normAutofit/>
          </a:bodyPr>
          <a:lstStyle/>
          <a:p>
            <a:r>
              <a:rPr lang="en-US" sz="2750" dirty="0"/>
              <a:t>One </a:t>
            </a:r>
            <a:r>
              <a:rPr lang="en-US" sz="2750" dirty="0" err="1" smtClean="0"/>
              <a:t>precode</a:t>
            </a:r>
            <a:r>
              <a:rPr lang="en-US" sz="2750" dirty="0" smtClean="0"/>
              <a:t> </a:t>
            </a:r>
            <a:r>
              <a:rPr lang="en-US" sz="2750" dirty="0"/>
              <a:t>Application for all state </a:t>
            </a:r>
            <a:r>
              <a:rPr lang="en-US" sz="2750" dirty="0" smtClean="0"/>
              <a:t>tests, including SAT/ACT.</a:t>
            </a:r>
          </a:p>
          <a:p>
            <a:r>
              <a:rPr lang="en-US" sz="2750" dirty="0" err="1" smtClean="0"/>
              <a:t>Precode</a:t>
            </a:r>
            <a:r>
              <a:rPr lang="en-US" sz="2750" dirty="0" smtClean="0"/>
              <a:t> information may be updated until </a:t>
            </a:r>
            <a:r>
              <a:rPr lang="en-US" sz="2750" b="1" dirty="0" smtClean="0">
                <a:effectLst>
                  <a:outerShdw blurRad="38100" dist="38100" dir="2700000" algn="tl">
                    <a:srgbClr val="000000">
                      <a:alpha val="43137"/>
                    </a:srgbClr>
                  </a:outerShdw>
                </a:effectLst>
              </a:rPr>
              <a:t>January 23, 2018 @11:59 p.m.</a:t>
            </a:r>
          </a:p>
          <a:p>
            <a:r>
              <a:rPr lang="en-US" sz="2750" dirty="0" smtClean="0"/>
              <a:t>Student labels will be sent to schools with testing materials. </a:t>
            </a:r>
          </a:p>
          <a:p>
            <a:r>
              <a:rPr lang="en-US" sz="2750" dirty="0" smtClean="0"/>
              <a:t>IEP/504 status, Large </a:t>
            </a:r>
            <a:r>
              <a:rPr lang="en-US" sz="2750" dirty="0"/>
              <a:t>Print, Paper/Pencil, and Braille will be populated directly from </a:t>
            </a:r>
            <a:r>
              <a:rPr lang="en-US" sz="2750" dirty="0" err="1" smtClean="0"/>
              <a:t>EdPlan</a:t>
            </a:r>
            <a:r>
              <a:rPr lang="en-US" sz="2750" dirty="0" smtClean="0"/>
              <a:t>.</a:t>
            </a:r>
          </a:p>
          <a:p>
            <a:r>
              <a:rPr lang="en-US" sz="2750" dirty="0" smtClean="0"/>
              <a:t>OAAP status will be populated from the DLM upload.</a:t>
            </a:r>
          </a:p>
          <a:p>
            <a:pPr marL="0" indent="0">
              <a:buNone/>
            </a:pPr>
            <a:endParaRPr lang="en-US" dirty="0" smtClean="0"/>
          </a:p>
        </p:txBody>
      </p:sp>
      <p:sp>
        <p:nvSpPr>
          <p:cNvPr id="4" name="Slide Number Placeholder 3"/>
          <p:cNvSpPr>
            <a:spLocks noGrp="1"/>
          </p:cNvSpPr>
          <p:nvPr>
            <p:ph type="sldNum" sz="quarter" idx="12"/>
          </p:nvPr>
        </p:nvSpPr>
        <p:spPr>
          <a:xfrm>
            <a:off x="8610601" y="6356352"/>
            <a:ext cx="2743200" cy="365125"/>
          </a:xfrm>
        </p:spPr>
        <p:txBody>
          <a:bodyPr/>
          <a:lstStyle/>
          <a:p>
            <a:fld id="{0B2924FA-2645-B045-A27D-F498785E1354}" type="slidenum">
              <a:rPr lang="en-US" smtClean="0"/>
              <a:t>2</a:t>
            </a:fld>
            <a:endParaRPr lang="en-US" dirty="0"/>
          </a:p>
        </p:txBody>
      </p:sp>
    </p:spTree>
    <p:extLst>
      <p:ext uri="{BB962C8B-B14F-4D97-AF65-F5344CB8AC3E}">
        <p14:creationId xmlns:p14="http://schemas.microsoft.com/office/powerpoint/2010/main" val="290784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3" y="152400"/>
            <a:ext cx="10515600" cy="1096963"/>
          </a:xfrm>
        </p:spPr>
        <p:txBody>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Updates 2017-18</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066800"/>
            <a:ext cx="11125200" cy="5105400"/>
          </a:xfrm>
        </p:spPr>
        <p:txBody>
          <a:bodyPr>
            <a:normAutofit lnSpcReduction="10000"/>
          </a:bodyPr>
          <a:lstStyle/>
          <a:p>
            <a:r>
              <a:rPr lang="en-US" dirty="0" smtClean="0"/>
              <a:t>The following fields must be certified in </a:t>
            </a:r>
            <a:r>
              <a:rPr lang="en-US" dirty="0" err="1" smtClean="0"/>
              <a:t>precode</a:t>
            </a:r>
            <a:r>
              <a:rPr lang="en-US" dirty="0" smtClean="0"/>
              <a:t> as accurate by districts:</a:t>
            </a:r>
          </a:p>
          <a:p>
            <a:pPr lvl="1"/>
            <a:r>
              <a:rPr lang="en-US" dirty="0" smtClean="0"/>
              <a:t>STN</a:t>
            </a:r>
          </a:p>
          <a:p>
            <a:pPr lvl="2"/>
            <a:r>
              <a:rPr lang="en-US" dirty="0" smtClean="0"/>
              <a:t>Check the STN wizard to ensure there are ‘No Issues’ with the Data Validation Wizard, STN Wizard, or Ownership Wizard.  Students flagged with issues will not populate into </a:t>
            </a:r>
            <a:r>
              <a:rPr lang="en-US" dirty="0" err="1" smtClean="0"/>
              <a:t>precode</a:t>
            </a:r>
            <a:r>
              <a:rPr lang="en-US" dirty="0" smtClean="0"/>
              <a:t> until those issues are resolved.</a:t>
            </a:r>
          </a:p>
          <a:p>
            <a:pPr lvl="1"/>
            <a:r>
              <a:rPr lang="en-US" dirty="0" smtClean="0"/>
              <a:t>First, Last Name</a:t>
            </a:r>
          </a:p>
          <a:p>
            <a:pPr lvl="1"/>
            <a:r>
              <a:rPr lang="en-US" dirty="0" smtClean="0"/>
              <a:t>Birthdate</a:t>
            </a:r>
          </a:p>
          <a:p>
            <a:pPr lvl="1"/>
            <a:r>
              <a:rPr lang="en-US" dirty="0" smtClean="0"/>
              <a:t>ELL status</a:t>
            </a:r>
          </a:p>
          <a:p>
            <a:pPr lvl="2"/>
            <a:r>
              <a:rPr lang="en-US" dirty="0" smtClean="0"/>
              <a:t>Accommodations</a:t>
            </a:r>
            <a:r>
              <a:rPr lang="en-US" dirty="0"/>
              <a:t>, including Spanish forms, requiring paper/pencil tests for ELL students will require an additional orders process through Measured Progress.  Students will be pre-coded as Online </a:t>
            </a:r>
            <a:r>
              <a:rPr lang="en-US" dirty="0" smtClean="0"/>
              <a:t>testers (Grades 6-8 &amp; 11).</a:t>
            </a:r>
            <a:endParaRPr lang="en-US" dirty="0"/>
          </a:p>
          <a:p>
            <a:pPr lvl="1"/>
            <a:r>
              <a:rPr lang="en-US" dirty="0" smtClean="0"/>
              <a:t>IEP/504 status (EdPlan</a:t>
            </a:r>
            <a:r>
              <a:rPr lang="en-US" dirty="0"/>
              <a:t> </a:t>
            </a:r>
            <a:r>
              <a:rPr lang="en-US" dirty="0" smtClean="0"/>
              <a:t>must be correct)</a:t>
            </a:r>
          </a:p>
          <a:p>
            <a:pPr lvl="2"/>
            <a:r>
              <a:rPr lang="en-US" dirty="0" smtClean="0"/>
              <a:t>Braille</a:t>
            </a:r>
          </a:p>
          <a:p>
            <a:pPr lvl="2"/>
            <a:r>
              <a:rPr lang="en-US" dirty="0" smtClean="0"/>
              <a:t>Large Print</a:t>
            </a:r>
          </a:p>
          <a:p>
            <a:pPr lvl="2"/>
            <a:r>
              <a:rPr lang="en-US" dirty="0" smtClean="0"/>
              <a:t>Paper/Pencil</a:t>
            </a:r>
          </a:p>
          <a:p>
            <a:pPr lvl="1"/>
            <a:r>
              <a:rPr lang="en-US" dirty="0" smtClean="0"/>
              <a:t>Grade</a:t>
            </a:r>
          </a:p>
          <a:p>
            <a:pPr marL="457200" lvl="1" indent="0">
              <a:buNone/>
            </a:pPr>
            <a:endParaRPr lang="en-US" dirty="0"/>
          </a:p>
          <a:p>
            <a:endParaRPr lang="en-US" dirty="0" smtClean="0"/>
          </a:p>
        </p:txBody>
      </p:sp>
      <p:sp>
        <p:nvSpPr>
          <p:cNvPr id="4" name="Slide Number Placeholder 3"/>
          <p:cNvSpPr>
            <a:spLocks noGrp="1"/>
          </p:cNvSpPr>
          <p:nvPr>
            <p:ph type="sldNum" sz="quarter" idx="12"/>
          </p:nvPr>
        </p:nvSpPr>
        <p:spPr>
          <a:xfrm>
            <a:off x="8610601" y="6356352"/>
            <a:ext cx="2743200" cy="365125"/>
          </a:xfrm>
        </p:spPr>
        <p:txBody>
          <a:bodyPr/>
          <a:lstStyle/>
          <a:p>
            <a:fld id="{0B2924FA-2645-B045-A27D-F498785E1354}" type="slidenum">
              <a:rPr lang="en-US" smtClean="0"/>
              <a:t>3</a:t>
            </a:fld>
            <a:endParaRPr lang="en-US" dirty="0"/>
          </a:p>
        </p:txBody>
      </p:sp>
    </p:spTree>
    <p:extLst>
      <p:ext uri="{BB962C8B-B14F-4D97-AF65-F5344CB8AC3E}">
        <p14:creationId xmlns:p14="http://schemas.microsoft.com/office/powerpoint/2010/main" val="380465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2924FA-2645-B045-A27D-F498785E1354}" type="slidenum">
              <a:rPr lang="en-US" smtClean="0"/>
              <a:t>4</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914400" y="390525"/>
            <a:ext cx="10309484" cy="5286375"/>
          </a:xfrm>
          <a:prstGeom prst="rect">
            <a:avLst/>
          </a:prstGeom>
        </p:spPr>
      </p:pic>
    </p:spTree>
    <p:extLst>
      <p:ext uri="{BB962C8B-B14F-4D97-AF65-F5344CB8AC3E}">
        <p14:creationId xmlns:p14="http://schemas.microsoft.com/office/powerpoint/2010/main" val="265548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Precode</a:t>
            </a:r>
            <a:r>
              <a:rPr lang="en-US" b="1" dirty="0" smtClean="0">
                <a:effectLst>
                  <a:outerShdw blurRad="38100" dist="38100" dir="2700000" algn="tl">
                    <a:srgbClr val="000000">
                      <a:alpha val="43137"/>
                    </a:srgbClr>
                  </a:outerShdw>
                </a:effectLst>
              </a:rPr>
              <a:t> Exemptions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4" y="1447800"/>
            <a:ext cx="10515600" cy="4351338"/>
          </a:xfrm>
        </p:spPr>
        <p:txBody>
          <a:bodyPr>
            <a:normAutofit/>
          </a:bodyPr>
          <a:lstStyle/>
          <a:p>
            <a:pPr lvl="1">
              <a:buFont typeface="Wingdings" panose="05000000000000000000" pitchFamily="2" charset="2"/>
              <a:buChar char="ü"/>
            </a:pPr>
            <a:r>
              <a:rPr lang="en-US" sz="4000" dirty="0" smtClean="0"/>
              <a:t> There are no </a:t>
            </a:r>
            <a:r>
              <a:rPr lang="en-US" sz="4000" dirty="0" err="1" smtClean="0"/>
              <a:t>precode</a:t>
            </a:r>
            <a:r>
              <a:rPr lang="en-US" sz="4000" dirty="0" smtClean="0"/>
              <a:t> exemptions for the 2017-18 School Year.  </a:t>
            </a:r>
            <a:endParaRPr lang="en-US" sz="4000" dirty="0"/>
          </a:p>
        </p:txBody>
      </p:sp>
      <p:sp>
        <p:nvSpPr>
          <p:cNvPr id="4" name="Slide Number Placeholder 3"/>
          <p:cNvSpPr>
            <a:spLocks noGrp="1"/>
          </p:cNvSpPr>
          <p:nvPr>
            <p:ph type="sldNum" sz="quarter" idx="12"/>
          </p:nvPr>
        </p:nvSpPr>
        <p:spPr/>
        <p:txBody>
          <a:bodyPr/>
          <a:lstStyle/>
          <a:p>
            <a:fld id="{0B2924FA-2645-B045-A27D-F498785E1354}" type="slidenum">
              <a:rPr lang="en-US" smtClean="0"/>
              <a:t>5</a:t>
            </a:fld>
            <a:endParaRPr lang="en-US" dirty="0"/>
          </a:p>
        </p:txBody>
      </p:sp>
    </p:spTree>
    <p:extLst>
      <p:ext uri="{BB962C8B-B14F-4D97-AF65-F5344CB8AC3E}">
        <p14:creationId xmlns:p14="http://schemas.microsoft.com/office/powerpoint/2010/main" val="324121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Demographic Overlay File &amp; Report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4" y="1447800"/>
            <a:ext cx="10515600" cy="4729163"/>
          </a:xfrm>
        </p:spPr>
        <p:txBody>
          <a:bodyPr>
            <a:normAutofit fontScale="92500" lnSpcReduction="10000"/>
          </a:bodyPr>
          <a:lstStyle/>
          <a:p>
            <a:r>
              <a:rPr lang="en-US" dirty="0" smtClean="0"/>
              <a:t>The demographic overlay report will be submitted to the vendor one week after the testing window closes.</a:t>
            </a:r>
          </a:p>
          <a:p>
            <a:pPr lvl="1"/>
            <a:r>
              <a:rPr lang="en-US" dirty="0" smtClean="0"/>
              <a:t>Districts must certify the Demographic Overlay report by </a:t>
            </a:r>
            <a:r>
              <a:rPr lang="en-US" b="1" dirty="0" smtClean="0"/>
              <a:t>May 2, 2018 @ 11:59 p.m.</a:t>
            </a:r>
          </a:p>
          <a:p>
            <a:pPr lvl="1"/>
            <a:r>
              <a:rPr lang="en-US" b="1" dirty="0" smtClean="0"/>
              <a:t>Future </a:t>
            </a:r>
            <a:r>
              <a:rPr lang="en-US" dirty="0" smtClean="0"/>
              <a:t>Training will be provided regarding the Demographic Overlay Report.</a:t>
            </a:r>
            <a:endParaRPr lang="en-US" b="1" dirty="0" smtClean="0"/>
          </a:p>
          <a:p>
            <a:r>
              <a:rPr lang="en-US" dirty="0" smtClean="0"/>
              <a:t>Demographic information should be correct in the WAVE at all times:</a:t>
            </a:r>
          </a:p>
          <a:p>
            <a:pPr lvl="1"/>
            <a:r>
              <a:rPr lang="en-US" dirty="0" smtClean="0"/>
              <a:t>Gender, IEP/504, ELL, ELL 1</a:t>
            </a:r>
            <a:r>
              <a:rPr lang="en-US" baseline="30000" dirty="0" smtClean="0"/>
              <a:t>st</a:t>
            </a:r>
            <a:r>
              <a:rPr lang="en-US" dirty="0" smtClean="0"/>
              <a:t>/2</a:t>
            </a:r>
            <a:r>
              <a:rPr lang="en-US" baseline="30000" dirty="0" smtClean="0"/>
              <a:t>nd</a:t>
            </a:r>
            <a:r>
              <a:rPr lang="en-US" dirty="0" smtClean="0"/>
              <a:t> year proficient, Migrant, Title X (homeless)</a:t>
            </a:r>
          </a:p>
          <a:p>
            <a:pPr lvl="1"/>
            <a:r>
              <a:rPr lang="en-US" dirty="0" smtClean="0"/>
              <a:t>Economically Disadvantaged </a:t>
            </a:r>
          </a:p>
          <a:p>
            <a:pPr lvl="1"/>
            <a:r>
              <a:rPr lang="en-US" dirty="0" smtClean="0"/>
              <a:t>Ethnicity/Race</a:t>
            </a:r>
          </a:p>
          <a:p>
            <a:pPr lvl="1"/>
            <a:r>
              <a:rPr lang="en-US" dirty="0" smtClean="0"/>
              <a:t>Military</a:t>
            </a:r>
          </a:p>
          <a:p>
            <a:pPr lvl="1"/>
            <a:r>
              <a:rPr lang="en-US" dirty="0" smtClean="0"/>
              <a:t>Foster</a:t>
            </a:r>
          </a:p>
          <a:p>
            <a:pPr lvl="1"/>
            <a:r>
              <a:rPr lang="en-US" dirty="0" smtClean="0"/>
              <a:t>Most Recent Exit Date</a:t>
            </a:r>
          </a:p>
          <a:p>
            <a:pPr lvl="1"/>
            <a:r>
              <a:rPr lang="en-US" dirty="0" smtClean="0"/>
              <a:t>OCAS codes for students assigned to a particular teacher for the class reports.</a:t>
            </a:r>
          </a:p>
          <a:p>
            <a:pPr lvl="2"/>
            <a:r>
              <a:rPr lang="en-US" dirty="0" smtClean="0">
                <a:solidFill>
                  <a:srgbClr val="FF0000"/>
                </a:solidFill>
              </a:rPr>
              <a:t>This eliminates the need to do Class Header/Identification sheets.</a:t>
            </a:r>
            <a:endParaRPr lang="en-US" dirty="0"/>
          </a:p>
        </p:txBody>
      </p:sp>
      <p:sp>
        <p:nvSpPr>
          <p:cNvPr id="4" name="Slide Number Placeholder 3"/>
          <p:cNvSpPr>
            <a:spLocks noGrp="1"/>
          </p:cNvSpPr>
          <p:nvPr>
            <p:ph type="sldNum" sz="quarter" idx="12"/>
          </p:nvPr>
        </p:nvSpPr>
        <p:spPr/>
        <p:txBody>
          <a:bodyPr/>
          <a:lstStyle/>
          <a:p>
            <a:fld id="{0B2924FA-2645-B045-A27D-F498785E1354}" type="slidenum">
              <a:rPr lang="en-US" smtClean="0"/>
              <a:t>6</a:t>
            </a:fld>
            <a:endParaRPr lang="en-US" dirty="0"/>
          </a:p>
        </p:txBody>
      </p:sp>
    </p:spTree>
    <p:extLst>
      <p:ext uri="{BB962C8B-B14F-4D97-AF65-F5344CB8AC3E}">
        <p14:creationId xmlns:p14="http://schemas.microsoft.com/office/powerpoint/2010/main" val="351995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Data File Layout</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838204" y="1401851"/>
            <a:ext cx="9186427" cy="4541749"/>
          </a:xfrm>
          <a:prstGeom prst="rect">
            <a:avLst/>
          </a:prstGeom>
        </p:spPr>
      </p:pic>
      <p:sp>
        <p:nvSpPr>
          <p:cNvPr id="4" name="Slide Number Placeholder 3"/>
          <p:cNvSpPr>
            <a:spLocks noGrp="1"/>
          </p:cNvSpPr>
          <p:nvPr>
            <p:ph type="sldNum" sz="quarter" idx="12"/>
          </p:nvPr>
        </p:nvSpPr>
        <p:spPr/>
        <p:txBody>
          <a:bodyPr/>
          <a:lstStyle/>
          <a:p>
            <a:fld id="{0B2924FA-2645-B045-A27D-F498785E1354}" type="slidenum">
              <a:rPr lang="en-US" smtClean="0"/>
              <a:t>7</a:t>
            </a:fld>
            <a:endParaRPr lang="en-US" dirty="0"/>
          </a:p>
        </p:txBody>
      </p:sp>
    </p:spTree>
    <p:extLst>
      <p:ext uri="{BB962C8B-B14F-4D97-AF65-F5344CB8AC3E}">
        <p14:creationId xmlns:p14="http://schemas.microsoft.com/office/powerpoint/2010/main" val="1768654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1" y="6356352"/>
            <a:ext cx="2743200" cy="365125"/>
          </a:xfrm>
        </p:spPr>
        <p:txBody>
          <a:bodyPr/>
          <a:lstStyle/>
          <a:p>
            <a:fld id="{0B2924FA-2645-B045-A27D-F498785E1354}" type="slidenum">
              <a:rPr lang="en-US" smtClean="0"/>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2877800" cy="9105677"/>
          </a:xfrm>
          <a:prstGeom prst="rect">
            <a:avLst/>
          </a:prstGeom>
        </p:spPr>
      </p:pic>
      <p:sp>
        <p:nvSpPr>
          <p:cNvPr id="2" name="Title 1"/>
          <p:cNvSpPr>
            <a:spLocks noGrp="1"/>
          </p:cNvSpPr>
          <p:nvPr>
            <p:ph type="title"/>
          </p:nvPr>
        </p:nvSpPr>
        <p:spPr>
          <a:xfrm>
            <a:off x="914400" y="1447800"/>
            <a:ext cx="10668000" cy="4038600"/>
          </a:xfrm>
        </p:spPr>
        <p:txBody>
          <a:bodyPr>
            <a:normAutofit fontScale="90000"/>
          </a:bodyPr>
          <a:lstStyle/>
          <a:p>
            <a:pPr algn="ctr"/>
            <a:r>
              <a:rPr lang="en-US" sz="7200" b="1" dirty="0">
                <a:solidFill>
                  <a:schemeClr val="bg1"/>
                </a:solidFill>
                <a:effectLst>
                  <a:outerShdw blurRad="38100" dist="38100" dir="2700000" algn="tl">
                    <a:srgbClr val="000000">
                      <a:alpha val="43137"/>
                    </a:srgbClr>
                  </a:outerShdw>
                </a:effectLst>
              </a:rPr>
              <a:t>The Road </a:t>
            </a:r>
            <a:r>
              <a:rPr lang="en-US" sz="7200" b="1" dirty="0" smtClean="0">
                <a:solidFill>
                  <a:schemeClr val="bg1"/>
                </a:solidFill>
                <a:effectLst>
                  <a:outerShdw blurRad="38100" dist="38100" dir="2700000" algn="tl">
                    <a:srgbClr val="000000">
                      <a:alpha val="43137"/>
                    </a:srgbClr>
                  </a:outerShdw>
                </a:effectLst>
              </a:rPr>
              <a:t>to </a:t>
            </a:r>
            <a:r>
              <a:rPr lang="en-US" sz="7200" b="1" dirty="0" err="1" smtClean="0">
                <a:solidFill>
                  <a:schemeClr val="bg1"/>
                </a:solidFill>
                <a:effectLst>
                  <a:outerShdw blurRad="38100" dist="38100" dir="2700000" algn="tl">
                    <a:srgbClr val="000000">
                      <a:alpha val="43137"/>
                    </a:srgbClr>
                  </a:outerShdw>
                </a:effectLst>
              </a:rPr>
              <a:t>Precode</a:t>
            </a:r>
            <a:r>
              <a:rPr lang="en-US" sz="5400" b="1" dirty="0" smtClean="0">
                <a:solidFill>
                  <a:schemeClr val="bg1"/>
                </a:solidFill>
                <a:effectLst>
                  <a:outerShdw blurRad="38100" dist="38100" dir="2700000" algn="tl">
                    <a:srgbClr val="000000">
                      <a:alpha val="43137"/>
                    </a:srgbClr>
                  </a:outerShdw>
                </a:effectLst>
              </a:rPr>
              <a:t/>
            </a:r>
            <a:br>
              <a:rPr lang="en-US" sz="5400" b="1" dirty="0" smtClean="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smtClean="0">
                <a:solidFill>
                  <a:schemeClr val="bg1"/>
                </a:solidFill>
                <a:effectLst>
                  <a:outerShdw blurRad="38100" dist="38100" dir="2700000" algn="tl">
                    <a:srgbClr val="000000">
                      <a:alpha val="43137"/>
                    </a:srgbClr>
                  </a:outerShdw>
                </a:effectLst>
              </a:rPr>
              <a:t/>
            </a:r>
            <a:br>
              <a:rPr lang="en-US" sz="5400" b="1" dirty="0" smtClean="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4996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2924FA-2645-B045-A27D-F498785E1354}" type="slidenum">
              <a:rPr lang="en-US" smtClean="0"/>
              <a:t>9</a:t>
            </a:fld>
            <a:endParaRPr lang="en-US"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7696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038600"/>
            <a:ext cx="8171750" cy="209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08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of Assessments PP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of Assessments PPT Theme" id="{963BDDF1-43F0-C740-AFDD-4DD269672671}" vid="{2D1005A4-7750-AD41-9909-0F17D7A02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of Assessments PPT Theme</Template>
  <TotalTime>4511</TotalTime>
  <Words>1181</Words>
  <Application>Microsoft Office PowerPoint</Application>
  <PresentationFormat>Custom</PresentationFormat>
  <Paragraphs>102</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of Assessments PPT Theme</vt:lpstr>
      <vt:lpstr>Precode Training  Opens:  January 12, 2018 Closes: January 23, 2018</vt:lpstr>
      <vt:lpstr>Precode Updates 2017-18</vt:lpstr>
      <vt:lpstr>Precode Updates 2017-18</vt:lpstr>
      <vt:lpstr>PowerPoint Presentation</vt:lpstr>
      <vt:lpstr>Precode Exemptions</vt:lpstr>
      <vt:lpstr>Demographic Overlay File &amp; Report</vt:lpstr>
      <vt:lpstr>Data File Layout</vt:lpstr>
      <vt:lpstr>The Road to Precode    </vt:lpstr>
      <vt:lpstr>PowerPoint Presentation</vt:lpstr>
      <vt:lpstr>SSO  The Wave  Reporting tab  State Reporting Certification</vt:lpstr>
      <vt:lpstr>State Reporting Certification Landing Page</vt:lpstr>
      <vt:lpstr>PreCode Application Status</vt:lpstr>
      <vt:lpstr>District &amp; Site Certification/Confirmation</vt:lpstr>
      <vt:lpstr>Pre-code First Glimpse</vt:lpstr>
      <vt:lpstr>Precode Header Row for the Final Report</vt:lpstr>
      <vt:lpstr>Precode Export Options</vt:lpstr>
      <vt:lpstr>Precode Landing Page  Find Missing Students</vt:lpstr>
      <vt:lpstr>Find Missing Students  Scroll to the furthest right columns</vt:lpstr>
    </vt:vector>
  </TitlesOfParts>
  <Company>State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OMES</dc:creator>
  <cp:lastModifiedBy>OMES</cp:lastModifiedBy>
  <cp:revision>191</cp:revision>
  <cp:lastPrinted>2016-12-19T15:12:59Z</cp:lastPrinted>
  <dcterms:created xsi:type="dcterms:W3CDTF">2016-08-30T15:40:40Z</dcterms:created>
  <dcterms:modified xsi:type="dcterms:W3CDTF">2018-01-16T16:01:58Z</dcterms:modified>
</cp:coreProperties>
</file>