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6"/>
  </p:notesMasterIdLst>
  <p:handoutMasterIdLst>
    <p:handoutMasterId r:id="rId57"/>
  </p:handoutMasterIdLst>
  <p:sldIdLst>
    <p:sldId id="256" r:id="rId3"/>
    <p:sldId id="262" r:id="rId4"/>
    <p:sldId id="263" r:id="rId5"/>
    <p:sldId id="315" r:id="rId6"/>
    <p:sldId id="346" r:id="rId7"/>
    <p:sldId id="334" r:id="rId8"/>
    <p:sldId id="342" r:id="rId9"/>
    <p:sldId id="345" r:id="rId10"/>
    <p:sldId id="344" r:id="rId11"/>
    <p:sldId id="281" r:id="rId12"/>
    <p:sldId id="316" r:id="rId13"/>
    <p:sldId id="312" r:id="rId14"/>
    <p:sldId id="272" r:id="rId15"/>
    <p:sldId id="283" r:id="rId16"/>
    <p:sldId id="305" r:id="rId17"/>
    <p:sldId id="313" r:id="rId18"/>
    <p:sldId id="287" r:id="rId19"/>
    <p:sldId id="286" r:id="rId20"/>
    <p:sldId id="308" r:id="rId21"/>
    <p:sldId id="309" r:id="rId22"/>
    <p:sldId id="310" r:id="rId23"/>
    <p:sldId id="311" r:id="rId24"/>
    <p:sldId id="306" r:id="rId25"/>
    <p:sldId id="265" r:id="rId26"/>
    <p:sldId id="288" r:id="rId27"/>
    <p:sldId id="291" r:id="rId28"/>
    <p:sldId id="266" r:id="rId29"/>
    <p:sldId id="292" r:id="rId30"/>
    <p:sldId id="293" r:id="rId31"/>
    <p:sldId id="273" r:id="rId32"/>
    <p:sldId id="307" r:id="rId33"/>
    <p:sldId id="267" r:id="rId34"/>
    <p:sldId id="289" r:id="rId35"/>
    <p:sldId id="301" r:id="rId36"/>
    <p:sldId id="300" r:id="rId37"/>
    <p:sldId id="274" r:id="rId38"/>
    <p:sldId id="299" r:id="rId39"/>
    <p:sldId id="275" r:id="rId40"/>
    <p:sldId id="298" r:id="rId41"/>
    <p:sldId id="276" r:id="rId42"/>
    <p:sldId id="277" r:id="rId43"/>
    <p:sldId id="282" r:id="rId44"/>
    <p:sldId id="294" r:id="rId45"/>
    <p:sldId id="296" r:id="rId46"/>
    <p:sldId id="297" r:id="rId47"/>
    <p:sldId id="338" r:id="rId48"/>
    <p:sldId id="339" r:id="rId49"/>
    <p:sldId id="340" r:id="rId50"/>
    <p:sldId id="278" r:id="rId51"/>
    <p:sldId id="302" r:id="rId52"/>
    <p:sldId id="279" r:id="rId53"/>
    <p:sldId id="314" r:id="rId54"/>
    <p:sldId id="280"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4956" autoAdjust="0"/>
  </p:normalViewPr>
  <p:slideViewPr>
    <p:cSldViewPr snapToGrid="0">
      <p:cViewPr>
        <p:scale>
          <a:sx n="75" d="100"/>
          <a:sy n="75" d="100"/>
        </p:scale>
        <p:origin x="-288" y="-58"/>
      </p:cViewPr>
      <p:guideLst>
        <p:guide orient="horz" pos="2160"/>
        <p:guide pos="3840"/>
      </p:guideLst>
    </p:cSldViewPr>
  </p:slideViewPr>
  <p:notesTextViewPr>
    <p:cViewPr>
      <p:scale>
        <a:sx n="1" d="1"/>
        <a:sy n="1" d="1"/>
      </p:scale>
      <p:origin x="0" y="0"/>
    </p:cViewPr>
  </p:notesTextViewPr>
  <p:sorterViewPr>
    <p:cViewPr>
      <p:scale>
        <a:sx n="100" d="100"/>
        <a:sy n="100" d="100"/>
      </p:scale>
      <p:origin x="0" y="20808"/>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44A6F-003F-4F5C-8E36-4F2A1839ECB7}" type="doc">
      <dgm:prSet loTypeId="urn:microsoft.com/office/officeart/2005/8/layout/funnel1" loCatId="relationship" qsTypeId="urn:microsoft.com/office/officeart/2005/8/quickstyle/simple3" qsCatId="simple" csTypeId="urn:microsoft.com/office/officeart/2005/8/colors/colorful1" csCatId="colorful" phldr="1"/>
      <dgm:spPr/>
      <dgm:t>
        <a:bodyPr/>
        <a:lstStyle/>
        <a:p>
          <a:endParaRPr lang="en-US"/>
        </a:p>
      </dgm:t>
    </dgm:pt>
    <dgm:pt modelId="{0C9B6929-4F07-4384-9EE2-0894B42DD8A5}">
      <dgm:prSet phldrT="[Text]" custT="1"/>
      <dgm:spPr/>
      <dgm:t>
        <a:bodyPr/>
        <a:lstStyle/>
        <a:p>
          <a:r>
            <a:rPr lang="en-US" sz="1200" b="1" dirty="0" smtClean="0"/>
            <a:t>Phonological Awareness</a:t>
          </a:r>
          <a:endParaRPr lang="en-US" sz="1200" b="1" dirty="0"/>
        </a:p>
      </dgm:t>
    </dgm:pt>
    <dgm:pt modelId="{D261E056-7406-49B9-A654-8F738F5E80B7}" type="parTrans" cxnId="{F5864087-0AA7-483E-9914-B86DD304C73A}">
      <dgm:prSet/>
      <dgm:spPr/>
      <dgm:t>
        <a:bodyPr/>
        <a:lstStyle/>
        <a:p>
          <a:endParaRPr lang="en-US"/>
        </a:p>
      </dgm:t>
    </dgm:pt>
    <dgm:pt modelId="{CDCD2A61-294C-4E82-84CE-A650D3F03925}" type="sibTrans" cxnId="{F5864087-0AA7-483E-9914-B86DD304C73A}">
      <dgm:prSet/>
      <dgm:spPr/>
      <dgm:t>
        <a:bodyPr/>
        <a:lstStyle/>
        <a:p>
          <a:endParaRPr lang="en-US"/>
        </a:p>
      </dgm:t>
    </dgm:pt>
    <dgm:pt modelId="{5BEC80A4-CD84-4AB8-8BB1-E1CE6B850361}">
      <dgm:prSet phldrT="[Text]"/>
      <dgm:spPr/>
      <dgm:t>
        <a:bodyPr/>
        <a:lstStyle/>
        <a:p>
          <a:r>
            <a:rPr lang="en-US" b="1" dirty="0" smtClean="0"/>
            <a:t>Phonics</a:t>
          </a:r>
          <a:endParaRPr lang="en-US" b="1" dirty="0"/>
        </a:p>
      </dgm:t>
    </dgm:pt>
    <dgm:pt modelId="{89AAA94F-70A4-42CE-A8CD-596154EB8AA2}" type="parTrans" cxnId="{843263B4-A8CC-44A3-9F36-78634E62A88E}">
      <dgm:prSet/>
      <dgm:spPr/>
      <dgm:t>
        <a:bodyPr/>
        <a:lstStyle/>
        <a:p>
          <a:endParaRPr lang="en-US"/>
        </a:p>
      </dgm:t>
    </dgm:pt>
    <dgm:pt modelId="{6CCA8F41-14DC-4D9F-BB75-6B9904E5B815}" type="sibTrans" cxnId="{843263B4-A8CC-44A3-9F36-78634E62A88E}">
      <dgm:prSet/>
      <dgm:spPr/>
      <dgm:t>
        <a:bodyPr/>
        <a:lstStyle/>
        <a:p>
          <a:endParaRPr lang="en-US"/>
        </a:p>
      </dgm:t>
    </dgm:pt>
    <dgm:pt modelId="{47E722DD-9083-42A9-B3ED-ABD8AFE9B70F}">
      <dgm:prSet phldrT="[Text]"/>
      <dgm:spPr/>
      <dgm:t>
        <a:bodyPr/>
        <a:lstStyle/>
        <a:p>
          <a:r>
            <a:rPr lang="en-US" dirty="0" smtClean="0"/>
            <a:t>Comprehension</a:t>
          </a:r>
          <a:endParaRPr lang="en-US" dirty="0"/>
        </a:p>
      </dgm:t>
    </dgm:pt>
    <dgm:pt modelId="{BFE48499-23CB-4967-975E-DC5FA9170282}" type="parTrans" cxnId="{5A8A1974-5139-4B76-8518-8F70D5754DAF}">
      <dgm:prSet/>
      <dgm:spPr/>
      <dgm:t>
        <a:bodyPr/>
        <a:lstStyle/>
        <a:p>
          <a:endParaRPr lang="en-US"/>
        </a:p>
      </dgm:t>
    </dgm:pt>
    <dgm:pt modelId="{569858D5-6706-4996-88F6-47863788077C}" type="sibTrans" cxnId="{5A8A1974-5139-4B76-8518-8F70D5754DAF}">
      <dgm:prSet/>
      <dgm:spPr/>
      <dgm:t>
        <a:bodyPr/>
        <a:lstStyle/>
        <a:p>
          <a:endParaRPr lang="en-US"/>
        </a:p>
      </dgm:t>
    </dgm:pt>
    <dgm:pt modelId="{7A552754-5607-427A-9ED8-2E3E8DC3A6DF}">
      <dgm:prSet phldrT="[Text]" custT="1"/>
      <dgm:spPr/>
      <dgm:t>
        <a:bodyPr/>
        <a:lstStyle/>
        <a:p>
          <a:r>
            <a:rPr lang="en-US" sz="1800" dirty="0" smtClean="0"/>
            <a:t>Fluency</a:t>
          </a:r>
          <a:endParaRPr lang="en-US" sz="1800" dirty="0"/>
        </a:p>
      </dgm:t>
    </dgm:pt>
    <dgm:pt modelId="{AFB22361-46E8-4120-A28C-9F6A233133A8}" type="parTrans" cxnId="{CE5673E7-2315-4EEA-B180-71DD1E7E93D6}">
      <dgm:prSet/>
      <dgm:spPr/>
      <dgm:t>
        <a:bodyPr/>
        <a:lstStyle/>
        <a:p>
          <a:endParaRPr lang="en-US"/>
        </a:p>
      </dgm:t>
    </dgm:pt>
    <dgm:pt modelId="{904FD404-637F-4DAD-9A1B-93321EA7A841}" type="sibTrans" cxnId="{CE5673E7-2315-4EEA-B180-71DD1E7E93D6}">
      <dgm:prSet/>
      <dgm:spPr/>
      <dgm:t>
        <a:bodyPr/>
        <a:lstStyle/>
        <a:p>
          <a:endParaRPr lang="en-US"/>
        </a:p>
      </dgm:t>
    </dgm:pt>
    <dgm:pt modelId="{701A09E3-F2E9-4F23-AD96-29BE62953F62}">
      <dgm:prSet phldrT="[Text]" phldr="1"/>
      <dgm:spPr/>
      <dgm:t>
        <a:bodyPr/>
        <a:lstStyle/>
        <a:p>
          <a:endParaRPr lang="en-US"/>
        </a:p>
      </dgm:t>
    </dgm:pt>
    <dgm:pt modelId="{B22AD183-5CB5-447E-8D55-63EE6DE8830B}" type="parTrans" cxnId="{CCC156F6-D57A-452C-864F-D1178E16E680}">
      <dgm:prSet/>
      <dgm:spPr/>
      <dgm:t>
        <a:bodyPr/>
        <a:lstStyle/>
        <a:p>
          <a:endParaRPr lang="en-US"/>
        </a:p>
      </dgm:t>
    </dgm:pt>
    <dgm:pt modelId="{97FBBEF9-E2D5-407E-B06B-B1030F505A96}" type="sibTrans" cxnId="{CCC156F6-D57A-452C-864F-D1178E16E680}">
      <dgm:prSet/>
      <dgm:spPr/>
      <dgm:t>
        <a:bodyPr/>
        <a:lstStyle/>
        <a:p>
          <a:endParaRPr lang="en-US"/>
        </a:p>
      </dgm:t>
    </dgm:pt>
    <dgm:pt modelId="{4C1D3F87-0ABE-4061-A870-4D06E4AEAACC}">
      <dgm:prSet phldrT="[Text]" custScaleX="59722" custScaleY="52222"/>
      <dgm:spPr/>
      <dgm:t>
        <a:bodyPr/>
        <a:lstStyle/>
        <a:p>
          <a:endParaRPr lang="en-US"/>
        </a:p>
      </dgm:t>
    </dgm:pt>
    <dgm:pt modelId="{87C89A80-98D1-43C5-A3D9-01C41F0FCFE1}" type="parTrans" cxnId="{1CDCD251-1029-4ABA-86CC-B6FE63201358}">
      <dgm:prSet/>
      <dgm:spPr/>
      <dgm:t>
        <a:bodyPr/>
        <a:lstStyle/>
        <a:p>
          <a:endParaRPr lang="en-US"/>
        </a:p>
      </dgm:t>
    </dgm:pt>
    <dgm:pt modelId="{C92159D5-EF9D-486C-8DDB-546BF16D4C68}" type="sibTrans" cxnId="{1CDCD251-1029-4ABA-86CC-B6FE63201358}">
      <dgm:prSet/>
      <dgm:spPr/>
      <dgm:t>
        <a:bodyPr/>
        <a:lstStyle/>
        <a:p>
          <a:endParaRPr lang="en-US"/>
        </a:p>
      </dgm:t>
    </dgm:pt>
    <dgm:pt modelId="{72429C54-BDB7-4AA7-8FBC-5E59CEC37E8C}">
      <dgm:prSet phldrT="[Text]" custScaleX="79028" custScaleY="69328"/>
      <dgm:spPr/>
      <dgm:t>
        <a:bodyPr/>
        <a:lstStyle/>
        <a:p>
          <a:endParaRPr lang="en-US"/>
        </a:p>
      </dgm:t>
    </dgm:pt>
    <dgm:pt modelId="{6B58A6A1-5A01-4D58-BA9D-B6965C773AB7}" type="parTrans" cxnId="{C85187F6-756B-4827-A1C9-EFA2D70DEF90}">
      <dgm:prSet/>
      <dgm:spPr/>
      <dgm:t>
        <a:bodyPr/>
        <a:lstStyle/>
        <a:p>
          <a:endParaRPr lang="en-US"/>
        </a:p>
      </dgm:t>
    </dgm:pt>
    <dgm:pt modelId="{2C353D85-182B-4E4C-845F-E8DBFFE90BFD}" type="sibTrans" cxnId="{C85187F6-756B-4827-A1C9-EFA2D70DEF90}">
      <dgm:prSet/>
      <dgm:spPr/>
      <dgm:t>
        <a:bodyPr/>
        <a:lstStyle/>
        <a:p>
          <a:endParaRPr lang="en-US"/>
        </a:p>
      </dgm:t>
    </dgm:pt>
    <dgm:pt modelId="{1CC94AC8-3AC6-48EB-B314-4F751830880D}">
      <dgm:prSet phldrT="[Text]" custScaleX="79028" custScaleY="69328"/>
      <dgm:spPr/>
      <dgm:t>
        <a:bodyPr/>
        <a:lstStyle/>
        <a:p>
          <a:endParaRPr lang="en-US"/>
        </a:p>
      </dgm:t>
    </dgm:pt>
    <dgm:pt modelId="{19A372F7-64A8-4210-B22B-B857558D98C2}" type="parTrans" cxnId="{02195781-857C-4F4A-9E78-6DBFF2D40DA1}">
      <dgm:prSet/>
      <dgm:spPr/>
      <dgm:t>
        <a:bodyPr/>
        <a:lstStyle/>
        <a:p>
          <a:endParaRPr lang="en-US"/>
        </a:p>
      </dgm:t>
    </dgm:pt>
    <dgm:pt modelId="{312E7C45-2224-44A2-9AC4-7DEF568A0D27}" type="sibTrans" cxnId="{02195781-857C-4F4A-9E78-6DBFF2D40DA1}">
      <dgm:prSet/>
      <dgm:spPr/>
      <dgm:t>
        <a:bodyPr/>
        <a:lstStyle/>
        <a:p>
          <a:endParaRPr lang="en-US"/>
        </a:p>
      </dgm:t>
    </dgm:pt>
    <dgm:pt modelId="{5414E70F-6FAA-49DA-A823-32599E364A82}">
      <dgm:prSet/>
      <dgm:spPr/>
      <dgm:t>
        <a:bodyPr/>
        <a:lstStyle/>
        <a:p>
          <a:endParaRPr lang="en-US"/>
        </a:p>
      </dgm:t>
    </dgm:pt>
    <dgm:pt modelId="{77B3A797-7DD5-4392-B3F1-88DCF60A2C18}" type="parTrans" cxnId="{2F0D9F59-4A70-46F0-A3A9-BDF88E1B3681}">
      <dgm:prSet/>
      <dgm:spPr/>
      <dgm:t>
        <a:bodyPr/>
        <a:lstStyle/>
        <a:p>
          <a:endParaRPr lang="en-US"/>
        </a:p>
      </dgm:t>
    </dgm:pt>
    <dgm:pt modelId="{A4B13093-0281-48C2-8B89-953DE1856D5D}" type="sibTrans" cxnId="{2F0D9F59-4A70-46F0-A3A9-BDF88E1B3681}">
      <dgm:prSet/>
      <dgm:spPr/>
      <dgm:t>
        <a:bodyPr/>
        <a:lstStyle/>
        <a:p>
          <a:endParaRPr lang="en-US"/>
        </a:p>
      </dgm:t>
    </dgm:pt>
    <dgm:pt modelId="{B8017FD3-AC73-4C61-804C-115EE16E98D2}">
      <dgm:prSet/>
      <dgm:spPr/>
      <dgm:t>
        <a:bodyPr/>
        <a:lstStyle/>
        <a:p>
          <a:endParaRPr lang="en-US"/>
        </a:p>
      </dgm:t>
    </dgm:pt>
    <dgm:pt modelId="{A1AEDBF6-5D76-4E70-8A68-0CCE38EE28A6}" type="parTrans" cxnId="{D12AF61B-FFB4-4023-9267-A1EE2327A394}">
      <dgm:prSet/>
      <dgm:spPr/>
      <dgm:t>
        <a:bodyPr/>
        <a:lstStyle/>
        <a:p>
          <a:endParaRPr lang="en-US"/>
        </a:p>
      </dgm:t>
    </dgm:pt>
    <dgm:pt modelId="{970FADBB-52A7-405B-A819-808A4A101D14}" type="sibTrans" cxnId="{D12AF61B-FFB4-4023-9267-A1EE2327A394}">
      <dgm:prSet/>
      <dgm:spPr/>
      <dgm:t>
        <a:bodyPr/>
        <a:lstStyle/>
        <a:p>
          <a:endParaRPr lang="en-US"/>
        </a:p>
      </dgm:t>
    </dgm:pt>
    <dgm:pt modelId="{69AB2E49-2491-422A-B644-280288A2AF02}" type="pres">
      <dgm:prSet presAssocID="{77244A6F-003F-4F5C-8E36-4F2A1839ECB7}" presName="Name0" presStyleCnt="0">
        <dgm:presLayoutVars>
          <dgm:chMax val="4"/>
          <dgm:resizeHandles val="exact"/>
        </dgm:presLayoutVars>
      </dgm:prSet>
      <dgm:spPr/>
      <dgm:t>
        <a:bodyPr/>
        <a:lstStyle/>
        <a:p>
          <a:endParaRPr lang="en-US"/>
        </a:p>
      </dgm:t>
    </dgm:pt>
    <dgm:pt modelId="{A1647E84-3BC6-4BD9-AC83-942680C2A312}" type="pres">
      <dgm:prSet presAssocID="{77244A6F-003F-4F5C-8E36-4F2A1839ECB7}" presName="ellipse" presStyleLbl="trBgShp" presStyleIdx="0" presStyleCnt="1" custLinFactNeighborX="6368" custLinFactNeighborY="-23099"/>
      <dgm:spPr/>
    </dgm:pt>
    <dgm:pt modelId="{318C1D7B-4B16-424F-8911-579722FF8EFE}" type="pres">
      <dgm:prSet presAssocID="{77244A6F-003F-4F5C-8E36-4F2A1839ECB7}" presName="arrow1" presStyleLbl="fgShp" presStyleIdx="0" presStyleCnt="1" custLinFactY="1047" custLinFactNeighborX="45128" custLinFactNeighborY="100000"/>
      <dgm:spPr/>
    </dgm:pt>
    <dgm:pt modelId="{E050B0CE-D415-4E5B-845A-FB2B25086BBF}" type="pres">
      <dgm:prSet presAssocID="{77244A6F-003F-4F5C-8E36-4F2A1839ECB7}" presName="rectangle" presStyleLbl="revTx" presStyleIdx="0" presStyleCnt="1" custScaleX="78195" custScaleY="50747" custLinFactY="55359" custLinFactNeighborX="3441" custLinFactNeighborY="100000">
        <dgm:presLayoutVars>
          <dgm:bulletEnabled val="1"/>
        </dgm:presLayoutVars>
      </dgm:prSet>
      <dgm:spPr/>
      <dgm:t>
        <a:bodyPr/>
        <a:lstStyle/>
        <a:p>
          <a:endParaRPr lang="en-US"/>
        </a:p>
      </dgm:t>
    </dgm:pt>
    <dgm:pt modelId="{B5B6AEE6-696E-4C66-876D-2E603E4D9AC2}" type="pres">
      <dgm:prSet presAssocID="{5BEC80A4-CD84-4AB8-8BB1-E1CE6B850361}" presName="item1" presStyleLbl="node1" presStyleIdx="0" presStyleCnt="3" custScaleX="157633">
        <dgm:presLayoutVars>
          <dgm:bulletEnabled val="1"/>
        </dgm:presLayoutVars>
      </dgm:prSet>
      <dgm:spPr/>
      <dgm:t>
        <a:bodyPr/>
        <a:lstStyle/>
        <a:p>
          <a:endParaRPr lang="en-US"/>
        </a:p>
      </dgm:t>
    </dgm:pt>
    <dgm:pt modelId="{D1C101A3-0F08-4673-B5CD-02392D5ACAD0}" type="pres">
      <dgm:prSet presAssocID="{47E722DD-9083-42A9-B3ED-ABD8AFE9B70F}" presName="item2" presStyleLbl="node1" presStyleIdx="1" presStyleCnt="3" custScaleX="100999" custScaleY="110743" custLinFactY="41502" custLinFactNeighborX="80749" custLinFactNeighborY="100000">
        <dgm:presLayoutVars>
          <dgm:bulletEnabled val="1"/>
        </dgm:presLayoutVars>
      </dgm:prSet>
      <dgm:spPr/>
      <dgm:t>
        <a:bodyPr/>
        <a:lstStyle/>
        <a:p>
          <a:endParaRPr lang="en-US"/>
        </a:p>
      </dgm:t>
    </dgm:pt>
    <dgm:pt modelId="{126F11C4-DD99-407C-A063-30FFFD598C75}" type="pres">
      <dgm:prSet presAssocID="{7A552754-5607-427A-9ED8-2E3E8DC3A6DF}" presName="item3" presStyleLbl="node1" presStyleIdx="2" presStyleCnt="3" custScaleX="171388" custScaleY="186435" custLinFactNeighborX="58530" custLinFactNeighborY="10127">
        <dgm:presLayoutVars>
          <dgm:bulletEnabled val="1"/>
        </dgm:presLayoutVars>
      </dgm:prSet>
      <dgm:spPr/>
      <dgm:t>
        <a:bodyPr/>
        <a:lstStyle/>
        <a:p>
          <a:endParaRPr lang="en-US"/>
        </a:p>
      </dgm:t>
    </dgm:pt>
    <dgm:pt modelId="{D2605F8E-7AC8-4757-9CAA-C49B88B73A42}" type="pres">
      <dgm:prSet presAssocID="{77244A6F-003F-4F5C-8E36-4F2A1839ECB7}" presName="funnel" presStyleLbl="trAlignAcc1" presStyleIdx="0" presStyleCnt="1" custScaleX="105352" custScaleY="141214" custLinFactNeighborX="7390" custLinFactNeighborY="-2664"/>
      <dgm:spPr/>
    </dgm:pt>
  </dgm:ptLst>
  <dgm:cxnLst>
    <dgm:cxn modelId="{1F283495-B8AB-48BF-9BAB-BDBDA1AC70E9}" type="presOf" srcId="{77244A6F-003F-4F5C-8E36-4F2A1839ECB7}" destId="{69AB2E49-2491-422A-B644-280288A2AF02}" srcOrd="0" destOrd="0" presId="urn:microsoft.com/office/officeart/2005/8/layout/funnel1"/>
    <dgm:cxn modelId="{F5864087-0AA7-483E-9914-B86DD304C73A}" srcId="{77244A6F-003F-4F5C-8E36-4F2A1839ECB7}" destId="{0C9B6929-4F07-4384-9EE2-0894B42DD8A5}" srcOrd="0" destOrd="0" parTransId="{D261E056-7406-49B9-A654-8F738F5E80B7}" sibTransId="{CDCD2A61-294C-4E82-84CE-A650D3F03925}"/>
    <dgm:cxn modelId="{2F0D9F59-4A70-46F0-A3A9-BDF88E1B3681}" srcId="{77244A6F-003F-4F5C-8E36-4F2A1839ECB7}" destId="{5414E70F-6FAA-49DA-A823-32599E364A82}" srcOrd="8" destOrd="0" parTransId="{77B3A797-7DD5-4392-B3F1-88DCF60A2C18}" sibTransId="{A4B13093-0281-48C2-8B89-953DE1856D5D}"/>
    <dgm:cxn modelId="{1E40F991-ABBF-43F5-AAA2-F04D11AC6131}" type="presOf" srcId="{47E722DD-9083-42A9-B3ED-ABD8AFE9B70F}" destId="{B5B6AEE6-696E-4C66-876D-2E603E4D9AC2}" srcOrd="0" destOrd="0" presId="urn:microsoft.com/office/officeart/2005/8/layout/funnel1"/>
    <dgm:cxn modelId="{3A0B51CB-AA59-42BD-84B0-C247762A8DA3}" type="presOf" srcId="{5BEC80A4-CD84-4AB8-8BB1-E1CE6B850361}" destId="{D1C101A3-0F08-4673-B5CD-02392D5ACAD0}" srcOrd="0" destOrd="0" presId="urn:microsoft.com/office/officeart/2005/8/layout/funnel1"/>
    <dgm:cxn modelId="{D12AF61B-FFB4-4023-9267-A1EE2327A394}" srcId="{77244A6F-003F-4F5C-8E36-4F2A1839ECB7}" destId="{B8017FD3-AC73-4C61-804C-115EE16E98D2}" srcOrd="9" destOrd="0" parTransId="{A1AEDBF6-5D76-4E70-8A68-0CCE38EE28A6}" sibTransId="{970FADBB-52A7-405B-A819-808A4A101D14}"/>
    <dgm:cxn modelId="{5EC6BB5C-C372-4BA9-BCDE-2E47BCD03960}" type="presOf" srcId="{0C9B6929-4F07-4384-9EE2-0894B42DD8A5}" destId="{126F11C4-DD99-407C-A063-30FFFD598C75}" srcOrd="0" destOrd="0" presId="urn:microsoft.com/office/officeart/2005/8/layout/funnel1"/>
    <dgm:cxn modelId="{1CDCD251-1029-4ABA-86CC-B6FE63201358}" srcId="{77244A6F-003F-4F5C-8E36-4F2A1839ECB7}" destId="{4C1D3F87-0ABE-4061-A870-4D06E4AEAACC}" srcOrd="5" destOrd="0" parTransId="{87C89A80-98D1-43C5-A3D9-01C41F0FCFE1}" sibTransId="{C92159D5-EF9D-486C-8DDB-546BF16D4C68}"/>
    <dgm:cxn modelId="{5A8A1974-5139-4B76-8518-8F70D5754DAF}" srcId="{77244A6F-003F-4F5C-8E36-4F2A1839ECB7}" destId="{47E722DD-9083-42A9-B3ED-ABD8AFE9B70F}" srcOrd="2" destOrd="0" parTransId="{BFE48499-23CB-4967-975E-DC5FA9170282}" sibTransId="{569858D5-6706-4996-88F6-47863788077C}"/>
    <dgm:cxn modelId="{843263B4-A8CC-44A3-9F36-78634E62A88E}" srcId="{77244A6F-003F-4F5C-8E36-4F2A1839ECB7}" destId="{5BEC80A4-CD84-4AB8-8BB1-E1CE6B850361}" srcOrd="1" destOrd="0" parTransId="{89AAA94F-70A4-42CE-A8CD-596154EB8AA2}" sibTransId="{6CCA8F41-14DC-4D9F-BB75-6B9904E5B815}"/>
    <dgm:cxn modelId="{CE5673E7-2315-4EEA-B180-71DD1E7E93D6}" srcId="{77244A6F-003F-4F5C-8E36-4F2A1839ECB7}" destId="{7A552754-5607-427A-9ED8-2E3E8DC3A6DF}" srcOrd="3" destOrd="0" parTransId="{AFB22361-46E8-4120-A28C-9F6A233133A8}" sibTransId="{904FD404-637F-4DAD-9A1B-93321EA7A841}"/>
    <dgm:cxn modelId="{CCC156F6-D57A-452C-864F-D1178E16E680}" srcId="{77244A6F-003F-4F5C-8E36-4F2A1839ECB7}" destId="{701A09E3-F2E9-4F23-AD96-29BE62953F62}" srcOrd="4" destOrd="0" parTransId="{B22AD183-5CB5-447E-8D55-63EE6DE8830B}" sibTransId="{97FBBEF9-E2D5-407E-B06B-B1030F505A96}"/>
    <dgm:cxn modelId="{C85187F6-756B-4827-A1C9-EFA2D70DEF90}" srcId="{77244A6F-003F-4F5C-8E36-4F2A1839ECB7}" destId="{72429C54-BDB7-4AA7-8FBC-5E59CEC37E8C}" srcOrd="6" destOrd="0" parTransId="{6B58A6A1-5A01-4D58-BA9D-B6965C773AB7}" sibTransId="{2C353D85-182B-4E4C-845F-E8DBFFE90BFD}"/>
    <dgm:cxn modelId="{02195781-857C-4F4A-9E78-6DBFF2D40DA1}" srcId="{77244A6F-003F-4F5C-8E36-4F2A1839ECB7}" destId="{1CC94AC8-3AC6-48EB-B314-4F751830880D}" srcOrd="7" destOrd="0" parTransId="{19A372F7-64A8-4210-B22B-B857558D98C2}" sibTransId="{312E7C45-2224-44A2-9AC4-7DEF568A0D27}"/>
    <dgm:cxn modelId="{C3FB1A2D-43D1-433E-BE7F-3A2D1FE787C3}" type="presOf" srcId="{7A552754-5607-427A-9ED8-2E3E8DC3A6DF}" destId="{E050B0CE-D415-4E5B-845A-FB2B25086BBF}" srcOrd="0" destOrd="0" presId="urn:microsoft.com/office/officeart/2005/8/layout/funnel1"/>
    <dgm:cxn modelId="{73165188-9C7D-46AE-9F1B-D3C5365F327D}" type="presParOf" srcId="{69AB2E49-2491-422A-B644-280288A2AF02}" destId="{A1647E84-3BC6-4BD9-AC83-942680C2A312}" srcOrd="0" destOrd="0" presId="urn:microsoft.com/office/officeart/2005/8/layout/funnel1"/>
    <dgm:cxn modelId="{0B94DD5A-59C2-4BB6-80F2-117264BC1FDF}" type="presParOf" srcId="{69AB2E49-2491-422A-B644-280288A2AF02}" destId="{318C1D7B-4B16-424F-8911-579722FF8EFE}" srcOrd="1" destOrd="0" presId="urn:microsoft.com/office/officeart/2005/8/layout/funnel1"/>
    <dgm:cxn modelId="{A8870D8E-855B-404E-9BAD-71F2D313F133}" type="presParOf" srcId="{69AB2E49-2491-422A-B644-280288A2AF02}" destId="{E050B0CE-D415-4E5B-845A-FB2B25086BBF}" srcOrd="2" destOrd="0" presId="urn:microsoft.com/office/officeart/2005/8/layout/funnel1"/>
    <dgm:cxn modelId="{080C3F39-1333-454A-8096-1FECC6AF66D8}" type="presParOf" srcId="{69AB2E49-2491-422A-B644-280288A2AF02}" destId="{B5B6AEE6-696E-4C66-876D-2E603E4D9AC2}" srcOrd="3" destOrd="0" presId="urn:microsoft.com/office/officeart/2005/8/layout/funnel1"/>
    <dgm:cxn modelId="{352B55F4-E621-4714-B6CD-CCE84B9055E6}" type="presParOf" srcId="{69AB2E49-2491-422A-B644-280288A2AF02}" destId="{D1C101A3-0F08-4673-B5CD-02392D5ACAD0}" srcOrd="4" destOrd="0" presId="urn:microsoft.com/office/officeart/2005/8/layout/funnel1"/>
    <dgm:cxn modelId="{670D0BEE-BF2C-4B7B-8058-EE4908F1DAAF}" type="presParOf" srcId="{69AB2E49-2491-422A-B644-280288A2AF02}" destId="{126F11C4-DD99-407C-A063-30FFFD598C75}" srcOrd="5" destOrd="0" presId="urn:microsoft.com/office/officeart/2005/8/layout/funnel1"/>
    <dgm:cxn modelId="{A95FAE93-7E6C-4D8B-9F55-7E44F70C2BB5}" type="presParOf" srcId="{69AB2E49-2491-422A-B644-280288A2AF02}" destId="{D2605F8E-7AC8-4757-9CAA-C49B88B73A4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44A6F-003F-4F5C-8E36-4F2A1839ECB7}" type="doc">
      <dgm:prSet loTypeId="urn:microsoft.com/office/officeart/2005/8/layout/funnel1" loCatId="relationship" qsTypeId="urn:microsoft.com/office/officeart/2005/8/quickstyle/simple3" qsCatId="simple" csTypeId="urn:microsoft.com/office/officeart/2005/8/colors/colorful1" csCatId="colorful" phldr="1"/>
      <dgm:spPr/>
      <dgm:t>
        <a:bodyPr/>
        <a:lstStyle/>
        <a:p>
          <a:endParaRPr lang="en-US"/>
        </a:p>
      </dgm:t>
    </dgm:pt>
    <dgm:pt modelId="{0C9B6929-4F07-4384-9EE2-0894B42DD8A5}">
      <dgm:prSet phldrT="[Text]" custT="1"/>
      <dgm:spPr/>
      <dgm:t>
        <a:bodyPr/>
        <a:lstStyle/>
        <a:p>
          <a:r>
            <a:rPr lang="en-US" sz="1200" b="1" dirty="0" smtClean="0"/>
            <a:t>Phonological Awareness</a:t>
          </a:r>
          <a:endParaRPr lang="en-US" sz="1200" b="1" dirty="0"/>
        </a:p>
      </dgm:t>
    </dgm:pt>
    <dgm:pt modelId="{D261E056-7406-49B9-A654-8F738F5E80B7}" type="parTrans" cxnId="{F5864087-0AA7-483E-9914-B86DD304C73A}">
      <dgm:prSet/>
      <dgm:spPr/>
      <dgm:t>
        <a:bodyPr/>
        <a:lstStyle/>
        <a:p>
          <a:endParaRPr lang="en-US"/>
        </a:p>
      </dgm:t>
    </dgm:pt>
    <dgm:pt modelId="{CDCD2A61-294C-4E82-84CE-A650D3F03925}" type="sibTrans" cxnId="{F5864087-0AA7-483E-9914-B86DD304C73A}">
      <dgm:prSet/>
      <dgm:spPr/>
      <dgm:t>
        <a:bodyPr/>
        <a:lstStyle/>
        <a:p>
          <a:endParaRPr lang="en-US"/>
        </a:p>
      </dgm:t>
    </dgm:pt>
    <dgm:pt modelId="{5BEC80A4-CD84-4AB8-8BB1-E1CE6B850361}">
      <dgm:prSet phldrT="[Text]"/>
      <dgm:spPr/>
      <dgm:t>
        <a:bodyPr/>
        <a:lstStyle/>
        <a:p>
          <a:r>
            <a:rPr lang="en-US" b="1" dirty="0" smtClean="0"/>
            <a:t>Phonics</a:t>
          </a:r>
          <a:endParaRPr lang="en-US" b="1" dirty="0"/>
        </a:p>
      </dgm:t>
    </dgm:pt>
    <dgm:pt modelId="{89AAA94F-70A4-42CE-A8CD-596154EB8AA2}" type="parTrans" cxnId="{843263B4-A8CC-44A3-9F36-78634E62A88E}">
      <dgm:prSet/>
      <dgm:spPr/>
      <dgm:t>
        <a:bodyPr/>
        <a:lstStyle/>
        <a:p>
          <a:endParaRPr lang="en-US"/>
        </a:p>
      </dgm:t>
    </dgm:pt>
    <dgm:pt modelId="{6CCA8F41-14DC-4D9F-BB75-6B9904E5B815}" type="sibTrans" cxnId="{843263B4-A8CC-44A3-9F36-78634E62A88E}">
      <dgm:prSet/>
      <dgm:spPr/>
      <dgm:t>
        <a:bodyPr/>
        <a:lstStyle/>
        <a:p>
          <a:endParaRPr lang="en-US"/>
        </a:p>
      </dgm:t>
    </dgm:pt>
    <dgm:pt modelId="{47E722DD-9083-42A9-B3ED-ABD8AFE9B70F}">
      <dgm:prSet phldrT="[Text]"/>
      <dgm:spPr/>
      <dgm:t>
        <a:bodyPr/>
        <a:lstStyle/>
        <a:p>
          <a:r>
            <a:rPr lang="en-US" dirty="0" smtClean="0"/>
            <a:t>Comprehension</a:t>
          </a:r>
          <a:endParaRPr lang="en-US" dirty="0"/>
        </a:p>
      </dgm:t>
    </dgm:pt>
    <dgm:pt modelId="{BFE48499-23CB-4967-975E-DC5FA9170282}" type="parTrans" cxnId="{5A8A1974-5139-4B76-8518-8F70D5754DAF}">
      <dgm:prSet/>
      <dgm:spPr/>
      <dgm:t>
        <a:bodyPr/>
        <a:lstStyle/>
        <a:p>
          <a:endParaRPr lang="en-US"/>
        </a:p>
      </dgm:t>
    </dgm:pt>
    <dgm:pt modelId="{569858D5-6706-4996-88F6-47863788077C}" type="sibTrans" cxnId="{5A8A1974-5139-4B76-8518-8F70D5754DAF}">
      <dgm:prSet/>
      <dgm:spPr/>
      <dgm:t>
        <a:bodyPr/>
        <a:lstStyle/>
        <a:p>
          <a:endParaRPr lang="en-US"/>
        </a:p>
      </dgm:t>
    </dgm:pt>
    <dgm:pt modelId="{7A552754-5607-427A-9ED8-2E3E8DC3A6DF}">
      <dgm:prSet phldrT="[Text]" custT="1"/>
      <dgm:spPr/>
      <dgm:t>
        <a:bodyPr/>
        <a:lstStyle/>
        <a:p>
          <a:r>
            <a:rPr lang="en-US" sz="1800" dirty="0" smtClean="0"/>
            <a:t>Fluency</a:t>
          </a:r>
          <a:endParaRPr lang="en-US" sz="1800" dirty="0"/>
        </a:p>
      </dgm:t>
    </dgm:pt>
    <dgm:pt modelId="{AFB22361-46E8-4120-A28C-9F6A233133A8}" type="parTrans" cxnId="{CE5673E7-2315-4EEA-B180-71DD1E7E93D6}">
      <dgm:prSet/>
      <dgm:spPr/>
      <dgm:t>
        <a:bodyPr/>
        <a:lstStyle/>
        <a:p>
          <a:endParaRPr lang="en-US"/>
        </a:p>
      </dgm:t>
    </dgm:pt>
    <dgm:pt modelId="{904FD404-637F-4DAD-9A1B-93321EA7A841}" type="sibTrans" cxnId="{CE5673E7-2315-4EEA-B180-71DD1E7E93D6}">
      <dgm:prSet/>
      <dgm:spPr/>
      <dgm:t>
        <a:bodyPr/>
        <a:lstStyle/>
        <a:p>
          <a:endParaRPr lang="en-US"/>
        </a:p>
      </dgm:t>
    </dgm:pt>
    <dgm:pt modelId="{701A09E3-F2E9-4F23-AD96-29BE62953F62}">
      <dgm:prSet phldrT="[Text]" phldr="1"/>
      <dgm:spPr/>
      <dgm:t>
        <a:bodyPr/>
        <a:lstStyle/>
        <a:p>
          <a:endParaRPr lang="en-US"/>
        </a:p>
      </dgm:t>
    </dgm:pt>
    <dgm:pt modelId="{B22AD183-5CB5-447E-8D55-63EE6DE8830B}" type="parTrans" cxnId="{CCC156F6-D57A-452C-864F-D1178E16E680}">
      <dgm:prSet/>
      <dgm:spPr/>
      <dgm:t>
        <a:bodyPr/>
        <a:lstStyle/>
        <a:p>
          <a:endParaRPr lang="en-US"/>
        </a:p>
      </dgm:t>
    </dgm:pt>
    <dgm:pt modelId="{97FBBEF9-E2D5-407E-B06B-B1030F505A96}" type="sibTrans" cxnId="{CCC156F6-D57A-452C-864F-D1178E16E680}">
      <dgm:prSet/>
      <dgm:spPr/>
      <dgm:t>
        <a:bodyPr/>
        <a:lstStyle/>
        <a:p>
          <a:endParaRPr lang="en-US"/>
        </a:p>
      </dgm:t>
    </dgm:pt>
    <dgm:pt modelId="{4C1D3F87-0ABE-4061-A870-4D06E4AEAACC}">
      <dgm:prSet phldrT="[Text]" custScaleX="59722" custScaleY="52222"/>
      <dgm:spPr/>
      <dgm:t>
        <a:bodyPr/>
        <a:lstStyle/>
        <a:p>
          <a:endParaRPr lang="en-US"/>
        </a:p>
      </dgm:t>
    </dgm:pt>
    <dgm:pt modelId="{87C89A80-98D1-43C5-A3D9-01C41F0FCFE1}" type="parTrans" cxnId="{1CDCD251-1029-4ABA-86CC-B6FE63201358}">
      <dgm:prSet/>
      <dgm:spPr/>
      <dgm:t>
        <a:bodyPr/>
        <a:lstStyle/>
        <a:p>
          <a:endParaRPr lang="en-US"/>
        </a:p>
      </dgm:t>
    </dgm:pt>
    <dgm:pt modelId="{C92159D5-EF9D-486C-8DDB-546BF16D4C68}" type="sibTrans" cxnId="{1CDCD251-1029-4ABA-86CC-B6FE63201358}">
      <dgm:prSet/>
      <dgm:spPr/>
      <dgm:t>
        <a:bodyPr/>
        <a:lstStyle/>
        <a:p>
          <a:endParaRPr lang="en-US"/>
        </a:p>
      </dgm:t>
    </dgm:pt>
    <dgm:pt modelId="{72429C54-BDB7-4AA7-8FBC-5E59CEC37E8C}">
      <dgm:prSet phldrT="[Text]" custScaleX="79028" custScaleY="69328"/>
      <dgm:spPr/>
      <dgm:t>
        <a:bodyPr/>
        <a:lstStyle/>
        <a:p>
          <a:endParaRPr lang="en-US"/>
        </a:p>
      </dgm:t>
    </dgm:pt>
    <dgm:pt modelId="{6B58A6A1-5A01-4D58-BA9D-B6965C773AB7}" type="parTrans" cxnId="{C85187F6-756B-4827-A1C9-EFA2D70DEF90}">
      <dgm:prSet/>
      <dgm:spPr/>
      <dgm:t>
        <a:bodyPr/>
        <a:lstStyle/>
        <a:p>
          <a:endParaRPr lang="en-US"/>
        </a:p>
      </dgm:t>
    </dgm:pt>
    <dgm:pt modelId="{2C353D85-182B-4E4C-845F-E8DBFFE90BFD}" type="sibTrans" cxnId="{C85187F6-756B-4827-A1C9-EFA2D70DEF90}">
      <dgm:prSet/>
      <dgm:spPr/>
      <dgm:t>
        <a:bodyPr/>
        <a:lstStyle/>
        <a:p>
          <a:endParaRPr lang="en-US"/>
        </a:p>
      </dgm:t>
    </dgm:pt>
    <dgm:pt modelId="{1CC94AC8-3AC6-48EB-B314-4F751830880D}">
      <dgm:prSet phldrT="[Text]" custScaleX="79028" custScaleY="69328"/>
      <dgm:spPr/>
      <dgm:t>
        <a:bodyPr/>
        <a:lstStyle/>
        <a:p>
          <a:endParaRPr lang="en-US"/>
        </a:p>
      </dgm:t>
    </dgm:pt>
    <dgm:pt modelId="{19A372F7-64A8-4210-B22B-B857558D98C2}" type="parTrans" cxnId="{02195781-857C-4F4A-9E78-6DBFF2D40DA1}">
      <dgm:prSet/>
      <dgm:spPr/>
      <dgm:t>
        <a:bodyPr/>
        <a:lstStyle/>
        <a:p>
          <a:endParaRPr lang="en-US"/>
        </a:p>
      </dgm:t>
    </dgm:pt>
    <dgm:pt modelId="{312E7C45-2224-44A2-9AC4-7DEF568A0D27}" type="sibTrans" cxnId="{02195781-857C-4F4A-9E78-6DBFF2D40DA1}">
      <dgm:prSet/>
      <dgm:spPr/>
      <dgm:t>
        <a:bodyPr/>
        <a:lstStyle/>
        <a:p>
          <a:endParaRPr lang="en-US"/>
        </a:p>
      </dgm:t>
    </dgm:pt>
    <dgm:pt modelId="{5414E70F-6FAA-49DA-A823-32599E364A82}">
      <dgm:prSet/>
      <dgm:spPr/>
      <dgm:t>
        <a:bodyPr/>
        <a:lstStyle/>
        <a:p>
          <a:endParaRPr lang="en-US"/>
        </a:p>
      </dgm:t>
    </dgm:pt>
    <dgm:pt modelId="{77B3A797-7DD5-4392-B3F1-88DCF60A2C18}" type="parTrans" cxnId="{2F0D9F59-4A70-46F0-A3A9-BDF88E1B3681}">
      <dgm:prSet/>
      <dgm:spPr/>
      <dgm:t>
        <a:bodyPr/>
        <a:lstStyle/>
        <a:p>
          <a:endParaRPr lang="en-US"/>
        </a:p>
      </dgm:t>
    </dgm:pt>
    <dgm:pt modelId="{A4B13093-0281-48C2-8B89-953DE1856D5D}" type="sibTrans" cxnId="{2F0D9F59-4A70-46F0-A3A9-BDF88E1B3681}">
      <dgm:prSet/>
      <dgm:spPr/>
      <dgm:t>
        <a:bodyPr/>
        <a:lstStyle/>
        <a:p>
          <a:endParaRPr lang="en-US"/>
        </a:p>
      </dgm:t>
    </dgm:pt>
    <dgm:pt modelId="{B8017FD3-AC73-4C61-804C-115EE16E98D2}">
      <dgm:prSet/>
      <dgm:spPr/>
      <dgm:t>
        <a:bodyPr/>
        <a:lstStyle/>
        <a:p>
          <a:endParaRPr lang="en-US"/>
        </a:p>
      </dgm:t>
    </dgm:pt>
    <dgm:pt modelId="{A1AEDBF6-5D76-4E70-8A68-0CCE38EE28A6}" type="parTrans" cxnId="{D12AF61B-FFB4-4023-9267-A1EE2327A394}">
      <dgm:prSet/>
      <dgm:spPr/>
      <dgm:t>
        <a:bodyPr/>
        <a:lstStyle/>
        <a:p>
          <a:endParaRPr lang="en-US"/>
        </a:p>
      </dgm:t>
    </dgm:pt>
    <dgm:pt modelId="{970FADBB-52A7-405B-A819-808A4A101D14}" type="sibTrans" cxnId="{D12AF61B-FFB4-4023-9267-A1EE2327A394}">
      <dgm:prSet/>
      <dgm:spPr/>
      <dgm:t>
        <a:bodyPr/>
        <a:lstStyle/>
        <a:p>
          <a:endParaRPr lang="en-US"/>
        </a:p>
      </dgm:t>
    </dgm:pt>
    <dgm:pt modelId="{69AB2E49-2491-422A-B644-280288A2AF02}" type="pres">
      <dgm:prSet presAssocID="{77244A6F-003F-4F5C-8E36-4F2A1839ECB7}" presName="Name0" presStyleCnt="0">
        <dgm:presLayoutVars>
          <dgm:chMax val="4"/>
          <dgm:resizeHandles val="exact"/>
        </dgm:presLayoutVars>
      </dgm:prSet>
      <dgm:spPr/>
      <dgm:t>
        <a:bodyPr/>
        <a:lstStyle/>
        <a:p>
          <a:endParaRPr lang="en-US"/>
        </a:p>
      </dgm:t>
    </dgm:pt>
    <dgm:pt modelId="{A1647E84-3BC6-4BD9-AC83-942680C2A312}" type="pres">
      <dgm:prSet presAssocID="{77244A6F-003F-4F5C-8E36-4F2A1839ECB7}" presName="ellipse" presStyleLbl="trBgShp" presStyleIdx="0" presStyleCnt="1" custLinFactNeighborX="6368" custLinFactNeighborY="-23099"/>
      <dgm:spPr/>
    </dgm:pt>
    <dgm:pt modelId="{318C1D7B-4B16-424F-8911-579722FF8EFE}" type="pres">
      <dgm:prSet presAssocID="{77244A6F-003F-4F5C-8E36-4F2A1839ECB7}" presName="arrow1" presStyleLbl="fgShp" presStyleIdx="0" presStyleCnt="1" custLinFactY="1047" custLinFactNeighborX="45128" custLinFactNeighborY="100000"/>
      <dgm:spPr/>
    </dgm:pt>
    <dgm:pt modelId="{E050B0CE-D415-4E5B-845A-FB2B25086BBF}" type="pres">
      <dgm:prSet presAssocID="{77244A6F-003F-4F5C-8E36-4F2A1839ECB7}" presName="rectangle" presStyleLbl="revTx" presStyleIdx="0" presStyleCnt="1" custScaleX="78195" custScaleY="50747" custLinFactY="55359" custLinFactNeighborX="3441" custLinFactNeighborY="100000">
        <dgm:presLayoutVars>
          <dgm:bulletEnabled val="1"/>
        </dgm:presLayoutVars>
      </dgm:prSet>
      <dgm:spPr/>
      <dgm:t>
        <a:bodyPr/>
        <a:lstStyle/>
        <a:p>
          <a:endParaRPr lang="en-US"/>
        </a:p>
      </dgm:t>
    </dgm:pt>
    <dgm:pt modelId="{B5B6AEE6-696E-4C66-876D-2E603E4D9AC2}" type="pres">
      <dgm:prSet presAssocID="{5BEC80A4-CD84-4AB8-8BB1-E1CE6B850361}" presName="item1" presStyleLbl="node1" presStyleIdx="0" presStyleCnt="3" custScaleX="157633">
        <dgm:presLayoutVars>
          <dgm:bulletEnabled val="1"/>
        </dgm:presLayoutVars>
      </dgm:prSet>
      <dgm:spPr/>
      <dgm:t>
        <a:bodyPr/>
        <a:lstStyle/>
        <a:p>
          <a:endParaRPr lang="en-US"/>
        </a:p>
      </dgm:t>
    </dgm:pt>
    <dgm:pt modelId="{D1C101A3-0F08-4673-B5CD-02392D5ACAD0}" type="pres">
      <dgm:prSet presAssocID="{47E722DD-9083-42A9-B3ED-ABD8AFE9B70F}" presName="item2" presStyleLbl="node1" presStyleIdx="1" presStyleCnt="3" custScaleX="100999" custScaleY="110743" custLinFactY="41502" custLinFactNeighborX="80749" custLinFactNeighborY="100000">
        <dgm:presLayoutVars>
          <dgm:bulletEnabled val="1"/>
        </dgm:presLayoutVars>
      </dgm:prSet>
      <dgm:spPr/>
      <dgm:t>
        <a:bodyPr/>
        <a:lstStyle/>
        <a:p>
          <a:endParaRPr lang="en-US"/>
        </a:p>
      </dgm:t>
    </dgm:pt>
    <dgm:pt modelId="{126F11C4-DD99-407C-A063-30FFFD598C75}" type="pres">
      <dgm:prSet presAssocID="{7A552754-5607-427A-9ED8-2E3E8DC3A6DF}" presName="item3" presStyleLbl="node1" presStyleIdx="2" presStyleCnt="3" custScaleX="171388" custScaleY="186435" custLinFactNeighborX="58530" custLinFactNeighborY="10127">
        <dgm:presLayoutVars>
          <dgm:bulletEnabled val="1"/>
        </dgm:presLayoutVars>
      </dgm:prSet>
      <dgm:spPr/>
      <dgm:t>
        <a:bodyPr/>
        <a:lstStyle/>
        <a:p>
          <a:endParaRPr lang="en-US"/>
        </a:p>
      </dgm:t>
    </dgm:pt>
    <dgm:pt modelId="{D2605F8E-7AC8-4757-9CAA-C49B88B73A42}" type="pres">
      <dgm:prSet presAssocID="{77244A6F-003F-4F5C-8E36-4F2A1839ECB7}" presName="funnel" presStyleLbl="trAlignAcc1" presStyleIdx="0" presStyleCnt="1" custScaleX="105352" custScaleY="141214" custLinFactNeighborX="7390" custLinFactNeighborY="-2664"/>
      <dgm:spPr/>
    </dgm:pt>
  </dgm:ptLst>
  <dgm:cxnLst>
    <dgm:cxn modelId="{F5864087-0AA7-483E-9914-B86DD304C73A}" srcId="{77244A6F-003F-4F5C-8E36-4F2A1839ECB7}" destId="{0C9B6929-4F07-4384-9EE2-0894B42DD8A5}" srcOrd="0" destOrd="0" parTransId="{D261E056-7406-49B9-A654-8F738F5E80B7}" sibTransId="{CDCD2A61-294C-4E82-84CE-A650D3F03925}"/>
    <dgm:cxn modelId="{DC633627-1AEC-4ADC-93E1-CC3CEF3C5060}" type="presOf" srcId="{77244A6F-003F-4F5C-8E36-4F2A1839ECB7}" destId="{69AB2E49-2491-422A-B644-280288A2AF02}" srcOrd="0" destOrd="0" presId="urn:microsoft.com/office/officeart/2005/8/layout/funnel1"/>
    <dgm:cxn modelId="{2F0D9F59-4A70-46F0-A3A9-BDF88E1B3681}" srcId="{77244A6F-003F-4F5C-8E36-4F2A1839ECB7}" destId="{5414E70F-6FAA-49DA-A823-32599E364A82}" srcOrd="8" destOrd="0" parTransId="{77B3A797-7DD5-4392-B3F1-88DCF60A2C18}" sibTransId="{A4B13093-0281-48C2-8B89-953DE1856D5D}"/>
    <dgm:cxn modelId="{843263B4-A8CC-44A3-9F36-78634E62A88E}" srcId="{77244A6F-003F-4F5C-8E36-4F2A1839ECB7}" destId="{5BEC80A4-CD84-4AB8-8BB1-E1CE6B850361}" srcOrd="1" destOrd="0" parTransId="{89AAA94F-70A4-42CE-A8CD-596154EB8AA2}" sibTransId="{6CCA8F41-14DC-4D9F-BB75-6B9904E5B815}"/>
    <dgm:cxn modelId="{CE5673E7-2315-4EEA-B180-71DD1E7E93D6}" srcId="{77244A6F-003F-4F5C-8E36-4F2A1839ECB7}" destId="{7A552754-5607-427A-9ED8-2E3E8DC3A6DF}" srcOrd="3" destOrd="0" parTransId="{AFB22361-46E8-4120-A28C-9F6A233133A8}" sibTransId="{904FD404-637F-4DAD-9A1B-93321EA7A841}"/>
    <dgm:cxn modelId="{02195781-857C-4F4A-9E78-6DBFF2D40DA1}" srcId="{77244A6F-003F-4F5C-8E36-4F2A1839ECB7}" destId="{1CC94AC8-3AC6-48EB-B314-4F751830880D}" srcOrd="7" destOrd="0" parTransId="{19A372F7-64A8-4210-B22B-B857558D98C2}" sibTransId="{312E7C45-2224-44A2-9AC4-7DEF568A0D27}"/>
    <dgm:cxn modelId="{29E11AC1-AAEE-47F7-8F14-0282B18AC667}" type="presOf" srcId="{5BEC80A4-CD84-4AB8-8BB1-E1CE6B850361}" destId="{D1C101A3-0F08-4673-B5CD-02392D5ACAD0}" srcOrd="0" destOrd="0" presId="urn:microsoft.com/office/officeart/2005/8/layout/funnel1"/>
    <dgm:cxn modelId="{D49E5946-0584-478B-A5CA-7EC2FB987484}" type="presOf" srcId="{0C9B6929-4F07-4384-9EE2-0894B42DD8A5}" destId="{126F11C4-DD99-407C-A063-30FFFD598C75}" srcOrd="0" destOrd="0" presId="urn:microsoft.com/office/officeart/2005/8/layout/funnel1"/>
    <dgm:cxn modelId="{1CDCD251-1029-4ABA-86CC-B6FE63201358}" srcId="{77244A6F-003F-4F5C-8E36-4F2A1839ECB7}" destId="{4C1D3F87-0ABE-4061-A870-4D06E4AEAACC}" srcOrd="5" destOrd="0" parTransId="{87C89A80-98D1-43C5-A3D9-01C41F0FCFE1}" sibTransId="{C92159D5-EF9D-486C-8DDB-546BF16D4C68}"/>
    <dgm:cxn modelId="{50AB2A97-CC38-4064-9BF4-3DBFF7258DD5}" type="presOf" srcId="{7A552754-5607-427A-9ED8-2E3E8DC3A6DF}" destId="{E050B0CE-D415-4E5B-845A-FB2B25086BBF}" srcOrd="0" destOrd="0" presId="urn:microsoft.com/office/officeart/2005/8/layout/funnel1"/>
    <dgm:cxn modelId="{36A7EAA8-239C-4E88-AA50-4A24027D9F0D}" type="presOf" srcId="{47E722DD-9083-42A9-B3ED-ABD8AFE9B70F}" destId="{B5B6AEE6-696E-4C66-876D-2E603E4D9AC2}" srcOrd="0" destOrd="0" presId="urn:microsoft.com/office/officeart/2005/8/layout/funnel1"/>
    <dgm:cxn modelId="{5A8A1974-5139-4B76-8518-8F70D5754DAF}" srcId="{77244A6F-003F-4F5C-8E36-4F2A1839ECB7}" destId="{47E722DD-9083-42A9-B3ED-ABD8AFE9B70F}" srcOrd="2" destOrd="0" parTransId="{BFE48499-23CB-4967-975E-DC5FA9170282}" sibTransId="{569858D5-6706-4996-88F6-47863788077C}"/>
    <dgm:cxn modelId="{CCC156F6-D57A-452C-864F-D1178E16E680}" srcId="{77244A6F-003F-4F5C-8E36-4F2A1839ECB7}" destId="{701A09E3-F2E9-4F23-AD96-29BE62953F62}" srcOrd="4" destOrd="0" parTransId="{B22AD183-5CB5-447E-8D55-63EE6DE8830B}" sibTransId="{97FBBEF9-E2D5-407E-B06B-B1030F505A96}"/>
    <dgm:cxn modelId="{D12AF61B-FFB4-4023-9267-A1EE2327A394}" srcId="{77244A6F-003F-4F5C-8E36-4F2A1839ECB7}" destId="{B8017FD3-AC73-4C61-804C-115EE16E98D2}" srcOrd="9" destOrd="0" parTransId="{A1AEDBF6-5D76-4E70-8A68-0CCE38EE28A6}" sibTransId="{970FADBB-52A7-405B-A819-808A4A101D14}"/>
    <dgm:cxn modelId="{C85187F6-756B-4827-A1C9-EFA2D70DEF90}" srcId="{77244A6F-003F-4F5C-8E36-4F2A1839ECB7}" destId="{72429C54-BDB7-4AA7-8FBC-5E59CEC37E8C}" srcOrd="6" destOrd="0" parTransId="{6B58A6A1-5A01-4D58-BA9D-B6965C773AB7}" sibTransId="{2C353D85-182B-4E4C-845F-E8DBFFE90BFD}"/>
    <dgm:cxn modelId="{A9EB8526-FE55-4838-A256-FCE618445D73}" type="presParOf" srcId="{69AB2E49-2491-422A-B644-280288A2AF02}" destId="{A1647E84-3BC6-4BD9-AC83-942680C2A312}" srcOrd="0" destOrd="0" presId="urn:microsoft.com/office/officeart/2005/8/layout/funnel1"/>
    <dgm:cxn modelId="{7D7EEE2A-2CC9-4E3B-A0F7-D2BF1F51675A}" type="presParOf" srcId="{69AB2E49-2491-422A-B644-280288A2AF02}" destId="{318C1D7B-4B16-424F-8911-579722FF8EFE}" srcOrd="1" destOrd="0" presId="urn:microsoft.com/office/officeart/2005/8/layout/funnel1"/>
    <dgm:cxn modelId="{C1C76394-54C4-4976-8453-27DC6EEF0C8A}" type="presParOf" srcId="{69AB2E49-2491-422A-B644-280288A2AF02}" destId="{E050B0CE-D415-4E5B-845A-FB2B25086BBF}" srcOrd="2" destOrd="0" presId="urn:microsoft.com/office/officeart/2005/8/layout/funnel1"/>
    <dgm:cxn modelId="{4EE54B4B-F0D5-47AD-94D5-FEE8CF2CD21F}" type="presParOf" srcId="{69AB2E49-2491-422A-B644-280288A2AF02}" destId="{B5B6AEE6-696E-4C66-876D-2E603E4D9AC2}" srcOrd="3" destOrd="0" presId="urn:microsoft.com/office/officeart/2005/8/layout/funnel1"/>
    <dgm:cxn modelId="{96E6D985-47D6-46C4-AAF7-D785ACA9B688}" type="presParOf" srcId="{69AB2E49-2491-422A-B644-280288A2AF02}" destId="{D1C101A3-0F08-4673-B5CD-02392D5ACAD0}" srcOrd="4" destOrd="0" presId="urn:microsoft.com/office/officeart/2005/8/layout/funnel1"/>
    <dgm:cxn modelId="{BA637F57-48BA-483C-863A-826FBB15CF10}" type="presParOf" srcId="{69AB2E49-2491-422A-B644-280288A2AF02}" destId="{126F11C4-DD99-407C-A063-30FFFD598C75}" srcOrd="5" destOrd="0" presId="urn:microsoft.com/office/officeart/2005/8/layout/funnel1"/>
    <dgm:cxn modelId="{A4406B72-5339-4F93-9DA6-2485C4C2C2AA}" type="presParOf" srcId="{69AB2E49-2491-422A-B644-280288A2AF02}" destId="{D2605F8E-7AC8-4757-9CAA-C49B88B73A4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47E84-3BC6-4BD9-AC83-942680C2A312}">
      <dsp:nvSpPr>
        <dsp:cNvPr id="0" name=""/>
        <dsp:cNvSpPr/>
      </dsp:nvSpPr>
      <dsp:spPr>
        <a:xfrm>
          <a:off x="990601" y="766871"/>
          <a:ext cx="2936652" cy="101986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C1D7B-4B16-424F-8911-579722FF8EFE}">
      <dsp:nvSpPr>
        <dsp:cNvPr id="0" name=""/>
        <dsp:cNvSpPr/>
      </dsp:nvSpPr>
      <dsp:spPr>
        <a:xfrm>
          <a:off x="2248747" y="3867791"/>
          <a:ext cx="569118" cy="364236"/>
        </a:xfrm>
        <a:prstGeom prst="downArrow">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E050B0CE-D415-4E5B-845A-FB2B25086BBF}">
      <dsp:nvSpPr>
        <dsp:cNvPr id="0" name=""/>
        <dsp:cNvSpPr/>
      </dsp:nvSpPr>
      <dsp:spPr>
        <a:xfrm>
          <a:off x="1302421" y="4311152"/>
          <a:ext cx="2136107" cy="34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Fluency</a:t>
          </a:r>
          <a:endParaRPr lang="en-US" sz="1800" kern="1200" dirty="0"/>
        </a:p>
      </dsp:txBody>
      <dsp:txXfrm>
        <a:off x="1302421" y="4311152"/>
        <a:ext cx="2136107" cy="346572"/>
      </dsp:txXfrm>
    </dsp:sp>
    <dsp:sp modelId="{B5B6AEE6-696E-4C66-876D-2E603E4D9AC2}">
      <dsp:nvSpPr>
        <dsp:cNvPr id="0" name=""/>
        <dsp:cNvSpPr/>
      </dsp:nvSpPr>
      <dsp:spPr>
        <a:xfrm>
          <a:off x="1576062" y="2101076"/>
          <a:ext cx="1614814" cy="1024413"/>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Comprehension</a:t>
          </a:r>
          <a:endParaRPr lang="en-US" sz="1100" kern="1200" dirty="0"/>
        </a:p>
      </dsp:txBody>
      <dsp:txXfrm>
        <a:off x="1812546" y="2251098"/>
        <a:ext cx="1141846" cy="724369"/>
      </dsp:txXfrm>
    </dsp:sp>
    <dsp:sp modelId="{D1C101A3-0F08-4673-B5CD-02392D5ACAD0}">
      <dsp:nvSpPr>
        <dsp:cNvPr id="0" name=""/>
        <dsp:cNvSpPr/>
      </dsp:nvSpPr>
      <dsp:spPr>
        <a:xfrm>
          <a:off x="1960324" y="2727077"/>
          <a:ext cx="1034647" cy="1134466"/>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Phonics</a:t>
          </a:r>
          <a:endParaRPr lang="en-US" sz="1100" b="1" kern="1200" dirty="0"/>
        </a:p>
      </dsp:txBody>
      <dsp:txXfrm>
        <a:off x="2111845" y="2893216"/>
        <a:ext cx="731605" cy="802188"/>
      </dsp:txXfrm>
    </dsp:sp>
    <dsp:sp modelId="{126F11C4-DD99-407C-A063-30FFFD598C75}">
      <dsp:nvSpPr>
        <dsp:cNvPr id="0" name=""/>
        <dsp:cNvSpPr/>
      </dsp:nvSpPr>
      <dsp:spPr>
        <a:xfrm>
          <a:off x="2419351" y="745873"/>
          <a:ext cx="1755722" cy="1909865"/>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Phonological Awareness</a:t>
          </a:r>
          <a:endParaRPr lang="en-US" sz="1200" b="1" kern="1200" dirty="0"/>
        </a:p>
      </dsp:txBody>
      <dsp:txXfrm>
        <a:off x="2676471" y="1025566"/>
        <a:ext cx="1241482" cy="1350479"/>
      </dsp:txXfrm>
    </dsp:sp>
    <dsp:sp modelId="{D2605F8E-7AC8-4757-9CAA-C49B88B73A42}">
      <dsp:nvSpPr>
        <dsp:cNvPr id="0" name=""/>
        <dsp:cNvSpPr/>
      </dsp:nvSpPr>
      <dsp:spPr>
        <a:xfrm>
          <a:off x="833180" y="283913"/>
          <a:ext cx="3357636" cy="360046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47E84-3BC6-4BD9-AC83-942680C2A312}">
      <dsp:nvSpPr>
        <dsp:cNvPr id="0" name=""/>
        <dsp:cNvSpPr/>
      </dsp:nvSpPr>
      <dsp:spPr>
        <a:xfrm>
          <a:off x="990601" y="766871"/>
          <a:ext cx="2936652" cy="101986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C1D7B-4B16-424F-8911-579722FF8EFE}">
      <dsp:nvSpPr>
        <dsp:cNvPr id="0" name=""/>
        <dsp:cNvSpPr/>
      </dsp:nvSpPr>
      <dsp:spPr>
        <a:xfrm>
          <a:off x="2248747" y="3867791"/>
          <a:ext cx="569118" cy="364236"/>
        </a:xfrm>
        <a:prstGeom prst="downArrow">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E050B0CE-D415-4E5B-845A-FB2B25086BBF}">
      <dsp:nvSpPr>
        <dsp:cNvPr id="0" name=""/>
        <dsp:cNvSpPr/>
      </dsp:nvSpPr>
      <dsp:spPr>
        <a:xfrm>
          <a:off x="1302421" y="4311152"/>
          <a:ext cx="2136107" cy="34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Fluency</a:t>
          </a:r>
          <a:endParaRPr lang="en-US" sz="1800" kern="1200" dirty="0"/>
        </a:p>
      </dsp:txBody>
      <dsp:txXfrm>
        <a:off x="1302421" y="4311152"/>
        <a:ext cx="2136107" cy="346572"/>
      </dsp:txXfrm>
    </dsp:sp>
    <dsp:sp modelId="{B5B6AEE6-696E-4C66-876D-2E603E4D9AC2}">
      <dsp:nvSpPr>
        <dsp:cNvPr id="0" name=""/>
        <dsp:cNvSpPr/>
      </dsp:nvSpPr>
      <dsp:spPr>
        <a:xfrm>
          <a:off x="1576062" y="2101076"/>
          <a:ext cx="1614814" cy="1024413"/>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Comprehension</a:t>
          </a:r>
          <a:endParaRPr lang="en-US" sz="1100" kern="1200" dirty="0"/>
        </a:p>
      </dsp:txBody>
      <dsp:txXfrm>
        <a:off x="1812546" y="2251098"/>
        <a:ext cx="1141846" cy="724369"/>
      </dsp:txXfrm>
    </dsp:sp>
    <dsp:sp modelId="{D1C101A3-0F08-4673-B5CD-02392D5ACAD0}">
      <dsp:nvSpPr>
        <dsp:cNvPr id="0" name=""/>
        <dsp:cNvSpPr/>
      </dsp:nvSpPr>
      <dsp:spPr>
        <a:xfrm>
          <a:off x="1960324" y="2727077"/>
          <a:ext cx="1034647" cy="1134466"/>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Phonics</a:t>
          </a:r>
          <a:endParaRPr lang="en-US" sz="1100" b="1" kern="1200" dirty="0"/>
        </a:p>
      </dsp:txBody>
      <dsp:txXfrm>
        <a:off x="2111845" y="2893216"/>
        <a:ext cx="731605" cy="802188"/>
      </dsp:txXfrm>
    </dsp:sp>
    <dsp:sp modelId="{126F11C4-DD99-407C-A063-30FFFD598C75}">
      <dsp:nvSpPr>
        <dsp:cNvPr id="0" name=""/>
        <dsp:cNvSpPr/>
      </dsp:nvSpPr>
      <dsp:spPr>
        <a:xfrm>
          <a:off x="2419351" y="745873"/>
          <a:ext cx="1755722" cy="1909865"/>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Phonological Awareness</a:t>
          </a:r>
          <a:endParaRPr lang="en-US" sz="1200" b="1" kern="1200" dirty="0"/>
        </a:p>
      </dsp:txBody>
      <dsp:txXfrm>
        <a:off x="2676471" y="1025566"/>
        <a:ext cx="1241482" cy="1350479"/>
      </dsp:txXfrm>
    </dsp:sp>
    <dsp:sp modelId="{D2605F8E-7AC8-4757-9CAA-C49B88B73A42}">
      <dsp:nvSpPr>
        <dsp:cNvPr id="0" name=""/>
        <dsp:cNvSpPr/>
      </dsp:nvSpPr>
      <dsp:spPr>
        <a:xfrm>
          <a:off x="833180" y="283913"/>
          <a:ext cx="3357636" cy="360046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6434"/>
          </a:xfrm>
          <a:prstGeom prst="rect">
            <a:avLst/>
          </a:prstGeom>
        </p:spPr>
        <p:txBody>
          <a:bodyPr vert="horz" lIns="98201" tIns="49100" rIns="98201" bIns="49100" rtlCol="0"/>
          <a:lstStyle>
            <a:lvl1pPr algn="l">
              <a:defRPr sz="1300"/>
            </a:lvl1pPr>
          </a:lstStyle>
          <a:p>
            <a:endParaRPr/>
          </a:p>
        </p:txBody>
      </p:sp>
      <p:sp>
        <p:nvSpPr>
          <p:cNvPr id="3" name="Date Placeholder 2"/>
          <p:cNvSpPr>
            <a:spLocks noGrp="1"/>
          </p:cNvSpPr>
          <p:nvPr>
            <p:ph type="dt" sz="quarter" idx="1"/>
          </p:nvPr>
        </p:nvSpPr>
        <p:spPr>
          <a:xfrm>
            <a:off x="3970941" y="2"/>
            <a:ext cx="3037840" cy="466434"/>
          </a:xfrm>
          <a:prstGeom prst="rect">
            <a:avLst/>
          </a:prstGeom>
        </p:spPr>
        <p:txBody>
          <a:bodyPr vert="horz" lIns="98201" tIns="49100" rIns="98201" bIns="49100" rtlCol="0"/>
          <a:lstStyle>
            <a:lvl1pPr algn="r">
              <a:defRPr sz="1300"/>
            </a:lvl1pPr>
          </a:lstStyle>
          <a:p>
            <a:fld id="{8EB33BB8-6C7A-4BE0-9B55-9EAC48D52EC6}" type="datetimeFigureOut">
              <a:rPr lang="en-US"/>
              <a:t>8/25/2014</a:t>
            </a:fld>
            <a:endParaRPr/>
          </a:p>
        </p:txBody>
      </p:sp>
      <p:sp>
        <p:nvSpPr>
          <p:cNvPr id="4" name="Footer Placeholder 3"/>
          <p:cNvSpPr>
            <a:spLocks noGrp="1"/>
          </p:cNvSpPr>
          <p:nvPr>
            <p:ph type="ftr" sz="quarter" idx="2"/>
          </p:nvPr>
        </p:nvSpPr>
        <p:spPr>
          <a:xfrm>
            <a:off x="2" y="8829969"/>
            <a:ext cx="3037840" cy="466433"/>
          </a:xfrm>
          <a:prstGeom prst="rect">
            <a:avLst/>
          </a:prstGeom>
        </p:spPr>
        <p:txBody>
          <a:bodyPr vert="horz" lIns="98201" tIns="49100" rIns="98201" bIns="49100" rtlCol="0" anchor="b"/>
          <a:lstStyle>
            <a:lvl1pPr algn="l">
              <a:defRPr sz="1300"/>
            </a:lvl1pPr>
          </a:lstStyle>
          <a:p>
            <a:endParaRPr/>
          </a:p>
        </p:txBody>
      </p:sp>
      <p:sp>
        <p:nvSpPr>
          <p:cNvPr id="5" name="Slide Number Placeholder 4"/>
          <p:cNvSpPr>
            <a:spLocks noGrp="1"/>
          </p:cNvSpPr>
          <p:nvPr>
            <p:ph type="sldNum" sz="quarter" idx="3"/>
          </p:nvPr>
        </p:nvSpPr>
        <p:spPr>
          <a:xfrm>
            <a:off x="3970941" y="8829969"/>
            <a:ext cx="3037840" cy="466433"/>
          </a:xfrm>
          <a:prstGeom prst="rect">
            <a:avLst/>
          </a:prstGeom>
        </p:spPr>
        <p:txBody>
          <a:bodyPr vert="horz" lIns="98201" tIns="49100" rIns="98201" bIns="49100" rtlCol="0" anchor="b"/>
          <a:lstStyle>
            <a:lvl1pPr algn="r">
              <a:defRPr sz="13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6434"/>
          </a:xfrm>
          <a:prstGeom prst="rect">
            <a:avLst/>
          </a:prstGeom>
        </p:spPr>
        <p:txBody>
          <a:bodyPr vert="horz" lIns="98201" tIns="49100" rIns="98201" bIns="49100" rtlCol="0"/>
          <a:lstStyle>
            <a:lvl1pPr algn="l">
              <a:defRPr sz="1300"/>
            </a:lvl1pPr>
          </a:lstStyle>
          <a:p>
            <a:endParaRPr/>
          </a:p>
        </p:txBody>
      </p:sp>
      <p:sp>
        <p:nvSpPr>
          <p:cNvPr id="3" name="Date Placeholder 2"/>
          <p:cNvSpPr>
            <a:spLocks noGrp="1"/>
          </p:cNvSpPr>
          <p:nvPr>
            <p:ph type="dt" idx="1"/>
          </p:nvPr>
        </p:nvSpPr>
        <p:spPr>
          <a:xfrm>
            <a:off x="3970941" y="2"/>
            <a:ext cx="3037840" cy="466434"/>
          </a:xfrm>
          <a:prstGeom prst="rect">
            <a:avLst/>
          </a:prstGeom>
        </p:spPr>
        <p:txBody>
          <a:bodyPr vert="horz" lIns="98201" tIns="49100" rIns="98201" bIns="49100" rtlCol="0"/>
          <a:lstStyle>
            <a:lvl1pPr algn="r">
              <a:defRPr sz="1300"/>
            </a:lvl1pPr>
          </a:lstStyle>
          <a:p>
            <a:fld id="{C611EF64-F73B-4314-BB6F-BC0937BBDF19}" type="datetimeFigureOut">
              <a:rPr lang="en-US"/>
              <a:t>8/25/2014</a:t>
            </a:fld>
            <a:endParaRPr/>
          </a:p>
        </p:txBody>
      </p:sp>
      <p:sp>
        <p:nvSpPr>
          <p:cNvPr id="4" name="Slide Image Placeholder 3"/>
          <p:cNvSpPr>
            <a:spLocks noGrp="1" noRot="1" noChangeAspect="1"/>
          </p:cNvSpPr>
          <p:nvPr>
            <p:ph type="sldImg" idx="2"/>
          </p:nvPr>
        </p:nvSpPr>
        <p:spPr>
          <a:xfrm>
            <a:off x="717550" y="1163638"/>
            <a:ext cx="5575300" cy="3136900"/>
          </a:xfrm>
          <a:prstGeom prst="rect">
            <a:avLst/>
          </a:prstGeom>
          <a:noFill/>
          <a:ln w="12700">
            <a:solidFill>
              <a:prstClr val="black"/>
            </a:solidFill>
          </a:ln>
        </p:spPr>
        <p:txBody>
          <a:bodyPr vert="horz" lIns="98201" tIns="49100" rIns="98201" bIns="49100" rtlCol="0" anchor="ctr"/>
          <a:lstStyle/>
          <a:p>
            <a:endParaRPr/>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8201" tIns="49100" rIns="98201" bIns="4910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2" y="8829969"/>
            <a:ext cx="3037840" cy="466433"/>
          </a:xfrm>
          <a:prstGeom prst="rect">
            <a:avLst/>
          </a:prstGeom>
        </p:spPr>
        <p:txBody>
          <a:bodyPr vert="horz" lIns="98201" tIns="49100" rIns="98201" bIns="49100" rtlCol="0" anchor="b"/>
          <a:lstStyle>
            <a:lvl1pPr algn="l">
              <a:defRPr sz="1300"/>
            </a:lvl1pPr>
          </a:lstStyle>
          <a:p>
            <a:endParaRPr/>
          </a:p>
        </p:txBody>
      </p:sp>
      <p:sp>
        <p:nvSpPr>
          <p:cNvPr id="7" name="Slide Number Placeholder 6"/>
          <p:cNvSpPr>
            <a:spLocks noGrp="1"/>
          </p:cNvSpPr>
          <p:nvPr>
            <p:ph type="sldNum" sz="quarter" idx="5"/>
          </p:nvPr>
        </p:nvSpPr>
        <p:spPr>
          <a:xfrm>
            <a:off x="3970941" y="8829969"/>
            <a:ext cx="3037840" cy="466433"/>
          </a:xfrm>
          <a:prstGeom prst="rect">
            <a:avLst/>
          </a:prstGeom>
        </p:spPr>
        <p:txBody>
          <a:bodyPr vert="horz" lIns="98201" tIns="49100" rIns="98201" bIns="49100" rtlCol="0" anchor="b"/>
          <a:lstStyle>
            <a:lvl1pPr algn="r">
              <a:defRPr sz="13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ecf.org/~/media/Pubs/Topics/Education/Other/DoubleJeopardyHowThirdGradeReadingSkillsandPovery/DoubleJeopardyReport030812forweb.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15</a:t>
            </a:fld>
            <a:endParaRPr lang="en-US"/>
          </a:p>
        </p:txBody>
      </p:sp>
    </p:spTree>
    <p:extLst>
      <p:ext uri="{BB962C8B-B14F-4D97-AF65-F5344CB8AC3E}">
        <p14:creationId xmlns:p14="http://schemas.microsoft.com/office/powerpoint/2010/main" val="290605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16</a:t>
            </a:fld>
            <a:endParaRPr lang="en-US"/>
          </a:p>
        </p:txBody>
      </p:sp>
    </p:spTree>
    <p:extLst>
      <p:ext uri="{BB962C8B-B14F-4D97-AF65-F5344CB8AC3E}">
        <p14:creationId xmlns:p14="http://schemas.microsoft.com/office/powerpoint/2010/main" val="356696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17</a:t>
            </a:fld>
            <a:endParaRPr lang="en-US"/>
          </a:p>
        </p:txBody>
      </p:sp>
    </p:spTree>
    <p:extLst>
      <p:ext uri="{BB962C8B-B14F-4D97-AF65-F5344CB8AC3E}">
        <p14:creationId xmlns:p14="http://schemas.microsoft.com/office/powerpoint/2010/main" val="284414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18</a:t>
            </a:fld>
            <a:endParaRPr lang="en-US"/>
          </a:p>
        </p:txBody>
      </p:sp>
    </p:spTree>
    <p:extLst>
      <p:ext uri="{BB962C8B-B14F-4D97-AF65-F5344CB8AC3E}">
        <p14:creationId xmlns:p14="http://schemas.microsoft.com/office/powerpoint/2010/main" val="2074466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19</a:t>
            </a:fld>
            <a:endParaRPr lang="en-US"/>
          </a:p>
        </p:txBody>
      </p:sp>
    </p:spTree>
    <p:extLst>
      <p:ext uri="{BB962C8B-B14F-4D97-AF65-F5344CB8AC3E}">
        <p14:creationId xmlns:p14="http://schemas.microsoft.com/office/powerpoint/2010/main" val="351248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20</a:t>
            </a:fld>
            <a:endParaRPr lang="en-US"/>
          </a:p>
        </p:txBody>
      </p:sp>
    </p:spTree>
    <p:extLst>
      <p:ext uri="{BB962C8B-B14F-4D97-AF65-F5344CB8AC3E}">
        <p14:creationId xmlns:p14="http://schemas.microsoft.com/office/powerpoint/2010/main" val="479307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21</a:t>
            </a:fld>
            <a:endParaRPr lang="en-US"/>
          </a:p>
        </p:txBody>
      </p:sp>
    </p:spTree>
    <p:extLst>
      <p:ext uri="{BB962C8B-B14F-4D97-AF65-F5344CB8AC3E}">
        <p14:creationId xmlns:p14="http://schemas.microsoft.com/office/powerpoint/2010/main" val="278449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22</a:t>
            </a:fld>
            <a:endParaRPr lang="en-US"/>
          </a:p>
        </p:txBody>
      </p:sp>
    </p:spTree>
    <p:extLst>
      <p:ext uri="{BB962C8B-B14F-4D97-AF65-F5344CB8AC3E}">
        <p14:creationId xmlns:p14="http://schemas.microsoft.com/office/powerpoint/2010/main" val="36893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23</a:t>
            </a:fld>
            <a:endParaRPr lang="en-US"/>
          </a:p>
        </p:txBody>
      </p:sp>
    </p:spTree>
    <p:extLst>
      <p:ext uri="{BB962C8B-B14F-4D97-AF65-F5344CB8AC3E}">
        <p14:creationId xmlns:p14="http://schemas.microsoft.com/office/powerpoint/2010/main" val="730381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24</a:t>
            </a:fld>
            <a:endParaRPr lang="en-US"/>
          </a:p>
        </p:txBody>
      </p:sp>
    </p:spTree>
    <p:extLst>
      <p:ext uri="{BB962C8B-B14F-4D97-AF65-F5344CB8AC3E}">
        <p14:creationId xmlns:p14="http://schemas.microsoft.com/office/powerpoint/2010/main" val="343803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Anne E Casey </a:t>
            </a:r>
          </a:p>
          <a:p>
            <a:r>
              <a:rPr lang="en-US" dirty="0" smtClean="0">
                <a:hlinkClick r:id="rId3"/>
              </a:rPr>
              <a:t>http://www.aecf.org/~/media/Pubs/Topics/Education/Other/DoubleJeopardyHowThirdGradeReadingSkillsandPovery/DoubleJeopardyReport030812forweb.pdf</a:t>
            </a:r>
            <a:r>
              <a:rPr lang="en-US" dirty="0" smtClean="0"/>
              <a:t>Overview: How Third-Grade Reading Skills and Poverty Influence</a:t>
            </a:r>
          </a:p>
          <a:p>
            <a:r>
              <a:rPr lang="en-US" dirty="0" smtClean="0"/>
              <a:t>High School Graduation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2</a:t>
            </a:fld>
            <a:endParaRPr lang="en-US"/>
          </a:p>
        </p:txBody>
      </p:sp>
    </p:spTree>
    <p:extLst>
      <p:ext uri="{BB962C8B-B14F-4D97-AF65-F5344CB8AC3E}">
        <p14:creationId xmlns:p14="http://schemas.microsoft.com/office/powerpoint/2010/main" val="1852822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25</a:t>
            </a:fld>
            <a:endParaRPr lang="en-US"/>
          </a:p>
        </p:txBody>
      </p:sp>
    </p:spTree>
    <p:extLst>
      <p:ext uri="{BB962C8B-B14F-4D97-AF65-F5344CB8AC3E}">
        <p14:creationId xmlns:p14="http://schemas.microsoft.com/office/powerpoint/2010/main" val="3863385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26</a:t>
            </a:fld>
            <a:endParaRPr lang="en-US"/>
          </a:p>
        </p:txBody>
      </p:sp>
    </p:spTree>
    <p:extLst>
      <p:ext uri="{BB962C8B-B14F-4D97-AF65-F5344CB8AC3E}">
        <p14:creationId xmlns:p14="http://schemas.microsoft.com/office/powerpoint/2010/main" val="1591451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27</a:t>
            </a:fld>
            <a:endParaRPr lang="en-US"/>
          </a:p>
        </p:txBody>
      </p:sp>
    </p:spTree>
    <p:extLst>
      <p:ext uri="{BB962C8B-B14F-4D97-AF65-F5344CB8AC3E}">
        <p14:creationId xmlns:p14="http://schemas.microsoft.com/office/powerpoint/2010/main" val="373015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28</a:t>
            </a:fld>
            <a:endParaRPr lang="en-US"/>
          </a:p>
        </p:txBody>
      </p:sp>
    </p:spTree>
    <p:extLst>
      <p:ext uri="{BB962C8B-B14F-4D97-AF65-F5344CB8AC3E}">
        <p14:creationId xmlns:p14="http://schemas.microsoft.com/office/powerpoint/2010/main" val="1481830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29</a:t>
            </a:fld>
            <a:endParaRPr lang="en-US"/>
          </a:p>
        </p:txBody>
      </p:sp>
    </p:spTree>
    <p:extLst>
      <p:ext uri="{BB962C8B-B14F-4D97-AF65-F5344CB8AC3E}">
        <p14:creationId xmlns:p14="http://schemas.microsoft.com/office/powerpoint/2010/main" val="4271858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child achieves the required reading level during the next school year, the child may be promoted to fourth grade prior to November 1. To be promoted to fourth grade midyear, the child must demonstrate mastery of third-grade reading skills and beginning fourth-grade reading skills. This will ensure the student has made enough progress to be successful in fourth grade. The student may be given a standardized test, or the teacher may put together a portfolio of the student’s work to demonstrate  proficiency.</a:t>
            </a:r>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30</a:t>
            </a:fld>
            <a:endParaRPr lang="en-US"/>
          </a:p>
        </p:txBody>
      </p:sp>
    </p:spTree>
    <p:extLst>
      <p:ext uri="{BB962C8B-B14F-4D97-AF65-F5344CB8AC3E}">
        <p14:creationId xmlns:p14="http://schemas.microsoft.com/office/powerpoint/2010/main" val="917663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31</a:t>
            </a:fld>
            <a:endParaRPr lang="en-US"/>
          </a:p>
        </p:txBody>
      </p:sp>
    </p:spTree>
    <p:extLst>
      <p:ext uri="{BB962C8B-B14F-4D97-AF65-F5344CB8AC3E}">
        <p14:creationId xmlns:p14="http://schemas.microsoft.com/office/powerpoint/2010/main" val="3976818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32</a:t>
            </a:fld>
            <a:endParaRPr lang="en-US"/>
          </a:p>
        </p:txBody>
      </p:sp>
    </p:spTree>
    <p:extLst>
      <p:ext uri="{BB962C8B-B14F-4D97-AF65-F5344CB8AC3E}">
        <p14:creationId xmlns:p14="http://schemas.microsoft.com/office/powerpoint/2010/main" val="3357157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33</a:t>
            </a:fld>
            <a:endParaRPr lang="en-US"/>
          </a:p>
        </p:txBody>
      </p:sp>
    </p:spTree>
    <p:extLst>
      <p:ext uri="{BB962C8B-B14F-4D97-AF65-F5344CB8AC3E}">
        <p14:creationId xmlns:p14="http://schemas.microsoft.com/office/powerpoint/2010/main" val="775181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34</a:t>
            </a:fld>
            <a:endParaRPr lang="en-US"/>
          </a:p>
        </p:txBody>
      </p:sp>
    </p:spTree>
    <p:extLst>
      <p:ext uri="{BB962C8B-B14F-4D97-AF65-F5344CB8AC3E}">
        <p14:creationId xmlns:p14="http://schemas.microsoft.com/office/powerpoint/2010/main" val="164432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p>
          <a:p>
            <a:r>
              <a:rPr lang="en-US" dirty="0" smtClean="0"/>
              <a:t> your child scores Unsatisfactory, you will be notified that your child will not be promoted to fourth grade until he or she achieves the required reading level. </a:t>
            </a:r>
          </a:p>
          <a:p>
            <a:r>
              <a:rPr lang="en-US" dirty="0" smtClean="0"/>
              <a:t>OCCT (Oklahoma Core Curriculum Test) Scores are categorized as Unsatisfactory, Limited Knowledge, Proficient and Advanced. An Unsatisfactory score indicates a student is reading at least two years below third  grade level.</a:t>
            </a:r>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3</a:t>
            </a:fld>
            <a:endParaRPr lang="en-US"/>
          </a:p>
        </p:txBody>
      </p:sp>
    </p:spTree>
    <p:extLst>
      <p:ext uri="{BB962C8B-B14F-4D97-AF65-F5344CB8AC3E}">
        <p14:creationId xmlns:p14="http://schemas.microsoft.com/office/powerpoint/2010/main" val="744409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35</a:t>
            </a:fld>
            <a:endParaRPr lang="en-US"/>
          </a:p>
        </p:txBody>
      </p:sp>
    </p:spTree>
    <p:extLst>
      <p:ext uri="{BB962C8B-B14F-4D97-AF65-F5344CB8AC3E}">
        <p14:creationId xmlns:p14="http://schemas.microsoft.com/office/powerpoint/2010/main" val="1995556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36</a:t>
            </a:fld>
            <a:endParaRPr lang="en-US"/>
          </a:p>
        </p:txBody>
      </p:sp>
    </p:spTree>
    <p:extLst>
      <p:ext uri="{BB962C8B-B14F-4D97-AF65-F5344CB8AC3E}">
        <p14:creationId xmlns:p14="http://schemas.microsoft.com/office/powerpoint/2010/main" val="3122787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37</a:t>
            </a:fld>
            <a:endParaRPr lang="en-US"/>
          </a:p>
        </p:txBody>
      </p:sp>
    </p:spTree>
    <p:extLst>
      <p:ext uri="{BB962C8B-B14F-4D97-AF65-F5344CB8AC3E}">
        <p14:creationId xmlns:p14="http://schemas.microsoft.com/office/powerpoint/2010/main" val="3816487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38</a:t>
            </a:fld>
            <a:endParaRPr lang="en-US"/>
          </a:p>
        </p:txBody>
      </p:sp>
    </p:spTree>
    <p:extLst>
      <p:ext uri="{BB962C8B-B14F-4D97-AF65-F5344CB8AC3E}">
        <p14:creationId xmlns:p14="http://schemas.microsoft.com/office/powerpoint/2010/main" val="1654148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39</a:t>
            </a:fld>
            <a:endParaRPr lang="en-US"/>
          </a:p>
        </p:txBody>
      </p:sp>
    </p:spTree>
    <p:extLst>
      <p:ext uri="{BB962C8B-B14F-4D97-AF65-F5344CB8AC3E}">
        <p14:creationId xmlns:p14="http://schemas.microsoft.com/office/powerpoint/2010/main" val="3438424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40</a:t>
            </a:fld>
            <a:endParaRPr lang="en-US"/>
          </a:p>
        </p:txBody>
      </p:sp>
    </p:spTree>
    <p:extLst>
      <p:ext uri="{BB962C8B-B14F-4D97-AF65-F5344CB8AC3E}">
        <p14:creationId xmlns:p14="http://schemas.microsoft.com/office/powerpoint/2010/main" val="2596186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41</a:t>
            </a:fld>
            <a:endParaRPr lang="en-US"/>
          </a:p>
        </p:txBody>
      </p:sp>
    </p:spTree>
    <p:extLst>
      <p:ext uri="{BB962C8B-B14F-4D97-AF65-F5344CB8AC3E}">
        <p14:creationId xmlns:p14="http://schemas.microsoft.com/office/powerpoint/2010/main" val="867190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42</a:t>
            </a:fld>
            <a:endParaRPr lang="en-US"/>
          </a:p>
        </p:txBody>
      </p:sp>
    </p:spTree>
    <p:extLst>
      <p:ext uri="{BB962C8B-B14F-4D97-AF65-F5344CB8AC3E}">
        <p14:creationId xmlns:p14="http://schemas.microsoft.com/office/powerpoint/2010/main" val="3566961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43</a:t>
            </a:fld>
            <a:endParaRPr lang="en-US"/>
          </a:p>
        </p:txBody>
      </p:sp>
    </p:spTree>
    <p:extLst>
      <p:ext uri="{BB962C8B-B14F-4D97-AF65-F5344CB8AC3E}">
        <p14:creationId xmlns:p14="http://schemas.microsoft.com/office/powerpoint/2010/main" val="435706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44</a:t>
            </a:fld>
            <a:endParaRPr lang="en-US"/>
          </a:p>
        </p:txBody>
      </p:sp>
    </p:spTree>
    <p:extLst>
      <p:ext uri="{BB962C8B-B14F-4D97-AF65-F5344CB8AC3E}">
        <p14:creationId xmlns:p14="http://schemas.microsoft.com/office/powerpoint/2010/main" val="111252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8</a:t>
            </a:fld>
            <a:endParaRPr lang="en-US"/>
          </a:p>
        </p:txBody>
      </p:sp>
    </p:spTree>
    <p:extLst>
      <p:ext uri="{BB962C8B-B14F-4D97-AF65-F5344CB8AC3E}">
        <p14:creationId xmlns:p14="http://schemas.microsoft.com/office/powerpoint/2010/main" val="2049964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45</a:t>
            </a:fld>
            <a:endParaRPr lang="en-US"/>
          </a:p>
        </p:txBody>
      </p:sp>
    </p:spTree>
    <p:extLst>
      <p:ext uri="{BB962C8B-B14F-4D97-AF65-F5344CB8AC3E}">
        <p14:creationId xmlns:p14="http://schemas.microsoft.com/office/powerpoint/2010/main" val="1036024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46</a:t>
            </a:fld>
            <a:endParaRPr lang="en-US"/>
          </a:p>
        </p:txBody>
      </p:sp>
    </p:spTree>
    <p:extLst>
      <p:ext uri="{BB962C8B-B14F-4D97-AF65-F5344CB8AC3E}">
        <p14:creationId xmlns:p14="http://schemas.microsoft.com/office/powerpoint/2010/main" val="1036024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47</a:t>
            </a:fld>
            <a:endParaRPr lang="en-US"/>
          </a:p>
        </p:txBody>
      </p:sp>
    </p:spTree>
    <p:extLst>
      <p:ext uri="{BB962C8B-B14F-4D97-AF65-F5344CB8AC3E}">
        <p14:creationId xmlns:p14="http://schemas.microsoft.com/office/powerpoint/2010/main" val="1036024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48</a:t>
            </a:fld>
            <a:endParaRPr lang="en-US"/>
          </a:p>
        </p:txBody>
      </p:sp>
    </p:spTree>
    <p:extLst>
      <p:ext uri="{BB962C8B-B14F-4D97-AF65-F5344CB8AC3E}">
        <p14:creationId xmlns:p14="http://schemas.microsoft.com/office/powerpoint/2010/main" val="1036024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49</a:t>
            </a:fld>
            <a:endParaRPr lang="en-US"/>
          </a:p>
        </p:txBody>
      </p:sp>
    </p:spTree>
    <p:extLst>
      <p:ext uri="{BB962C8B-B14F-4D97-AF65-F5344CB8AC3E}">
        <p14:creationId xmlns:p14="http://schemas.microsoft.com/office/powerpoint/2010/main" val="1795553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50</a:t>
            </a:fld>
            <a:endParaRPr lang="en-US"/>
          </a:p>
        </p:txBody>
      </p:sp>
    </p:spTree>
    <p:extLst>
      <p:ext uri="{BB962C8B-B14F-4D97-AF65-F5344CB8AC3E}">
        <p14:creationId xmlns:p14="http://schemas.microsoft.com/office/powerpoint/2010/main" val="3114716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51</a:t>
            </a:fld>
            <a:endParaRPr lang="en-US"/>
          </a:p>
        </p:txBody>
      </p:sp>
    </p:spTree>
    <p:extLst>
      <p:ext uri="{BB962C8B-B14F-4D97-AF65-F5344CB8AC3E}">
        <p14:creationId xmlns:p14="http://schemas.microsoft.com/office/powerpoint/2010/main" val="2098763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53</a:t>
            </a:fld>
            <a:endParaRPr lang="en-US"/>
          </a:p>
        </p:txBody>
      </p:sp>
    </p:spTree>
    <p:extLst>
      <p:ext uri="{BB962C8B-B14F-4D97-AF65-F5344CB8AC3E}">
        <p14:creationId xmlns:p14="http://schemas.microsoft.com/office/powerpoint/2010/main" val="241861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10</a:t>
            </a:fld>
            <a:endParaRPr lang="en-US"/>
          </a:p>
        </p:txBody>
      </p:sp>
    </p:spTree>
    <p:extLst>
      <p:ext uri="{BB962C8B-B14F-4D97-AF65-F5344CB8AC3E}">
        <p14:creationId xmlns:p14="http://schemas.microsoft.com/office/powerpoint/2010/main" val="304145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11</a:t>
            </a:fld>
            <a:endParaRPr lang="en-US"/>
          </a:p>
        </p:txBody>
      </p:sp>
    </p:spTree>
    <p:extLst>
      <p:ext uri="{BB962C8B-B14F-4D97-AF65-F5344CB8AC3E}">
        <p14:creationId xmlns:p14="http://schemas.microsoft.com/office/powerpoint/2010/main" val="11728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12</a:t>
            </a:fld>
            <a:endParaRPr lang="en-US"/>
          </a:p>
        </p:txBody>
      </p:sp>
    </p:spTree>
    <p:extLst>
      <p:ext uri="{BB962C8B-B14F-4D97-AF65-F5344CB8AC3E}">
        <p14:creationId xmlns:p14="http://schemas.microsoft.com/office/powerpoint/2010/main" val="3417755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13</a:t>
            </a:fld>
            <a:endParaRPr lang="en-US"/>
          </a:p>
        </p:txBody>
      </p:sp>
    </p:spTree>
    <p:extLst>
      <p:ext uri="{BB962C8B-B14F-4D97-AF65-F5344CB8AC3E}">
        <p14:creationId xmlns:p14="http://schemas.microsoft.com/office/powerpoint/2010/main" val="17776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14</a:t>
            </a:fld>
            <a:endParaRPr lang="en-US"/>
          </a:p>
        </p:txBody>
      </p:sp>
    </p:spTree>
    <p:extLst>
      <p:ext uri="{BB962C8B-B14F-4D97-AF65-F5344CB8AC3E}">
        <p14:creationId xmlns:p14="http://schemas.microsoft.com/office/powerpoint/2010/main" val="607195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ok.gov/sde/parent-resources"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ok.gov/sde/parent-resources" TargetMode="Externa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ok.gov/sde/parent-resources"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ok.gov/sde/parent-resources"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ok.gov/sde/parent-resources"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ok.gov/sde/parent-resources"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ok.gov/sde/parent-resources"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ok.gov/sde/parent-resources"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k.gov/sde/parent-resources" TargetMode="Externa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a:xfrm>
            <a:off x="253576" y="5635487"/>
            <a:ext cx="964036" cy="1098191"/>
          </a:xfrm>
        </p:spPr>
        <p:txBody>
          <a:bodyPr/>
          <a:lstStyle/>
          <a:p>
            <a:fld id="{EE0BF297-C2AC-4C71-93D5-6F49FC9E39EA}" type="datetime1">
              <a:rPr lang="en-US" smtClean="0"/>
              <a:t>8/25/2014</a:t>
            </a:fld>
            <a:endParaRPr dirty="0"/>
          </a:p>
        </p:txBody>
      </p:sp>
      <p:sp>
        <p:nvSpPr>
          <p:cNvPr id="9" name="Footer Placeholder 8"/>
          <p:cNvSpPr>
            <a:spLocks noGrp="1"/>
          </p:cNvSpPr>
          <p:nvPr>
            <p:ph type="ftr" sz="quarter" idx="11"/>
          </p:nvPr>
        </p:nvSpPr>
        <p:spPr>
          <a:xfrm>
            <a:off x="1252331" y="6202017"/>
            <a:ext cx="6904244" cy="531661"/>
          </a:xfrm>
        </p:spPr>
        <p:txBody>
          <a:bodyPr/>
          <a:lstStyle>
            <a:lvl1pPr>
              <a:defRPr sz="1200" baseline="0">
                <a:solidFill>
                  <a:schemeClr val="tx1"/>
                </a:solidFill>
              </a:defRPr>
            </a:lvl1pPr>
          </a:lstStyle>
          <a:p>
            <a:r>
              <a:rPr lang="en-US" dirty="0" smtClean="0">
                <a:hlinkClick r:id="rId3"/>
              </a:rPr>
              <a:t>http://ok.gov/sde/parent-resources</a:t>
            </a:r>
            <a:endParaRPr lang="en-US" dirty="0"/>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E25EA-D88C-4E75-B40F-A84246912E80}" type="datetime1">
              <a:rPr lang="en-US" smtClean="0"/>
              <a:t>8/25/2014</a:t>
            </a:fld>
            <a:endParaRPr/>
          </a:p>
        </p:txBody>
      </p:sp>
      <p:sp>
        <p:nvSpPr>
          <p:cNvPr id="6" name="Footer Placeholder 5"/>
          <p:cNvSpPr>
            <a:spLocks noGrp="1"/>
          </p:cNvSpPr>
          <p:nvPr>
            <p:ph type="ftr" sz="quarter" idx="11"/>
          </p:nvPr>
        </p:nvSpPr>
        <p:spPr/>
        <p:txBody>
          <a:bodyPr/>
          <a:lstStyle/>
          <a:p>
            <a:r>
              <a:rPr lang="en-US" dirty="0" smtClean="0">
                <a:hlinkClick r:id="rId3"/>
              </a:rPr>
              <a:t>http://ok.gov/sde/parent-resources</a:t>
            </a:r>
            <a:endParaRPr lang="en-US" dirty="0" smtClean="0"/>
          </a:p>
          <a:p>
            <a:endParaRPr lang="en-US" dirty="0"/>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393017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2A21D22-E0A6-4EA9-8051-ECB94ACECD9D}" type="datetime1">
              <a:rPr lang="en-US" smtClean="0"/>
              <a:t>8/25/2014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F911026-CCA4-4F2A-88A6-D19FD0C926C7}" type="datetime1">
              <a:rPr lang="en-US" smtClean="0"/>
              <a:t>8/25/2014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DB4C69A-0722-4BA7-A26D-F51EE09873C3}" type="datetime1">
              <a:rPr lang="en-US" smtClean="0"/>
              <a:t>8/25/2014</a:t>
            </a:fld>
            <a:endParaRPr dirty="0"/>
          </a:p>
        </p:txBody>
      </p:sp>
      <p:sp>
        <p:nvSpPr>
          <p:cNvPr id="5" name="Footer Placeholder 4"/>
          <p:cNvSpPr>
            <a:spLocks noGrp="1"/>
          </p:cNvSpPr>
          <p:nvPr>
            <p:ph type="ftr" sz="quarter" idx="11"/>
          </p:nvPr>
        </p:nvSpPr>
        <p:spPr/>
        <p:txBody>
          <a:bodyPr/>
          <a:lstStyle/>
          <a:p>
            <a:r>
              <a:rPr lang="en-US" dirty="0" smtClean="0">
                <a:hlinkClick r:id="rId2"/>
              </a:rPr>
              <a:t>http://ok.gov/sde/parent-resources</a:t>
            </a:r>
            <a:endParaRPr lang="en-US" dirty="0" smtClean="0"/>
          </a:p>
          <a:p>
            <a:endParaRPr lang="en-US" dirty="0"/>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0534A-675D-489A-9CE6-772DF27C0408}" type="datetime1">
              <a:rPr lang="en-US" smtClean="0"/>
              <a:t>8/25/2014</a:t>
            </a:fld>
            <a:endParaRPr/>
          </a:p>
        </p:txBody>
      </p:sp>
      <p:sp>
        <p:nvSpPr>
          <p:cNvPr id="5" name="Footer Placeholder 4"/>
          <p:cNvSpPr>
            <a:spLocks noGrp="1"/>
          </p:cNvSpPr>
          <p:nvPr>
            <p:ph type="ftr" sz="quarter" idx="11"/>
          </p:nvPr>
        </p:nvSpPr>
        <p:spPr/>
        <p:txBody>
          <a:bodyPr/>
          <a:lstStyle/>
          <a:p>
            <a:r>
              <a:rPr lang="en-US" dirty="0" smtClean="0">
                <a:hlinkClick r:id="rId3"/>
              </a:rPr>
              <a:t>http://ok.gov/sde/parent-resources</a:t>
            </a:r>
            <a:endParaRPr lang="en-US" dirty="0" smtClean="0"/>
          </a:p>
          <a:p>
            <a:endParaRPr lang="en-US" dirty="0"/>
          </a:p>
        </p:txBody>
      </p:sp>
      <p:sp>
        <p:nvSpPr>
          <p:cNvPr id="6" name="Slide Number Placeholder 5"/>
          <p:cNvSpPr>
            <a:spLocks noGrp="1"/>
          </p:cNvSpPr>
          <p:nvPr>
            <p:ph type="sldNum" sz="quarter" idx="12"/>
          </p:nvPr>
        </p:nvSpPr>
        <p:spPr>
          <a:xfrm>
            <a:off x="11330610" y="6280298"/>
            <a:ext cx="783604" cy="577702"/>
          </a:xfrm>
        </p:spPr>
        <p:txBody>
          <a:bodyPr/>
          <a:lstStyle/>
          <a:p>
            <a:fld id="{8FDBFFB2-86D9-4B8F-A59A-553A60B94BBE}" type="slidenum">
              <a:rPr/>
              <a:t>‹#›</a:t>
            </a:fld>
            <a:endParaRPr dirty="0"/>
          </a:p>
        </p:txBody>
      </p:sp>
      <p:pic>
        <p:nvPicPr>
          <p:cNvPr id="7" name="Picture 2" descr="C:\Users\reach.3\Downloads\iReadHeader.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98936" y="6031992"/>
            <a:ext cx="893064" cy="82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9164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6610670-2566-42DA-8EA2-C209FEC9DD09}" type="datetime1">
              <a:rPr lang="en-US" smtClean="0"/>
              <a:t>8/25/2014</a:t>
            </a:fld>
            <a:endParaRPr/>
          </a:p>
        </p:txBody>
      </p:sp>
      <p:sp>
        <p:nvSpPr>
          <p:cNvPr id="6" name="Footer Placeholder 5"/>
          <p:cNvSpPr>
            <a:spLocks noGrp="1"/>
          </p:cNvSpPr>
          <p:nvPr>
            <p:ph type="ftr" sz="quarter" idx="11"/>
          </p:nvPr>
        </p:nvSpPr>
        <p:spPr/>
        <p:txBody>
          <a:bodyPr/>
          <a:lstStyle/>
          <a:p>
            <a:r>
              <a:rPr lang="en-US" dirty="0" smtClean="0">
                <a:hlinkClick r:id="rId2"/>
              </a:rPr>
              <a:t>http://ok.gov/sde/parent-resources</a:t>
            </a:r>
            <a:endParaRPr lang="en-US" dirty="0" smtClean="0"/>
          </a:p>
          <a:p>
            <a:endParaRPr lang="en-US" dirty="0"/>
          </a:p>
        </p:txBody>
      </p:sp>
      <p:sp>
        <p:nvSpPr>
          <p:cNvPr id="7" name="Slide Number Placeholder 6"/>
          <p:cNvSpPr>
            <a:spLocks noGrp="1"/>
          </p:cNvSpPr>
          <p:nvPr>
            <p:ph type="sldNum" sz="quarter" idx="12"/>
          </p:nvPr>
        </p:nvSpPr>
        <p:spPr/>
        <p:txBody>
          <a:bodyPr/>
          <a:lstStyle/>
          <a:p>
            <a:fld id="{8FDBFFB2-86D9-4B8F-A59A-553A60B94BBE}" type="slidenum">
              <a:rPr/>
              <a:t>‹#›</a:t>
            </a:fld>
            <a:endParaRPr dirty="0"/>
          </a:p>
        </p:txBody>
      </p:sp>
      <p:pic>
        <p:nvPicPr>
          <p:cNvPr id="8" name="Picture 2" descr="C:\Users\reach.3\Downloads\iReadHead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98936" y="6031992"/>
            <a:ext cx="893064" cy="82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51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6515854-C8FD-48E8-8EA8-C4F091294406}" type="datetime1">
              <a:rPr lang="en-US" smtClean="0"/>
              <a:t>8/25/2014</a:t>
            </a:fld>
            <a:endParaRPr/>
          </a:p>
        </p:txBody>
      </p:sp>
      <p:sp>
        <p:nvSpPr>
          <p:cNvPr id="8" name="Footer Placeholder 7"/>
          <p:cNvSpPr>
            <a:spLocks noGrp="1"/>
          </p:cNvSpPr>
          <p:nvPr>
            <p:ph type="ftr" sz="quarter" idx="11"/>
          </p:nvPr>
        </p:nvSpPr>
        <p:spPr/>
        <p:txBody>
          <a:bodyPr/>
          <a:lstStyle/>
          <a:p>
            <a:r>
              <a:rPr lang="en-US" dirty="0" smtClean="0">
                <a:hlinkClick r:id="rId2"/>
              </a:rPr>
              <a:t>http://ok.gov/sde/parent-resources</a:t>
            </a:r>
            <a:endParaRPr lang="en-US" dirty="0" smtClean="0"/>
          </a:p>
          <a:p>
            <a:endParaRPr lang="en-US" dirty="0"/>
          </a:p>
        </p:txBody>
      </p:sp>
      <p:sp>
        <p:nvSpPr>
          <p:cNvPr id="9" name="Slide Number Placeholder 8"/>
          <p:cNvSpPr>
            <a:spLocks noGrp="1"/>
          </p:cNvSpPr>
          <p:nvPr>
            <p:ph type="sldNum" sz="quarter" idx="12"/>
          </p:nvPr>
        </p:nvSpPr>
        <p:spPr>
          <a:xfrm>
            <a:off x="11529392" y="6280298"/>
            <a:ext cx="662608" cy="577702"/>
          </a:xfrm>
        </p:spPr>
        <p:txBody>
          <a:bodyPr/>
          <a:lstStyle/>
          <a:p>
            <a:fld id="{8FDBFFB2-86D9-4B8F-A59A-553A60B94BBE}" type="slidenum">
              <a:rPr/>
              <a:t>‹#›</a:t>
            </a:fld>
            <a:endParaRPr dirty="0"/>
          </a:p>
        </p:txBody>
      </p:sp>
      <p:pic>
        <p:nvPicPr>
          <p:cNvPr id="10" name="Picture 2" descr="C:\Users\reach.3\Downloads\iReadHead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98936" y="6031992"/>
            <a:ext cx="893064" cy="82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46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53E0E07-DEE6-4113-940E-FB218A33BA02}" type="datetime1">
              <a:rPr lang="en-US" smtClean="0"/>
              <a:t>8/25/2014</a:t>
            </a:fld>
            <a:endParaRPr/>
          </a:p>
        </p:txBody>
      </p:sp>
      <p:sp>
        <p:nvSpPr>
          <p:cNvPr id="4" name="Footer Placeholder 3"/>
          <p:cNvSpPr>
            <a:spLocks noGrp="1"/>
          </p:cNvSpPr>
          <p:nvPr>
            <p:ph type="ftr" sz="quarter" idx="11"/>
          </p:nvPr>
        </p:nvSpPr>
        <p:spPr/>
        <p:txBody>
          <a:bodyPr/>
          <a:lstStyle/>
          <a:p>
            <a:r>
              <a:rPr lang="en-US" dirty="0" smtClean="0">
                <a:hlinkClick r:id="rId2"/>
              </a:rPr>
              <a:t>http://ok.gov/sde/parent-resources</a:t>
            </a:r>
            <a:endParaRPr lang="en-US" dirty="0"/>
          </a:p>
        </p:txBody>
      </p:sp>
      <p:sp>
        <p:nvSpPr>
          <p:cNvPr id="5" name="Slide Number Placeholder 4"/>
          <p:cNvSpPr>
            <a:spLocks noGrp="1"/>
          </p:cNvSpPr>
          <p:nvPr>
            <p:ph type="sldNum" sz="quarter" idx="12"/>
          </p:nvPr>
        </p:nvSpPr>
        <p:spPr/>
        <p:txBody>
          <a:bodyPr/>
          <a:lstStyle/>
          <a:p>
            <a:fld id="{8FDBFFB2-86D9-4B8F-A59A-553A60B94BBE}" type="slidenum">
              <a:rPr/>
              <a:t>‹#›</a:t>
            </a:fld>
            <a:endParaRPr dirty="0"/>
          </a:p>
        </p:txBody>
      </p:sp>
      <p:pic>
        <p:nvPicPr>
          <p:cNvPr id="6" name="Picture 2" descr="C:\Users\reach.3\Downloads\iReadHead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07542" y="6132441"/>
            <a:ext cx="784458" cy="72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309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AC5B4-9C0B-4F8F-B39A-D414ECB689BA}" type="datetime1">
              <a:rPr lang="en-US" smtClean="0"/>
              <a:t>8/25/2014</a:t>
            </a:fld>
            <a:endParaRPr dirty="0"/>
          </a:p>
        </p:txBody>
      </p:sp>
      <p:sp>
        <p:nvSpPr>
          <p:cNvPr id="3" name="Footer Placeholder 2"/>
          <p:cNvSpPr>
            <a:spLocks noGrp="1"/>
          </p:cNvSpPr>
          <p:nvPr>
            <p:ph type="ftr" sz="quarter" idx="11"/>
          </p:nvPr>
        </p:nvSpPr>
        <p:spPr/>
        <p:txBody>
          <a:bodyPr/>
          <a:lstStyle/>
          <a:p>
            <a:r>
              <a:rPr lang="en-US" dirty="0" smtClean="0">
                <a:hlinkClick r:id="rId3"/>
              </a:rPr>
              <a:t>http://ok.gov/sde/parent-resources</a:t>
            </a:r>
            <a:endParaRPr lang="en-US" dirty="0" smtClean="0"/>
          </a:p>
          <a:p>
            <a:endParaRPr lang="en-US" dirty="0"/>
          </a:p>
        </p:txBody>
      </p:sp>
      <p:sp>
        <p:nvSpPr>
          <p:cNvPr id="4" name="Slide Number Placeholder 3"/>
          <p:cNvSpPr>
            <a:spLocks noGrp="1"/>
          </p:cNvSpPr>
          <p:nvPr>
            <p:ph type="sldNum" sz="quarter" idx="12"/>
          </p:nvPr>
        </p:nvSpPr>
        <p:spPr>
          <a:xfrm>
            <a:off x="10972800" y="5684122"/>
            <a:ext cx="1141413" cy="945277"/>
          </a:xfrm>
        </p:spPr>
        <p:txBody>
          <a:bodyPr/>
          <a:lstStyle/>
          <a:p>
            <a:fld id="{8FDBFFB2-86D9-4B8F-A59A-553A60B94BBE}" type="slidenum">
              <a:rPr/>
              <a:t>‹#›</a:t>
            </a:fld>
            <a:endParaRPr/>
          </a:p>
        </p:txBody>
      </p:sp>
      <p:pic>
        <p:nvPicPr>
          <p:cNvPr id="5" name="Picture 2" descr="C:\Users\reach.3\Downloads\iReadHeader.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98936" y="6031992"/>
            <a:ext cx="893064" cy="82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5268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3F04A-AC3E-4666-8798-4D016E15ABE8}" type="datetime1">
              <a:rPr lang="en-US" smtClean="0"/>
              <a:t>8/25/2014</a:t>
            </a:fld>
            <a:endParaRPr/>
          </a:p>
        </p:txBody>
      </p:sp>
      <p:sp>
        <p:nvSpPr>
          <p:cNvPr id="6" name="Footer Placeholder 5"/>
          <p:cNvSpPr>
            <a:spLocks noGrp="1"/>
          </p:cNvSpPr>
          <p:nvPr>
            <p:ph type="ftr" sz="quarter" idx="11"/>
          </p:nvPr>
        </p:nvSpPr>
        <p:spPr/>
        <p:txBody>
          <a:bodyPr/>
          <a:lstStyle/>
          <a:p>
            <a:r>
              <a:rPr lang="en-US" dirty="0" smtClean="0">
                <a:hlinkClick r:id="rId3"/>
              </a:rPr>
              <a:t>http://ok.gov/sde/parent-resources</a:t>
            </a:r>
            <a:endParaRPr lang="en-US" dirty="0" smtClean="0"/>
          </a:p>
          <a:p>
            <a:endParaRPr lang="en-US" dirty="0"/>
          </a:p>
        </p:txBody>
      </p:sp>
      <p:sp>
        <p:nvSpPr>
          <p:cNvPr id="7" name="Slide Number Placeholder 6"/>
          <p:cNvSpPr>
            <a:spLocks noGrp="1"/>
          </p:cNvSpPr>
          <p:nvPr>
            <p:ph type="sldNum" sz="quarter" idx="12"/>
          </p:nvPr>
        </p:nvSpPr>
        <p:spPr>
          <a:xfrm>
            <a:off x="11052313" y="5820605"/>
            <a:ext cx="1061901" cy="808795"/>
          </a:xfrm>
        </p:spPr>
        <p:txBody>
          <a:bodyPr/>
          <a:lstStyle/>
          <a:p>
            <a:fld id="{8FDBFFB2-86D9-4B8F-A59A-553A60B94BBE}" type="slidenum">
              <a:rPr/>
              <a:t>‹#›</a:t>
            </a:fld>
            <a:endParaRPr dirty="0"/>
          </a:p>
        </p:txBody>
      </p:sp>
      <p:pic>
        <p:nvPicPr>
          <p:cNvPr id="307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95063" y="6029325"/>
            <a:ext cx="8969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7006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4B3E73-41F1-4165-8287-869B15370782}" type="datetime1">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BFFB2-86D9-4B8F-A59A-553A60B94BBE}" type="slidenum">
              <a:rPr lang="en-US" smtClean="0"/>
              <a:pPr/>
              <a:t>‹#›</a:t>
            </a:fld>
            <a:endParaRPr lang="en-US"/>
          </a:p>
        </p:txBody>
      </p:sp>
      <p:pic>
        <p:nvPicPr>
          <p:cNvPr id="6" name="Picture 2" descr="C:\Users\reach.3\Downloads\iReadHead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98936" y="6031992"/>
            <a:ext cx="893064" cy="82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104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900">
                <a:solidFill>
                  <a:schemeClr val="bg1"/>
                </a:solidFill>
              </a:defRPr>
            </a:lvl1pPr>
          </a:lstStyle>
          <a:p>
            <a:fld id="{CE4B3E73-41F1-4165-8287-869B15370782}" type="datetime1">
              <a:rPr lang="en-US" smtClean="0"/>
              <a:t>8/25/2014</a:t>
            </a:fld>
            <a:endParaRPr/>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900">
                <a:solidFill>
                  <a:schemeClr val="bg1"/>
                </a:solidFill>
              </a:defRPr>
            </a:lvl1pPr>
          </a:lstStyle>
          <a:p>
            <a:endParaRPr/>
          </a:p>
        </p:txBody>
      </p:sp>
      <p:sp>
        <p:nvSpPr>
          <p:cNvPr id="6" name="Slide Number Placeholder 5"/>
          <p:cNvSpPr>
            <a:spLocks noGrp="1"/>
          </p:cNvSpPr>
          <p:nvPr>
            <p:ph type="sldNum" sz="quarter" idx="4"/>
          </p:nvPr>
        </p:nvSpPr>
        <p:spPr>
          <a:xfrm>
            <a:off x="11330610" y="5971298"/>
            <a:ext cx="783604" cy="658102"/>
          </a:xfrm>
          <a:prstGeom prst="rect">
            <a:avLst/>
          </a:prstGeom>
        </p:spPr>
        <p:txBody>
          <a:bodyPr vert="horz" lIns="91440" tIns="45720" rIns="91440" bIns="45720" rtlCol="0" anchor="ctr"/>
          <a:lstStyle>
            <a:lvl1pPr algn="ctr">
              <a:defRPr sz="1050" b="1">
                <a:solidFill>
                  <a:schemeClr val="accent2"/>
                </a:solidFill>
              </a:defRPr>
            </a:lvl1pPr>
          </a:lstStyle>
          <a:p>
            <a:fld id="{8FDBFFB2-86D9-4B8F-A59A-553A60B94BBE}" type="slidenum">
              <a:rPr/>
              <a:pPr/>
              <a:t>‹#›</a:t>
            </a:fld>
            <a:endParaRPr dirty="0"/>
          </a:p>
        </p:txBody>
      </p:sp>
      <p:pic>
        <p:nvPicPr>
          <p:cNvPr id="7" name="Picture 2" descr="C:\Users\reach.3\Downloads\iReadHeader.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298936" y="6031992"/>
            <a:ext cx="893064" cy="82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58" r:id="rId11"/>
    <p:sldLayoutId id="2147483659" r:id="rId1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k.gov/sde/parent-resour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k.gov/sde/parent-resourc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ok.gov/sde/parent-resource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k.gov/sde/parent-resourc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ok.gov/sde/parent-resource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ok.gov/sde/parent-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ok.gov/sde/parent-resourc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A Guide </a:t>
            </a:r>
            <a:r>
              <a:rPr lang="en-US" dirty="0"/>
              <a:t>to</a:t>
            </a:r>
            <a:br>
              <a:rPr lang="en-US" dirty="0"/>
            </a:br>
            <a:r>
              <a:rPr lang="en-US" dirty="0" smtClean="0"/>
              <a:t>Reading</a:t>
            </a:r>
            <a:br>
              <a:rPr lang="en-US" dirty="0" smtClean="0"/>
            </a:br>
            <a:r>
              <a:rPr lang="en-US" dirty="0" smtClean="0"/>
              <a:t>Sufficiency Act</a:t>
            </a:r>
            <a:endParaRPr lang="en-US" dirty="0"/>
          </a:p>
        </p:txBody>
      </p:sp>
      <p:sp>
        <p:nvSpPr>
          <p:cNvPr id="3" name="Subtitle 2"/>
          <p:cNvSpPr>
            <a:spLocks noGrp="1"/>
          </p:cNvSpPr>
          <p:nvPr>
            <p:ph type="subTitle" idx="1"/>
          </p:nvPr>
        </p:nvSpPr>
        <p:spPr>
          <a:xfrm>
            <a:off x="990600" y="3733799"/>
            <a:ext cx="7134225" cy="1485901"/>
          </a:xfrm>
        </p:spPr>
        <p:txBody>
          <a:bodyPr>
            <a:normAutofit fontScale="70000" lnSpcReduction="20000"/>
          </a:bodyPr>
          <a:lstStyle/>
          <a:p>
            <a:r>
              <a:rPr lang="en-US" dirty="0" smtClean="0"/>
              <a:t>Reading Sufficiency Act</a:t>
            </a:r>
          </a:p>
          <a:p>
            <a:r>
              <a:rPr lang="en-US" dirty="0"/>
              <a:t>70 O.S. § </a:t>
            </a:r>
            <a:r>
              <a:rPr lang="en-US" dirty="0" smtClean="0"/>
              <a:t>1210.508A</a:t>
            </a:r>
          </a:p>
          <a:p>
            <a:r>
              <a:rPr lang="en-US" dirty="0" smtClean="0"/>
              <a:t>70 </a:t>
            </a:r>
            <a:r>
              <a:rPr lang="en-US" dirty="0"/>
              <a:t>O.S. § </a:t>
            </a:r>
            <a:r>
              <a:rPr lang="en-US" dirty="0" smtClean="0"/>
              <a:t>1210.508B</a:t>
            </a:r>
          </a:p>
          <a:p>
            <a:r>
              <a:rPr lang="en-US" dirty="0" smtClean="0"/>
              <a:t>70 </a:t>
            </a:r>
            <a:r>
              <a:rPr lang="en-US" dirty="0"/>
              <a:t>O.S. § 1210.508C</a:t>
            </a:r>
          </a:p>
          <a:p>
            <a:r>
              <a:rPr lang="en-US" dirty="0"/>
              <a:t>70 O.S. § </a:t>
            </a:r>
            <a:r>
              <a:rPr lang="en-US" dirty="0" smtClean="0"/>
              <a:t>1210.508D</a:t>
            </a:r>
            <a:endParaRPr lang="en-US" dirty="0"/>
          </a:p>
          <a:p>
            <a:r>
              <a:rPr lang="en-US" dirty="0"/>
              <a:t>70 O.S. § </a:t>
            </a:r>
            <a:r>
              <a:rPr lang="en-US" dirty="0" smtClean="0"/>
              <a:t>1210.508E</a:t>
            </a:r>
          </a:p>
          <a:p>
            <a:r>
              <a:rPr lang="en-US" dirty="0" smtClean="0"/>
              <a:t>OAC 210-15-27</a:t>
            </a:r>
            <a:endParaRPr lang="en-US" dirty="0"/>
          </a:p>
          <a:p>
            <a:endParaRPr lang="en-US" dirty="0"/>
          </a:p>
          <a:p>
            <a:endParaRPr lang="en-US" dirty="0"/>
          </a:p>
          <a:p>
            <a:endParaRPr lang="en-US" dirty="0"/>
          </a:p>
        </p:txBody>
      </p:sp>
      <p:sp>
        <p:nvSpPr>
          <p:cNvPr id="8" name="Footer Placeholder 7"/>
          <p:cNvSpPr>
            <a:spLocks noGrp="1"/>
          </p:cNvSpPr>
          <p:nvPr>
            <p:ph type="ftr" sz="quarter" idx="11"/>
          </p:nvPr>
        </p:nvSpPr>
        <p:spPr>
          <a:xfrm>
            <a:off x="923925" y="5400675"/>
            <a:ext cx="7232650" cy="1333003"/>
          </a:xfrm>
        </p:spPr>
        <p:txBody>
          <a:bodyPr/>
          <a:lstStyle/>
          <a:p>
            <a:r>
              <a:rPr lang="en-US" sz="1400" dirty="0" smtClean="0"/>
              <a:t>Presented by Michele Sprague, Elementary ELA Director</a:t>
            </a:r>
          </a:p>
          <a:p>
            <a:r>
              <a:rPr lang="en-US" sz="1400" dirty="0" smtClean="0"/>
              <a:t>Stephanie Frasier, RSA Director</a:t>
            </a:r>
          </a:p>
          <a:p>
            <a:r>
              <a:rPr lang="en-US" sz="1400" dirty="0" smtClean="0"/>
              <a:t>Oklahoma State Board of Education</a:t>
            </a:r>
          </a:p>
        </p:txBody>
      </p:sp>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b="1" dirty="0" smtClean="0"/>
              <a:t/>
            </a:r>
            <a:br>
              <a:rPr lang="en-US" b="1" dirty="0" smtClean="0"/>
            </a:br>
            <a:r>
              <a:rPr lang="en-US" b="1" dirty="0"/>
              <a:t/>
            </a:r>
            <a:br>
              <a:rPr lang="en-US" b="1" dirty="0"/>
            </a:br>
            <a:r>
              <a:rPr lang="en-US" sz="4400" b="1" dirty="0" smtClean="0"/>
              <a:t>Third Grade Graduation Law</a:t>
            </a:r>
            <a:r>
              <a:rPr lang="en-US" dirty="0"/>
              <a:t/>
            </a:r>
            <a:br>
              <a:rPr lang="en-US" dirty="0"/>
            </a:br>
            <a:endParaRPr lang="en-US" dirty="0"/>
          </a:p>
        </p:txBody>
      </p:sp>
      <p:sp>
        <p:nvSpPr>
          <p:cNvPr id="9" name="Content Placeholder 8"/>
          <p:cNvSpPr>
            <a:spLocks noGrp="1"/>
          </p:cNvSpPr>
          <p:nvPr>
            <p:ph idx="1"/>
          </p:nvPr>
        </p:nvSpPr>
        <p:spPr/>
        <p:txBody>
          <a:bodyPr>
            <a:normAutofit/>
          </a:bodyPr>
          <a:lstStyle/>
          <a:p>
            <a:pPr>
              <a:lnSpc>
                <a:spcPct val="120000"/>
              </a:lnSpc>
            </a:pPr>
            <a:r>
              <a:rPr lang="en-US" sz="2800" dirty="0" smtClean="0"/>
              <a:t>If </a:t>
            </a:r>
            <a:r>
              <a:rPr lang="en-US" sz="2800" dirty="0"/>
              <a:t>a third grade </a:t>
            </a:r>
            <a:r>
              <a:rPr lang="en-US" sz="2800" dirty="0" smtClean="0"/>
              <a:t>student does not meet one of these requirements for automatic promotion then the student will either receive probationary promotion or be retained in the third grade.</a:t>
            </a:r>
            <a:endParaRPr lang="en-US" sz="2800" dirty="0"/>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4923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Probationary Promotion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student who does not qualify for Automatic Promotion to the fourth grade may be evaluated by a Student Reading Proficiency Team.</a:t>
            </a:r>
          </a:p>
          <a:p>
            <a:r>
              <a:rPr lang="en-US" dirty="0" smtClean="0"/>
              <a:t>If each member of Student Reading Proficiency Team unanimously recommends the student for Probationary Promotion, the student shall be promoted to the fourth grade.</a:t>
            </a:r>
          </a:p>
          <a:p>
            <a:r>
              <a:rPr lang="en-US" dirty="0" smtClean="0"/>
              <a:t>Once the Student Reading Proficiency Team has made a unanimous recommendation, the recommendation shall be submitted to the superintendent of the school district for approval if promotion is the best option for the student.</a:t>
            </a:r>
          </a:p>
          <a:p>
            <a:r>
              <a:rPr lang="en-US" dirty="0" smtClean="0"/>
              <a:t>If the student is allowed a Probationary Promotion, the Student Reading Proficiency Team shall continue to review the reading performance of the student and repeat the requirements of this paragraph every school year until the student demonstrates grade-level reading proficiency as identified  through a screening instrument for the corresponding grade level in which the student is enrolled. </a:t>
            </a:r>
            <a:endParaRPr lang="en-US" dirty="0"/>
          </a:p>
        </p:txBody>
      </p:sp>
      <p:sp>
        <p:nvSpPr>
          <p:cNvPr id="4" name="Footer Placeholder 3"/>
          <p:cNvSpPr>
            <a:spLocks noGrp="1"/>
          </p:cNvSpPr>
          <p:nvPr>
            <p:ph type="ftr" sz="quarter" idx="11"/>
          </p:nvPr>
        </p:nvSpPr>
        <p:spPr/>
        <p:txBody>
          <a:bodyPr/>
          <a:lstStyle/>
          <a:p>
            <a:r>
              <a:rPr lang="en-US" smtClean="0">
                <a:hlinkClick r:id="rId3"/>
              </a:rPr>
              <a:t>http://ok.gov/sde/parent-resources</a:t>
            </a:r>
            <a:endParaRPr lang="en-US" smtClean="0"/>
          </a:p>
          <a:p>
            <a:endParaRPr lang="en-US" dirty="0"/>
          </a:p>
        </p:txBody>
      </p:sp>
    </p:spTree>
    <p:extLst>
      <p:ext uri="{BB962C8B-B14F-4D97-AF65-F5344CB8AC3E}">
        <p14:creationId xmlns:p14="http://schemas.microsoft.com/office/powerpoint/2010/main" val="334405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Progress Plan</a:t>
            </a:r>
            <a:endParaRPr lang="en-US" dirty="0"/>
          </a:p>
        </p:txBody>
      </p:sp>
      <p:sp>
        <p:nvSpPr>
          <p:cNvPr id="3" name="Text Placeholder 2"/>
          <p:cNvSpPr>
            <a:spLocks noGrp="1"/>
          </p:cNvSpPr>
          <p:nvPr>
            <p:ph type="body" idx="1"/>
          </p:nvPr>
        </p:nvSpPr>
        <p:spPr/>
        <p:txBody>
          <a:bodyPr/>
          <a:lstStyle/>
          <a:p>
            <a:r>
              <a:rPr lang="en-US" dirty="0" smtClean="0"/>
              <a:t>(APP)</a:t>
            </a:r>
            <a:endParaRPr lang="en-US" dirty="0"/>
          </a:p>
        </p:txBody>
      </p:sp>
    </p:spTree>
    <p:extLst>
      <p:ext uri="{BB962C8B-B14F-4D97-AF65-F5344CB8AC3E}">
        <p14:creationId xmlns:p14="http://schemas.microsoft.com/office/powerpoint/2010/main" val="2777248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the </a:t>
            </a:r>
            <a:br>
              <a:rPr lang="en-US" sz="4000" dirty="0" smtClean="0"/>
            </a:br>
            <a:r>
              <a:rPr lang="en-US" sz="4000" dirty="0" smtClean="0"/>
              <a:t>Academic Progress Plan (</a:t>
            </a:r>
            <a:r>
              <a:rPr lang="en-US" sz="4000" b="1" dirty="0" smtClean="0"/>
              <a:t>APP)?  </a:t>
            </a:r>
            <a:endParaRPr lang="en-US" sz="4000" dirty="0"/>
          </a:p>
        </p:txBody>
      </p:sp>
      <p:sp>
        <p:nvSpPr>
          <p:cNvPr id="3" name="Content Placeholder 2"/>
          <p:cNvSpPr>
            <a:spLocks noGrp="1"/>
          </p:cNvSpPr>
          <p:nvPr>
            <p:ph idx="1"/>
          </p:nvPr>
        </p:nvSpPr>
        <p:spPr/>
        <p:txBody>
          <a:bodyPr>
            <a:normAutofit/>
          </a:bodyPr>
          <a:lstStyle/>
          <a:p>
            <a:pPr marL="45720" indent="0">
              <a:lnSpc>
                <a:spcPct val="110000"/>
              </a:lnSpc>
              <a:buNone/>
            </a:pPr>
            <a:r>
              <a:rPr lang="en-US" sz="3200" dirty="0" smtClean="0"/>
              <a:t>Describes </a:t>
            </a:r>
            <a:r>
              <a:rPr lang="en-US" sz="3200" dirty="0"/>
              <a:t>the child’s specific reading difficulties and includes:</a:t>
            </a:r>
          </a:p>
          <a:p>
            <a:pPr lvl="1">
              <a:lnSpc>
                <a:spcPct val="120000"/>
              </a:lnSpc>
            </a:pPr>
            <a:r>
              <a:rPr lang="en-US" sz="3000" dirty="0" smtClean="0"/>
              <a:t>Identification </a:t>
            </a:r>
            <a:r>
              <a:rPr lang="en-US" sz="3000" dirty="0"/>
              <a:t>of assessments used for diagnostic purposes and periodic monitoring</a:t>
            </a:r>
          </a:p>
          <a:p>
            <a:pPr lvl="1">
              <a:lnSpc>
                <a:spcPct val="120000"/>
              </a:lnSpc>
            </a:pPr>
            <a:r>
              <a:rPr lang="en-US" sz="3000" dirty="0"/>
              <a:t>The results of the assessment used to identify the reading deficiency</a:t>
            </a:r>
          </a:p>
          <a:p>
            <a:pPr>
              <a:lnSpc>
                <a:spcPct val="150000"/>
              </a:lnSpc>
            </a:pPr>
            <a:endParaRPr lang="en-US" dirty="0"/>
          </a:p>
          <a:p>
            <a:pPr>
              <a:lnSpc>
                <a:spcPct val="150000"/>
              </a:lnSpc>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79540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nSpc>
                <a:spcPct val="120000"/>
              </a:lnSpc>
              <a:buNone/>
            </a:pPr>
            <a:endParaRPr lang="en-US" sz="3600" dirty="0"/>
          </a:p>
          <a:p>
            <a:pPr marL="45720" indent="0">
              <a:lnSpc>
                <a:spcPct val="120000"/>
              </a:lnSpc>
              <a:buNone/>
            </a:pPr>
            <a:r>
              <a:rPr lang="en-US" sz="3600" dirty="0"/>
              <a:t>The law requires schools to develop an </a:t>
            </a:r>
            <a:r>
              <a:rPr lang="en-US" sz="3600" b="1" dirty="0"/>
              <a:t>Academic Progress Plan (APP) </a:t>
            </a:r>
            <a:r>
              <a:rPr lang="en-US" sz="3600" dirty="0"/>
              <a:t>for each student who is retained or reading below grade level. </a:t>
            </a:r>
          </a:p>
          <a:p>
            <a:endParaRPr lang="en-US" dirty="0"/>
          </a:p>
          <a:p>
            <a:endParaRPr lang="en-US" dirty="0"/>
          </a:p>
          <a:p>
            <a:endParaRPr lang="en-US" dirty="0"/>
          </a:p>
          <a:p>
            <a:endParaRPr lang="en-US" dirty="0"/>
          </a:p>
          <a:p>
            <a:endParaRPr lang="en-US" dirty="0"/>
          </a:p>
          <a:p>
            <a:endParaRPr lang="en-US" dirty="0"/>
          </a:p>
        </p:txBody>
      </p:sp>
      <p:sp>
        <p:nvSpPr>
          <p:cNvPr id="5" name="Title 4"/>
          <p:cNvSpPr>
            <a:spLocks noGrp="1"/>
          </p:cNvSpPr>
          <p:nvPr>
            <p:ph type="title"/>
          </p:nvPr>
        </p:nvSpPr>
        <p:spPr>
          <a:xfrm>
            <a:off x="2257426" y="200025"/>
            <a:ext cx="9323388" cy="1457325"/>
          </a:xfrm>
        </p:spPr>
        <p:txBody>
          <a:bodyPr>
            <a:normAutofit/>
          </a:bodyPr>
          <a:lstStyle/>
          <a:p>
            <a:r>
              <a:rPr lang="en-US" sz="4000" dirty="0" smtClean="0"/>
              <a:t>Which Students Have The</a:t>
            </a:r>
            <a:br>
              <a:rPr lang="en-US" sz="4000" dirty="0" smtClean="0"/>
            </a:br>
            <a:r>
              <a:rPr lang="en-US" sz="4000" dirty="0" smtClean="0"/>
              <a:t>Academic </a:t>
            </a:r>
            <a:r>
              <a:rPr lang="en-US" sz="4000" dirty="0"/>
              <a:t>Progress Plan (APP</a:t>
            </a:r>
            <a:r>
              <a:rPr lang="en-US" sz="4000" dirty="0" smtClean="0"/>
              <a:t>)? </a:t>
            </a:r>
            <a:endParaRPr lang="en-US" sz="4000" dirty="0"/>
          </a:p>
        </p:txBody>
      </p:sp>
    </p:spTree>
    <p:extLst>
      <p:ext uri="{BB962C8B-B14F-4D97-AF65-F5344CB8AC3E}">
        <p14:creationId xmlns:p14="http://schemas.microsoft.com/office/powerpoint/2010/main" val="222213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3" name="Content Placeholder 2"/>
          <p:cNvSpPr>
            <a:spLocks noGrp="1"/>
          </p:cNvSpPr>
          <p:nvPr>
            <p:ph idx="4294967295"/>
          </p:nvPr>
        </p:nvSpPr>
        <p:spPr>
          <a:xfrm>
            <a:off x="2819400" y="1600200"/>
            <a:ext cx="9372600" cy="4114800"/>
          </a:xfrm>
        </p:spPr>
        <p:txBody>
          <a:bodyPr>
            <a:normAutofit fontScale="92500" lnSpcReduction="10000"/>
          </a:bodyPr>
          <a:lstStyle/>
          <a:p>
            <a:r>
              <a:rPr lang="en-US" sz="3600" dirty="0"/>
              <a:t>Intensive teaching practices that will be used to help the child catch up in reading. </a:t>
            </a:r>
          </a:p>
          <a:p>
            <a:r>
              <a:rPr lang="en-US" sz="3600" dirty="0"/>
              <a:t>Provided during regular school hours in addition to the regular reading instruction. </a:t>
            </a:r>
          </a:p>
          <a:p>
            <a:r>
              <a:rPr lang="en-US" sz="3600" dirty="0"/>
              <a:t>Each student’s progress will be monitored frequently. </a:t>
            </a:r>
          </a:p>
          <a:p>
            <a:r>
              <a:rPr lang="en-US" sz="3600" dirty="0"/>
              <a:t>This intensive help will be provided until the reading deficiency is corrected. </a:t>
            </a:r>
          </a:p>
          <a:p>
            <a:endParaRPr lang="en-US" dirty="0"/>
          </a:p>
        </p:txBody>
      </p:sp>
      <p:sp>
        <p:nvSpPr>
          <p:cNvPr id="6" name="Rectangle 5"/>
          <p:cNvSpPr/>
          <p:nvPr/>
        </p:nvSpPr>
        <p:spPr>
          <a:xfrm>
            <a:off x="2152650" y="200025"/>
            <a:ext cx="9391650" cy="1323439"/>
          </a:xfrm>
          <a:prstGeom prst="rect">
            <a:avLst/>
          </a:prstGeom>
        </p:spPr>
        <p:txBody>
          <a:bodyPr wrap="square">
            <a:spAutoFit/>
          </a:bodyPr>
          <a:lstStyle/>
          <a:p>
            <a:r>
              <a:rPr lang="en-US" sz="4000" dirty="0" smtClean="0">
                <a:solidFill>
                  <a:srgbClr val="595959"/>
                </a:solidFill>
                <a:ea typeface="+mj-ea"/>
                <a:cs typeface="+mj-cs"/>
              </a:rPr>
              <a:t>Why Have The</a:t>
            </a:r>
            <a:r>
              <a:rPr lang="en-US" sz="4000" dirty="0">
                <a:solidFill>
                  <a:srgbClr val="595959"/>
                </a:solidFill>
                <a:ea typeface="+mj-ea"/>
                <a:cs typeface="+mj-cs"/>
              </a:rPr>
              <a:t/>
            </a:r>
            <a:br>
              <a:rPr lang="en-US" sz="4000" dirty="0">
                <a:solidFill>
                  <a:srgbClr val="595959"/>
                </a:solidFill>
                <a:ea typeface="+mj-ea"/>
                <a:cs typeface="+mj-cs"/>
              </a:rPr>
            </a:br>
            <a:r>
              <a:rPr lang="en-US" sz="4000" dirty="0">
                <a:solidFill>
                  <a:srgbClr val="595959"/>
                </a:solidFill>
                <a:ea typeface="+mj-ea"/>
                <a:cs typeface="+mj-cs"/>
              </a:rPr>
              <a:t>Academic Progress Plan (APP)? </a:t>
            </a:r>
            <a:endParaRPr lang="en-US" dirty="0"/>
          </a:p>
        </p:txBody>
      </p:sp>
    </p:spTree>
    <p:extLst>
      <p:ext uri="{BB962C8B-B14F-4D97-AF65-F5344CB8AC3E}">
        <p14:creationId xmlns:p14="http://schemas.microsoft.com/office/powerpoint/2010/main" val="3526501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753350" y="3457575"/>
            <a:ext cx="1609725" cy="12858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Vocabulary</a:t>
            </a:r>
            <a:endParaRPr lang="en-US" sz="1200" b="1" dirty="0">
              <a:solidFill>
                <a:schemeClr val="tx1"/>
              </a:solidFill>
            </a:endParaRPr>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sz="4400" dirty="0"/>
              <a:t/>
            </a:r>
            <a:br>
              <a:rPr lang="en-US" sz="4400" dirty="0"/>
            </a:br>
            <a:r>
              <a:rPr lang="en-US" sz="4400" dirty="0" smtClean="0"/>
              <a:t>What  Is In The </a:t>
            </a:r>
            <a:br>
              <a:rPr lang="en-US" sz="4400" dirty="0" smtClean="0"/>
            </a:br>
            <a:r>
              <a:rPr lang="en-US" sz="4400" dirty="0" smtClean="0"/>
              <a:t>Academic </a:t>
            </a:r>
            <a:r>
              <a:rPr lang="en-US" sz="4400" dirty="0"/>
              <a:t>Progress Plan (</a:t>
            </a:r>
            <a:r>
              <a:rPr lang="en-US" sz="4400" dirty="0" smtClean="0"/>
              <a:t>APP)?</a:t>
            </a:r>
            <a:endParaRPr lang="en-US" sz="4400" dirty="0"/>
          </a:p>
        </p:txBody>
      </p:sp>
      <p:sp>
        <p:nvSpPr>
          <p:cNvPr id="3" name="Content Placeholder 2"/>
          <p:cNvSpPr>
            <a:spLocks noGrp="1"/>
          </p:cNvSpPr>
          <p:nvPr>
            <p:ph idx="1"/>
          </p:nvPr>
        </p:nvSpPr>
        <p:spPr/>
        <p:txBody>
          <a:bodyPr>
            <a:normAutofit fontScale="70000" lnSpcReduction="20000"/>
          </a:bodyPr>
          <a:lstStyle/>
          <a:p>
            <a:pPr marL="45720" indent="0">
              <a:buNone/>
            </a:pPr>
            <a:endParaRPr lang="en-US" sz="3600" dirty="0" smtClean="0"/>
          </a:p>
          <a:p>
            <a:pPr marL="45720" indent="0">
              <a:buNone/>
            </a:pPr>
            <a:r>
              <a:rPr lang="en-US" sz="3600" dirty="0" smtClean="0"/>
              <a:t>A </a:t>
            </a:r>
            <a:r>
              <a:rPr lang="en-US" sz="3600" dirty="0"/>
              <a:t>list of the developmental reading skill areas targeted for improvement</a:t>
            </a:r>
          </a:p>
          <a:p>
            <a:pPr lvl="1"/>
            <a:endParaRPr lang="en-US" sz="3600" dirty="0" smtClean="0"/>
          </a:p>
          <a:p>
            <a:pPr lvl="1"/>
            <a:r>
              <a:rPr lang="en-US" sz="3600" dirty="0" smtClean="0"/>
              <a:t>phonological awareness</a:t>
            </a:r>
          </a:p>
          <a:p>
            <a:pPr lvl="1"/>
            <a:r>
              <a:rPr lang="en-US" sz="3600" dirty="0" smtClean="0"/>
              <a:t>phonics</a:t>
            </a:r>
          </a:p>
          <a:p>
            <a:pPr lvl="1"/>
            <a:r>
              <a:rPr lang="en-US" sz="3600" dirty="0" smtClean="0"/>
              <a:t>reading fluency</a:t>
            </a:r>
          </a:p>
          <a:p>
            <a:pPr lvl="1"/>
            <a:r>
              <a:rPr lang="en-US" sz="3600" dirty="0" smtClean="0"/>
              <a:t>vocabulary</a:t>
            </a:r>
            <a:endParaRPr lang="en-US" sz="3600" dirty="0"/>
          </a:p>
          <a:p>
            <a:pPr lvl="1"/>
            <a:r>
              <a:rPr lang="en-US" sz="3600" dirty="0" smtClean="0"/>
              <a:t>comprehension</a:t>
            </a:r>
          </a:p>
          <a:p>
            <a:pPr lvl="1"/>
            <a:r>
              <a:rPr lang="en-US" sz="3600" dirty="0"/>
              <a:t>spelling</a:t>
            </a:r>
          </a:p>
          <a:p>
            <a:endParaRPr lang="en-US" dirty="0"/>
          </a:p>
          <a:p>
            <a:endParaRPr lang="en-US" dirty="0"/>
          </a:p>
          <a:p>
            <a:endParaRPr lang="en-US" dirty="0"/>
          </a:p>
          <a:p>
            <a:endParaRPr lang="en-US" dirty="0"/>
          </a:p>
          <a:p>
            <a:endParaRPr lang="en-US" dirty="0"/>
          </a:p>
          <a:p>
            <a:endParaRPr lang="en-US" dirty="0"/>
          </a:p>
        </p:txBody>
      </p:sp>
      <p:graphicFrame>
        <p:nvGraphicFramePr>
          <p:cNvPr id="5" name="Diagram 4"/>
          <p:cNvGraphicFramePr/>
          <p:nvPr>
            <p:extLst>
              <p:ext uri="{D42A27DB-BD31-4B8C-83A1-F6EECF244321}">
                <p14:modId xmlns:p14="http://schemas.microsoft.com/office/powerpoint/2010/main" val="3281510401"/>
              </p:ext>
            </p:extLst>
          </p:nvPr>
        </p:nvGraphicFramePr>
        <p:xfrm>
          <a:off x="6762750" y="2019300"/>
          <a:ext cx="4552950" cy="465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900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4000" dirty="0">
                <a:solidFill>
                  <a:srgbClr val="595959"/>
                </a:solidFill>
              </a:rPr>
              <a:t>What  </a:t>
            </a:r>
            <a:r>
              <a:rPr lang="en-US" sz="4000" dirty="0" smtClean="0">
                <a:solidFill>
                  <a:srgbClr val="595959"/>
                </a:solidFill>
              </a:rPr>
              <a:t>Else Is </a:t>
            </a:r>
            <a:r>
              <a:rPr lang="en-US" sz="4000" dirty="0">
                <a:solidFill>
                  <a:srgbClr val="595959"/>
                </a:solidFill>
              </a:rPr>
              <a:t>In The </a:t>
            </a:r>
            <a:br>
              <a:rPr lang="en-US" sz="4000" dirty="0">
                <a:solidFill>
                  <a:srgbClr val="595959"/>
                </a:solidFill>
              </a:rPr>
            </a:br>
            <a:r>
              <a:rPr lang="en-US" sz="4000" dirty="0">
                <a:solidFill>
                  <a:srgbClr val="595959"/>
                </a:solidFill>
              </a:rPr>
              <a:t>Academic Progress Plan (APP)?</a:t>
            </a:r>
            <a:endParaRPr lang="en-US" dirty="0"/>
          </a:p>
        </p:txBody>
      </p:sp>
      <p:sp>
        <p:nvSpPr>
          <p:cNvPr id="3" name="Content Placeholder 2"/>
          <p:cNvSpPr>
            <a:spLocks noGrp="1"/>
          </p:cNvSpPr>
          <p:nvPr>
            <p:ph idx="1"/>
          </p:nvPr>
        </p:nvSpPr>
        <p:spPr/>
        <p:txBody>
          <a:bodyPr>
            <a:normAutofit lnSpcReduction="10000"/>
          </a:bodyPr>
          <a:lstStyle/>
          <a:p>
            <a:pPr>
              <a:lnSpc>
                <a:spcPct val="110000"/>
              </a:lnSpc>
            </a:pPr>
            <a:endParaRPr lang="en-US" dirty="0"/>
          </a:p>
          <a:p>
            <a:pPr>
              <a:lnSpc>
                <a:spcPct val="110000"/>
              </a:lnSpc>
            </a:pPr>
            <a:r>
              <a:rPr lang="en-US" sz="3500" dirty="0" smtClean="0"/>
              <a:t>A </a:t>
            </a:r>
            <a:r>
              <a:rPr lang="en-US" sz="3500" dirty="0"/>
              <a:t>description of the supplemental and/or remedial services and supports provided to the </a:t>
            </a:r>
            <a:r>
              <a:rPr lang="en-US" sz="3500" dirty="0" smtClean="0"/>
              <a:t>student</a:t>
            </a:r>
          </a:p>
          <a:p>
            <a:pPr>
              <a:lnSpc>
                <a:spcPct val="110000"/>
              </a:lnSpc>
            </a:pPr>
            <a:r>
              <a:rPr lang="en-US" sz="3500" dirty="0" smtClean="0"/>
              <a:t>Identification </a:t>
            </a:r>
            <a:r>
              <a:rPr lang="en-US" sz="3500" dirty="0"/>
              <a:t>of any collaborative services provided to the child in order to facilitate the APP (i.e., Title I, IDEA, ELL/Title III).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54358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595959"/>
                </a:solidFill>
              </a:rPr>
              <a:t>What  Else Is In The </a:t>
            </a:r>
            <a:br>
              <a:rPr lang="en-US" sz="3600" dirty="0">
                <a:solidFill>
                  <a:srgbClr val="595959"/>
                </a:solidFill>
              </a:rPr>
            </a:br>
            <a:r>
              <a:rPr lang="en-US" sz="3600" dirty="0">
                <a:solidFill>
                  <a:srgbClr val="595959"/>
                </a:solidFill>
              </a:rPr>
              <a:t>Academic Progress Plan (APP)?</a:t>
            </a:r>
            <a:endParaRPr lang="en-US" dirty="0"/>
          </a:p>
        </p:txBody>
      </p:sp>
      <p:sp>
        <p:nvSpPr>
          <p:cNvPr id="3" name="Content Placeholder 2"/>
          <p:cNvSpPr>
            <a:spLocks noGrp="1"/>
          </p:cNvSpPr>
          <p:nvPr>
            <p:ph idx="1"/>
          </p:nvPr>
        </p:nvSpPr>
        <p:spPr/>
        <p:txBody>
          <a:bodyPr>
            <a:normAutofit/>
          </a:bodyPr>
          <a:lstStyle/>
          <a:p>
            <a:endParaRPr lang="en-US" dirty="0"/>
          </a:p>
          <a:p>
            <a:pPr algn="ctr"/>
            <a:r>
              <a:rPr lang="en-US" sz="4400" dirty="0" smtClean="0"/>
              <a:t>A </a:t>
            </a:r>
            <a:r>
              <a:rPr lang="en-US" sz="4400" dirty="0"/>
              <a:t>description of parental involvement </a:t>
            </a:r>
            <a:r>
              <a:rPr lang="en-US" sz="4400" dirty="0" smtClean="0"/>
              <a:t>strategies</a:t>
            </a:r>
          </a:p>
          <a:p>
            <a:pPr algn="ctr"/>
            <a:endParaRPr lang="en-US" sz="4400" dirty="0"/>
          </a:p>
          <a:p>
            <a:pPr marL="45720" indent="0" algn="ctr">
              <a:buNone/>
            </a:pPr>
            <a:endParaRPr lang="en-US" sz="4400" dirty="0" smtClean="0"/>
          </a:p>
          <a:p>
            <a:pPr algn="ctr"/>
            <a:endParaRPr lang="en-US" sz="4400" dirty="0"/>
          </a:p>
          <a:p>
            <a:endParaRPr lang="en-US" dirty="0"/>
          </a:p>
          <a:p>
            <a:endParaRPr lang="en-US" dirty="0"/>
          </a:p>
          <a:p>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3427413"/>
            <a:ext cx="20952828" cy="117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314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74320" lvl="0" indent="-228600">
              <a:spcBef>
                <a:spcPts val="1800"/>
              </a:spcBef>
            </a:pPr>
            <a:r>
              <a:rPr lang="en-US" dirty="0" smtClean="0"/>
              <a:t>Three-tiered</a:t>
            </a:r>
            <a:br>
              <a:rPr lang="en-US" dirty="0" smtClean="0"/>
            </a:br>
            <a:r>
              <a:rPr lang="en-US" dirty="0" smtClean="0"/>
              <a:t>Response to</a:t>
            </a:r>
            <a:br>
              <a:rPr lang="en-US" dirty="0" smtClean="0"/>
            </a:br>
            <a:r>
              <a:rPr lang="en-US" dirty="0" smtClean="0"/>
              <a:t>Intervention(“</a:t>
            </a:r>
            <a:r>
              <a:rPr lang="en-US" dirty="0" err="1" smtClean="0"/>
              <a:t>RtI</a:t>
            </a:r>
            <a:r>
              <a:rPr lang="en-US" dirty="0" smtClean="0"/>
              <a:t>”)</a:t>
            </a:r>
            <a:br>
              <a:rPr lang="en-US" dirty="0" smtClean="0"/>
            </a:br>
            <a:r>
              <a:rPr lang="en-US" dirty="0" smtClean="0"/>
              <a:t>model</a:t>
            </a:r>
            <a:endParaRPr lang="en-US" dirty="0"/>
          </a:p>
        </p:txBody>
      </p:sp>
      <p:sp>
        <p:nvSpPr>
          <p:cNvPr id="3" name="Text Placeholder 2"/>
          <p:cNvSpPr>
            <a:spLocks noGrp="1"/>
          </p:cNvSpPr>
          <p:nvPr>
            <p:ph type="body" idx="1"/>
          </p:nvPr>
        </p:nvSpPr>
        <p:spPr/>
        <p:txBody>
          <a:bodyPr/>
          <a:lstStyle/>
          <a:p>
            <a:r>
              <a:rPr lang="en-US" dirty="0"/>
              <a:t>For purposes of the Reading Sufficiency Act, a “program of reading instruction</a:t>
            </a:r>
            <a:r>
              <a:rPr lang="en-US" dirty="0" smtClean="0"/>
              <a:t>”</a:t>
            </a:r>
            <a:endParaRPr lang="en-US" dirty="0"/>
          </a:p>
        </p:txBody>
      </p:sp>
    </p:spTree>
    <p:extLst>
      <p:ext uri="{BB962C8B-B14F-4D97-AF65-F5344CB8AC3E}">
        <p14:creationId xmlns:p14="http://schemas.microsoft.com/office/powerpoint/2010/main" val="717911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426" y="923925"/>
            <a:ext cx="2846388" cy="3675730"/>
          </a:xfrm>
        </p:spPr>
        <p:txBody>
          <a:bodyPr anchor="t"/>
          <a:lstStyle/>
          <a:p>
            <a:r>
              <a:rPr lang="en-US" dirty="0" smtClean="0"/>
              <a:t>Third Grade Graduation Law</a:t>
            </a:r>
            <a:endParaRPr lang="en-US" dirty="0"/>
          </a:p>
        </p:txBody>
      </p:sp>
      <p:sp>
        <p:nvSpPr>
          <p:cNvPr id="3" name="Text Placeholder 2"/>
          <p:cNvSpPr>
            <a:spLocks noGrp="1"/>
          </p:cNvSpPr>
          <p:nvPr>
            <p:ph type="body" sz="half" idx="2"/>
          </p:nvPr>
        </p:nvSpPr>
        <p:spPr>
          <a:xfrm>
            <a:off x="8696325" y="1905001"/>
            <a:ext cx="2884489" cy="3810000"/>
          </a:xfrm>
        </p:spPr>
        <p:txBody>
          <a:bodyPr>
            <a:normAutofit/>
          </a:bodyPr>
          <a:lstStyle/>
          <a:p>
            <a:pPr>
              <a:lnSpc>
                <a:spcPct val="150000"/>
              </a:lnSpc>
            </a:pPr>
            <a:r>
              <a:rPr lang="en-US" dirty="0"/>
              <a:t>The law outlines the </a:t>
            </a:r>
            <a:r>
              <a:rPr lang="en-US" dirty="0" smtClean="0"/>
              <a:t>adults</a:t>
            </a:r>
            <a:r>
              <a:rPr lang="en-US" dirty="0"/>
              <a:t>’ responsibilities in a </a:t>
            </a:r>
            <a:r>
              <a:rPr lang="en-US" dirty="0" smtClean="0"/>
              <a:t>student’s </a:t>
            </a:r>
            <a:r>
              <a:rPr lang="en-US" dirty="0"/>
              <a:t>academic career, leading up to and including third grade, </a:t>
            </a:r>
            <a:r>
              <a:rPr lang="en-US" dirty="0" smtClean="0"/>
              <a:t>who </a:t>
            </a:r>
            <a:r>
              <a:rPr lang="en-US" dirty="0"/>
              <a:t>endorse the student reading on a third grade level </a:t>
            </a:r>
            <a:r>
              <a:rPr lang="en-US" dirty="0" smtClean="0"/>
              <a:t>before </a:t>
            </a:r>
            <a:r>
              <a:rPr lang="en-US" dirty="0"/>
              <a:t>entering fourth grade.</a:t>
            </a:r>
          </a:p>
        </p:txBody>
      </p:sp>
      <p:sp>
        <p:nvSpPr>
          <p:cNvPr id="5" name="Footer Placeholder 4"/>
          <p:cNvSpPr>
            <a:spLocks noGrp="1"/>
          </p:cNvSpPr>
          <p:nvPr>
            <p:ph type="ftr" sz="quarter" idx="11"/>
          </p:nvPr>
        </p:nvSpPr>
        <p:spPr/>
        <p:txBody>
          <a:bodyPr/>
          <a:lstStyle/>
          <a:p>
            <a:endParaRPr lang="en-US" dirty="0"/>
          </a:p>
        </p:txBody>
      </p:sp>
      <p:sp>
        <p:nvSpPr>
          <p:cNvPr id="6" name="Picture Placeholder 5"/>
          <p:cNvSpPr>
            <a:spLocks noGrp="1"/>
          </p:cNvSpPr>
          <p:nvPr>
            <p:ph type="pic" idx="1"/>
          </p:nvPr>
        </p:nvSpPr>
        <p:spPr/>
      </p:sp>
      <p:pic>
        <p:nvPicPr>
          <p:cNvPr id="2050" name="Picture 2" descr="C:\Users\reach.3\AppData\Local\Microsoft\Windows\Temporary Internet Files\Content.IE5\NYKY326H\MP9004423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565" y="735496"/>
            <a:ext cx="6361044" cy="438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72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 Intervention</a:t>
            </a:r>
            <a:endParaRPr lang="en-US" dirty="0"/>
          </a:p>
        </p:txBody>
      </p:sp>
      <p:sp>
        <p:nvSpPr>
          <p:cNvPr id="3" name="Content Placeholder 2"/>
          <p:cNvSpPr>
            <a:spLocks noGrp="1"/>
          </p:cNvSpPr>
          <p:nvPr>
            <p:ph idx="1"/>
          </p:nvPr>
        </p:nvSpPr>
        <p:spPr/>
        <p:txBody>
          <a:bodyPr>
            <a:normAutofit/>
          </a:bodyPr>
          <a:lstStyle/>
          <a:p>
            <a:pPr marL="45720" indent="0">
              <a:buNone/>
            </a:pPr>
            <a:r>
              <a:rPr lang="en-US" dirty="0" smtClean="0">
                <a:latin typeface="Times New Roman"/>
              </a:rPr>
              <a:t>For </a:t>
            </a:r>
            <a:r>
              <a:rPr lang="en-US" dirty="0">
                <a:latin typeface="Times New Roman"/>
              </a:rPr>
              <a:t>students identified for Tier I intervention</a:t>
            </a:r>
            <a:r>
              <a:rPr lang="en-US" dirty="0" smtClean="0">
                <a:latin typeface="Times New Roman"/>
              </a:rPr>
              <a:t>,</a:t>
            </a:r>
          </a:p>
          <a:p>
            <a:pPr lvl="1">
              <a:buFont typeface="Wingdings" pitchFamily="2" charset="2"/>
              <a:buChar char="Ø"/>
            </a:pPr>
            <a:r>
              <a:rPr lang="en-US" dirty="0" smtClean="0"/>
              <a:t> </a:t>
            </a:r>
            <a:r>
              <a:rPr lang="en-US" sz="3600" dirty="0"/>
              <a:t>a minimum of ninety </a:t>
            </a:r>
            <a:r>
              <a:rPr lang="en-US" sz="3600" dirty="0" smtClean="0"/>
              <a:t>minutes </a:t>
            </a:r>
            <a:r>
              <a:rPr lang="en-US" sz="3600" dirty="0"/>
              <a:t>of</a:t>
            </a:r>
          </a:p>
          <a:p>
            <a:pPr lvl="1">
              <a:buFont typeface="Wingdings" pitchFamily="2" charset="2"/>
              <a:buChar char="Ø"/>
            </a:pPr>
            <a:r>
              <a:rPr lang="en-US" sz="3600" dirty="0"/>
              <a:t>uninterrupted </a:t>
            </a:r>
            <a:endParaRPr lang="en-US" sz="3600" dirty="0" smtClean="0"/>
          </a:p>
          <a:p>
            <a:pPr lvl="1">
              <a:buFont typeface="Wingdings" pitchFamily="2" charset="2"/>
              <a:buChar char="Ø"/>
            </a:pPr>
            <a:r>
              <a:rPr lang="en-US" sz="3600" dirty="0" smtClean="0"/>
              <a:t>daily </a:t>
            </a:r>
          </a:p>
          <a:p>
            <a:pPr lvl="1">
              <a:buFont typeface="Wingdings" pitchFamily="2" charset="2"/>
              <a:buChar char="Ø"/>
            </a:pPr>
            <a:r>
              <a:rPr lang="en-US" sz="3600" dirty="0" smtClean="0"/>
              <a:t>scientific-research-based </a:t>
            </a:r>
            <a:r>
              <a:rPr lang="en-US" sz="3600" dirty="0"/>
              <a:t>reading </a:t>
            </a:r>
            <a:r>
              <a:rPr lang="en-US" sz="3600" dirty="0" smtClean="0"/>
              <a:t>instruction</a:t>
            </a:r>
            <a:endParaRPr lang="en-US" sz="3600" dirty="0"/>
          </a:p>
          <a:p>
            <a:endParaRPr lang="en-US" dirty="0"/>
          </a:p>
        </p:txBody>
      </p:sp>
    </p:spTree>
    <p:extLst>
      <p:ext uri="{BB962C8B-B14F-4D97-AF65-F5344CB8AC3E}">
        <p14:creationId xmlns:p14="http://schemas.microsoft.com/office/powerpoint/2010/main" val="3226188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II intervention</a:t>
            </a:r>
          </a:p>
        </p:txBody>
      </p:sp>
      <p:sp>
        <p:nvSpPr>
          <p:cNvPr id="3" name="Content Placeholder 2"/>
          <p:cNvSpPr>
            <a:spLocks noGrp="1"/>
          </p:cNvSpPr>
          <p:nvPr>
            <p:ph idx="1"/>
          </p:nvPr>
        </p:nvSpPr>
        <p:spPr/>
        <p:txBody>
          <a:bodyPr>
            <a:normAutofit fontScale="62500" lnSpcReduction="20000"/>
          </a:bodyPr>
          <a:lstStyle/>
          <a:p>
            <a:pPr marL="45720" indent="0">
              <a:buNone/>
            </a:pPr>
            <a:r>
              <a:rPr lang="en-US" dirty="0" smtClean="0">
                <a:latin typeface="Times New Roman"/>
              </a:rPr>
              <a:t>For </a:t>
            </a:r>
            <a:r>
              <a:rPr lang="en-US" dirty="0">
                <a:latin typeface="Times New Roman"/>
              </a:rPr>
              <a:t>students identified for Tier II intervention, </a:t>
            </a:r>
            <a:endParaRPr lang="en-US" dirty="0" smtClean="0">
              <a:latin typeface="Times New Roman"/>
            </a:endParaRPr>
          </a:p>
          <a:p>
            <a:pPr lvl="1">
              <a:buFont typeface="Wingdings" pitchFamily="2" charset="2"/>
              <a:buChar char="Ø"/>
            </a:pPr>
            <a:r>
              <a:rPr lang="en-US" sz="4900" dirty="0" smtClean="0"/>
              <a:t>at </a:t>
            </a:r>
            <a:r>
              <a:rPr lang="en-US" sz="4900" dirty="0"/>
              <a:t>least thirty </a:t>
            </a:r>
            <a:r>
              <a:rPr lang="en-US" sz="4900" dirty="0" smtClean="0"/>
              <a:t> </a:t>
            </a:r>
            <a:r>
              <a:rPr lang="en-US" sz="4900" dirty="0"/>
              <a:t>to forty-five </a:t>
            </a:r>
            <a:r>
              <a:rPr lang="en-US" sz="4900" dirty="0" smtClean="0"/>
              <a:t>minutes of</a:t>
            </a:r>
          </a:p>
          <a:p>
            <a:pPr lvl="1">
              <a:buFont typeface="Wingdings" pitchFamily="2" charset="2"/>
              <a:buChar char="Ø"/>
            </a:pPr>
            <a:r>
              <a:rPr lang="en-US" sz="4900" dirty="0" smtClean="0"/>
              <a:t>additional </a:t>
            </a:r>
          </a:p>
          <a:p>
            <a:pPr lvl="1">
              <a:buFont typeface="Wingdings" pitchFamily="2" charset="2"/>
              <a:buChar char="Ø"/>
            </a:pPr>
            <a:r>
              <a:rPr lang="en-US" sz="4900" dirty="0" smtClean="0"/>
              <a:t>uninterrupted </a:t>
            </a:r>
          </a:p>
          <a:p>
            <a:pPr lvl="1">
              <a:buFont typeface="Wingdings" pitchFamily="2" charset="2"/>
              <a:buChar char="Ø"/>
            </a:pPr>
            <a:r>
              <a:rPr lang="en-US" sz="4900" dirty="0" smtClean="0"/>
              <a:t>daily </a:t>
            </a:r>
          </a:p>
          <a:p>
            <a:pPr lvl="1">
              <a:buFont typeface="Wingdings" pitchFamily="2" charset="2"/>
              <a:buChar char="Ø"/>
            </a:pPr>
            <a:r>
              <a:rPr lang="en-US" sz="4900" dirty="0" smtClean="0"/>
              <a:t>scientific-research-based reading instruction </a:t>
            </a:r>
          </a:p>
          <a:p>
            <a:pPr lvl="1">
              <a:buFont typeface="Wingdings" pitchFamily="2" charset="2"/>
              <a:buChar char="Ø"/>
            </a:pPr>
            <a:r>
              <a:rPr lang="en-US" sz="4900" dirty="0" smtClean="0"/>
              <a:t>in addition </a:t>
            </a:r>
            <a:r>
              <a:rPr lang="en-US" sz="4900" dirty="0"/>
              <a:t>to the ninety </a:t>
            </a:r>
            <a:r>
              <a:rPr lang="en-US" sz="4900" dirty="0" smtClean="0"/>
              <a:t>minutes </a:t>
            </a:r>
            <a:r>
              <a:rPr lang="en-US" sz="4900" dirty="0"/>
              <a:t>of uninterrupted daily reading instruction provided </a:t>
            </a:r>
            <a:r>
              <a:rPr lang="en-US" sz="4900" dirty="0" smtClean="0"/>
              <a:t>under Tier I</a:t>
            </a:r>
            <a:endParaRPr lang="en-US" sz="4900" dirty="0"/>
          </a:p>
        </p:txBody>
      </p:sp>
    </p:spTree>
    <p:extLst>
      <p:ext uri="{BB962C8B-B14F-4D97-AF65-F5344CB8AC3E}">
        <p14:creationId xmlns:p14="http://schemas.microsoft.com/office/powerpoint/2010/main" val="1173608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III Intervention</a:t>
            </a:r>
            <a:endParaRPr lang="en-US" dirty="0"/>
          </a:p>
        </p:txBody>
      </p:sp>
      <p:sp>
        <p:nvSpPr>
          <p:cNvPr id="3" name="Content Placeholder 2"/>
          <p:cNvSpPr>
            <a:spLocks noGrp="1"/>
          </p:cNvSpPr>
          <p:nvPr>
            <p:ph idx="1"/>
          </p:nvPr>
        </p:nvSpPr>
        <p:spPr/>
        <p:txBody>
          <a:bodyPr>
            <a:normAutofit fontScale="70000" lnSpcReduction="20000"/>
          </a:bodyPr>
          <a:lstStyle/>
          <a:p>
            <a:pPr marL="45720" indent="0">
              <a:buNone/>
            </a:pPr>
            <a:r>
              <a:rPr lang="en-US" dirty="0" smtClean="0"/>
              <a:t>For </a:t>
            </a:r>
            <a:r>
              <a:rPr lang="en-US" dirty="0"/>
              <a:t>students identified for Tier III intervention, </a:t>
            </a:r>
            <a:endParaRPr lang="en-US" dirty="0" smtClean="0"/>
          </a:p>
          <a:p>
            <a:pPr lvl="1">
              <a:buFont typeface="Wingdings" pitchFamily="2" charset="2"/>
              <a:buChar char="Ø"/>
            </a:pPr>
            <a:r>
              <a:rPr lang="en-US" sz="4600" dirty="0" smtClean="0"/>
              <a:t>at </a:t>
            </a:r>
            <a:r>
              <a:rPr lang="en-US" sz="4600" dirty="0"/>
              <a:t>least forty-five </a:t>
            </a:r>
            <a:r>
              <a:rPr lang="en-US" sz="4600" dirty="0" smtClean="0"/>
              <a:t>to </a:t>
            </a:r>
            <a:r>
              <a:rPr lang="en-US" sz="4600" dirty="0"/>
              <a:t>sixty </a:t>
            </a:r>
            <a:r>
              <a:rPr lang="en-US" sz="4600" dirty="0" smtClean="0"/>
              <a:t>minutes of</a:t>
            </a:r>
          </a:p>
          <a:p>
            <a:pPr lvl="1">
              <a:buFont typeface="Wingdings" pitchFamily="2" charset="2"/>
              <a:buChar char="Ø"/>
            </a:pPr>
            <a:r>
              <a:rPr lang="en-US" sz="4600" dirty="0" smtClean="0"/>
              <a:t>additional </a:t>
            </a:r>
          </a:p>
          <a:p>
            <a:pPr lvl="1">
              <a:buFont typeface="Wingdings" pitchFamily="2" charset="2"/>
              <a:buChar char="Ø"/>
            </a:pPr>
            <a:r>
              <a:rPr lang="en-US" sz="4600" dirty="0" smtClean="0"/>
              <a:t>uninterrupted</a:t>
            </a:r>
          </a:p>
          <a:p>
            <a:pPr lvl="1">
              <a:buFont typeface="Wingdings" pitchFamily="2" charset="2"/>
              <a:buChar char="Ø"/>
            </a:pPr>
            <a:r>
              <a:rPr lang="en-US" sz="4600" dirty="0" smtClean="0"/>
              <a:t>daily </a:t>
            </a:r>
          </a:p>
          <a:p>
            <a:pPr lvl="1">
              <a:buFont typeface="Wingdings" pitchFamily="2" charset="2"/>
              <a:buChar char="Ø"/>
            </a:pPr>
            <a:r>
              <a:rPr lang="en-US" sz="4600" dirty="0" smtClean="0"/>
              <a:t>scientific-research-based reading instruction </a:t>
            </a:r>
          </a:p>
          <a:p>
            <a:pPr lvl="1">
              <a:buFont typeface="Wingdings" pitchFamily="2" charset="2"/>
              <a:buChar char="Ø"/>
            </a:pPr>
            <a:r>
              <a:rPr lang="en-US" sz="4600" dirty="0" smtClean="0"/>
              <a:t>in addition </a:t>
            </a:r>
            <a:r>
              <a:rPr lang="en-US" sz="4600" dirty="0"/>
              <a:t>to the ninety </a:t>
            </a:r>
            <a:r>
              <a:rPr lang="en-US" sz="4600" dirty="0" smtClean="0"/>
              <a:t>minutes </a:t>
            </a:r>
            <a:r>
              <a:rPr lang="en-US" sz="4600" dirty="0"/>
              <a:t>of uninterrupted daily reading instruction provided </a:t>
            </a:r>
            <a:r>
              <a:rPr lang="en-US" sz="4600" dirty="0" smtClean="0"/>
              <a:t>under Tier </a:t>
            </a:r>
            <a:r>
              <a:rPr lang="en-US" sz="4600" dirty="0"/>
              <a:t>I.</a:t>
            </a:r>
          </a:p>
        </p:txBody>
      </p:sp>
      <p:sp>
        <p:nvSpPr>
          <p:cNvPr id="4" name="Footer Placeholder 3"/>
          <p:cNvSpPr>
            <a:spLocks noGrp="1"/>
          </p:cNvSpPr>
          <p:nvPr>
            <p:ph type="ftr" sz="quarter" idx="11"/>
          </p:nvPr>
        </p:nvSpPr>
        <p:spPr/>
        <p:txBody>
          <a:bodyPr/>
          <a:lstStyle/>
          <a:p>
            <a:r>
              <a:rPr lang="en-US" smtClean="0">
                <a:hlinkClick r:id="rId3"/>
              </a:rPr>
              <a:t>http://ok.gov/sde/parent-resources</a:t>
            </a:r>
            <a:endParaRPr lang="en-US" smtClean="0"/>
          </a:p>
          <a:p>
            <a:endParaRPr lang="en-US" dirty="0"/>
          </a:p>
        </p:txBody>
      </p:sp>
    </p:spTree>
    <p:extLst>
      <p:ext uri="{BB962C8B-B14F-4D97-AF65-F5344CB8AC3E}">
        <p14:creationId xmlns:p14="http://schemas.microsoft.com/office/powerpoint/2010/main" val="2189727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Intensive </a:t>
            </a:r>
            <a:r>
              <a:rPr lang="en-US" b="1" dirty="0" smtClean="0"/>
              <a:t>Intervention</a:t>
            </a:r>
            <a:r>
              <a:rPr lang="en-US" dirty="0" smtClean="0"/>
              <a:t> and</a:t>
            </a:r>
            <a:br>
              <a:rPr lang="en-US" dirty="0" smtClean="0"/>
            </a:br>
            <a:r>
              <a:rPr lang="en-US" dirty="0" smtClean="0"/>
              <a:t>Intensive </a:t>
            </a:r>
            <a:r>
              <a:rPr lang="en-US" b="1" dirty="0" smtClean="0"/>
              <a:t>Acceleration</a:t>
            </a:r>
            <a:endParaRPr lang="en-US" dirty="0"/>
          </a:p>
        </p:txBody>
      </p:sp>
    </p:spTree>
    <p:extLst>
      <p:ext uri="{BB962C8B-B14F-4D97-AF65-F5344CB8AC3E}">
        <p14:creationId xmlns:p14="http://schemas.microsoft.com/office/powerpoint/2010/main" val="443965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Intensive  Interventions</a:t>
            </a:r>
          </a:p>
        </p:txBody>
      </p:sp>
      <p:sp>
        <p:nvSpPr>
          <p:cNvPr id="5" name="Content Placeholder 4"/>
          <p:cNvSpPr>
            <a:spLocks noGrp="1"/>
          </p:cNvSpPr>
          <p:nvPr>
            <p:ph idx="1"/>
          </p:nvPr>
        </p:nvSpPr>
        <p:spPr/>
        <p:txBody>
          <a:bodyPr>
            <a:normAutofit fontScale="92500" lnSpcReduction="20000"/>
          </a:bodyPr>
          <a:lstStyle/>
          <a:p>
            <a:pPr marL="45720" indent="0">
              <a:buNone/>
            </a:pPr>
            <a:r>
              <a:rPr lang="en-US" dirty="0" smtClean="0"/>
              <a:t>In Addition to </a:t>
            </a:r>
            <a:r>
              <a:rPr lang="en-US" dirty="0" err="1" smtClean="0"/>
              <a:t>RtI</a:t>
            </a:r>
            <a:endParaRPr lang="en-US" dirty="0" smtClean="0"/>
          </a:p>
          <a:p>
            <a:pPr lvl="1">
              <a:buFont typeface="Wingdings" pitchFamily="2" charset="2"/>
              <a:buChar char="Ø"/>
            </a:pPr>
            <a:r>
              <a:rPr lang="en-US" sz="3600" dirty="0" smtClean="0"/>
              <a:t>Small </a:t>
            </a:r>
            <a:r>
              <a:rPr lang="en-US" sz="3600" dirty="0"/>
              <a:t>group instruction</a:t>
            </a:r>
          </a:p>
          <a:p>
            <a:pPr lvl="1">
              <a:buFont typeface="Wingdings" pitchFamily="2" charset="2"/>
              <a:buChar char="Ø"/>
            </a:pPr>
            <a:r>
              <a:rPr lang="en-US" sz="3600" dirty="0"/>
              <a:t>Reduced teacher-student ratio</a:t>
            </a:r>
          </a:p>
          <a:p>
            <a:pPr lvl="1">
              <a:buFont typeface="Wingdings" pitchFamily="2" charset="2"/>
              <a:buChar char="Ø"/>
            </a:pPr>
            <a:r>
              <a:rPr lang="en-US" sz="3600" dirty="0"/>
              <a:t>More frequent progress monitoring</a:t>
            </a:r>
          </a:p>
          <a:p>
            <a:pPr lvl="1">
              <a:buFont typeface="Wingdings" pitchFamily="2" charset="2"/>
              <a:buChar char="Ø"/>
            </a:pPr>
            <a:r>
              <a:rPr lang="en-US" sz="3600" dirty="0"/>
              <a:t>Tutoring or mentoring</a:t>
            </a:r>
          </a:p>
          <a:p>
            <a:pPr lvl="1">
              <a:buFont typeface="Wingdings" pitchFamily="2" charset="2"/>
              <a:buChar char="Ø"/>
            </a:pPr>
            <a:r>
              <a:rPr lang="en-US" sz="3600" dirty="0"/>
              <a:t>Transition classes containing third- and fourth-grade  students</a:t>
            </a:r>
          </a:p>
          <a:p>
            <a:pPr lvl="1">
              <a:buFont typeface="Wingdings" pitchFamily="2" charset="2"/>
              <a:buChar char="Ø"/>
            </a:pPr>
            <a:r>
              <a:rPr lang="en-US" sz="3600" dirty="0"/>
              <a:t>Extended school day, week, or year</a:t>
            </a:r>
          </a:p>
          <a:p>
            <a:pPr lvl="1">
              <a:buFont typeface="Wingdings" pitchFamily="2" charset="2"/>
              <a:buChar char="Ø"/>
            </a:pPr>
            <a:r>
              <a:rPr lang="en-US" sz="3600" dirty="0" smtClean="0"/>
              <a:t>Summer </a:t>
            </a:r>
            <a:r>
              <a:rPr lang="en-US" sz="3600" dirty="0"/>
              <a:t>Academy Reading Program</a:t>
            </a:r>
          </a:p>
          <a:p>
            <a:endParaRPr lang="en-US" dirty="0"/>
          </a:p>
        </p:txBody>
      </p:sp>
    </p:spTree>
    <p:extLst>
      <p:ext uri="{BB962C8B-B14F-4D97-AF65-F5344CB8AC3E}">
        <p14:creationId xmlns:p14="http://schemas.microsoft.com/office/powerpoint/2010/main" val="3352944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Intensive  Interventions</a:t>
            </a:r>
          </a:p>
        </p:txBody>
      </p:sp>
      <p:sp>
        <p:nvSpPr>
          <p:cNvPr id="5" name="Content Placeholder 4"/>
          <p:cNvSpPr>
            <a:spLocks noGrp="1"/>
          </p:cNvSpPr>
          <p:nvPr>
            <p:ph idx="1"/>
          </p:nvPr>
        </p:nvSpPr>
        <p:spPr/>
        <p:txBody>
          <a:bodyPr>
            <a:noAutofit/>
          </a:bodyPr>
          <a:lstStyle/>
          <a:p>
            <a:pPr marL="45720" indent="0">
              <a:buNone/>
            </a:pPr>
            <a:r>
              <a:rPr lang="en-US" sz="2800" dirty="0" smtClean="0"/>
              <a:t>Students </a:t>
            </a:r>
            <a:r>
              <a:rPr lang="en-US" sz="2800" dirty="0"/>
              <a:t>must also be offered at least one of </a:t>
            </a:r>
            <a:r>
              <a:rPr lang="en-US" sz="2800" dirty="0" smtClean="0"/>
              <a:t>the following </a:t>
            </a:r>
            <a:r>
              <a:rPr lang="en-US" sz="2800" dirty="0"/>
              <a:t>options:</a:t>
            </a:r>
          </a:p>
          <a:p>
            <a:pPr lvl="1">
              <a:buFont typeface="Wingdings" pitchFamily="2" charset="2"/>
              <a:buChar char="Ø"/>
            </a:pPr>
            <a:r>
              <a:rPr lang="en-US" sz="2800" dirty="0"/>
              <a:t>Supplemental  scientific  research-based reading</a:t>
            </a:r>
          </a:p>
          <a:p>
            <a:pPr lvl="1">
              <a:buFont typeface="Wingdings" pitchFamily="2" charset="2"/>
              <a:buChar char="Ø"/>
            </a:pPr>
            <a:r>
              <a:rPr lang="en-US" sz="2800" dirty="0"/>
              <a:t>Tutoring before or after school</a:t>
            </a:r>
          </a:p>
          <a:p>
            <a:pPr lvl="1">
              <a:buFont typeface="Wingdings" pitchFamily="2" charset="2"/>
              <a:buChar char="Ø"/>
            </a:pPr>
            <a:r>
              <a:rPr lang="en-US" sz="2800" dirty="0"/>
              <a:t>A parent-guided Read at Home assistance plan</a:t>
            </a:r>
          </a:p>
          <a:p>
            <a:pPr lvl="1">
              <a:buFont typeface="Wingdings" pitchFamily="2" charset="2"/>
              <a:buChar char="Ø"/>
            </a:pPr>
            <a:r>
              <a:rPr lang="en-US" sz="2800" dirty="0"/>
              <a:t>A mentor or tutor with specialized reading training</a:t>
            </a:r>
          </a:p>
          <a:p>
            <a:pPr lvl="1">
              <a:buFont typeface="Wingdings" pitchFamily="2" charset="2"/>
              <a:buChar char="Ø"/>
            </a:pPr>
            <a:r>
              <a:rPr lang="en-US" sz="2800" dirty="0"/>
              <a:t>Once the intensive instruction has begun, the </a:t>
            </a:r>
            <a:r>
              <a:rPr lang="en-US" sz="2800" dirty="0" smtClean="0"/>
              <a:t>student’s </a:t>
            </a:r>
            <a:r>
              <a:rPr lang="en-US" sz="2800" dirty="0"/>
              <a:t>progress will be checked frequently so the teaching strategies  may be adjusted if necessary. </a:t>
            </a:r>
          </a:p>
          <a:p>
            <a:endParaRPr lang="en-US" sz="2800" dirty="0"/>
          </a:p>
        </p:txBody>
      </p:sp>
    </p:spTree>
    <p:extLst>
      <p:ext uri="{BB962C8B-B14F-4D97-AF65-F5344CB8AC3E}">
        <p14:creationId xmlns:p14="http://schemas.microsoft.com/office/powerpoint/2010/main" val="3165299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t>Intensive  Acceleration Class</a:t>
            </a:r>
            <a:r>
              <a:rPr lang="en-US" sz="3600" dirty="0"/>
              <a:t/>
            </a:r>
            <a:br>
              <a:rPr lang="en-US" sz="3600" dirty="0"/>
            </a:br>
            <a:endParaRPr lang="en-US" sz="3600" dirty="0"/>
          </a:p>
        </p:txBody>
      </p:sp>
      <p:sp>
        <p:nvSpPr>
          <p:cNvPr id="4" name="Content Placeholder 3"/>
          <p:cNvSpPr>
            <a:spLocks noGrp="1"/>
          </p:cNvSpPr>
          <p:nvPr>
            <p:ph idx="1"/>
          </p:nvPr>
        </p:nvSpPr>
        <p:spPr/>
        <p:txBody>
          <a:bodyPr>
            <a:normAutofit/>
          </a:bodyPr>
          <a:lstStyle/>
          <a:p>
            <a:pPr marL="45720" indent="0">
              <a:buNone/>
            </a:pPr>
            <a:r>
              <a:rPr lang="en-US" sz="3200" dirty="0" smtClean="0"/>
              <a:t>If </a:t>
            </a:r>
            <a:r>
              <a:rPr lang="en-US" sz="3200" dirty="0"/>
              <a:t>a student has already been retained once in third grade and then scores an Unsatisfactory again</a:t>
            </a:r>
            <a:r>
              <a:rPr lang="en-US" sz="3200" dirty="0" smtClean="0"/>
              <a:t>,</a:t>
            </a:r>
          </a:p>
          <a:p>
            <a:pPr>
              <a:buFont typeface="Wingdings" pitchFamily="2" charset="2"/>
              <a:buChar char="Ø"/>
            </a:pPr>
            <a:r>
              <a:rPr lang="en-US" sz="4000" dirty="0" smtClean="0"/>
              <a:t> </a:t>
            </a:r>
            <a:r>
              <a:rPr lang="en-US" dirty="0"/>
              <a:t>the school must provide an intensive acceleration class that focuses on </a:t>
            </a:r>
            <a:endParaRPr lang="en-US" dirty="0" smtClean="0"/>
          </a:p>
          <a:p>
            <a:pPr>
              <a:buFont typeface="Wingdings" pitchFamily="2" charset="2"/>
              <a:buChar char="Ø"/>
            </a:pPr>
            <a:r>
              <a:rPr lang="en-US" dirty="0" smtClean="0"/>
              <a:t>increasing </a:t>
            </a:r>
            <a:r>
              <a:rPr lang="en-US" dirty="0"/>
              <a:t>the </a:t>
            </a:r>
            <a:r>
              <a:rPr lang="en-US" b="1" dirty="0" smtClean="0"/>
              <a:t>child’s </a:t>
            </a:r>
            <a:r>
              <a:rPr lang="en-US" b="1" dirty="0"/>
              <a:t>reading level at</a:t>
            </a:r>
            <a:r>
              <a:rPr lang="en-US" dirty="0"/>
              <a:t> </a:t>
            </a:r>
            <a:r>
              <a:rPr lang="en-US" b="1" dirty="0"/>
              <a:t>least two grade levels </a:t>
            </a:r>
            <a:endParaRPr lang="en-US" b="1" dirty="0" smtClean="0"/>
          </a:p>
          <a:p>
            <a:pPr>
              <a:buFont typeface="Wingdings" pitchFamily="2" charset="2"/>
              <a:buChar char="Ø"/>
            </a:pPr>
            <a:r>
              <a:rPr lang="en-US" b="1" dirty="0" smtClean="0"/>
              <a:t>in </a:t>
            </a:r>
            <a:r>
              <a:rPr lang="en-US" b="1" dirty="0"/>
              <a:t>one school year.</a:t>
            </a:r>
          </a:p>
          <a:p>
            <a:endParaRPr lang="en-US" dirty="0"/>
          </a:p>
          <a:p>
            <a:endParaRPr lang="en-US" dirty="0"/>
          </a:p>
        </p:txBody>
      </p:sp>
    </p:spTree>
    <p:extLst>
      <p:ext uri="{BB962C8B-B14F-4D97-AF65-F5344CB8AC3E}">
        <p14:creationId xmlns:p14="http://schemas.microsoft.com/office/powerpoint/2010/main" val="3648724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62175" y="200025"/>
            <a:ext cx="9409113" cy="1543316"/>
          </a:xfrm>
        </p:spPr>
        <p:txBody>
          <a:bodyPr>
            <a:normAutofit fontScale="90000"/>
          </a:bodyPr>
          <a:lstStyle/>
          <a:p>
            <a:r>
              <a:rPr lang="en-US" b="1" dirty="0" smtClean="0"/>
              <a:t/>
            </a:r>
            <a:br>
              <a:rPr lang="en-US" b="1" dirty="0" smtClean="0"/>
            </a:br>
            <a:r>
              <a:rPr lang="en-US" b="1" dirty="0"/>
              <a:t/>
            </a:r>
            <a:br>
              <a:rPr lang="en-US" b="1" dirty="0"/>
            </a:br>
            <a:r>
              <a:rPr lang="en-US" sz="4000" b="1" dirty="0" smtClean="0"/>
              <a:t/>
            </a:r>
            <a:br>
              <a:rPr lang="en-US" sz="4000" b="1" dirty="0" smtClean="0"/>
            </a:br>
            <a:r>
              <a:rPr lang="en-US" sz="4000" b="1" dirty="0" smtClean="0"/>
              <a:t>Intensive Acceleration Class must:</a:t>
            </a:r>
            <a:br>
              <a:rPr lang="en-US" sz="4000" b="1" dirty="0" smtClean="0"/>
            </a:br>
            <a:r>
              <a:rPr lang="en-US" b="1" dirty="0" smtClean="0"/>
              <a:t/>
            </a:r>
            <a:br>
              <a:rPr lang="en-US" b="1" dirty="0" smtClean="0"/>
            </a:br>
            <a:endParaRPr lang="en-US" b="1" dirty="0"/>
          </a:p>
        </p:txBody>
      </p:sp>
      <p:sp>
        <p:nvSpPr>
          <p:cNvPr id="4" name="Content Placeholder 3"/>
          <p:cNvSpPr>
            <a:spLocks noGrp="1"/>
          </p:cNvSpPr>
          <p:nvPr>
            <p:ph idx="1"/>
          </p:nvPr>
        </p:nvSpPr>
        <p:spPr/>
        <p:txBody>
          <a:bodyPr>
            <a:normAutofit/>
          </a:bodyPr>
          <a:lstStyle/>
          <a:p>
            <a:pPr>
              <a:buFont typeface="Wingdings" pitchFamily="2" charset="2"/>
              <a:buChar char="Ø"/>
            </a:pPr>
            <a:r>
              <a:rPr lang="en-US" sz="3200" dirty="0" smtClean="0"/>
              <a:t>Have </a:t>
            </a:r>
            <a:r>
              <a:rPr lang="en-US" sz="3200" dirty="0"/>
              <a:t>a reduced teacher-student </a:t>
            </a:r>
            <a:r>
              <a:rPr lang="en-US" sz="3200" dirty="0" smtClean="0"/>
              <a:t>ratio</a:t>
            </a:r>
          </a:p>
          <a:p>
            <a:pPr>
              <a:buFont typeface="Wingdings" pitchFamily="2" charset="2"/>
              <a:buChar char="Ø"/>
            </a:pPr>
            <a:endParaRPr lang="en-US" sz="3200" dirty="0"/>
          </a:p>
          <a:p>
            <a:pPr>
              <a:buFont typeface="Wingdings" pitchFamily="2" charset="2"/>
              <a:buChar char="Ø"/>
            </a:pPr>
            <a:r>
              <a:rPr lang="en-US" sz="3200" dirty="0"/>
              <a:t>Have a high-performing </a:t>
            </a:r>
            <a:r>
              <a:rPr lang="en-US" sz="3200" dirty="0" smtClean="0"/>
              <a:t>teacher</a:t>
            </a:r>
          </a:p>
          <a:p>
            <a:pPr>
              <a:buFont typeface="Wingdings" pitchFamily="2" charset="2"/>
              <a:buChar char="Ø"/>
            </a:pPr>
            <a:endParaRPr lang="en-US" sz="3200" dirty="0" smtClean="0"/>
          </a:p>
          <a:p>
            <a:pPr>
              <a:buFont typeface="Wingdings" pitchFamily="2" charset="2"/>
              <a:buChar char="Ø"/>
            </a:pPr>
            <a:r>
              <a:rPr lang="en-US" sz="3200" dirty="0" smtClean="0"/>
              <a:t>Provide </a:t>
            </a:r>
            <a:r>
              <a:rPr lang="en-US" sz="3200" dirty="0"/>
              <a:t>uninterrupted reading instruction for most of the school </a:t>
            </a:r>
            <a:r>
              <a:rPr lang="en-US" sz="3200" dirty="0" smtClean="0"/>
              <a:t>day</a:t>
            </a:r>
            <a:endParaRPr lang="en-US" sz="3200" dirty="0"/>
          </a:p>
        </p:txBody>
      </p:sp>
    </p:spTree>
    <p:extLst>
      <p:ext uri="{BB962C8B-B14F-4D97-AF65-F5344CB8AC3E}">
        <p14:creationId xmlns:p14="http://schemas.microsoft.com/office/powerpoint/2010/main" val="679647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t>Intensive  Acceleration </a:t>
            </a:r>
            <a:r>
              <a:rPr lang="en-US" sz="3600" b="1" dirty="0" smtClean="0"/>
              <a:t>Class</a:t>
            </a:r>
            <a:endParaRPr lang="en-US" dirty="0"/>
          </a:p>
        </p:txBody>
      </p:sp>
      <p:sp>
        <p:nvSpPr>
          <p:cNvPr id="4" name="Content Placeholder 3"/>
          <p:cNvSpPr>
            <a:spLocks noGrp="1"/>
          </p:cNvSpPr>
          <p:nvPr>
            <p:ph idx="1"/>
          </p:nvPr>
        </p:nvSpPr>
        <p:spPr>
          <a:xfrm>
            <a:off x="2208212" y="1600200"/>
            <a:ext cx="9755187" cy="4114800"/>
          </a:xfrm>
        </p:spPr>
        <p:txBody>
          <a:bodyPr>
            <a:normAutofit fontScale="25000" lnSpcReduction="20000"/>
          </a:bodyPr>
          <a:lstStyle/>
          <a:p>
            <a:endParaRPr lang="en-US" dirty="0"/>
          </a:p>
          <a:p>
            <a:pPr>
              <a:lnSpc>
                <a:spcPct val="120000"/>
              </a:lnSpc>
              <a:buFont typeface="Wingdings" pitchFamily="2" charset="2"/>
              <a:buChar char="Ø"/>
            </a:pPr>
            <a:r>
              <a:rPr lang="en-US" sz="12300" dirty="0" smtClean="0"/>
              <a:t>Must give </a:t>
            </a:r>
            <a:r>
              <a:rPr lang="en-US" sz="12300" dirty="0"/>
              <a:t>students the opportunity to master the fourth-grade </a:t>
            </a:r>
            <a:r>
              <a:rPr lang="en-US" sz="12300" dirty="0" smtClean="0"/>
              <a:t>Oklahoma </a:t>
            </a:r>
            <a:r>
              <a:rPr lang="en-US" sz="12300" dirty="0"/>
              <a:t>Standards in other core subject areas</a:t>
            </a:r>
          </a:p>
          <a:p>
            <a:pPr>
              <a:lnSpc>
                <a:spcPct val="120000"/>
              </a:lnSpc>
              <a:buFont typeface="Wingdings" pitchFamily="2" charset="2"/>
              <a:buChar char="Ø"/>
            </a:pPr>
            <a:r>
              <a:rPr lang="en-US" sz="12300" dirty="0"/>
              <a:t>Provide intensive language and vocabulary instruction using a scientifically research-based program, including the use of a speech-language therapist</a:t>
            </a:r>
          </a:p>
          <a:p>
            <a:endParaRPr lang="en-US" dirty="0"/>
          </a:p>
        </p:txBody>
      </p:sp>
    </p:spTree>
    <p:extLst>
      <p:ext uri="{BB962C8B-B14F-4D97-AF65-F5344CB8AC3E}">
        <p14:creationId xmlns:p14="http://schemas.microsoft.com/office/powerpoint/2010/main" val="4206747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t>Intensive  Acceleration </a:t>
            </a:r>
            <a:r>
              <a:rPr lang="en-US" sz="3600" b="1" dirty="0" smtClean="0"/>
              <a:t>Class</a:t>
            </a:r>
            <a:r>
              <a:rPr lang="en-US" dirty="0"/>
              <a:t/>
            </a:r>
            <a:br>
              <a:rPr lang="en-US" dirty="0"/>
            </a:br>
            <a:endParaRPr lang="en-US" dirty="0"/>
          </a:p>
        </p:txBody>
      </p:sp>
      <p:sp>
        <p:nvSpPr>
          <p:cNvPr id="4" name="Content Placeholder 3"/>
          <p:cNvSpPr>
            <a:spLocks noGrp="1"/>
          </p:cNvSpPr>
          <p:nvPr>
            <p:ph idx="1"/>
          </p:nvPr>
        </p:nvSpPr>
        <p:spPr/>
        <p:txBody>
          <a:bodyPr>
            <a:normAutofit fontScale="77500" lnSpcReduction="20000"/>
          </a:bodyPr>
          <a:lstStyle/>
          <a:p>
            <a:endParaRPr lang="en-US" dirty="0"/>
          </a:p>
          <a:p>
            <a:pPr>
              <a:lnSpc>
                <a:spcPct val="150000"/>
              </a:lnSpc>
            </a:pPr>
            <a:r>
              <a:rPr lang="en-US" sz="3600" dirty="0" smtClean="0"/>
              <a:t>Must monitor </a:t>
            </a:r>
            <a:r>
              <a:rPr lang="en-US" sz="3600" dirty="0"/>
              <a:t>student progress weekly</a:t>
            </a:r>
          </a:p>
          <a:p>
            <a:pPr>
              <a:lnSpc>
                <a:spcPct val="150000"/>
              </a:lnSpc>
            </a:pPr>
            <a:r>
              <a:rPr lang="en-US" sz="3600" dirty="0"/>
              <a:t>The district must also offer this student the option of being served in a transitional instructional setting designed to help them meet the fourth-grade Oklahoma </a:t>
            </a:r>
            <a:r>
              <a:rPr lang="en-US" sz="3600" dirty="0" smtClean="0"/>
              <a:t> </a:t>
            </a:r>
            <a:r>
              <a:rPr lang="en-US" sz="3600" dirty="0"/>
              <a:t>Standards, while continuing the remediation of the reading deficiency.</a:t>
            </a:r>
          </a:p>
          <a:p>
            <a:endParaRPr lang="en-US" dirty="0"/>
          </a:p>
        </p:txBody>
      </p:sp>
    </p:spTree>
    <p:extLst>
      <p:ext uri="{BB962C8B-B14F-4D97-AF65-F5344CB8AC3E}">
        <p14:creationId xmlns:p14="http://schemas.microsoft.com/office/powerpoint/2010/main" val="2810699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000" b="1" dirty="0" smtClean="0"/>
              <a:t>Third Grade Graduation Law</a:t>
            </a:r>
            <a:endParaRPr lang="en-US" sz="4000" b="1" dirty="0"/>
          </a:p>
        </p:txBody>
      </p:sp>
      <p:sp>
        <p:nvSpPr>
          <p:cNvPr id="7" name="Content Placeholder 6"/>
          <p:cNvSpPr>
            <a:spLocks noGrp="1"/>
          </p:cNvSpPr>
          <p:nvPr>
            <p:ph idx="1"/>
          </p:nvPr>
        </p:nvSpPr>
        <p:spPr/>
        <p:txBody>
          <a:bodyPr>
            <a:normAutofit/>
          </a:bodyPr>
          <a:lstStyle/>
          <a:p>
            <a:pPr>
              <a:lnSpc>
                <a:spcPct val="100000"/>
              </a:lnSpc>
            </a:pPr>
            <a:r>
              <a:rPr lang="en-US" sz="4000" dirty="0" smtClean="0"/>
              <a:t>Oklahoma </a:t>
            </a:r>
            <a:r>
              <a:rPr lang="en-US" sz="4000" dirty="0"/>
              <a:t>law </a:t>
            </a:r>
            <a:r>
              <a:rPr lang="en-US" sz="4000" dirty="0" smtClean="0"/>
              <a:t>states a student may qualify for automatic promotion to the fourth grade if one of these </a:t>
            </a:r>
            <a:r>
              <a:rPr lang="en-US" sz="4000" b="1" u="sng" dirty="0" smtClean="0">
                <a:solidFill>
                  <a:srgbClr val="FF6600"/>
                </a:solidFill>
              </a:rPr>
              <a:t>four </a:t>
            </a:r>
            <a:r>
              <a:rPr lang="en-US" sz="4000" dirty="0" smtClean="0"/>
              <a:t>conditions are met:</a:t>
            </a:r>
            <a:endParaRPr lang="en-US" sz="4000"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201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Mid Year Promotion</a:t>
            </a:r>
            <a:endParaRPr lang="en-US" b="1" dirty="0"/>
          </a:p>
        </p:txBody>
      </p:sp>
      <p:sp>
        <p:nvSpPr>
          <p:cNvPr id="3" name="Content Placeholder 2"/>
          <p:cNvSpPr>
            <a:spLocks noGrp="1"/>
          </p:cNvSpPr>
          <p:nvPr>
            <p:ph idx="1"/>
          </p:nvPr>
        </p:nvSpPr>
        <p:spPr/>
        <p:txBody>
          <a:bodyPr>
            <a:noAutofit/>
          </a:bodyPr>
          <a:lstStyle/>
          <a:p>
            <a:pPr marL="45720" indent="0">
              <a:lnSpc>
                <a:spcPct val="150000"/>
              </a:lnSpc>
              <a:buNone/>
            </a:pPr>
            <a:r>
              <a:rPr lang="en-US" sz="4000" dirty="0"/>
              <a:t>If the child can demonstrate the required reading level before the start of the next school year, he/she may be promoted to fourth grade. </a:t>
            </a:r>
          </a:p>
        </p:txBody>
      </p:sp>
    </p:spTree>
    <p:extLst>
      <p:ext uri="{BB962C8B-B14F-4D97-AF65-F5344CB8AC3E}">
        <p14:creationId xmlns:p14="http://schemas.microsoft.com/office/powerpoint/2010/main" val="4204249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smtClean="0">
                <a:solidFill>
                  <a:srgbClr val="595959"/>
                </a:solidFill>
              </a:rPr>
              <a:t>SEVEN </a:t>
            </a:r>
            <a:r>
              <a:rPr lang="en-US" sz="3100" dirty="0">
                <a:solidFill>
                  <a:srgbClr val="595959"/>
                </a:solidFill>
              </a:rPr>
              <a:t>GOOD CAUSE EXEMPTIONS FROM </a:t>
            </a:r>
            <a:br>
              <a:rPr lang="en-US" sz="3100" dirty="0">
                <a:solidFill>
                  <a:srgbClr val="595959"/>
                </a:solidFill>
              </a:rPr>
            </a:br>
            <a:r>
              <a:rPr lang="en-US" sz="3100" dirty="0">
                <a:solidFill>
                  <a:srgbClr val="595959"/>
                </a:solidFill>
              </a:rPr>
              <a:t>THIRD-GRADE RETENTION</a:t>
            </a:r>
            <a:endParaRPr lang="en-US" dirty="0"/>
          </a:p>
        </p:txBody>
      </p:sp>
    </p:spTree>
    <p:extLst>
      <p:ext uri="{BB962C8B-B14F-4D97-AF65-F5344CB8AC3E}">
        <p14:creationId xmlns:p14="http://schemas.microsoft.com/office/powerpoint/2010/main" val="714855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smtClean="0"/>
              <a:t>GOOD CAUSE EXEMPTIONS</a:t>
            </a:r>
            <a:endParaRPr lang="en-US" b="1" dirty="0"/>
          </a:p>
        </p:txBody>
      </p:sp>
      <p:sp>
        <p:nvSpPr>
          <p:cNvPr id="7" name="Content Placeholder 6"/>
          <p:cNvSpPr>
            <a:spLocks noGrp="1"/>
          </p:cNvSpPr>
          <p:nvPr>
            <p:ph idx="1"/>
          </p:nvPr>
        </p:nvSpPr>
        <p:spPr/>
        <p:txBody>
          <a:bodyPr>
            <a:normAutofit fontScale="92500" lnSpcReduction="20000"/>
          </a:bodyPr>
          <a:lstStyle/>
          <a:p>
            <a:pPr marL="45720" indent="0">
              <a:lnSpc>
                <a:spcPct val="120000"/>
              </a:lnSpc>
              <a:buNone/>
            </a:pPr>
            <a:r>
              <a:rPr lang="en-US" sz="4000" dirty="0" smtClean="0"/>
              <a:t>Some </a:t>
            </a:r>
            <a:r>
              <a:rPr lang="en-US" sz="4000" dirty="0"/>
              <a:t>third graders who score Unsatisfactory on the OCCT reading may be exempted from the retention requirement and be promoted to fourth grade.  This is called a good-cause exemption. Good-cause exemptions are only given to the following students:</a:t>
            </a:r>
          </a:p>
          <a:p>
            <a:pPr>
              <a:lnSpc>
                <a:spcPct val="200000"/>
              </a:lnSpc>
            </a:pPr>
            <a:endParaRPr lang="en-US" sz="4000" dirty="0"/>
          </a:p>
          <a:p>
            <a:endParaRPr lang="en-US" dirty="0"/>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One of SEVEN </a:t>
            </a:r>
            <a:r>
              <a:rPr lang="en-US" dirty="0"/>
              <a:t>GOOD CAUSE EXEMPTIONS FROM </a:t>
            </a:r>
            <a:br>
              <a:rPr lang="en-US" dirty="0"/>
            </a:br>
            <a:r>
              <a:rPr lang="en-US" dirty="0"/>
              <a:t>THIRD-GRADE RETENTION</a:t>
            </a:r>
          </a:p>
        </p:txBody>
      </p:sp>
      <p:sp>
        <p:nvSpPr>
          <p:cNvPr id="7" name="Content Placeholder 6"/>
          <p:cNvSpPr>
            <a:spLocks noGrp="1"/>
          </p:cNvSpPr>
          <p:nvPr>
            <p:ph idx="1"/>
          </p:nvPr>
        </p:nvSpPr>
        <p:spPr/>
        <p:txBody>
          <a:bodyPr>
            <a:normAutofit/>
          </a:bodyPr>
          <a:lstStyle/>
          <a:p>
            <a:pPr marL="45720" indent="0">
              <a:lnSpc>
                <a:spcPct val="100000"/>
              </a:lnSpc>
              <a:buNone/>
            </a:pPr>
            <a:r>
              <a:rPr lang="en-US" sz="3200" dirty="0" smtClean="0"/>
              <a:t>Be </a:t>
            </a:r>
            <a:r>
              <a:rPr lang="en-US" sz="3200" dirty="0"/>
              <a:t>identified as Limited-English Proficient (LEP)/English Language Learner (ELL) on a screening tool approved by the Oklahoma State Department of Education Office of Bilingual/Migrant Education </a:t>
            </a:r>
            <a:endParaRPr lang="en-US" sz="3200" dirty="0" smtClean="0"/>
          </a:p>
        </p:txBody>
      </p:sp>
      <p:pic>
        <p:nvPicPr>
          <p:cNvPr id="15363" name="Picture 3" descr="C:\Users\reach.3\Downloads\MC90001408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576263"/>
            <a:ext cx="876300" cy="80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72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One of SEVEN </a:t>
            </a:r>
            <a:r>
              <a:rPr lang="en-US" dirty="0"/>
              <a:t>GOOD CAUSE EXEMPTIONS FROM </a:t>
            </a:r>
            <a:br>
              <a:rPr lang="en-US" dirty="0"/>
            </a:br>
            <a:r>
              <a:rPr lang="en-US" dirty="0"/>
              <a:t>THIRD-GRADE RETENTION</a:t>
            </a:r>
          </a:p>
        </p:txBody>
      </p:sp>
      <p:sp>
        <p:nvSpPr>
          <p:cNvPr id="7" name="Content Placeholder 6"/>
          <p:cNvSpPr>
            <a:spLocks noGrp="1"/>
          </p:cNvSpPr>
          <p:nvPr>
            <p:ph idx="1"/>
          </p:nvPr>
        </p:nvSpPr>
        <p:spPr/>
        <p:txBody>
          <a:bodyPr>
            <a:normAutofit/>
          </a:bodyPr>
          <a:lstStyle/>
          <a:p>
            <a:pPr marL="45720" indent="0">
              <a:lnSpc>
                <a:spcPct val="100000"/>
              </a:lnSpc>
              <a:buNone/>
            </a:pPr>
            <a:r>
              <a:rPr lang="en-US" sz="3200" dirty="0" smtClean="0"/>
              <a:t>Have </a:t>
            </a:r>
            <a:r>
              <a:rPr lang="en-US" sz="3200" dirty="0"/>
              <a:t>a Language Instruction Educational Plan (LIEP) in place prior to the administration of the third grade criterion referenced test; </a:t>
            </a:r>
            <a:endParaRPr lang="en-US" dirty="0"/>
          </a:p>
        </p:txBody>
      </p:sp>
      <p:pic>
        <p:nvPicPr>
          <p:cNvPr id="15363" name="Picture 3" descr="C:\Users\reach.3\Downloads\MC90001408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576263"/>
            <a:ext cx="876300" cy="80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76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One of SEVEN </a:t>
            </a:r>
            <a:r>
              <a:rPr lang="en-US" dirty="0"/>
              <a:t>GOOD CAUSE EXEMPTIONS FROM </a:t>
            </a:r>
            <a:br>
              <a:rPr lang="en-US" dirty="0"/>
            </a:br>
            <a:r>
              <a:rPr lang="en-US" dirty="0"/>
              <a:t>THIRD-GRADE RETENTION</a:t>
            </a:r>
          </a:p>
        </p:txBody>
      </p:sp>
      <p:sp>
        <p:nvSpPr>
          <p:cNvPr id="7" name="Content Placeholder 6"/>
          <p:cNvSpPr>
            <a:spLocks noGrp="1"/>
          </p:cNvSpPr>
          <p:nvPr>
            <p:ph idx="1"/>
          </p:nvPr>
        </p:nvSpPr>
        <p:spPr/>
        <p:txBody>
          <a:bodyPr>
            <a:normAutofit/>
          </a:bodyPr>
          <a:lstStyle/>
          <a:p>
            <a:pPr marL="45720" indent="0">
              <a:lnSpc>
                <a:spcPct val="100000"/>
              </a:lnSpc>
              <a:buNone/>
            </a:pPr>
            <a:r>
              <a:rPr lang="en-US" sz="3200" dirty="0" smtClean="0"/>
              <a:t>The </a:t>
            </a:r>
            <a:r>
              <a:rPr lang="en-US" sz="3200" dirty="0"/>
              <a:t>student must have had </a:t>
            </a:r>
            <a:r>
              <a:rPr lang="en-US" sz="3200" b="1" u="sng" dirty="0">
                <a:solidFill>
                  <a:srgbClr val="00B0F0"/>
                </a:solidFill>
              </a:rPr>
              <a:t>less</a:t>
            </a:r>
            <a:r>
              <a:rPr lang="en-US" sz="3200" dirty="0"/>
              <a:t> than two (2) years of instruction in an English Language Learner (ELL) program.</a:t>
            </a:r>
          </a:p>
          <a:p>
            <a:endParaRPr lang="en-US" dirty="0"/>
          </a:p>
        </p:txBody>
      </p:sp>
      <p:pic>
        <p:nvPicPr>
          <p:cNvPr id="15363" name="Picture 3" descr="C:\Users\reach.3\Downloads\MC90001408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576263"/>
            <a:ext cx="876300" cy="80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of SEVEN </a:t>
            </a:r>
            <a:r>
              <a:rPr lang="en-US" dirty="0"/>
              <a:t>GOOD CAUSE EXEMPTIONS FROM </a:t>
            </a:r>
            <a:br>
              <a:rPr lang="en-US" dirty="0"/>
            </a:br>
            <a:r>
              <a:rPr lang="en-US" dirty="0"/>
              <a:t>THIRD-GRADE RETENTION</a:t>
            </a:r>
          </a:p>
        </p:txBody>
      </p:sp>
      <p:sp>
        <p:nvSpPr>
          <p:cNvPr id="3" name="Content Placeholder 2"/>
          <p:cNvSpPr>
            <a:spLocks noGrp="1"/>
          </p:cNvSpPr>
          <p:nvPr>
            <p:ph idx="1"/>
          </p:nvPr>
        </p:nvSpPr>
        <p:spPr/>
        <p:txBody>
          <a:bodyPr>
            <a:noAutofit/>
          </a:bodyPr>
          <a:lstStyle/>
          <a:p>
            <a:pPr marL="45720" indent="0">
              <a:lnSpc>
                <a:spcPct val="100000"/>
              </a:lnSpc>
              <a:buNone/>
            </a:pPr>
            <a:r>
              <a:rPr lang="en-US" sz="2800" dirty="0" smtClean="0"/>
              <a:t>Students </a:t>
            </a:r>
            <a:r>
              <a:rPr lang="en-US" sz="2800" dirty="0"/>
              <a:t>with disabilities who are assessed with alternate achievement standards (AA- AAS) under the Oklahoma School Testing Program (OSTP) with the Oklahoma Alternative Assessment Program (OAAP) qualify for the good cause exemption. The student must be identified as needing special education services prior to the administration of the third grade criterion referenced </a:t>
            </a:r>
            <a:r>
              <a:rPr lang="en-US" sz="2800" dirty="0" smtClean="0"/>
              <a:t>test</a:t>
            </a:r>
            <a:endParaRPr lang="en-US" sz="2800" dirty="0"/>
          </a:p>
        </p:txBody>
      </p:sp>
      <p:pic>
        <p:nvPicPr>
          <p:cNvPr id="14338" name="Picture 2" descr="C:\Users\reach.3\AppData\Local\Microsoft\Windows\Temporary Internet Files\Content.IE5\SMZD405P\MC9000140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701675"/>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267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of SEVEN GOOD </a:t>
            </a:r>
            <a:r>
              <a:rPr lang="en-US" dirty="0"/>
              <a:t>CAUSE EXEMPTIONS FROM </a:t>
            </a:r>
            <a:br>
              <a:rPr lang="en-US" dirty="0"/>
            </a:br>
            <a:r>
              <a:rPr lang="en-US" dirty="0"/>
              <a:t>THIRD-GRADE RETENTION</a:t>
            </a:r>
          </a:p>
        </p:txBody>
      </p:sp>
      <p:sp>
        <p:nvSpPr>
          <p:cNvPr id="3" name="Content Placeholder 2"/>
          <p:cNvSpPr>
            <a:spLocks noGrp="1"/>
          </p:cNvSpPr>
          <p:nvPr>
            <p:ph idx="1"/>
          </p:nvPr>
        </p:nvSpPr>
        <p:spPr/>
        <p:txBody>
          <a:bodyPr>
            <a:normAutofit fontScale="77500" lnSpcReduction="20000"/>
          </a:bodyPr>
          <a:lstStyle/>
          <a:p>
            <a:pPr marL="45720" indent="0">
              <a:lnSpc>
                <a:spcPct val="150000"/>
              </a:lnSpc>
              <a:buNone/>
            </a:pPr>
            <a:r>
              <a:rPr lang="en-US" sz="3200" dirty="0" smtClean="0"/>
              <a:t>The </a:t>
            </a:r>
            <a:r>
              <a:rPr lang="en-US" sz="3200" dirty="0"/>
              <a:t>student must have an Individualized Education Program (IEP) in place prior to the administration of the third grade criterion referenced test and the student’s IEP must direct that the student is to be assessed with alternate achievement standards through the Oklahoma Alternative Assessment Program (OAAP) based upon the OSDE Criteria Checklist for Assessing Students with Disabilities on State Assessments.</a:t>
            </a:r>
          </a:p>
          <a:p>
            <a:endParaRPr lang="en-US" dirty="0"/>
          </a:p>
        </p:txBody>
      </p:sp>
      <p:pic>
        <p:nvPicPr>
          <p:cNvPr id="14338" name="Picture 2" descr="C:\Users\reach.3\AppData\Local\Microsoft\Windows\Temporary Internet Files\Content.IE5\SMZD405P\MC9000140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701675"/>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902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of SEVEN </a:t>
            </a:r>
            <a:r>
              <a:rPr lang="en-US" dirty="0"/>
              <a:t>GOOD CAUSE EXEMPTIONS FROM </a:t>
            </a:r>
            <a:r>
              <a:rPr lang="en-US" dirty="0" smtClean="0"/>
              <a:t>THIRD-GRADE </a:t>
            </a:r>
            <a:r>
              <a:rPr lang="en-US" dirty="0"/>
              <a:t>RETENTION</a:t>
            </a:r>
          </a:p>
        </p:txBody>
      </p:sp>
      <p:sp>
        <p:nvSpPr>
          <p:cNvPr id="3" name="Content Placeholder 2"/>
          <p:cNvSpPr>
            <a:spLocks noGrp="1"/>
          </p:cNvSpPr>
          <p:nvPr>
            <p:ph idx="1"/>
          </p:nvPr>
        </p:nvSpPr>
        <p:spPr/>
        <p:txBody>
          <a:bodyPr>
            <a:noAutofit/>
          </a:bodyPr>
          <a:lstStyle/>
          <a:p>
            <a:pPr marL="45720" indent="0">
              <a:lnSpc>
                <a:spcPct val="100000"/>
              </a:lnSpc>
              <a:buNone/>
            </a:pPr>
            <a:r>
              <a:rPr lang="en-US" sz="2800" dirty="0" smtClean="0"/>
              <a:t>To </a:t>
            </a:r>
            <a:r>
              <a:rPr lang="en-US" sz="2800" dirty="0"/>
              <a:t>promote a student using an alternative standardized reading assessment, the following criteria shall apply: The student must score an acceptable level of performance on an approved alternative standardized reading assessment. The following are approved alternative standardized reading assessments that may be used to justify a good cause promotion. The listed score constitutes an acceptable level of performance, and the student must score at </a:t>
            </a:r>
            <a:r>
              <a:rPr lang="en-US" sz="2800" b="1" u="sng" dirty="0">
                <a:solidFill>
                  <a:srgbClr val="00B0F0"/>
                </a:solidFill>
              </a:rPr>
              <a:t>or</a:t>
            </a:r>
            <a:r>
              <a:rPr lang="en-US" sz="2800" dirty="0">
                <a:effectLst>
                  <a:outerShdw blurRad="38100" dist="38100" dir="2700000" algn="tl">
                    <a:srgbClr val="000000">
                      <a:alpha val="43137"/>
                    </a:srgbClr>
                  </a:outerShdw>
                </a:effectLst>
              </a:rPr>
              <a:t> </a:t>
            </a:r>
            <a:r>
              <a:rPr lang="en-US" sz="2800" dirty="0"/>
              <a:t>above the following percentiles</a:t>
            </a:r>
            <a:r>
              <a:rPr lang="en-US" sz="2800" dirty="0" smtClean="0"/>
              <a:t>:</a:t>
            </a:r>
            <a:endParaRPr lang="en-US" sz="2800" dirty="0"/>
          </a:p>
        </p:txBody>
      </p:sp>
      <p:pic>
        <p:nvPicPr>
          <p:cNvPr id="13314" name="Picture 2" descr="C:\Users\reach.3\AppData\Local\Microsoft\Windows\Temporary Internet Files\Content.IE5\NYKY326H\MC9000140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0" y="758825"/>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2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of SEVEN GOOD </a:t>
            </a:r>
            <a:r>
              <a:rPr lang="en-US" dirty="0"/>
              <a:t>CAUSE EXEMPTIONS FROM </a:t>
            </a:r>
            <a:r>
              <a:rPr lang="en-US" dirty="0" smtClean="0"/>
              <a:t>THIRD-GRADE </a:t>
            </a:r>
            <a:r>
              <a:rPr lang="en-US" dirty="0"/>
              <a:t>RETENTION</a:t>
            </a:r>
          </a:p>
        </p:txBody>
      </p:sp>
      <p:sp>
        <p:nvSpPr>
          <p:cNvPr id="3" name="Content Placeholder 2"/>
          <p:cNvSpPr>
            <a:spLocks noGrp="1"/>
          </p:cNvSpPr>
          <p:nvPr>
            <p:ph idx="1"/>
          </p:nvPr>
        </p:nvSpPr>
        <p:spPr/>
        <p:txBody>
          <a:bodyPr>
            <a:normAutofit/>
          </a:bodyPr>
          <a:lstStyle/>
          <a:p>
            <a:pPr>
              <a:buFont typeface="Wingdings" pitchFamily="2" charset="2"/>
              <a:buChar char="Ø"/>
            </a:pPr>
            <a:endParaRPr lang="en-US" dirty="0" smtClean="0"/>
          </a:p>
          <a:p>
            <a:pPr>
              <a:buFont typeface="Wingdings" pitchFamily="2" charset="2"/>
              <a:buChar char="Ø"/>
            </a:pPr>
            <a:r>
              <a:rPr lang="en-US" dirty="0" smtClean="0"/>
              <a:t>Stanford </a:t>
            </a:r>
            <a:r>
              <a:rPr lang="en-US" dirty="0"/>
              <a:t>Achievement Test, Tenth Edition, (SAT 10)-45th Percentile </a:t>
            </a:r>
          </a:p>
          <a:p>
            <a:pPr>
              <a:buFont typeface="Wingdings" pitchFamily="2" charset="2"/>
              <a:buChar char="Ø"/>
            </a:pPr>
            <a:r>
              <a:rPr lang="en-US" dirty="0"/>
              <a:t>Iowa Test of Basic Skills (ITBS) </a:t>
            </a:r>
            <a:r>
              <a:rPr lang="en-US" b="1" dirty="0"/>
              <a:t>Complete </a:t>
            </a:r>
            <a:r>
              <a:rPr lang="en-US" b="1" dirty="0" smtClean="0"/>
              <a:t>Battery</a:t>
            </a:r>
            <a:r>
              <a:rPr lang="en-US" dirty="0" smtClean="0"/>
              <a:t>, </a:t>
            </a:r>
            <a:r>
              <a:rPr lang="en-US" dirty="0"/>
              <a:t>Form A, </a:t>
            </a:r>
            <a:r>
              <a:rPr lang="en-US" dirty="0" smtClean="0"/>
              <a:t>C </a:t>
            </a:r>
            <a:r>
              <a:rPr lang="en-US" dirty="0"/>
              <a:t>or E, Level 9, Reading Comprehension -45th Percentile</a:t>
            </a:r>
          </a:p>
          <a:p>
            <a:pPr>
              <a:buFont typeface="Wingdings" pitchFamily="2" charset="2"/>
              <a:buChar char="Ø"/>
            </a:pPr>
            <a:r>
              <a:rPr lang="en-US" dirty="0"/>
              <a:t>Iowa Test of Basic Skills (ITBS) </a:t>
            </a:r>
            <a:r>
              <a:rPr lang="en-US" b="1" dirty="0"/>
              <a:t>Core </a:t>
            </a:r>
            <a:r>
              <a:rPr lang="en-US" b="1" dirty="0" smtClean="0"/>
              <a:t>Battery</a:t>
            </a:r>
            <a:r>
              <a:rPr lang="en-US" dirty="0" smtClean="0"/>
              <a:t>, </a:t>
            </a:r>
            <a:r>
              <a:rPr lang="en-US" dirty="0"/>
              <a:t>Form A, C, or E, Level 9, Reading Comprehension – 45th Percentile</a:t>
            </a:r>
          </a:p>
          <a:p>
            <a:pPr>
              <a:buFont typeface="Wingdings" pitchFamily="2" charset="2"/>
              <a:buChar char="Ø"/>
            </a:pPr>
            <a:r>
              <a:rPr lang="en-US" dirty="0" err="1"/>
              <a:t>TerraNova</a:t>
            </a:r>
            <a:r>
              <a:rPr lang="en-US" dirty="0"/>
              <a:t>, Third Edition Complete Battery Level 13, Reading– 45th Percentile</a:t>
            </a:r>
          </a:p>
          <a:p>
            <a:endParaRPr lang="en-US" dirty="0"/>
          </a:p>
        </p:txBody>
      </p:sp>
      <p:pic>
        <p:nvPicPr>
          <p:cNvPr id="13314" name="Picture 2" descr="C:\Users\reach.3\AppData\Local\Microsoft\Windows\Temporary Internet Files\Content.IE5\NYKY326H\MC9000140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0" y="758825"/>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5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697" y="266313"/>
            <a:ext cx="9372600" cy="1200416"/>
          </a:xfrm>
        </p:spPr>
        <p:txBody>
          <a:bodyPr>
            <a:normAutofit/>
          </a:bodyPr>
          <a:lstStyle/>
          <a:p>
            <a:r>
              <a:rPr lang="en-US" dirty="0" smtClean="0"/>
              <a:t> </a:t>
            </a:r>
            <a:r>
              <a:rPr lang="en-US" sz="3600" dirty="0" smtClean="0"/>
              <a:t>Third Grade Graduation Law</a:t>
            </a:r>
            <a:br>
              <a:rPr lang="en-US" sz="3600" dirty="0" smtClean="0"/>
            </a:br>
            <a:r>
              <a:rPr lang="en-US" sz="3600" dirty="0"/>
              <a:t> </a:t>
            </a:r>
            <a:r>
              <a:rPr lang="en-US" sz="3600" dirty="0" smtClean="0"/>
              <a:t>         </a:t>
            </a:r>
            <a:r>
              <a:rPr lang="en-US" dirty="0" smtClean="0"/>
              <a:t>Conditions:</a:t>
            </a:r>
            <a:endParaRPr lang="en-US" sz="5300" dirty="0"/>
          </a:p>
        </p:txBody>
      </p:sp>
      <p:sp>
        <p:nvSpPr>
          <p:cNvPr id="3" name="Content Placeholder 2"/>
          <p:cNvSpPr>
            <a:spLocks noGrp="1"/>
          </p:cNvSpPr>
          <p:nvPr>
            <p:ph idx="1"/>
          </p:nvPr>
        </p:nvSpPr>
        <p:spPr/>
        <p:txBody>
          <a:bodyPr>
            <a:normAutofit/>
          </a:bodyPr>
          <a:lstStyle/>
          <a:p>
            <a:r>
              <a:rPr lang="en-US" sz="2800" dirty="0"/>
              <a:t>Demonstration of Third Grade Level Proficiency on a Screening</a:t>
            </a:r>
            <a:r>
              <a:rPr lang="en-US" sz="2800" dirty="0" smtClean="0"/>
              <a:t>/Benchmark Assessment</a:t>
            </a:r>
          </a:p>
          <a:p>
            <a:r>
              <a:rPr lang="en-US" sz="2800" dirty="0" smtClean="0"/>
              <a:t>Qualification through use of a student portfolio</a:t>
            </a:r>
          </a:p>
          <a:p>
            <a:r>
              <a:rPr lang="en-US" sz="2800" dirty="0" smtClean="0"/>
              <a:t>Scoring Limited Knowledge on the OCCT</a:t>
            </a:r>
          </a:p>
          <a:p>
            <a:r>
              <a:rPr lang="en-US" sz="2800" dirty="0" smtClean="0"/>
              <a:t>Application of the other Good-Cause Exemptions</a:t>
            </a:r>
          </a:p>
        </p:txBody>
      </p:sp>
      <p:sp>
        <p:nvSpPr>
          <p:cNvPr id="4" name="Footer Placeholder 3"/>
          <p:cNvSpPr>
            <a:spLocks noGrp="1"/>
          </p:cNvSpPr>
          <p:nvPr>
            <p:ph type="ftr" sz="quarter" idx="11"/>
          </p:nvPr>
        </p:nvSpPr>
        <p:spPr/>
        <p:txBody>
          <a:bodyPr/>
          <a:lstStyle/>
          <a:p>
            <a:r>
              <a:rPr lang="en-US" smtClean="0">
                <a:hlinkClick r:id="rId2"/>
              </a:rPr>
              <a:t>http://ok.gov/sde/parent-resources</a:t>
            </a:r>
            <a:endParaRPr lang="en-US" smtClean="0"/>
          </a:p>
          <a:p>
            <a:endParaRPr lang="en-US" dirty="0"/>
          </a:p>
        </p:txBody>
      </p:sp>
    </p:spTree>
    <p:extLst>
      <p:ext uri="{BB962C8B-B14F-4D97-AF65-F5344CB8AC3E}">
        <p14:creationId xmlns:p14="http://schemas.microsoft.com/office/powerpoint/2010/main" val="3108291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of SEVEN </a:t>
            </a:r>
            <a:r>
              <a:rPr lang="en-US" dirty="0"/>
              <a:t>GOOD CAUSE EXEMPTIONS FROM </a:t>
            </a:r>
            <a:r>
              <a:rPr lang="en-US" dirty="0" smtClean="0"/>
              <a:t>THIRD-GRADE </a:t>
            </a:r>
            <a:r>
              <a:rPr lang="en-US" dirty="0"/>
              <a:t>RETENTION</a:t>
            </a:r>
          </a:p>
        </p:txBody>
      </p:sp>
      <p:sp>
        <p:nvSpPr>
          <p:cNvPr id="3" name="Content Placeholder 2"/>
          <p:cNvSpPr>
            <a:spLocks noGrp="1"/>
          </p:cNvSpPr>
          <p:nvPr>
            <p:ph idx="1"/>
          </p:nvPr>
        </p:nvSpPr>
        <p:spPr>
          <a:xfrm>
            <a:off x="2198688" y="1471613"/>
            <a:ext cx="9372600" cy="4114800"/>
          </a:xfrm>
        </p:spPr>
        <p:txBody>
          <a:bodyPr>
            <a:normAutofit fontScale="70000" lnSpcReduction="20000"/>
          </a:bodyPr>
          <a:lstStyle/>
          <a:p>
            <a:pPr marL="45720" indent="0">
              <a:lnSpc>
                <a:spcPct val="150000"/>
              </a:lnSpc>
              <a:buNone/>
            </a:pPr>
            <a:r>
              <a:rPr lang="en-US" sz="3200" dirty="0"/>
              <a:t>Alternative standardized reading assessments may only be administered following the administration of the Reading portion of the </a:t>
            </a:r>
            <a:r>
              <a:rPr lang="en-US" sz="3200" dirty="0" smtClean="0"/>
              <a:t>third </a:t>
            </a:r>
            <a:r>
              <a:rPr lang="en-US" sz="3200" dirty="0"/>
              <a:t>grade criterion-referenced test. </a:t>
            </a:r>
            <a:endParaRPr lang="en-US" sz="3200" dirty="0" smtClean="0"/>
          </a:p>
          <a:p>
            <a:pPr lvl="1">
              <a:lnSpc>
                <a:spcPct val="150000"/>
              </a:lnSpc>
              <a:buFont typeface="Wingdings" pitchFamily="2" charset="2"/>
              <a:buChar char="Ø"/>
            </a:pPr>
            <a:r>
              <a:rPr lang="en-US" sz="3000" dirty="0" smtClean="0"/>
              <a:t>The </a:t>
            </a:r>
            <a:r>
              <a:rPr lang="en-US" sz="3000" dirty="0"/>
              <a:t>spring test form of the exam shall be administered</a:t>
            </a:r>
            <a:r>
              <a:rPr lang="en-US" sz="3000" dirty="0" smtClean="0"/>
              <a:t>.</a:t>
            </a:r>
          </a:p>
          <a:p>
            <a:pPr lvl="1">
              <a:lnSpc>
                <a:spcPct val="150000"/>
              </a:lnSpc>
              <a:buFont typeface="Wingdings" pitchFamily="2" charset="2"/>
              <a:buChar char="Ø"/>
            </a:pPr>
            <a:r>
              <a:rPr lang="en-US" sz="3000" dirty="0" smtClean="0"/>
              <a:t> </a:t>
            </a:r>
            <a:r>
              <a:rPr lang="en-US" sz="3000" dirty="0"/>
              <a:t>An approved alternative standardized reading assessment may be administered at any time prior to the start of the next academic year, </a:t>
            </a:r>
            <a:endParaRPr lang="en-US" sz="3000" dirty="0" smtClean="0"/>
          </a:p>
          <a:p>
            <a:pPr lvl="1">
              <a:lnSpc>
                <a:spcPct val="150000"/>
              </a:lnSpc>
              <a:buFont typeface="Wingdings" pitchFamily="2" charset="2"/>
              <a:buChar char="Ø"/>
            </a:pPr>
            <a:r>
              <a:rPr lang="en-US" sz="3000" b="1" u="sng" dirty="0" smtClean="0">
                <a:solidFill>
                  <a:srgbClr val="00B0F0"/>
                </a:solidFill>
              </a:rPr>
              <a:t>if </a:t>
            </a:r>
            <a:r>
              <a:rPr lang="en-US" sz="3000" b="1" u="sng" dirty="0">
                <a:solidFill>
                  <a:srgbClr val="00B0F0"/>
                </a:solidFill>
              </a:rPr>
              <a:t>there are at least </a:t>
            </a:r>
            <a:r>
              <a:rPr lang="en-US" sz="3000" b="1" u="sng" dirty="0" smtClean="0">
                <a:solidFill>
                  <a:srgbClr val="00B0F0"/>
                </a:solidFill>
              </a:rPr>
              <a:t>twenty </a:t>
            </a:r>
            <a:r>
              <a:rPr lang="en-US" sz="3000" b="1" u="sng" dirty="0">
                <a:solidFill>
                  <a:srgbClr val="00B0F0"/>
                </a:solidFill>
              </a:rPr>
              <a:t>calendar days between administrations and different test forms are administered.</a:t>
            </a:r>
          </a:p>
          <a:p>
            <a:endParaRPr lang="en-US" dirty="0"/>
          </a:p>
        </p:txBody>
      </p:sp>
      <p:pic>
        <p:nvPicPr>
          <p:cNvPr id="12290" name="Picture 2" descr="C:\Users\reach.3\AppData\Local\Microsoft\Windows\Temporary Internet Files\Content.IE5\NYKY326H\MC9000140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50" y="663575"/>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401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of SEVEN </a:t>
            </a:r>
            <a:r>
              <a:rPr lang="en-US" dirty="0"/>
              <a:t>GOOD CAUSE EXEMPTIONS FROM </a:t>
            </a:r>
            <a:r>
              <a:rPr lang="en-US" dirty="0" smtClean="0"/>
              <a:t>THIRD-GRADE </a:t>
            </a:r>
            <a:r>
              <a:rPr lang="en-US" dirty="0"/>
              <a:t>RETENTION</a:t>
            </a:r>
          </a:p>
        </p:txBody>
      </p:sp>
      <p:sp>
        <p:nvSpPr>
          <p:cNvPr id="3" name="Content Placeholder 2"/>
          <p:cNvSpPr>
            <a:spLocks noGrp="1"/>
          </p:cNvSpPr>
          <p:nvPr>
            <p:ph idx="1"/>
          </p:nvPr>
        </p:nvSpPr>
        <p:spPr/>
        <p:txBody>
          <a:bodyPr>
            <a:normAutofit/>
          </a:bodyPr>
          <a:lstStyle/>
          <a:p>
            <a:endParaRPr lang="en-US" dirty="0"/>
          </a:p>
          <a:p>
            <a:pPr marL="45720" indent="0">
              <a:lnSpc>
                <a:spcPct val="150000"/>
              </a:lnSpc>
              <a:buNone/>
            </a:pPr>
            <a:r>
              <a:rPr lang="en-US" dirty="0" smtClean="0"/>
              <a:t>To </a:t>
            </a:r>
            <a:r>
              <a:rPr lang="en-US" dirty="0"/>
              <a:t>promote a student based on evidence from the  Student Portfolio</a:t>
            </a:r>
            <a:r>
              <a:rPr lang="en-US" dirty="0" smtClean="0"/>
              <a:t>,</a:t>
            </a:r>
          </a:p>
          <a:p>
            <a:pPr lvl="1">
              <a:lnSpc>
                <a:spcPct val="150000"/>
              </a:lnSpc>
              <a:buFont typeface="Wingdings" pitchFamily="2" charset="2"/>
              <a:buChar char="Ø"/>
            </a:pPr>
            <a:r>
              <a:rPr lang="en-US" dirty="0" smtClean="0"/>
              <a:t>Student </a:t>
            </a:r>
            <a:r>
              <a:rPr lang="en-US" dirty="0"/>
              <a:t>Portfolio shall include evidence demonstrating the student’s mastery of the Oklahoma state standards in reading equal to grade level performance on the Reading portion of third grade OCCT</a:t>
            </a:r>
            <a:r>
              <a:rPr lang="en-US" dirty="0" smtClean="0"/>
              <a:t>.</a:t>
            </a:r>
          </a:p>
          <a:p>
            <a:pPr lvl="1">
              <a:lnSpc>
                <a:spcPct val="150000"/>
              </a:lnSpc>
              <a:buFont typeface="Wingdings" pitchFamily="2" charset="2"/>
              <a:buChar char="Ø"/>
            </a:pPr>
            <a:r>
              <a:rPr lang="en-US" dirty="0" smtClean="0"/>
              <a:t> </a:t>
            </a:r>
            <a:r>
              <a:rPr lang="en-US" dirty="0"/>
              <a:t>Such evidence shall be documented through an organized collection of work representing the student’s mastery of such standards</a:t>
            </a:r>
          </a:p>
        </p:txBody>
      </p:sp>
      <p:pic>
        <p:nvPicPr>
          <p:cNvPr id="11266" name="Picture 2" descr="C:\Users\reach.3\AppData\Local\Microsoft\Windows\Temporary Internet Files\Content.IE5\SMZD405P\MC900014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 y="711200"/>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5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753350" y="3457575"/>
            <a:ext cx="1609725" cy="12858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Vocabulary</a:t>
            </a:r>
            <a:endParaRPr lang="en-US" sz="1200" b="1" dirty="0">
              <a:solidFill>
                <a:schemeClr val="tx1"/>
              </a:solidFill>
            </a:endParaRPr>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a:solidFill>
                  <a:srgbClr val="595959"/>
                </a:solidFill>
              </a:rPr>
              <a:t>Four of </a:t>
            </a:r>
            <a:r>
              <a:rPr lang="en-US" dirty="0" smtClean="0">
                <a:solidFill>
                  <a:srgbClr val="595959"/>
                </a:solidFill>
              </a:rPr>
              <a:t>SEVEN </a:t>
            </a:r>
            <a:r>
              <a:rPr lang="en-US" dirty="0">
                <a:solidFill>
                  <a:srgbClr val="595959"/>
                </a:solidFill>
              </a:rPr>
              <a:t>GOOD CAUSE EXEMPTIONS FROM THIRD-GRADE RETENTION</a:t>
            </a:r>
            <a:endParaRPr lang="en-US" sz="4400"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including </a:t>
            </a:r>
            <a:r>
              <a:rPr lang="en-US" dirty="0"/>
              <a:t>a demonstration of mastery of all of the following essential components of reading: </a:t>
            </a:r>
            <a:endParaRPr lang="en-US" dirty="0" smtClean="0"/>
          </a:p>
          <a:p>
            <a:endParaRPr lang="en-US" dirty="0"/>
          </a:p>
          <a:p>
            <a:r>
              <a:rPr lang="en-US" dirty="0"/>
              <a:t>Phonological Awareness,</a:t>
            </a:r>
          </a:p>
          <a:p>
            <a:r>
              <a:rPr lang="en-US" dirty="0" smtClean="0"/>
              <a:t>Phonics</a:t>
            </a:r>
            <a:endParaRPr lang="en-US" dirty="0"/>
          </a:p>
          <a:p>
            <a:r>
              <a:rPr lang="en-US" dirty="0" smtClean="0"/>
              <a:t>Vocabulary</a:t>
            </a:r>
            <a:endParaRPr lang="en-US" dirty="0"/>
          </a:p>
          <a:p>
            <a:r>
              <a:rPr lang="en-US" dirty="0" smtClean="0"/>
              <a:t> Automaticity/Fluency </a:t>
            </a:r>
            <a:endParaRPr lang="en-US" dirty="0"/>
          </a:p>
          <a:p>
            <a:r>
              <a:rPr lang="en-US" dirty="0"/>
              <a:t>Comprehension </a:t>
            </a:r>
          </a:p>
          <a:p>
            <a:r>
              <a:rPr lang="en-US" dirty="0" smtClean="0"/>
              <a:t>Spelling/Writing</a:t>
            </a:r>
            <a:endParaRPr lang="en-US" dirty="0"/>
          </a:p>
          <a:p>
            <a:endParaRPr lang="en-US" dirty="0"/>
          </a:p>
          <a:p>
            <a:endParaRPr lang="en-US" dirty="0"/>
          </a:p>
          <a:p>
            <a:endParaRPr lang="en-US" dirty="0"/>
          </a:p>
          <a:p>
            <a:endParaRPr lang="en-US" dirty="0"/>
          </a:p>
          <a:p>
            <a:endParaRPr lang="en-US" dirty="0"/>
          </a:p>
        </p:txBody>
      </p:sp>
      <p:graphicFrame>
        <p:nvGraphicFramePr>
          <p:cNvPr id="5" name="Diagram 4"/>
          <p:cNvGraphicFramePr/>
          <p:nvPr>
            <p:extLst>
              <p:ext uri="{D42A27DB-BD31-4B8C-83A1-F6EECF244321}">
                <p14:modId xmlns:p14="http://schemas.microsoft.com/office/powerpoint/2010/main" val="1288461611"/>
              </p:ext>
            </p:extLst>
          </p:nvPr>
        </p:nvGraphicFramePr>
        <p:xfrm>
          <a:off x="6762750" y="2019300"/>
          <a:ext cx="4552950" cy="465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reach.3\AppData\Local\Microsoft\Windows\Temporary Internet Files\Content.IE5\SMZD405P\MC90001409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75" y="711200"/>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512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of SEVEN </a:t>
            </a:r>
            <a:r>
              <a:rPr lang="en-US" dirty="0"/>
              <a:t>GOOD CAUSE EXEMPTIONS FROM </a:t>
            </a:r>
            <a:r>
              <a:rPr lang="en-US" dirty="0" smtClean="0"/>
              <a:t>THIRD-GRADE </a:t>
            </a:r>
            <a:r>
              <a:rPr lang="en-US" dirty="0"/>
              <a:t>RETENTION</a:t>
            </a:r>
          </a:p>
        </p:txBody>
      </p:sp>
      <p:sp>
        <p:nvSpPr>
          <p:cNvPr id="3" name="Content Placeholder 2"/>
          <p:cNvSpPr>
            <a:spLocks noGrp="1"/>
          </p:cNvSpPr>
          <p:nvPr>
            <p:ph idx="1"/>
          </p:nvPr>
        </p:nvSpPr>
        <p:spPr>
          <a:xfrm>
            <a:off x="2105025" y="1600199"/>
            <a:ext cx="9475788" cy="4657725"/>
          </a:xfrm>
        </p:spPr>
        <p:txBody>
          <a:bodyPr>
            <a:noAutofit/>
          </a:bodyPr>
          <a:lstStyle/>
          <a:p>
            <a:pPr marL="45720" indent="0">
              <a:lnSpc>
                <a:spcPct val="100000"/>
              </a:lnSpc>
              <a:buNone/>
            </a:pPr>
            <a:r>
              <a:rPr lang="en-US" sz="2800" dirty="0" smtClean="0"/>
              <a:t>The </a:t>
            </a:r>
            <a:r>
              <a:rPr lang="en-US" sz="2800" dirty="0"/>
              <a:t>student portfolio shall include clear evidence that the standards assessed by the Reading portion of the third grade OCCT have been </a:t>
            </a:r>
            <a:r>
              <a:rPr lang="en-US" sz="2800" dirty="0" smtClean="0"/>
              <a:t>met. Clear </a:t>
            </a:r>
            <a:r>
              <a:rPr lang="en-US" sz="2800" dirty="0"/>
              <a:t>evidence must include multiple choice items and passages </a:t>
            </a:r>
            <a:endParaRPr lang="en-US" sz="2800" dirty="0" smtClean="0"/>
          </a:p>
          <a:p>
            <a:pPr>
              <a:lnSpc>
                <a:spcPct val="100000"/>
              </a:lnSpc>
              <a:buFont typeface="Wingdings" pitchFamily="2" charset="2"/>
              <a:buChar char="Ø"/>
            </a:pPr>
            <a:r>
              <a:rPr lang="en-US" sz="2800" dirty="0" smtClean="0"/>
              <a:t>that </a:t>
            </a:r>
            <a:r>
              <a:rPr lang="en-US" sz="2800" dirty="0"/>
              <a:t>are 50% literary </a:t>
            </a:r>
            <a:r>
              <a:rPr lang="en-US" sz="2800" dirty="0" smtClean="0"/>
              <a:t>text </a:t>
            </a:r>
            <a:r>
              <a:rPr lang="en-US" sz="2800" dirty="0"/>
              <a:t>and 50% expository text </a:t>
            </a:r>
            <a:endParaRPr lang="en-US" sz="2800" dirty="0" smtClean="0"/>
          </a:p>
          <a:p>
            <a:pPr>
              <a:lnSpc>
                <a:spcPct val="100000"/>
              </a:lnSpc>
              <a:buFont typeface="Wingdings" pitchFamily="2" charset="2"/>
              <a:buChar char="Ø"/>
            </a:pPr>
            <a:r>
              <a:rPr lang="en-US" sz="2800" dirty="0" smtClean="0"/>
              <a:t>that </a:t>
            </a:r>
            <a:r>
              <a:rPr lang="en-US" sz="2800" dirty="0"/>
              <a:t>are between 200-600 words, </a:t>
            </a:r>
            <a:endParaRPr lang="en-US" sz="2800" dirty="0" smtClean="0"/>
          </a:p>
          <a:p>
            <a:pPr>
              <a:lnSpc>
                <a:spcPct val="100000"/>
              </a:lnSpc>
              <a:buFont typeface="Wingdings" pitchFamily="2" charset="2"/>
              <a:buChar char="Ø"/>
            </a:pPr>
            <a:r>
              <a:rPr lang="en-US" sz="2800" dirty="0" smtClean="0"/>
              <a:t>with </a:t>
            </a:r>
            <a:r>
              <a:rPr lang="en-US" sz="2800" dirty="0"/>
              <a:t>an average of 350 words. </a:t>
            </a:r>
          </a:p>
        </p:txBody>
      </p:sp>
      <p:pic>
        <p:nvPicPr>
          <p:cNvPr id="11266" name="Picture 2" descr="C:\Users\reach.3\AppData\Local\Microsoft\Windows\Temporary Internet Files\Content.IE5\SMZD405P\MC900014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 y="711200"/>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538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of SEVEN GOOD </a:t>
            </a:r>
            <a:r>
              <a:rPr lang="en-US" dirty="0"/>
              <a:t>CAUSE EXEMPTIONS FROM </a:t>
            </a:r>
            <a:r>
              <a:rPr lang="en-US" dirty="0" smtClean="0"/>
              <a:t>THIRD-GRADE </a:t>
            </a:r>
            <a:r>
              <a:rPr lang="en-US" dirty="0"/>
              <a:t>RETENTION</a:t>
            </a:r>
          </a:p>
        </p:txBody>
      </p:sp>
      <p:sp>
        <p:nvSpPr>
          <p:cNvPr id="3" name="Content Placeholder 2"/>
          <p:cNvSpPr>
            <a:spLocks noGrp="1"/>
          </p:cNvSpPr>
          <p:nvPr>
            <p:ph idx="1"/>
          </p:nvPr>
        </p:nvSpPr>
        <p:spPr/>
        <p:txBody>
          <a:bodyPr>
            <a:normAutofit fontScale="85000" lnSpcReduction="20000"/>
          </a:bodyPr>
          <a:lstStyle/>
          <a:p>
            <a:endParaRPr lang="en-US" dirty="0"/>
          </a:p>
          <a:p>
            <a:pPr marL="45720" indent="0">
              <a:lnSpc>
                <a:spcPct val="150000"/>
              </a:lnSpc>
              <a:buNone/>
            </a:pPr>
            <a:r>
              <a:rPr lang="en-US" sz="4000" dirty="0" smtClean="0"/>
              <a:t>Such </a:t>
            </a:r>
            <a:r>
              <a:rPr lang="en-US" sz="4000" dirty="0"/>
              <a:t>evidence could consist of: Chapter or unit tests from the district’s adopted core reading curriculum that are aligned with the Oklahoma State Standards or Teacher-prepared assessments. </a:t>
            </a:r>
          </a:p>
        </p:txBody>
      </p:sp>
      <p:pic>
        <p:nvPicPr>
          <p:cNvPr id="11266" name="Picture 2" descr="C:\Users\reach.3\AppData\Local\Microsoft\Windows\Temporary Internet Files\Content.IE5\SMZD405P\MC900014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 y="711200"/>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80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of SEVEN </a:t>
            </a:r>
            <a:r>
              <a:rPr lang="en-US" dirty="0"/>
              <a:t>GOOD CAUSE EXEMPTIONS </a:t>
            </a:r>
            <a:r>
              <a:rPr lang="en-US" dirty="0" smtClean="0"/>
              <a:t>FROM THIRD-GRADE </a:t>
            </a:r>
            <a:r>
              <a:rPr lang="en-US" dirty="0"/>
              <a:t>RETENTION</a:t>
            </a:r>
          </a:p>
        </p:txBody>
      </p:sp>
      <p:sp>
        <p:nvSpPr>
          <p:cNvPr id="3" name="Content Placeholder 2"/>
          <p:cNvSpPr>
            <a:spLocks noGrp="1"/>
          </p:cNvSpPr>
          <p:nvPr>
            <p:ph idx="1"/>
          </p:nvPr>
        </p:nvSpPr>
        <p:spPr/>
        <p:txBody>
          <a:bodyPr>
            <a:normAutofit fontScale="40000" lnSpcReduction="20000"/>
          </a:bodyPr>
          <a:lstStyle/>
          <a:p>
            <a:endParaRPr lang="en-US" dirty="0"/>
          </a:p>
          <a:p>
            <a:pPr marL="45720" indent="0">
              <a:lnSpc>
                <a:spcPct val="150000"/>
              </a:lnSpc>
              <a:buNone/>
            </a:pPr>
            <a:r>
              <a:rPr lang="en-US" sz="6400" dirty="0" smtClean="0"/>
              <a:t>Each </a:t>
            </a:r>
            <a:r>
              <a:rPr lang="en-US" sz="6400" dirty="0"/>
              <a:t>standard and objective assessed by the Reading portion of the third grade OCCT must include a minimum of four work samples of mastery whereby the student attained a grade of 70% or above. </a:t>
            </a:r>
            <a:endParaRPr lang="en-US" sz="6400" dirty="0" smtClean="0"/>
          </a:p>
          <a:p>
            <a:pPr marL="365760" lvl="1" indent="0">
              <a:lnSpc>
                <a:spcPct val="150000"/>
              </a:lnSpc>
              <a:buNone/>
            </a:pPr>
            <a:r>
              <a:rPr lang="en-US" sz="6400" b="1" dirty="0" smtClean="0"/>
              <a:t>Demonstrating </a:t>
            </a:r>
            <a:r>
              <a:rPr lang="en-US" sz="6400" b="1" dirty="0"/>
              <a:t>mastery of each objective for each standard is required. </a:t>
            </a:r>
          </a:p>
          <a:p>
            <a:endParaRPr lang="en-US" dirty="0"/>
          </a:p>
        </p:txBody>
      </p:sp>
      <p:pic>
        <p:nvPicPr>
          <p:cNvPr id="11266" name="Picture 2" descr="C:\Users\reach.3\AppData\Local\Microsoft\Windows\Temporary Internet Files\Content.IE5\SMZD405P\MC900014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 y="711200"/>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3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of SEVEN </a:t>
            </a:r>
            <a:r>
              <a:rPr lang="en-US" dirty="0"/>
              <a:t>GOOD CAUSE EXEMPTIONS </a:t>
            </a:r>
            <a:r>
              <a:rPr lang="en-US" dirty="0" smtClean="0"/>
              <a:t>FROM THIRD-GRADE </a:t>
            </a:r>
            <a:r>
              <a:rPr lang="en-US" dirty="0"/>
              <a:t>RETENTION</a:t>
            </a:r>
          </a:p>
        </p:txBody>
      </p:sp>
      <p:sp>
        <p:nvSpPr>
          <p:cNvPr id="3" name="Content Placeholder 2"/>
          <p:cNvSpPr>
            <a:spLocks noGrp="1"/>
          </p:cNvSpPr>
          <p:nvPr>
            <p:ph idx="1"/>
          </p:nvPr>
        </p:nvSpPr>
        <p:spPr/>
        <p:txBody>
          <a:bodyPr>
            <a:normAutofit fontScale="40000" lnSpcReduction="20000"/>
          </a:bodyPr>
          <a:lstStyle/>
          <a:p>
            <a:endParaRPr lang="en-US" dirty="0"/>
          </a:p>
          <a:p>
            <a:pPr marL="45720" indent="0">
              <a:lnSpc>
                <a:spcPct val="150000"/>
              </a:lnSpc>
              <a:buNone/>
            </a:pPr>
            <a:r>
              <a:rPr lang="en-US" sz="6400" dirty="0" smtClean="0"/>
              <a:t>Each </a:t>
            </a:r>
            <a:r>
              <a:rPr lang="en-US" sz="6400" dirty="0"/>
              <a:t>standard and objective assessed by the Reading portion of the third grade OCCT must include a minimum of four work samples of mastery whereby the student attained a grade of 70% or above. </a:t>
            </a:r>
            <a:endParaRPr lang="en-US" sz="6400" dirty="0" smtClean="0"/>
          </a:p>
          <a:p>
            <a:pPr marL="365760" lvl="1" indent="0">
              <a:lnSpc>
                <a:spcPct val="150000"/>
              </a:lnSpc>
              <a:buNone/>
            </a:pPr>
            <a:r>
              <a:rPr lang="en-US" sz="6400" b="1" dirty="0" smtClean="0"/>
              <a:t>Demonstrating </a:t>
            </a:r>
            <a:r>
              <a:rPr lang="en-US" sz="6400" b="1" dirty="0"/>
              <a:t>mastery of each objective for each standard is required. </a:t>
            </a:r>
          </a:p>
          <a:p>
            <a:endParaRPr lang="en-US" dirty="0"/>
          </a:p>
        </p:txBody>
      </p:sp>
      <p:pic>
        <p:nvPicPr>
          <p:cNvPr id="11266" name="Picture 2" descr="C:\Users\reach.3\AppData\Local\Microsoft\Windows\Temporary Internet Files\Content.IE5\SMZD405P\MC900014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 y="711200"/>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7604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of SEVEN </a:t>
            </a:r>
            <a:r>
              <a:rPr lang="en-US" dirty="0"/>
              <a:t>GOOD CAUSE EXEMPTIONS </a:t>
            </a:r>
            <a:r>
              <a:rPr lang="en-US" dirty="0" smtClean="0"/>
              <a:t>FROM THIRD-GRADE </a:t>
            </a:r>
            <a:r>
              <a:rPr lang="en-US" dirty="0"/>
              <a:t>RETENTION</a:t>
            </a:r>
          </a:p>
        </p:txBody>
      </p:sp>
      <p:sp>
        <p:nvSpPr>
          <p:cNvPr id="3" name="Content Placeholder 2"/>
          <p:cNvSpPr>
            <a:spLocks noGrp="1"/>
          </p:cNvSpPr>
          <p:nvPr>
            <p:ph idx="1"/>
          </p:nvPr>
        </p:nvSpPr>
        <p:spPr/>
        <p:txBody>
          <a:bodyPr>
            <a:normAutofit/>
          </a:bodyPr>
          <a:lstStyle/>
          <a:p>
            <a:endParaRPr lang="en-US" dirty="0"/>
          </a:p>
          <a:p>
            <a:pPr marL="45720" indent="0">
              <a:buNone/>
            </a:pPr>
            <a:r>
              <a:rPr lang="en-US" sz="6000" dirty="0"/>
              <a:t>All Students Who Score Below </a:t>
            </a:r>
            <a:r>
              <a:rPr lang="en-US" sz="6000" dirty="0" smtClean="0"/>
              <a:t>Benchmark</a:t>
            </a:r>
          </a:p>
          <a:p>
            <a:pPr marL="45720" indent="0">
              <a:buNone/>
            </a:pPr>
            <a:r>
              <a:rPr lang="en-US" sz="6000" dirty="0" smtClean="0"/>
              <a:t> </a:t>
            </a:r>
            <a:r>
              <a:rPr lang="en-US" sz="6000" dirty="0"/>
              <a:t>Must Have a Student Portfolio</a:t>
            </a:r>
          </a:p>
          <a:p>
            <a:endParaRPr lang="en-US" dirty="0"/>
          </a:p>
        </p:txBody>
      </p:sp>
      <p:pic>
        <p:nvPicPr>
          <p:cNvPr id="11266" name="Picture 2" descr="C:\Users\reach.3\AppData\Local\Microsoft\Windows\Temporary Internet Files\Content.IE5\SMZD405P\MC900014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 y="711200"/>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54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304800"/>
            <a:ext cx="9372600" cy="1200150"/>
          </a:xfrm>
        </p:spPr>
        <p:txBody>
          <a:bodyPr>
            <a:normAutofit fontScale="90000"/>
          </a:bodyPr>
          <a:lstStyle/>
          <a:p>
            <a:r>
              <a:rPr lang="en-US" dirty="0" smtClean="0"/>
              <a:t>Four of SEVEN </a:t>
            </a:r>
            <a:r>
              <a:rPr lang="en-US" dirty="0"/>
              <a:t>GOOD CAUSE EXEMPTIONS </a:t>
            </a:r>
            <a:r>
              <a:rPr lang="en-US" dirty="0" smtClean="0"/>
              <a:t>FROM THIRD-GRADE </a:t>
            </a:r>
            <a:r>
              <a:rPr lang="en-US" dirty="0"/>
              <a:t>RETENTION</a:t>
            </a:r>
          </a:p>
        </p:txBody>
      </p:sp>
      <p:sp>
        <p:nvSpPr>
          <p:cNvPr id="3" name="Content Placeholder 2"/>
          <p:cNvSpPr>
            <a:spLocks noGrp="1"/>
          </p:cNvSpPr>
          <p:nvPr>
            <p:ph idx="4294967295"/>
          </p:nvPr>
        </p:nvSpPr>
        <p:spPr>
          <a:xfrm>
            <a:off x="2819400" y="1600200"/>
            <a:ext cx="9372600" cy="4114800"/>
          </a:xfrm>
        </p:spPr>
        <p:txBody>
          <a:bodyPr>
            <a:normAutofit/>
          </a:bodyPr>
          <a:lstStyle/>
          <a:p>
            <a:endParaRPr lang="en-US" dirty="0"/>
          </a:p>
          <a:p>
            <a:endParaRPr lang="en-US" dirty="0"/>
          </a:p>
        </p:txBody>
      </p:sp>
      <p:pic>
        <p:nvPicPr>
          <p:cNvPr id="11266" name="Picture 2" descr="C:\Users\reach.3\AppData\Local\Microsoft\Windows\Temporary Internet Files\Content.IE5\SMZD405P\MC900014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 y="711200"/>
            <a:ext cx="876300" cy="80803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4"/>
          <a:srcRect l="-72476" r="-72476"/>
          <a:stretch>
            <a:fillRect/>
          </a:stretch>
        </p:blipFill>
        <p:spPr>
          <a:xfrm>
            <a:off x="1253067" y="1498599"/>
            <a:ext cx="9855199" cy="5240867"/>
          </a:xfrm>
          <a:prstGeom prst="rect">
            <a:avLst/>
          </a:prstGeom>
        </p:spPr>
      </p:pic>
    </p:spTree>
    <p:extLst>
      <p:ext uri="{BB962C8B-B14F-4D97-AF65-F5344CB8AC3E}">
        <p14:creationId xmlns:p14="http://schemas.microsoft.com/office/powerpoint/2010/main" val="1743736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of SEVEN </a:t>
            </a:r>
            <a:r>
              <a:rPr lang="en-US" dirty="0"/>
              <a:t>GOOD CAUSE EXEMPTIONS FROM </a:t>
            </a:r>
            <a:br>
              <a:rPr lang="en-US" dirty="0"/>
            </a:br>
            <a:r>
              <a:rPr lang="en-US" dirty="0"/>
              <a:t>THIRD-GRADE RETENTION</a:t>
            </a:r>
          </a:p>
        </p:txBody>
      </p:sp>
      <p:sp>
        <p:nvSpPr>
          <p:cNvPr id="3" name="Content Placeholder 2"/>
          <p:cNvSpPr>
            <a:spLocks noGrp="1"/>
          </p:cNvSpPr>
          <p:nvPr>
            <p:ph idx="1"/>
          </p:nvPr>
        </p:nvSpPr>
        <p:spPr/>
        <p:txBody>
          <a:bodyPr>
            <a:noAutofit/>
          </a:bodyPr>
          <a:lstStyle/>
          <a:p>
            <a:pPr marL="45720" indent="0">
              <a:lnSpc>
                <a:spcPct val="100000"/>
              </a:lnSpc>
              <a:buNone/>
            </a:pPr>
            <a:r>
              <a:rPr lang="en-US" sz="2800" dirty="0" smtClean="0"/>
              <a:t>Students </a:t>
            </a:r>
            <a:r>
              <a:rPr lang="en-US" sz="2800" dirty="0"/>
              <a:t>with disabilities who participate in the statewide criterion-referenced test and have an IEP may qualify for a good cause exemption. </a:t>
            </a:r>
            <a:endParaRPr lang="en-US" sz="2800" dirty="0" smtClean="0"/>
          </a:p>
          <a:p>
            <a:pPr marL="45720" indent="0">
              <a:lnSpc>
                <a:spcPct val="100000"/>
              </a:lnSpc>
              <a:buNone/>
            </a:pPr>
            <a:r>
              <a:rPr lang="en-US" sz="2800" dirty="0" smtClean="0"/>
              <a:t>To </a:t>
            </a:r>
            <a:r>
              <a:rPr lang="en-US" sz="2800" dirty="0"/>
              <a:t>qualify for this exemption, the student must meet the following criteria: </a:t>
            </a:r>
            <a:endParaRPr lang="en-US" sz="2800" dirty="0" smtClean="0"/>
          </a:p>
          <a:p>
            <a:pPr lvl="1">
              <a:lnSpc>
                <a:spcPct val="100000"/>
              </a:lnSpc>
              <a:buFont typeface="Wingdings" pitchFamily="2" charset="2"/>
              <a:buChar char="Ø"/>
            </a:pPr>
            <a:r>
              <a:rPr lang="en-US" sz="2600" dirty="0" smtClean="0"/>
              <a:t>The </a:t>
            </a:r>
            <a:r>
              <a:rPr lang="en-US" sz="2600" dirty="0"/>
              <a:t>student must have been previously retained in </a:t>
            </a:r>
            <a:r>
              <a:rPr lang="en-US" sz="2600" dirty="0" smtClean="0"/>
              <a:t>prekindergarten, kindergarten, </a:t>
            </a:r>
            <a:r>
              <a:rPr lang="en-US" sz="2600" dirty="0"/>
              <a:t>first grade, second grade, or third grade. </a:t>
            </a:r>
          </a:p>
        </p:txBody>
      </p:sp>
      <p:pic>
        <p:nvPicPr>
          <p:cNvPr id="10242" name="Picture 2" descr="C:\Users\reach.3\AppData\Local\Microsoft\Windows\Temporary Internet Files\Content.IE5\N31XNSF4\MC9000140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635000"/>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1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Assessment</a:t>
            </a:r>
            <a:endParaRPr lang="en-US" dirty="0"/>
          </a:p>
        </p:txBody>
      </p:sp>
      <p:sp>
        <p:nvSpPr>
          <p:cNvPr id="3" name="Content Placeholder 2"/>
          <p:cNvSpPr>
            <a:spLocks noGrp="1"/>
          </p:cNvSpPr>
          <p:nvPr>
            <p:ph idx="1"/>
          </p:nvPr>
        </p:nvSpPr>
        <p:spPr/>
        <p:txBody>
          <a:bodyPr/>
          <a:lstStyle/>
          <a:p>
            <a:r>
              <a:rPr lang="en-US" dirty="0" smtClean="0"/>
              <a:t>Districts are still required to conduct beginning, middle and end of the year screening/benchmark assessments.</a:t>
            </a:r>
          </a:p>
          <a:p>
            <a:r>
              <a:rPr lang="en-US" dirty="0" smtClean="0"/>
              <a:t>Amendments to the law exempt students </a:t>
            </a:r>
            <a:r>
              <a:rPr lang="en-US" b="1" dirty="0" smtClean="0"/>
              <a:t>who demonstrate proficiency in reading at a third grade level </a:t>
            </a:r>
            <a:r>
              <a:rPr lang="en-US" dirty="0" smtClean="0"/>
              <a:t>from the retention requirements of RSA.</a:t>
            </a:r>
          </a:p>
          <a:p>
            <a:r>
              <a:rPr lang="en-US" dirty="0" smtClean="0"/>
              <a:t>Determination not made on cut scores, but on requisite level of performance.</a:t>
            </a:r>
          </a:p>
          <a:p>
            <a:r>
              <a:rPr lang="en-US" dirty="0" smtClean="0"/>
              <a:t>Written notification to parents required.</a:t>
            </a:r>
            <a:endParaRPr lang="en-US" dirty="0"/>
          </a:p>
        </p:txBody>
      </p:sp>
      <p:sp>
        <p:nvSpPr>
          <p:cNvPr id="4" name="Footer Placeholder 3"/>
          <p:cNvSpPr>
            <a:spLocks noGrp="1"/>
          </p:cNvSpPr>
          <p:nvPr>
            <p:ph type="ftr" sz="quarter" idx="11"/>
          </p:nvPr>
        </p:nvSpPr>
        <p:spPr/>
        <p:txBody>
          <a:bodyPr/>
          <a:lstStyle/>
          <a:p>
            <a:r>
              <a:rPr lang="en-US" smtClean="0">
                <a:hlinkClick r:id="rId2"/>
              </a:rPr>
              <a:t>http://ok.gov/sde/parent-resources</a:t>
            </a:r>
            <a:endParaRPr lang="en-US" smtClean="0"/>
          </a:p>
          <a:p>
            <a:endParaRPr lang="en-US" dirty="0"/>
          </a:p>
        </p:txBody>
      </p:sp>
    </p:spTree>
    <p:extLst>
      <p:ext uri="{BB962C8B-B14F-4D97-AF65-F5344CB8AC3E}">
        <p14:creationId xmlns:p14="http://schemas.microsoft.com/office/powerpoint/2010/main" val="2902086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of SEVEN </a:t>
            </a:r>
            <a:r>
              <a:rPr lang="en-US" dirty="0"/>
              <a:t>GOOD CAUSE EXEMPTIONS FROM </a:t>
            </a:r>
            <a:br>
              <a:rPr lang="en-US" dirty="0"/>
            </a:br>
            <a:r>
              <a:rPr lang="en-US" dirty="0"/>
              <a:t>THIRD-GRADE RETENTION</a:t>
            </a:r>
          </a:p>
        </p:txBody>
      </p:sp>
      <p:sp>
        <p:nvSpPr>
          <p:cNvPr id="3" name="Content Placeholder 2"/>
          <p:cNvSpPr>
            <a:spLocks noGrp="1"/>
          </p:cNvSpPr>
          <p:nvPr>
            <p:ph idx="1"/>
          </p:nvPr>
        </p:nvSpPr>
        <p:spPr/>
        <p:txBody>
          <a:bodyPr>
            <a:normAutofit/>
          </a:bodyPr>
          <a:lstStyle/>
          <a:p>
            <a:pPr lvl="2">
              <a:lnSpc>
                <a:spcPct val="100000"/>
              </a:lnSpc>
              <a:buFont typeface="Wingdings" pitchFamily="2" charset="2"/>
              <a:buChar char="Ø"/>
            </a:pPr>
            <a:r>
              <a:rPr lang="en-US" sz="2600" dirty="0" smtClean="0"/>
              <a:t>The </a:t>
            </a:r>
            <a:r>
              <a:rPr lang="en-US" sz="2600" dirty="0"/>
              <a:t>student’s IEP must identify Reading as an area of education need for the student </a:t>
            </a:r>
            <a:r>
              <a:rPr lang="en-US" sz="2600" b="1" u="sng" dirty="0" smtClean="0">
                <a:solidFill>
                  <a:srgbClr val="00B0F0"/>
                </a:solidFill>
              </a:rPr>
              <a:t>or</a:t>
            </a:r>
          </a:p>
          <a:p>
            <a:pPr lvl="2">
              <a:lnSpc>
                <a:spcPct val="100000"/>
              </a:lnSpc>
              <a:buFont typeface="Wingdings" pitchFamily="2" charset="2"/>
              <a:buChar char="Ø"/>
            </a:pPr>
            <a:r>
              <a:rPr lang="en-US" sz="2600" dirty="0" smtClean="0"/>
              <a:t>identify </a:t>
            </a:r>
            <a:r>
              <a:rPr lang="en-US" sz="2600" dirty="0"/>
              <a:t>some type of special education service in the area of </a:t>
            </a:r>
            <a:r>
              <a:rPr lang="en-US" sz="2600" dirty="0" smtClean="0"/>
              <a:t>reading </a:t>
            </a:r>
            <a:r>
              <a:rPr lang="en-US" sz="2600" b="1" u="sng" dirty="0" smtClean="0">
                <a:solidFill>
                  <a:srgbClr val="00B0F0"/>
                </a:solidFill>
              </a:rPr>
              <a:t>and</a:t>
            </a:r>
            <a:r>
              <a:rPr lang="en-US" sz="2600" dirty="0" smtClean="0"/>
              <a:t> </a:t>
            </a:r>
          </a:p>
          <a:p>
            <a:pPr lvl="2">
              <a:lnSpc>
                <a:spcPct val="100000"/>
              </a:lnSpc>
              <a:buFont typeface="Wingdings" pitchFamily="2" charset="2"/>
              <a:buChar char="Ø"/>
            </a:pPr>
            <a:r>
              <a:rPr lang="en-US" sz="2600" dirty="0" smtClean="0"/>
              <a:t>reflect </a:t>
            </a:r>
            <a:r>
              <a:rPr lang="en-US" sz="2600" dirty="0"/>
              <a:t>that the student has received intensive remediation for more than two years</a:t>
            </a:r>
            <a:r>
              <a:rPr lang="en-US" sz="2600" dirty="0" smtClean="0"/>
              <a:t>.</a:t>
            </a:r>
          </a:p>
          <a:p>
            <a:pPr lvl="2">
              <a:lnSpc>
                <a:spcPct val="100000"/>
              </a:lnSpc>
              <a:buFont typeface="Wingdings" pitchFamily="2" charset="2"/>
              <a:buChar char="Ø"/>
            </a:pPr>
            <a:r>
              <a:rPr lang="en-US" sz="2600" dirty="0" smtClean="0"/>
              <a:t>Intensive </a:t>
            </a:r>
            <a:r>
              <a:rPr lang="en-US" sz="2600" dirty="0"/>
              <a:t>remediation may include any type of program offering intensive reading instruction that is identified as appropriate by the IEP team.</a:t>
            </a:r>
          </a:p>
          <a:p>
            <a:endParaRPr lang="en-US" dirty="0"/>
          </a:p>
        </p:txBody>
      </p:sp>
      <p:pic>
        <p:nvPicPr>
          <p:cNvPr id="10242" name="Picture 2" descr="C:\Users\reach.3\AppData\Local\Microsoft\Windows\Temporary Internet Files\Content.IE5\N31XNSF4\MC9000140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635000"/>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848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Six of SEVEN </a:t>
            </a:r>
            <a:r>
              <a:rPr lang="en-US" dirty="0"/>
              <a:t>GOOD CAUSE EXEMPTIONS FROM </a:t>
            </a:r>
            <a:br>
              <a:rPr lang="en-US" dirty="0"/>
            </a:br>
            <a:r>
              <a:rPr lang="en-US" dirty="0"/>
              <a:t>THIRD-GRADE RETENTION</a:t>
            </a:r>
          </a:p>
        </p:txBody>
      </p:sp>
      <p:sp>
        <p:nvSpPr>
          <p:cNvPr id="3" name="Content Placeholder 2"/>
          <p:cNvSpPr>
            <a:spLocks noGrp="1"/>
          </p:cNvSpPr>
          <p:nvPr>
            <p:ph idx="1"/>
          </p:nvPr>
        </p:nvSpPr>
        <p:spPr/>
        <p:txBody>
          <a:bodyPr>
            <a:normAutofit/>
          </a:bodyPr>
          <a:lstStyle/>
          <a:p>
            <a:pPr marL="45720" indent="0">
              <a:lnSpc>
                <a:spcPct val="100000"/>
              </a:lnSpc>
              <a:buNone/>
            </a:pPr>
            <a:r>
              <a:rPr lang="en-US" dirty="0" smtClean="0"/>
              <a:t>Students </a:t>
            </a:r>
            <a:r>
              <a:rPr lang="en-US" dirty="0"/>
              <a:t>who demonstrate a reading deficiency and have been previously retained may qualify for a good cause exemption.  To qualify for this exemption, the student must meet the following criteria: </a:t>
            </a:r>
            <a:endParaRPr lang="en-US" dirty="0" smtClean="0"/>
          </a:p>
          <a:p>
            <a:pPr lvl="1">
              <a:lnSpc>
                <a:spcPct val="150000"/>
              </a:lnSpc>
              <a:buFont typeface="Wingdings" pitchFamily="2" charset="2"/>
              <a:buChar char="Ø"/>
            </a:pPr>
            <a:r>
              <a:rPr lang="en-US" dirty="0" smtClean="0"/>
              <a:t>The </a:t>
            </a:r>
            <a:r>
              <a:rPr lang="en-US" dirty="0"/>
              <a:t>student must have been previously retained in </a:t>
            </a:r>
            <a:r>
              <a:rPr lang="en-US" dirty="0" smtClean="0"/>
              <a:t> prekindergarten, kindergarten</a:t>
            </a:r>
            <a:r>
              <a:rPr lang="en-US" dirty="0"/>
              <a:t>, first grade, second grade, or third grade for a total of two </a:t>
            </a:r>
            <a:r>
              <a:rPr lang="en-US" dirty="0" smtClean="0"/>
              <a:t>years </a:t>
            </a:r>
            <a:r>
              <a:rPr lang="en-US" b="1" u="sng" dirty="0">
                <a:solidFill>
                  <a:srgbClr val="00B0F0"/>
                </a:solidFill>
              </a:rPr>
              <a:t>and </a:t>
            </a:r>
            <a:endParaRPr lang="en-US" b="1" u="sng" dirty="0" smtClean="0">
              <a:solidFill>
                <a:srgbClr val="00B0F0"/>
              </a:solidFill>
            </a:endParaRPr>
          </a:p>
          <a:p>
            <a:pPr lvl="1">
              <a:lnSpc>
                <a:spcPct val="150000"/>
              </a:lnSpc>
              <a:buFont typeface="Wingdings" pitchFamily="2" charset="2"/>
              <a:buChar char="Ø"/>
            </a:pPr>
            <a:r>
              <a:rPr lang="en-US" dirty="0" smtClean="0"/>
              <a:t>The </a:t>
            </a:r>
            <a:r>
              <a:rPr lang="en-US" dirty="0"/>
              <a:t>student must have received intensive reading instruction for two or more years.</a:t>
            </a:r>
          </a:p>
          <a:p>
            <a:pPr lvl="1">
              <a:buFont typeface="Wingdings" pitchFamily="2" charset="2"/>
              <a:buChar char="Ø"/>
            </a:pPr>
            <a:endParaRPr lang="en-US" dirty="0"/>
          </a:p>
        </p:txBody>
      </p:sp>
      <p:pic>
        <p:nvPicPr>
          <p:cNvPr id="9218" name="Picture 2" descr="C:\Users\reach.3\AppData\Local\Microsoft\Windows\Temporary Internet Files\Content.IE5\NYKY326H\MC9000140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050" y="673100"/>
            <a:ext cx="876300" cy="8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59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Seven of SEVEN GOOD CAUSE EXEMPTIONS FROM THIRD GRADE RETENTION</a:t>
            </a:r>
            <a:endParaRPr lang="en-US" dirty="0"/>
          </a:p>
        </p:txBody>
      </p:sp>
      <p:sp>
        <p:nvSpPr>
          <p:cNvPr id="3" name="Content Placeholder 2"/>
          <p:cNvSpPr>
            <a:spLocks noGrp="1"/>
          </p:cNvSpPr>
          <p:nvPr>
            <p:ph idx="1"/>
          </p:nvPr>
        </p:nvSpPr>
        <p:spPr/>
        <p:txBody>
          <a:bodyPr/>
          <a:lstStyle/>
          <a:p>
            <a:pPr marL="45720" indent="0">
              <a:buNone/>
            </a:pPr>
            <a:r>
              <a:rPr lang="en-US" dirty="0" smtClean="0"/>
              <a:t>Students facing exceptional emergency circumstances which prevent the student from being assessed during the testing window.</a:t>
            </a:r>
          </a:p>
          <a:p>
            <a:pPr marL="45720" indent="0">
              <a:buNone/>
            </a:pPr>
            <a:endParaRPr lang="en-US" dirty="0"/>
          </a:p>
          <a:p>
            <a:pPr marL="45720" indent="0">
              <a:buNone/>
            </a:pPr>
            <a:r>
              <a:rPr lang="en-US" dirty="0" smtClean="0"/>
              <a:t>These must approved by </a:t>
            </a:r>
            <a:r>
              <a:rPr lang="en-US" smtClean="0"/>
              <a:t>the Office </a:t>
            </a:r>
            <a:r>
              <a:rPr lang="en-US" dirty="0" smtClean="0"/>
              <a:t>of Accountability and Assessment.</a:t>
            </a:r>
            <a:endParaRPr lang="en-US" dirty="0"/>
          </a:p>
        </p:txBody>
      </p:sp>
      <p:sp>
        <p:nvSpPr>
          <p:cNvPr id="4" name="Footer Placeholder 3"/>
          <p:cNvSpPr>
            <a:spLocks noGrp="1"/>
          </p:cNvSpPr>
          <p:nvPr>
            <p:ph type="ftr" sz="quarter" idx="11"/>
          </p:nvPr>
        </p:nvSpPr>
        <p:spPr/>
        <p:txBody>
          <a:bodyPr/>
          <a:lstStyle/>
          <a:p>
            <a:r>
              <a:rPr lang="en-US" smtClean="0">
                <a:hlinkClick r:id="rId2"/>
              </a:rPr>
              <a:t>http://ok.gov/sde/parent-resources</a:t>
            </a:r>
            <a:endParaRPr lang="en-US" smtClean="0"/>
          </a:p>
          <a:p>
            <a:endParaRPr lang="en-US" dirty="0"/>
          </a:p>
        </p:txBody>
      </p:sp>
      <p:pic>
        <p:nvPicPr>
          <p:cNvPr id="5" name="Picture 4"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68" y="508000"/>
            <a:ext cx="1693333" cy="1693333"/>
          </a:xfrm>
          <a:prstGeom prst="rect">
            <a:avLst/>
          </a:prstGeom>
        </p:spPr>
      </p:pic>
    </p:spTree>
    <p:extLst>
      <p:ext uri="{BB962C8B-B14F-4D97-AF65-F5344CB8AC3E}">
        <p14:creationId xmlns:p14="http://schemas.microsoft.com/office/powerpoint/2010/main" val="3972314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dirty="0"/>
              <a:t/>
            </a:r>
            <a:br>
              <a:rPr lang="en-US" dirty="0"/>
            </a:br>
            <a:r>
              <a:rPr lang="en-US" dirty="0"/>
              <a:t/>
            </a:r>
            <a:br>
              <a:rPr lang="en-US" dirty="0"/>
            </a:br>
            <a:r>
              <a:rPr lang="en-US" dirty="0"/>
              <a:t> </a:t>
            </a:r>
            <a:br>
              <a:rPr lang="en-US" dirty="0"/>
            </a:br>
            <a:endParaRPr lang="en-US" dirty="0"/>
          </a:p>
        </p:txBody>
      </p:sp>
      <p:sp>
        <p:nvSpPr>
          <p:cNvPr id="3" name="Subtitle 2"/>
          <p:cNvSpPr>
            <a:spLocks noGrp="1"/>
          </p:cNvSpPr>
          <p:nvPr>
            <p:ph type="subTitle" idx="1"/>
          </p:nvPr>
        </p:nvSpPr>
        <p:spPr>
          <a:xfrm>
            <a:off x="200025" y="4362450"/>
            <a:ext cx="7119936" cy="2324100"/>
          </a:xfrm>
        </p:spPr>
        <p:txBody>
          <a:bodyPr>
            <a:normAutofit lnSpcReduction="10000"/>
          </a:bodyPr>
          <a:lstStyle/>
          <a:p>
            <a:endParaRPr lang="en-US" dirty="0" smtClean="0"/>
          </a:p>
          <a:p>
            <a:pPr algn="ctr"/>
            <a:r>
              <a:rPr lang="en-US" sz="5700" dirty="0" smtClean="0"/>
              <a:t>rsa@sde.ok.gov</a:t>
            </a:r>
          </a:p>
          <a:p>
            <a:endParaRPr lang="en-US" dirty="0"/>
          </a:p>
          <a:p>
            <a:r>
              <a:rPr lang="en-US" dirty="0"/>
              <a:t> </a:t>
            </a:r>
          </a:p>
          <a:p>
            <a:pPr lvl="0">
              <a:lnSpc>
                <a:spcPct val="100000"/>
              </a:lnSpc>
              <a:buSzTx/>
            </a:pPr>
            <a:r>
              <a:rPr lang="en-US" sz="1400" dirty="0" smtClean="0">
                <a:solidFill>
                  <a:srgbClr val="595959"/>
                </a:solidFill>
              </a:rPr>
              <a:t>Created </a:t>
            </a:r>
            <a:r>
              <a:rPr lang="en-US" sz="1400" dirty="0">
                <a:solidFill>
                  <a:srgbClr val="595959"/>
                </a:solidFill>
              </a:rPr>
              <a:t>by:</a:t>
            </a:r>
          </a:p>
          <a:p>
            <a:pPr lvl="0">
              <a:lnSpc>
                <a:spcPct val="100000"/>
              </a:lnSpc>
              <a:buSzTx/>
            </a:pPr>
            <a:r>
              <a:rPr lang="en-US" sz="1400" dirty="0" smtClean="0">
                <a:solidFill>
                  <a:srgbClr val="595959"/>
                </a:solidFill>
              </a:rPr>
              <a:t>Stephanie Frasier, </a:t>
            </a:r>
            <a:r>
              <a:rPr lang="en-US" sz="1400" dirty="0">
                <a:solidFill>
                  <a:srgbClr val="595959"/>
                </a:solidFill>
              </a:rPr>
              <a:t>Director of </a:t>
            </a:r>
            <a:r>
              <a:rPr lang="en-US" sz="1400" dirty="0" smtClean="0">
                <a:solidFill>
                  <a:srgbClr val="595959"/>
                </a:solidFill>
              </a:rPr>
              <a:t>Reading Sufficiency </a:t>
            </a:r>
          </a:p>
          <a:p>
            <a:pPr lvl="0">
              <a:lnSpc>
                <a:spcPct val="100000"/>
              </a:lnSpc>
              <a:buSzTx/>
            </a:pPr>
            <a:r>
              <a:rPr lang="en-US" sz="1400" dirty="0" smtClean="0">
                <a:solidFill>
                  <a:srgbClr val="595959"/>
                </a:solidFill>
              </a:rPr>
              <a:t>Oklahoma </a:t>
            </a:r>
            <a:r>
              <a:rPr lang="en-US" sz="1400" dirty="0">
                <a:solidFill>
                  <a:srgbClr val="595959"/>
                </a:solidFill>
              </a:rPr>
              <a:t>State Department of Education</a:t>
            </a:r>
          </a:p>
          <a:p>
            <a:endParaRPr lang="en-US" dirty="0"/>
          </a:p>
        </p:txBody>
      </p:sp>
      <p:sp>
        <p:nvSpPr>
          <p:cNvPr id="6" name="TextBox 5"/>
          <p:cNvSpPr txBox="1"/>
          <p:nvPr/>
        </p:nvSpPr>
        <p:spPr>
          <a:xfrm>
            <a:off x="838200" y="552450"/>
            <a:ext cx="7915275" cy="3539430"/>
          </a:xfrm>
          <a:prstGeom prst="rect">
            <a:avLst/>
          </a:prstGeom>
          <a:noFill/>
        </p:spPr>
        <p:txBody>
          <a:bodyPr wrap="square" rtlCol="0">
            <a:spAutoFit/>
          </a:bodyPr>
          <a:lstStyle/>
          <a:p>
            <a:r>
              <a:rPr lang="en-US" sz="3200" b="1" dirty="0"/>
              <a:t>Available Resources</a:t>
            </a:r>
          </a:p>
          <a:p>
            <a:r>
              <a:rPr lang="en-US" sz="3200" b="1" dirty="0"/>
              <a:t>Oklahoma SDE Web pages:</a:t>
            </a:r>
          </a:p>
          <a:p>
            <a:r>
              <a:rPr lang="en-US" sz="3200" dirty="0"/>
              <a:t>http://ok.gov/sde/reading-sufficiency-act </a:t>
            </a:r>
          </a:p>
          <a:p>
            <a:r>
              <a:rPr lang="en-US" sz="3200" dirty="0"/>
              <a:t>http://ok.gov/sde/reading-and-literacy </a:t>
            </a:r>
          </a:p>
          <a:p>
            <a:r>
              <a:rPr lang="en-US" sz="3200" dirty="0"/>
              <a:t>http://ok.gov/sde/parent-resources</a:t>
            </a:r>
          </a:p>
          <a:p>
            <a:r>
              <a:rPr lang="en-US" sz="3200" dirty="0"/>
              <a:t>For more information, </a:t>
            </a:r>
            <a:r>
              <a:rPr lang="en-US" sz="3200" dirty="0" smtClean="0"/>
              <a:t>contact:</a:t>
            </a:r>
          </a:p>
          <a:p>
            <a:r>
              <a:rPr lang="en-US" sz="3200" dirty="0" smtClean="0"/>
              <a:t>Office of Instruction Literacy Team</a:t>
            </a:r>
            <a:endParaRPr lang="en-US" sz="3200" dirty="0"/>
          </a:p>
        </p:txBody>
      </p:sp>
    </p:spTree>
    <p:extLst>
      <p:ext uri="{BB962C8B-B14F-4D97-AF65-F5344CB8AC3E}">
        <p14:creationId xmlns:p14="http://schemas.microsoft.com/office/powerpoint/2010/main" val="12477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819400" y="304800"/>
            <a:ext cx="9372600" cy="1200150"/>
          </a:xfrm>
        </p:spPr>
        <p:txBody>
          <a:bodyPr/>
          <a:lstStyle/>
          <a:p>
            <a:pPr algn="ctr"/>
            <a:r>
              <a:rPr lang="en-US" sz="2800" dirty="0" smtClean="0"/>
              <a:t>Oklahoma State Board of Education </a:t>
            </a:r>
            <a:br>
              <a:rPr lang="en-US" sz="2800" dirty="0" smtClean="0"/>
            </a:br>
            <a:r>
              <a:rPr lang="en-US" sz="2800" dirty="0" smtClean="0"/>
              <a:t>Thirteen RSA Formative  Approved Assessments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446602228"/>
              </p:ext>
            </p:extLst>
          </p:nvPr>
        </p:nvGraphicFramePr>
        <p:xfrm>
          <a:off x="897466" y="1744133"/>
          <a:ext cx="11091332" cy="4850064"/>
        </p:xfrm>
        <a:graphic>
          <a:graphicData uri="http://schemas.openxmlformats.org/drawingml/2006/table">
            <a:tbl>
              <a:tblPr firstRow="1" bandRow="1">
                <a:tableStyleId>{3B4B98B0-60AC-42C2-AFA5-B58CD77FA1E5}</a:tableStyleId>
              </a:tblPr>
              <a:tblGrid>
                <a:gridCol w="2772833"/>
                <a:gridCol w="2772833"/>
                <a:gridCol w="2772833"/>
                <a:gridCol w="2772833"/>
              </a:tblGrid>
              <a:tr h="1103433">
                <a:tc>
                  <a:txBody>
                    <a:bodyPr/>
                    <a:lstStyle/>
                    <a:p>
                      <a:pPr algn="ctr"/>
                      <a:r>
                        <a:rPr lang="en-US" sz="1600" b="1" dirty="0" err="1" smtClean="0"/>
                        <a:t>aimsweb</a:t>
                      </a:r>
                      <a:endParaRPr lang="en-US" sz="1600" b="1" dirty="0"/>
                    </a:p>
                  </a:txBody>
                  <a:tcPr marL="121920" marR="121920"/>
                </a:tc>
                <a:tc>
                  <a:txBody>
                    <a:bodyPr/>
                    <a:lstStyle/>
                    <a:p>
                      <a:pPr algn="ctr"/>
                      <a:r>
                        <a:rPr lang="en-US" sz="1600" b="1" dirty="0" smtClean="0"/>
                        <a:t>Children’s Progress Academic Assessment</a:t>
                      </a:r>
                      <a:endParaRPr lang="en-US" sz="1600" b="1" dirty="0"/>
                    </a:p>
                  </a:txBody>
                  <a:tcPr marL="121920" marR="121920"/>
                </a:tc>
                <a:tc>
                  <a:txBody>
                    <a:bodyPr/>
                    <a:lstStyle/>
                    <a:p>
                      <a:pPr algn="ctr"/>
                      <a:r>
                        <a:rPr lang="en-US" sz="1600" b="1" dirty="0" err="1" smtClean="0"/>
                        <a:t>Dibels</a:t>
                      </a:r>
                      <a:r>
                        <a:rPr lang="en-US" sz="1600" b="1" dirty="0" smtClean="0"/>
                        <a:t> NEXT</a:t>
                      </a:r>
                      <a:endParaRPr lang="en-US" sz="1600" b="1" dirty="0"/>
                    </a:p>
                  </a:txBody>
                  <a:tcPr marL="121920" marR="121920"/>
                </a:tc>
                <a:tc>
                  <a:txBody>
                    <a:bodyPr/>
                    <a:lstStyle/>
                    <a:p>
                      <a:pPr algn="ctr"/>
                      <a:r>
                        <a:rPr lang="en-US" sz="1600" b="1" dirty="0" smtClean="0"/>
                        <a:t>DRA+</a:t>
                      </a:r>
                      <a:endParaRPr lang="en-US" sz="1600" b="1" dirty="0"/>
                    </a:p>
                  </a:txBody>
                  <a:tcPr marL="121920" marR="121920"/>
                </a:tc>
              </a:tr>
              <a:tr h="591819">
                <a:tc>
                  <a:txBody>
                    <a:bodyPr/>
                    <a:lstStyle/>
                    <a:p>
                      <a:pPr algn="ctr"/>
                      <a:r>
                        <a:rPr lang="en-US" sz="1600" b="1" dirty="0" err="1" smtClean="0"/>
                        <a:t>easyCBM</a:t>
                      </a:r>
                      <a:endParaRPr lang="en-US" sz="1600" b="1" dirty="0"/>
                    </a:p>
                  </a:txBody>
                  <a:tcPr marL="121920" marR="121920"/>
                </a:tc>
                <a:tc>
                  <a:txBody>
                    <a:bodyPr/>
                    <a:lstStyle/>
                    <a:p>
                      <a:pPr algn="ctr"/>
                      <a:r>
                        <a:rPr lang="en-US" sz="1600" b="1" dirty="0" smtClean="0"/>
                        <a:t>GRADE</a:t>
                      </a:r>
                      <a:endParaRPr lang="en-US" sz="1600" b="1" dirty="0"/>
                    </a:p>
                  </a:txBody>
                  <a:tcPr marL="121920" marR="121920"/>
                </a:tc>
                <a:tc>
                  <a:txBody>
                    <a:bodyPr/>
                    <a:lstStyle/>
                    <a:p>
                      <a:pPr algn="ctr"/>
                      <a:r>
                        <a:rPr lang="en-US" sz="1600" b="1" dirty="0" err="1" smtClean="0"/>
                        <a:t>iREADY</a:t>
                      </a:r>
                      <a:endParaRPr lang="en-US" sz="1600" b="1" dirty="0"/>
                    </a:p>
                  </a:txBody>
                  <a:tcPr marL="121920" marR="121920"/>
                </a:tc>
                <a:tc>
                  <a:txBody>
                    <a:bodyPr/>
                    <a:lstStyle/>
                    <a:p>
                      <a:pPr algn="ctr"/>
                      <a:r>
                        <a:rPr lang="en-US" sz="1600" b="1" dirty="0" smtClean="0"/>
                        <a:t>Literacy</a:t>
                      </a:r>
                      <a:r>
                        <a:rPr lang="en-US" sz="1600" b="1" baseline="0" dirty="0" smtClean="0"/>
                        <a:t> First</a:t>
                      </a:r>
                      <a:endParaRPr lang="en-US" sz="1600" b="1" dirty="0"/>
                    </a:p>
                  </a:txBody>
                  <a:tcPr marL="121920" marR="121920"/>
                </a:tc>
              </a:tr>
              <a:tr h="1612709">
                <a:tc>
                  <a:txBody>
                    <a:bodyPr/>
                    <a:lstStyle/>
                    <a:p>
                      <a:pPr algn="ctr"/>
                      <a:r>
                        <a:rPr lang="en-US" sz="1600" b="1" dirty="0" err="1" smtClean="0"/>
                        <a:t>mClass</a:t>
                      </a:r>
                      <a:r>
                        <a:rPr lang="en-US" sz="1600" b="1" dirty="0" smtClean="0"/>
                        <a:t> </a:t>
                      </a:r>
                      <a:r>
                        <a:rPr lang="en-US" sz="1600" b="1" dirty="0" err="1" smtClean="0"/>
                        <a:t>Dibels</a:t>
                      </a:r>
                      <a:r>
                        <a:rPr lang="en-US" sz="1600" b="1" dirty="0" smtClean="0"/>
                        <a:t> Next</a:t>
                      </a:r>
                      <a:endParaRPr lang="en-US" sz="1600" b="1" dirty="0"/>
                    </a:p>
                  </a:txBody>
                  <a:tcPr marL="121920" marR="121920"/>
                </a:tc>
                <a:tc>
                  <a:txBody>
                    <a:bodyPr/>
                    <a:lstStyle/>
                    <a:p>
                      <a:pPr algn="ctr"/>
                      <a:r>
                        <a:rPr lang="en-US" sz="1600" b="1" dirty="0" smtClean="0"/>
                        <a:t>Measured Academic Progress (MPG)</a:t>
                      </a:r>
                      <a:endParaRPr lang="en-US" sz="1600" b="1"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Measures of Academic Progress</a:t>
                      </a:r>
                      <a:r>
                        <a:rPr lang="en-US" sz="1600" b="1" baseline="0" dirty="0" smtClean="0"/>
                        <a:t> (MAP) for Primary Grades</a:t>
                      </a:r>
                      <a:endParaRPr lang="en-US" sz="1600" b="1" dirty="0" smtClean="0"/>
                    </a:p>
                  </a:txBody>
                  <a:tcPr marL="121920" marR="121920"/>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STAR Early Learning Enterprise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(Star Early Literacy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 and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 Star Reading)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by Renaissance Learning, Inc.</a:t>
                      </a:r>
                    </a:p>
                  </a:txBody>
                  <a:tcPr marL="121920" marR="121920"/>
                </a:tc>
              </a:tr>
              <a:tr h="154210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Woodcock  Reading Mastery Tests, Third Edition (WRMT- III), NCS</a:t>
                      </a:r>
                    </a:p>
                    <a:p>
                      <a:pPr algn="ctr"/>
                      <a:endParaRPr lang="en-US" sz="1600" b="1" dirty="0"/>
                    </a:p>
                  </a:txBody>
                  <a:tcPr marL="121920" marR="121920"/>
                </a:tc>
                <a:tc hMerge="1">
                  <a:txBody>
                    <a:bodyPr/>
                    <a:lstStyle/>
                    <a:p>
                      <a:endParaRPr lang="en-US" dirty="0"/>
                    </a:p>
                  </a:txBody>
                  <a:tcPr marL="121920" marR="121920"/>
                </a:tc>
                <a:tc hMerge="1">
                  <a:txBody>
                    <a:bodyPr/>
                    <a:lstStyle/>
                    <a:p>
                      <a:endParaRPr lang="en-US" dirty="0"/>
                    </a:p>
                  </a:txBody>
                  <a:tcPr marL="121920" marR="12192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381160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5200" y="304800"/>
            <a:ext cx="10615613" cy="1200416"/>
          </a:xfrm>
        </p:spPr>
        <p:txBody>
          <a:bodyPr/>
          <a:lstStyle/>
          <a:p>
            <a:pPr algn="ctr"/>
            <a:r>
              <a:rPr lang="en-US" sz="2800" b="1" dirty="0" smtClean="0"/>
              <a:t>Oklahoma State Board of Education </a:t>
            </a:r>
            <a:br>
              <a:rPr lang="en-US" sz="2800" b="1" dirty="0" smtClean="0"/>
            </a:br>
            <a:r>
              <a:rPr lang="en-US" sz="2800" b="1" dirty="0" smtClean="0"/>
              <a:t>Thirteen RSA Formative  Approved Assessments</a:t>
            </a:r>
            <a:endParaRPr lang="en-US" sz="2800" b="1" dirty="0"/>
          </a:p>
        </p:txBody>
      </p:sp>
      <p:sp>
        <p:nvSpPr>
          <p:cNvPr id="3" name="Content Placeholder 2"/>
          <p:cNvSpPr>
            <a:spLocks noGrp="1"/>
          </p:cNvSpPr>
          <p:nvPr>
            <p:ph sz="half" idx="1"/>
          </p:nvPr>
        </p:nvSpPr>
        <p:spPr/>
        <p:txBody>
          <a:bodyPr anchor="ctr">
            <a:normAutofit/>
          </a:bodyPr>
          <a:lstStyle/>
          <a:p>
            <a:pPr algn="ctr">
              <a:lnSpc>
                <a:spcPct val="100000"/>
              </a:lnSpc>
            </a:pPr>
            <a:r>
              <a:rPr lang="en-US" sz="2400" dirty="0" smtClean="0"/>
              <a:t>Districts Must Be Aware that Each of the 13 RSA Formative Approved Assessments </a:t>
            </a:r>
          </a:p>
          <a:p>
            <a:pPr algn="ctr">
              <a:lnSpc>
                <a:spcPct val="100000"/>
              </a:lnSpc>
            </a:pPr>
            <a:r>
              <a:rPr lang="en-US" sz="2400" dirty="0" smtClean="0"/>
              <a:t>Have Allowable Accommodations </a:t>
            </a:r>
          </a:p>
          <a:p>
            <a:pPr algn="ctr">
              <a:lnSpc>
                <a:spcPct val="100000"/>
              </a:lnSpc>
            </a:pPr>
            <a:r>
              <a:rPr lang="en-US" sz="2400" dirty="0" smtClean="0"/>
              <a:t>These Accommodations Must Be Provided to Students Based on Their IEP.</a:t>
            </a:r>
            <a:endParaRPr lang="en-US" sz="2400" dirty="0"/>
          </a:p>
        </p:txBody>
      </p:sp>
      <p:pic>
        <p:nvPicPr>
          <p:cNvPr id="6" name="Content Placeholder 5" descr="i am the i in iep.jpg"/>
          <p:cNvPicPr>
            <a:picLocks noGrp="1" noChangeAspect="1"/>
          </p:cNvPicPr>
          <p:nvPr>
            <p:ph sz="half" idx="2"/>
          </p:nvPr>
        </p:nvPicPr>
        <p:blipFill>
          <a:blip r:embed="rId2">
            <a:extLst>
              <a:ext uri="{28A0092B-C50C-407E-A947-70E740481C1C}">
                <a14:useLocalDpi xmlns:a14="http://schemas.microsoft.com/office/drawing/2010/main" val="0"/>
              </a:ext>
            </a:extLst>
          </a:blip>
          <a:srcRect t="5000" b="5000"/>
          <a:stretch>
            <a:fillRect/>
          </a:stretch>
        </p:blipFill>
        <p:spPr/>
      </p:pic>
    </p:spTree>
    <p:extLst>
      <p:ext uri="{BB962C8B-B14F-4D97-AF65-F5344CB8AC3E}">
        <p14:creationId xmlns:p14="http://schemas.microsoft.com/office/powerpoint/2010/main" val="3700725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613" y="292100"/>
            <a:ext cx="5564187" cy="1200416"/>
          </a:xfrm>
        </p:spPr>
        <p:txBody>
          <a:bodyPr>
            <a:noAutofit/>
          </a:bodyPr>
          <a:lstStyle/>
          <a:p>
            <a:r>
              <a:rPr lang="en-US" sz="5400" dirty="0" smtClean="0"/>
              <a:t>Portfolio</a:t>
            </a:r>
            <a:endParaRPr lang="en-US" sz="5400" dirty="0"/>
          </a:p>
        </p:txBody>
      </p:sp>
      <p:sp>
        <p:nvSpPr>
          <p:cNvPr id="3" name="Content Placeholder 2"/>
          <p:cNvSpPr>
            <a:spLocks noGrp="1"/>
          </p:cNvSpPr>
          <p:nvPr>
            <p:ph idx="1"/>
          </p:nvPr>
        </p:nvSpPr>
        <p:spPr/>
        <p:txBody>
          <a:bodyPr>
            <a:normAutofit lnSpcReduction="10000"/>
          </a:bodyPr>
          <a:lstStyle/>
          <a:p>
            <a:r>
              <a:rPr lang="en-US" sz="2400" dirty="0" smtClean="0"/>
              <a:t>School district must begin compiling a student portfolio for every student who demonstrates a significant reading deficiency.</a:t>
            </a:r>
          </a:p>
          <a:p>
            <a:pPr lvl="1"/>
            <a:r>
              <a:rPr lang="en-US" dirty="0" smtClean="0"/>
              <a:t>Demonstration of deficiency is based on screening/benchmark assessment (Not scoring at third grade level)</a:t>
            </a:r>
          </a:p>
          <a:p>
            <a:r>
              <a:rPr lang="en-US" sz="2400" dirty="0" smtClean="0"/>
              <a:t>District must” immediately” begin compiling Portfolio</a:t>
            </a:r>
          </a:p>
          <a:p>
            <a:r>
              <a:rPr lang="en-US" sz="2400" dirty="0" smtClean="0"/>
              <a:t>Portfolio must meet requirements of OAC 210: 15-27-2</a:t>
            </a:r>
          </a:p>
          <a:p>
            <a:r>
              <a:rPr lang="en-US" sz="2400" dirty="0" smtClean="0"/>
              <a:t>Detailed parental notification required.  See subsection (1) if statute</a:t>
            </a:r>
          </a:p>
          <a:p>
            <a:r>
              <a:rPr lang="en-US" sz="2400" dirty="0" smtClean="0"/>
              <a:t>Student shall continue to receive intensive remediation</a:t>
            </a:r>
          </a:p>
          <a:p>
            <a:pPr marL="365760" lvl="1" indent="0">
              <a:buNone/>
            </a:pPr>
            <a:endParaRPr lang="en-US" dirty="0" smtClean="0"/>
          </a:p>
          <a:p>
            <a:pPr lvl="3"/>
            <a:endParaRPr lang="en-US" dirty="0"/>
          </a:p>
        </p:txBody>
      </p:sp>
      <p:sp>
        <p:nvSpPr>
          <p:cNvPr id="4" name="Footer Placeholder 3"/>
          <p:cNvSpPr>
            <a:spLocks noGrp="1"/>
          </p:cNvSpPr>
          <p:nvPr>
            <p:ph type="ftr" sz="quarter" idx="11"/>
          </p:nvPr>
        </p:nvSpPr>
        <p:spPr/>
        <p:txBody>
          <a:bodyPr/>
          <a:lstStyle/>
          <a:p>
            <a:r>
              <a:rPr lang="en-US" smtClean="0">
                <a:hlinkClick r:id="rId3"/>
              </a:rPr>
              <a:t>http://ok.gov/sde/parent-resources</a:t>
            </a:r>
            <a:endParaRPr lang="en-US" smtClean="0"/>
          </a:p>
          <a:p>
            <a:endParaRPr lang="en-US" dirty="0"/>
          </a:p>
        </p:txBody>
      </p:sp>
    </p:spTree>
    <p:extLst>
      <p:ext uri="{BB962C8B-B14F-4D97-AF65-F5344CB8AC3E}">
        <p14:creationId xmlns:p14="http://schemas.microsoft.com/office/powerpoint/2010/main" val="2074015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300" y="317500"/>
            <a:ext cx="5499100" cy="1200416"/>
          </a:xfrm>
        </p:spPr>
        <p:txBody>
          <a:bodyPr/>
          <a:lstStyle/>
          <a:p>
            <a:r>
              <a:rPr lang="en-US" sz="4000" dirty="0" smtClean="0"/>
              <a:t>Limited Knowledge</a:t>
            </a:r>
            <a:r>
              <a:rPr lang="en-US" dirty="0" smtClean="0"/>
              <a:t/>
            </a:r>
            <a:br>
              <a:rPr lang="en-US" dirty="0" smtClean="0"/>
            </a:br>
            <a:endParaRPr lang="en-US" dirty="0"/>
          </a:p>
        </p:txBody>
      </p:sp>
      <p:sp>
        <p:nvSpPr>
          <p:cNvPr id="3" name="Content Placeholder 2"/>
          <p:cNvSpPr>
            <a:spLocks noGrp="1"/>
          </p:cNvSpPr>
          <p:nvPr>
            <p:ph sz="half" idx="1"/>
          </p:nvPr>
        </p:nvSpPr>
        <p:spPr>
          <a:xfrm>
            <a:off x="2208212" y="1625600"/>
            <a:ext cx="9412287" cy="4089400"/>
          </a:xfrm>
        </p:spPr>
        <p:txBody>
          <a:bodyPr>
            <a:noAutofit/>
          </a:bodyPr>
          <a:lstStyle/>
          <a:p>
            <a:r>
              <a:rPr lang="en-US" sz="2400" dirty="0" smtClean="0"/>
              <a:t>Law requires written notification to parents/legal guardians that the student is not reading on grade level and the option for retention if they so desire.</a:t>
            </a:r>
          </a:p>
          <a:p>
            <a:r>
              <a:rPr lang="en-US" sz="2400" dirty="0" smtClean="0"/>
              <a:t>LK students shall be entitled to receive intensive remediation</a:t>
            </a:r>
          </a:p>
          <a:p>
            <a:r>
              <a:rPr lang="en-US" sz="2400" dirty="0" smtClean="0"/>
              <a:t>Student Reading proficiency team is assembled to create IRP</a:t>
            </a:r>
          </a:p>
          <a:p>
            <a:r>
              <a:rPr lang="en-US" sz="2400" dirty="0" smtClean="0"/>
              <a:t>Continued monitoring to ensure requirements of IRP are met</a:t>
            </a:r>
          </a:p>
        </p:txBody>
      </p:sp>
      <p:sp>
        <p:nvSpPr>
          <p:cNvPr id="4" name="Content Placeholder 3"/>
          <p:cNvSpPr>
            <a:spLocks noGrp="1"/>
          </p:cNvSpPr>
          <p:nvPr>
            <p:ph sz="half" idx="2"/>
          </p:nvPr>
        </p:nvSpPr>
        <p:spPr>
          <a:xfrm flipV="1">
            <a:off x="11391899" y="5714999"/>
            <a:ext cx="188913" cy="45719"/>
          </a:xfrm>
        </p:spPr>
        <p:txBody>
          <a:bodyPr>
            <a:normAutofit fontScale="25000" lnSpcReduction="20000"/>
          </a:bodyPr>
          <a:lstStyle/>
          <a:p>
            <a:endParaRPr lang="en-US" dirty="0"/>
          </a:p>
        </p:txBody>
      </p:sp>
      <p:sp>
        <p:nvSpPr>
          <p:cNvPr id="5" name="Footer Placeholder 4"/>
          <p:cNvSpPr>
            <a:spLocks noGrp="1"/>
          </p:cNvSpPr>
          <p:nvPr>
            <p:ph type="ftr" sz="quarter" idx="11"/>
          </p:nvPr>
        </p:nvSpPr>
        <p:spPr/>
        <p:txBody>
          <a:bodyPr/>
          <a:lstStyle/>
          <a:p>
            <a:r>
              <a:rPr lang="en-US" smtClean="0">
                <a:hlinkClick r:id="rId2"/>
              </a:rPr>
              <a:t>http://ok.gov/sde/parent-resources</a:t>
            </a:r>
            <a:endParaRPr lang="en-US" smtClean="0"/>
          </a:p>
          <a:p>
            <a:endParaRPr lang="en-US" dirty="0"/>
          </a:p>
        </p:txBody>
      </p:sp>
    </p:spTree>
    <p:extLst>
      <p:ext uri="{BB962C8B-B14F-4D97-AF65-F5344CB8AC3E}">
        <p14:creationId xmlns:p14="http://schemas.microsoft.com/office/powerpoint/2010/main" val="2504206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iRead Parents (2)">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7909083B-3485-49E7-BBE7-EFD488C62F99}" vid="{B57F6697-5DA8-422E-86BF-20B69A74A1E0}"/>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iRead Parents (2)</Template>
  <TotalTime>0</TotalTime>
  <Words>2648</Words>
  <Application>Microsoft Office PowerPoint</Application>
  <PresentationFormat>Custom</PresentationFormat>
  <Paragraphs>353</Paragraphs>
  <Slides>53</Slides>
  <Notes>47</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iRead Parents (2)</vt:lpstr>
      <vt:lpstr> A Guide to Reading Sufficiency Act</vt:lpstr>
      <vt:lpstr>Third Grade Graduation Law</vt:lpstr>
      <vt:lpstr>Third Grade Graduation Law</vt:lpstr>
      <vt:lpstr> Third Grade Graduation Law           Conditions:</vt:lpstr>
      <vt:lpstr>Benchmark Assessment</vt:lpstr>
      <vt:lpstr>Oklahoma State Board of Education  Thirteen RSA Formative  Approved Assessments</vt:lpstr>
      <vt:lpstr>Oklahoma State Board of Education  Thirteen RSA Formative  Approved Assessments</vt:lpstr>
      <vt:lpstr>Portfolio</vt:lpstr>
      <vt:lpstr>Limited Knowledge </vt:lpstr>
      <vt:lpstr>  Third Grade Graduation Law </vt:lpstr>
      <vt:lpstr>Probationary Promotion</vt:lpstr>
      <vt:lpstr>Academic Progress Plan</vt:lpstr>
      <vt:lpstr>What is the  Academic Progress Plan (APP)?  </vt:lpstr>
      <vt:lpstr>Which Students Have The Academic Progress Plan (APP)? </vt:lpstr>
      <vt:lpstr> </vt:lpstr>
      <vt:lpstr>         What  Is In The  Academic Progress Plan (APP)?</vt:lpstr>
      <vt:lpstr> What  Else Is In The  Academic Progress Plan (APP)?</vt:lpstr>
      <vt:lpstr>What  Else Is In The  Academic Progress Plan (APP)?</vt:lpstr>
      <vt:lpstr>Three-tiered Response to Intervention(“RtI”) model</vt:lpstr>
      <vt:lpstr>Tier I Intervention</vt:lpstr>
      <vt:lpstr>Tier II intervention</vt:lpstr>
      <vt:lpstr>Tier III Intervention</vt:lpstr>
      <vt:lpstr>Intensive Intervention and Intensive Acceleration</vt:lpstr>
      <vt:lpstr>Intensive  Interventions</vt:lpstr>
      <vt:lpstr>Intensive  Interventions</vt:lpstr>
      <vt:lpstr>Intensive  Acceleration Class </vt:lpstr>
      <vt:lpstr>   Intensive Acceleration Class must:  </vt:lpstr>
      <vt:lpstr>Intensive  Acceleration Class</vt:lpstr>
      <vt:lpstr>Intensive  Acceleration Class </vt:lpstr>
      <vt:lpstr>Mid Year Promotion</vt:lpstr>
      <vt:lpstr>SEVEN GOOD CAUSE EXEMPTIONS FROM  THIRD-GRADE RETENTION</vt:lpstr>
      <vt:lpstr>GOOD CAUSE EXEMPTIONS</vt:lpstr>
      <vt:lpstr>One of SEVEN GOOD CAUSE EXEMPTIONS FROM  THIRD-GRADE RETENTION</vt:lpstr>
      <vt:lpstr>One of SEVEN GOOD CAUSE EXEMPTIONS FROM  THIRD-GRADE RETENTION</vt:lpstr>
      <vt:lpstr>One of SEVEN GOOD CAUSE EXEMPTIONS FROM  THIRD-GRADE RETENTION</vt:lpstr>
      <vt:lpstr>Two of SEVEN GOOD CAUSE EXEMPTIONS FROM  THIRD-GRADE RETENTION</vt:lpstr>
      <vt:lpstr>Two of SEVEN GOOD CAUSE EXEMPTIONS FROM  THIRD-GRADE RETENTION</vt:lpstr>
      <vt:lpstr>Three of SEVEN GOOD CAUSE EXEMPTIONS FROM THIRD-GRADE RETENTION</vt:lpstr>
      <vt:lpstr>Three of SEVEN GOOD CAUSE EXEMPTIONS FROM THIRD-GRADE RETENTION</vt:lpstr>
      <vt:lpstr>Three of SEVEN GOOD CAUSE EXEMPTIONS FROM THIRD-GRADE RETENTION</vt:lpstr>
      <vt:lpstr>Four of SEVEN GOOD CAUSE EXEMPTIONS FROM THIRD-GRADE RETENTION</vt:lpstr>
      <vt:lpstr>        Four of SEVEN GOOD CAUSE EXEMPTIONS FROM THIRD-GRADE RETENTION</vt:lpstr>
      <vt:lpstr>Four of SEVEN GOOD CAUSE EXEMPTIONS FROM THIRD-GRADE RETENTION</vt:lpstr>
      <vt:lpstr>Four of SEVEN GOOD CAUSE EXEMPTIONS FROM THIRD-GRADE RETENTION</vt:lpstr>
      <vt:lpstr>Four of SEVEN GOOD CAUSE EXEMPTIONS FROM THIRD-GRADE RETENTION</vt:lpstr>
      <vt:lpstr>Four of SEVEN GOOD CAUSE EXEMPTIONS FROM THIRD-GRADE RETENTION</vt:lpstr>
      <vt:lpstr>Four of SEVEN GOOD CAUSE EXEMPTIONS FROM THIRD-GRADE RETENTION</vt:lpstr>
      <vt:lpstr>Four of SEVEN GOOD CAUSE EXEMPTIONS FROM THIRD-GRADE RETENTION</vt:lpstr>
      <vt:lpstr>Five of SEVEN GOOD CAUSE EXEMPTIONS FROM  THIRD-GRADE RETENTION</vt:lpstr>
      <vt:lpstr>Five of SEVEN GOOD CAUSE EXEMPTIONS FROM  THIRD-GRADE RETENTION</vt:lpstr>
      <vt:lpstr>Six of SEVEN GOOD CAUSE EXEMPTIONS FROM  THIRD-GRADE RETENTION</vt:lpstr>
      <vt:lpstr>Seven of SEVEN GOOD CAUSE EXEMPTIONS FROM THIRD GRADE RETENTION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2013-07-02T14:08:34Z</dcterms:created>
  <dcterms:modified xsi:type="dcterms:W3CDTF">2014-08-25T18:28:47Z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