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2.xml" ContentType="application/vnd.openxmlformats-officedocument.presentationml.tags+xml"/>
  <Override PartName="/ppt/notesSlides/notesSlide30.xml" ContentType="application/vnd.openxmlformats-officedocument.presentationml.notesSlide+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1"/>
  </p:notesMasterIdLst>
  <p:handoutMasterIdLst>
    <p:handoutMasterId r:id="rId72"/>
  </p:handoutMasterIdLst>
  <p:sldIdLst>
    <p:sldId id="414" r:id="rId2"/>
    <p:sldId id="374" r:id="rId3"/>
    <p:sldId id="385" r:id="rId4"/>
    <p:sldId id="427" r:id="rId5"/>
    <p:sldId id="359" r:id="rId6"/>
    <p:sldId id="360" r:id="rId7"/>
    <p:sldId id="423" r:id="rId8"/>
    <p:sldId id="335" r:id="rId9"/>
    <p:sldId id="336" r:id="rId10"/>
    <p:sldId id="337" r:id="rId11"/>
    <p:sldId id="415" r:id="rId12"/>
    <p:sldId id="376" r:id="rId13"/>
    <p:sldId id="338" r:id="rId14"/>
    <p:sldId id="339" r:id="rId15"/>
    <p:sldId id="340" r:id="rId16"/>
    <p:sldId id="341" r:id="rId17"/>
    <p:sldId id="377" r:id="rId18"/>
    <p:sldId id="342" r:id="rId19"/>
    <p:sldId id="343" r:id="rId20"/>
    <p:sldId id="416" r:id="rId21"/>
    <p:sldId id="345" r:id="rId22"/>
    <p:sldId id="396" r:id="rId23"/>
    <p:sldId id="417" r:id="rId24"/>
    <p:sldId id="346" r:id="rId25"/>
    <p:sldId id="386" r:id="rId26"/>
    <p:sldId id="401" r:id="rId27"/>
    <p:sldId id="424" r:id="rId28"/>
    <p:sldId id="411" r:id="rId29"/>
    <p:sldId id="258" r:id="rId30"/>
    <p:sldId id="362" r:id="rId31"/>
    <p:sldId id="370" r:id="rId32"/>
    <p:sldId id="363" r:id="rId33"/>
    <p:sldId id="405" r:id="rId34"/>
    <p:sldId id="412" r:id="rId35"/>
    <p:sldId id="421" r:id="rId36"/>
    <p:sldId id="300" r:id="rId37"/>
    <p:sldId id="311" r:id="rId38"/>
    <p:sldId id="271" r:id="rId39"/>
    <p:sldId id="365" r:id="rId40"/>
    <p:sldId id="366" r:id="rId41"/>
    <p:sldId id="367" r:id="rId42"/>
    <p:sldId id="368" r:id="rId43"/>
    <p:sldId id="369" r:id="rId44"/>
    <p:sldId id="358" r:id="rId45"/>
    <p:sldId id="327" r:id="rId46"/>
    <p:sldId id="279" r:id="rId47"/>
    <p:sldId id="347" r:id="rId48"/>
    <p:sldId id="351" r:id="rId49"/>
    <p:sldId id="350" r:id="rId50"/>
    <p:sldId id="352" r:id="rId51"/>
    <p:sldId id="353" r:id="rId52"/>
    <p:sldId id="354" r:id="rId53"/>
    <p:sldId id="355" r:id="rId54"/>
    <p:sldId id="356" r:id="rId55"/>
    <p:sldId id="357" r:id="rId56"/>
    <p:sldId id="373" r:id="rId57"/>
    <p:sldId id="399" r:id="rId58"/>
    <p:sldId id="404" r:id="rId59"/>
    <p:sldId id="378" r:id="rId60"/>
    <p:sldId id="380" r:id="rId61"/>
    <p:sldId id="381" r:id="rId62"/>
    <p:sldId id="382" r:id="rId63"/>
    <p:sldId id="384" r:id="rId64"/>
    <p:sldId id="398" r:id="rId65"/>
    <p:sldId id="410" r:id="rId66"/>
    <p:sldId id="425" r:id="rId67"/>
    <p:sldId id="364" r:id="rId68"/>
    <p:sldId id="371" r:id="rId69"/>
    <p:sldId id="372" r:id="rId70"/>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sarae Witmer" initials="DW"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CC00CC"/>
    <a:srgbClr val="FF0066"/>
    <a:srgbClr val="0000FF"/>
    <a:srgbClr val="008000"/>
    <a:srgbClr val="FF9933"/>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0" d="100"/>
          <a:sy n="80" d="100"/>
        </p:scale>
        <p:origin x="-1620" y="-106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4124F2-666B-4A34-AD11-9F5E379C8D57}"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A38A3D5E-E627-4460-BA68-CD7F65D9A903}">
      <dgm:prSet phldrT="[Text]"/>
      <dgm:spPr>
        <a:solidFill>
          <a:srgbClr val="FF6699"/>
        </a:solidFill>
      </dgm:spPr>
      <dgm:t>
        <a:bodyPr/>
        <a:lstStyle/>
        <a:p>
          <a:r>
            <a:rPr lang="en-US" dirty="0" smtClean="0">
              <a:solidFill>
                <a:schemeClr val="tx1"/>
              </a:solidFill>
            </a:rPr>
            <a:t>Nick    Clayton</a:t>
          </a:r>
        </a:p>
      </dgm:t>
    </dgm:pt>
    <dgm:pt modelId="{C93FEBF5-C2C3-4CB5-A0E1-19437F52EA6C}" type="parTrans" cxnId="{8378AF80-EC63-4AEB-9DC3-6272D6449831}">
      <dgm:prSet/>
      <dgm:spPr/>
      <dgm:t>
        <a:bodyPr/>
        <a:lstStyle/>
        <a:p>
          <a:endParaRPr lang="en-US"/>
        </a:p>
      </dgm:t>
    </dgm:pt>
    <dgm:pt modelId="{73D14F78-8B95-4D45-ACE6-B3032D8673F7}" type="sibTrans" cxnId="{8378AF80-EC63-4AEB-9DC3-6272D6449831}">
      <dgm:prSet/>
      <dgm:spPr/>
      <dgm:t>
        <a:bodyPr/>
        <a:lstStyle/>
        <a:p>
          <a:endParaRPr lang="en-US"/>
        </a:p>
      </dgm:t>
    </dgm:pt>
    <dgm:pt modelId="{431570B3-899F-44B3-957A-7CAD5D1A2309}">
      <dgm:prSet phldrT="[Text]"/>
      <dgm:spPr>
        <a:solidFill>
          <a:srgbClr val="00B0F0"/>
        </a:solidFill>
      </dgm:spPr>
      <dgm:t>
        <a:bodyPr/>
        <a:lstStyle/>
        <a:p>
          <a:r>
            <a:rPr lang="en-US" dirty="0" smtClean="0">
              <a:solidFill>
                <a:schemeClr val="tx1"/>
              </a:solidFill>
            </a:rPr>
            <a:t>Stephanie Schutt</a:t>
          </a:r>
        </a:p>
      </dgm:t>
    </dgm:pt>
    <dgm:pt modelId="{11EE06EF-1631-4679-ACFB-67929CCB5572}" type="parTrans" cxnId="{343DDE0C-E0FC-4CD3-B8A7-B37567B3A171}">
      <dgm:prSet/>
      <dgm:spPr/>
      <dgm:t>
        <a:bodyPr/>
        <a:lstStyle/>
        <a:p>
          <a:endParaRPr lang="en-US"/>
        </a:p>
      </dgm:t>
    </dgm:pt>
    <dgm:pt modelId="{A37DAE06-70A4-4703-ADB4-38A391DF6636}" type="sibTrans" cxnId="{343DDE0C-E0FC-4CD3-B8A7-B37567B3A171}">
      <dgm:prSet/>
      <dgm:spPr/>
      <dgm:t>
        <a:bodyPr/>
        <a:lstStyle/>
        <a:p>
          <a:endParaRPr lang="en-US"/>
        </a:p>
      </dgm:t>
    </dgm:pt>
    <dgm:pt modelId="{C34EFF88-D2EF-4E5C-B32A-ABA59C0A2F93}">
      <dgm:prSet phldrT="[Text]"/>
      <dgm:spPr>
        <a:solidFill>
          <a:srgbClr val="FF9933"/>
        </a:solidFill>
      </dgm:spPr>
      <dgm:t>
        <a:bodyPr/>
        <a:lstStyle/>
        <a:p>
          <a:r>
            <a:rPr lang="en-US" dirty="0" smtClean="0">
              <a:solidFill>
                <a:schemeClr val="tx1"/>
              </a:solidFill>
            </a:rPr>
            <a:t>Jan              Foreman</a:t>
          </a:r>
          <a:endParaRPr lang="en-US" dirty="0">
            <a:solidFill>
              <a:schemeClr val="tx1"/>
            </a:solidFill>
          </a:endParaRPr>
        </a:p>
      </dgm:t>
    </dgm:pt>
    <dgm:pt modelId="{914C7BB8-91C7-43F0-914F-F4C4E3D95209}" type="parTrans" cxnId="{C29BC481-6540-42E1-90DE-AAB4FD41BA3B}">
      <dgm:prSet/>
      <dgm:spPr/>
      <dgm:t>
        <a:bodyPr/>
        <a:lstStyle/>
        <a:p>
          <a:endParaRPr lang="en-US"/>
        </a:p>
      </dgm:t>
    </dgm:pt>
    <dgm:pt modelId="{35DB14BD-1EAC-4E81-8CE2-A9F462D97613}" type="sibTrans" cxnId="{C29BC481-6540-42E1-90DE-AAB4FD41BA3B}">
      <dgm:prSet/>
      <dgm:spPr/>
      <dgm:t>
        <a:bodyPr/>
        <a:lstStyle/>
        <a:p>
          <a:endParaRPr lang="en-US"/>
        </a:p>
      </dgm:t>
    </dgm:pt>
    <dgm:pt modelId="{9C7D09D8-55CD-43A9-85EA-009C2A40E3EC}">
      <dgm:prSet phldrT="[Text]"/>
      <dgm:spPr>
        <a:solidFill>
          <a:srgbClr val="FFFF00"/>
        </a:solidFill>
      </dgm:spPr>
      <dgm:t>
        <a:bodyPr/>
        <a:lstStyle/>
        <a:p>
          <a:r>
            <a:rPr lang="en-US" dirty="0" smtClean="0">
              <a:solidFill>
                <a:schemeClr val="tx1"/>
              </a:solidFill>
            </a:rPr>
            <a:t>Tina              Spence</a:t>
          </a:r>
          <a:endParaRPr lang="en-US" dirty="0">
            <a:solidFill>
              <a:schemeClr val="tx1"/>
            </a:solidFill>
          </a:endParaRPr>
        </a:p>
      </dgm:t>
    </dgm:pt>
    <dgm:pt modelId="{41385A47-203B-47DC-8177-9A221E97C44C}" type="parTrans" cxnId="{D56B0A59-8B82-48F1-A0AE-A8904A99474E}">
      <dgm:prSet/>
      <dgm:spPr/>
      <dgm:t>
        <a:bodyPr/>
        <a:lstStyle/>
        <a:p>
          <a:endParaRPr lang="en-US"/>
        </a:p>
      </dgm:t>
    </dgm:pt>
    <dgm:pt modelId="{F956EA6F-07DD-4D4C-ADB3-C71C899CD22E}" type="sibTrans" cxnId="{D56B0A59-8B82-48F1-A0AE-A8904A99474E}">
      <dgm:prSet/>
      <dgm:spPr/>
      <dgm:t>
        <a:bodyPr/>
        <a:lstStyle/>
        <a:p>
          <a:endParaRPr lang="en-US"/>
        </a:p>
      </dgm:t>
    </dgm:pt>
    <dgm:pt modelId="{D0817DAE-BB84-46AC-8E2F-19527B51E417}">
      <dgm:prSet phldrT="[Text]"/>
      <dgm:spPr>
        <a:solidFill>
          <a:srgbClr val="FF0000"/>
        </a:solidFill>
      </dgm:spPr>
      <dgm:t>
        <a:bodyPr/>
        <a:lstStyle/>
        <a:p>
          <a:r>
            <a:rPr lang="en-US" dirty="0" smtClean="0">
              <a:solidFill>
                <a:schemeClr val="tx1"/>
              </a:solidFill>
            </a:rPr>
            <a:t>Deborah Cornelison</a:t>
          </a:r>
          <a:endParaRPr lang="en-US" dirty="0">
            <a:solidFill>
              <a:schemeClr val="tx1"/>
            </a:solidFill>
          </a:endParaRPr>
        </a:p>
      </dgm:t>
    </dgm:pt>
    <dgm:pt modelId="{19CC83FF-9906-4A10-9CBC-AC367C06B116}" type="parTrans" cxnId="{584382E1-487B-431F-88EB-619FADD18A0C}">
      <dgm:prSet/>
      <dgm:spPr/>
      <dgm:t>
        <a:bodyPr/>
        <a:lstStyle/>
        <a:p>
          <a:endParaRPr lang="en-US"/>
        </a:p>
      </dgm:t>
    </dgm:pt>
    <dgm:pt modelId="{E2A76A0C-37F1-4A5F-B80F-312A6501451C}" type="sibTrans" cxnId="{584382E1-487B-431F-88EB-619FADD18A0C}">
      <dgm:prSet/>
      <dgm:spPr/>
      <dgm:t>
        <a:bodyPr/>
        <a:lstStyle/>
        <a:p>
          <a:endParaRPr lang="en-US"/>
        </a:p>
      </dgm:t>
    </dgm:pt>
    <dgm:pt modelId="{CFFAC7A4-D0FF-467D-B2C9-91CFAF8B1577}">
      <dgm:prSet/>
      <dgm:spPr>
        <a:solidFill>
          <a:srgbClr val="0000FF"/>
        </a:solidFill>
      </dgm:spPr>
      <dgm:t>
        <a:bodyPr/>
        <a:lstStyle/>
        <a:p>
          <a:r>
            <a:rPr lang="en-US" dirty="0" smtClean="0">
              <a:solidFill>
                <a:schemeClr val="bg1"/>
              </a:solidFill>
            </a:rPr>
            <a:t>Janel                  Cypert</a:t>
          </a:r>
          <a:endParaRPr lang="en-US" dirty="0">
            <a:solidFill>
              <a:schemeClr val="bg1"/>
            </a:solidFill>
          </a:endParaRPr>
        </a:p>
      </dgm:t>
    </dgm:pt>
    <dgm:pt modelId="{3783AE2D-2B79-4800-B2BC-31F9566C8AC3}" type="parTrans" cxnId="{D6FEB1B6-9C70-4917-9C96-606ACA7064D0}">
      <dgm:prSet/>
      <dgm:spPr/>
      <dgm:t>
        <a:bodyPr/>
        <a:lstStyle/>
        <a:p>
          <a:endParaRPr lang="en-US"/>
        </a:p>
      </dgm:t>
    </dgm:pt>
    <dgm:pt modelId="{8F607C68-005C-4060-8D5D-B3EB9D2C40D8}" type="sibTrans" cxnId="{D6FEB1B6-9C70-4917-9C96-606ACA7064D0}">
      <dgm:prSet/>
      <dgm:spPr/>
      <dgm:t>
        <a:bodyPr/>
        <a:lstStyle/>
        <a:p>
          <a:endParaRPr lang="en-US"/>
        </a:p>
      </dgm:t>
    </dgm:pt>
    <dgm:pt modelId="{21A11A1F-0C8A-4A63-BD83-6BEFA8BE4B60}">
      <dgm:prSet/>
      <dgm:spPr>
        <a:solidFill>
          <a:srgbClr val="008000"/>
        </a:solidFill>
      </dgm:spPr>
      <dgm:t>
        <a:bodyPr/>
        <a:lstStyle/>
        <a:p>
          <a:r>
            <a:rPr lang="en-US" dirty="0" smtClean="0">
              <a:solidFill>
                <a:schemeClr val="tx1"/>
              </a:solidFill>
            </a:rPr>
            <a:t>VaRhea Owens-Hopkins</a:t>
          </a:r>
          <a:endParaRPr lang="en-US" dirty="0">
            <a:solidFill>
              <a:schemeClr val="tx1"/>
            </a:solidFill>
          </a:endParaRPr>
        </a:p>
      </dgm:t>
    </dgm:pt>
    <dgm:pt modelId="{83F454B3-4290-4695-936D-0A8A951F1256}" type="parTrans" cxnId="{ED13857C-F5ED-4BB6-AA99-96DE7BF6F848}">
      <dgm:prSet/>
      <dgm:spPr/>
      <dgm:t>
        <a:bodyPr/>
        <a:lstStyle/>
        <a:p>
          <a:endParaRPr lang="en-US"/>
        </a:p>
      </dgm:t>
    </dgm:pt>
    <dgm:pt modelId="{DFEAD117-40C0-425B-B952-C3DB64F8DE1C}" type="sibTrans" cxnId="{ED13857C-F5ED-4BB6-AA99-96DE7BF6F848}">
      <dgm:prSet/>
      <dgm:spPr/>
      <dgm:t>
        <a:bodyPr/>
        <a:lstStyle/>
        <a:p>
          <a:endParaRPr lang="en-US"/>
        </a:p>
      </dgm:t>
    </dgm:pt>
    <dgm:pt modelId="{295B2FEB-66AE-4CDD-ADF4-BA552D70E773}" type="pres">
      <dgm:prSet presAssocID="{634124F2-666B-4A34-AD11-9F5E379C8D57}" presName="cycle" presStyleCnt="0">
        <dgm:presLayoutVars>
          <dgm:dir/>
          <dgm:resizeHandles val="exact"/>
        </dgm:presLayoutVars>
      </dgm:prSet>
      <dgm:spPr/>
      <dgm:t>
        <a:bodyPr/>
        <a:lstStyle/>
        <a:p>
          <a:endParaRPr lang="en-US"/>
        </a:p>
      </dgm:t>
    </dgm:pt>
    <dgm:pt modelId="{BC8B7852-38C9-4EB7-899E-A360AFCE6F18}" type="pres">
      <dgm:prSet presAssocID="{A38A3D5E-E627-4460-BA68-CD7F65D9A903}" presName="node" presStyleLbl="node1" presStyleIdx="0" presStyleCnt="7" custScaleY="136204">
        <dgm:presLayoutVars>
          <dgm:bulletEnabled val="1"/>
        </dgm:presLayoutVars>
      </dgm:prSet>
      <dgm:spPr/>
      <dgm:t>
        <a:bodyPr/>
        <a:lstStyle/>
        <a:p>
          <a:endParaRPr lang="en-US"/>
        </a:p>
      </dgm:t>
    </dgm:pt>
    <dgm:pt modelId="{83189BD7-B700-4D33-AB9F-28EC51458F0B}" type="pres">
      <dgm:prSet presAssocID="{A38A3D5E-E627-4460-BA68-CD7F65D9A903}" presName="spNode" presStyleCnt="0"/>
      <dgm:spPr/>
    </dgm:pt>
    <dgm:pt modelId="{39EDFECE-F30B-4D72-9A2C-91685B83A795}" type="pres">
      <dgm:prSet presAssocID="{73D14F78-8B95-4D45-ACE6-B3032D8673F7}" presName="sibTrans" presStyleLbl="sibTrans1D1" presStyleIdx="0" presStyleCnt="7"/>
      <dgm:spPr/>
      <dgm:t>
        <a:bodyPr/>
        <a:lstStyle/>
        <a:p>
          <a:endParaRPr lang="en-US"/>
        </a:p>
      </dgm:t>
    </dgm:pt>
    <dgm:pt modelId="{6E1EB5B1-74C4-4B16-AD82-5590EE0F3E13}" type="pres">
      <dgm:prSet presAssocID="{431570B3-899F-44B3-957A-7CAD5D1A2309}" presName="node" presStyleLbl="node1" presStyleIdx="1" presStyleCnt="7" custRadScaleRad="103176" custRadScaleInc="8127">
        <dgm:presLayoutVars>
          <dgm:bulletEnabled val="1"/>
        </dgm:presLayoutVars>
      </dgm:prSet>
      <dgm:spPr/>
      <dgm:t>
        <a:bodyPr/>
        <a:lstStyle/>
        <a:p>
          <a:endParaRPr lang="en-US"/>
        </a:p>
      </dgm:t>
    </dgm:pt>
    <dgm:pt modelId="{A975AD4F-3899-427A-84EE-6DD33A493394}" type="pres">
      <dgm:prSet presAssocID="{431570B3-899F-44B3-957A-7CAD5D1A2309}" presName="spNode" presStyleCnt="0"/>
      <dgm:spPr/>
    </dgm:pt>
    <dgm:pt modelId="{8D81E093-64A0-40B3-B795-E2C35C925859}" type="pres">
      <dgm:prSet presAssocID="{A37DAE06-70A4-4703-ADB4-38A391DF6636}" presName="sibTrans" presStyleLbl="sibTrans1D1" presStyleIdx="1" presStyleCnt="7"/>
      <dgm:spPr/>
      <dgm:t>
        <a:bodyPr/>
        <a:lstStyle/>
        <a:p>
          <a:endParaRPr lang="en-US"/>
        </a:p>
      </dgm:t>
    </dgm:pt>
    <dgm:pt modelId="{D81F9B7E-4F0B-4A87-8944-D799D6F8F864}" type="pres">
      <dgm:prSet presAssocID="{C34EFF88-D2EF-4E5C-B32A-ABA59C0A2F93}" presName="node" presStyleLbl="node1" presStyleIdx="2" presStyleCnt="7">
        <dgm:presLayoutVars>
          <dgm:bulletEnabled val="1"/>
        </dgm:presLayoutVars>
      </dgm:prSet>
      <dgm:spPr/>
      <dgm:t>
        <a:bodyPr/>
        <a:lstStyle/>
        <a:p>
          <a:endParaRPr lang="en-US"/>
        </a:p>
      </dgm:t>
    </dgm:pt>
    <dgm:pt modelId="{ADA321DA-C7CF-4D27-9491-3F676AF2BC83}" type="pres">
      <dgm:prSet presAssocID="{C34EFF88-D2EF-4E5C-B32A-ABA59C0A2F93}" presName="spNode" presStyleCnt="0"/>
      <dgm:spPr/>
    </dgm:pt>
    <dgm:pt modelId="{660EB9EF-47A8-446A-A617-5F1B66A84E9F}" type="pres">
      <dgm:prSet presAssocID="{35DB14BD-1EAC-4E81-8CE2-A9F462D97613}" presName="sibTrans" presStyleLbl="sibTrans1D1" presStyleIdx="2" presStyleCnt="7"/>
      <dgm:spPr/>
      <dgm:t>
        <a:bodyPr/>
        <a:lstStyle/>
        <a:p>
          <a:endParaRPr lang="en-US"/>
        </a:p>
      </dgm:t>
    </dgm:pt>
    <dgm:pt modelId="{54BC7A1E-C49B-4148-9764-3483BAE42209}" type="pres">
      <dgm:prSet presAssocID="{9C7D09D8-55CD-43A9-85EA-009C2A40E3EC}" presName="node" presStyleLbl="node1" presStyleIdx="3" presStyleCnt="7">
        <dgm:presLayoutVars>
          <dgm:bulletEnabled val="1"/>
        </dgm:presLayoutVars>
      </dgm:prSet>
      <dgm:spPr/>
      <dgm:t>
        <a:bodyPr/>
        <a:lstStyle/>
        <a:p>
          <a:endParaRPr lang="en-US"/>
        </a:p>
      </dgm:t>
    </dgm:pt>
    <dgm:pt modelId="{3F592296-CF4C-48D9-A83E-2C3F9E51F129}" type="pres">
      <dgm:prSet presAssocID="{9C7D09D8-55CD-43A9-85EA-009C2A40E3EC}" presName="spNode" presStyleCnt="0"/>
      <dgm:spPr/>
    </dgm:pt>
    <dgm:pt modelId="{1536CD31-D0C0-4971-8C98-6CD3982AB598}" type="pres">
      <dgm:prSet presAssocID="{F956EA6F-07DD-4D4C-ADB3-C71C899CD22E}" presName="sibTrans" presStyleLbl="sibTrans1D1" presStyleIdx="3" presStyleCnt="7"/>
      <dgm:spPr/>
      <dgm:t>
        <a:bodyPr/>
        <a:lstStyle/>
        <a:p>
          <a:endParaRPr lang="en-US"/>
        </a:p>
      </dgm:t>
    </dgm:pt>
    <dgm:pt modelId="{0BBE2171-4837-4024-8C7A-9376A62FB187}" type="pres">
      <dgm:prSet presAssocID="{21A11A1F-0C8A-4A63-BD83-6BEFA8BE4B60}" presName="node" presStyleLbl="node1" presStyleIdx="4" presStyleCnt="7">
        <dgm:presLayoutVars>
          <dgm:bulletEnabled val="1"/>
        </dgm:presLayoutVars>
      </dgm:prSet>
      <dgm:spPr/>
      <dgm:t>
        <a:bodyPr/>
        <a:lstStyle/>
        <a:p>
          <a:endParaRPr lang="en-US"/>
        </a:p>
      </dgm:t>
    </dgm:pt>
    <dgm:pt modelId="{01383AC8-E6D9-4B8D-9596-3674818E427E}" type="pres">
      <dgm:prSet presAssocID="{21A11A1F-0C8A-4A63-BD83-6BEFA8BE4B60}" presName="spNode" presStyleCnt="0"/>
      <dgm:spPr/>
    </dgm:pt>
    <dgm:pt modelId="{77CE3994-B72A-4E4D-B3E2-3DE289D776BE}" type="pres">
      <dgm:prSet presAssocID="{DFEAD117-40C0-425B-B952-C3DB64F8DE1C}" presName="sibTrans" presStyleLbl="sibTrans1D1" presStyleIdx="4" presStyleCnt="7"/>
      <dgm:spPr/>
      <dgm:t>
        <a:bodyPr/>
        <a:lstStyle/>
        <a:p>
          <a:endParaRPr lang="en-US"/>
        </a:p>
      </dgm:t>
    </dgm:pt>
    <dgm:pt modelId="{93653F78-AB7E-4176-B9A1-51DC8E0FB9B4}" type="pres">
      <dgm:prSet presAssocID="{CFFAC7A4-D0FF-467D-B2C9-91CFAF8B1577}" presName="node" presStyleLbl="node1" presStyleIdx="5" presStyleCnt="7">
        <dgm:presLayoutVars>
          <dgm:bulletEnabled val="1"/>
        </dgm:presLayoutVars>
      </dgm:prSet>
      <dgm:spPr/>
      <dgm:t>
        <a:bodyPr/>
        <a:lstStyle/>
        <a:p>
          <a:endParaRPr lang="en-US"/>
        </a:p>
      </dgm:t>
    </dgm:pt>
    <dgm:pt modelId="{7123CEF3-334D-4FAB-90EE-51CAD7E7452B}" type="pres">
      <dgm:prSet presAssocID="{CFFAC7A4-D0FF-467D-B2C9-91CFAF8B1577}" presName="spNode" presStyleCnt="0"/>
      <dgm:spPr/>
    </dgm:pt>
    <dgm:pt modelId="{0002ED4A-41BC-4FCF-90D8-9A0299518EAE}" type="pres">
      <dgm:prSet presAssocID="{8F607C68-005C-4060-8D5D-B3EB9D2C40D8}" presName="sibTrans" presStyleLbl="sibTrans1D1" presStyleIdx="5" presStyleCnt="7"/>
      <dgm:spPr/>
      <dgm:t>
        <a:bodyPr/>
        <a:lstStyle/>
        <a:p>
          <a:endParaRPr lang="en-US"/>
        </a:p>
      </dgm:t>
    </dgm:pt>
    <dgm:pt modelId="{53196B42-A876-4807-9768-E24AE6E120A0}" type="pres">
      <dgm:prSet presAssocID="{D0817DAE-BB84-46AC-8E2F-19527B51E417}" presName="node" presStyleLbl="node1" presStyleIdx="6" presStyleCnt="7">
        <dgm:presLayoutVars>
          <dgm:bulletEnabled val="1"/>
        </dgm:presLayoutVars>
      </dgm:prSet>
      <dgm:spPr/>
      <dgm:t>
        <a:bodyPr/>
        <a:lstStyle/>
        <a:p>
          <a:endParaRPr lang="en-US"/>
        </a:p>
      </dgm:t>
    </dgm:pt>
    <dgm:pt modelId="{7889B26C-2794-4447-AFBF-7E3DC0F57EEB}" type="pres">
      <dgm:prSet presAssocID="{D0817DAE-BB84-46AC-8E2F-19527B51E417}" presName="spNode" presStyleCnt="0"/>
      <dgm:spPr/>
    </dgm:pt>
    <dgm:pt modelId="{483ABE76-6E92-49C1-8101-E984C30D1078}" type="pres">
      <dgm:prSet presAssocID="{E2A76A0C-37F1-4A5F-B80F-312A6501451C}" presName="sibTrans" presStyleLbl="sibTrans1D1" presStyleIdx="6" presStyleCnt="7"/>
      <dgm:spPr/>
      <dgm:t>
        <a:bodyPr/>
        <a:lstStyle/>
        <a:p>
          <a:endParaRPr lang="en-US"/>
        </a:p>
      </dgm:t>
    </dgm:pt>
  </dgm:ptLst>
  <dgm:cxnLst>
    <dgm:cxn modelId="{EEEB013F-F035-46B1-B76C-203B53018203}" type="presOf" srcId="{C34EFF88-D2EF-4E5C-B32A-ABA59C0A2F93}" destId="{D81F9B7E-4F0B-4A87-8944-D799D6F8F864}" srcOrd="0" destOrd="0" presId="urn:microsoft.com/office/officeart/2005/8/layout/cycle6"/>
    <dgm:cxn modelId="{AB1A6AE6-3470-4A42-A40D-B56046954DE8}" type="presOf" srcId="{9C7D09D8-55CD-43A9-85EA-009C2A40E3EC}" destId="{54BC7A1E-C49B-4148-9764-3483BAE42209}" srcOrd="0" destOrd="0" presId="urn:microsoft.com/office/officeart/2005/8/layout/cycle6"/>
    <dgm:cxn modelId="{8BEB7EA8-164B-4E56-AF11-51A615EDAA12}" type="presOf" srcId="{634124F2-666B-4A34-AD11-9F5E379C8D57}" destId="{295B2FEB-66AE-4CDD-ADF4-BA552D70E773}" srcOrd="0" destOrd="0" presId="urn:microsoft.com/office/officeart/2005/8/layout/cycle6"/>
    <dgm:cxn modelId="{584382E1-487B-431F-88EB-619FADD18A0C}" srcId="{634124F2-666B-4A34-AD11-9F5E379C8D57}" destId="{D0817DAE-BB84-46AC-8E2F-19527B51E417}" srcOrd="6" destOrd="0" parTransId="{19CC83FF-9906-4A10-9CBC-AC367C06B116}" sibTransId="{E2A76A0C-37F1-4A5F-B80F-312A6501451C}"/>
    <dgm:cxn modelId="{77A609E4-D98F-42AD-84ED-530252919CF3}" type="presOf" srcId="{21A11A1F-0C8A-4A63-BD83-6BEFA8BE4B60}" destId="{0BBE2171-4837-4024-8C7A-9376A62FB187}" srcOrd="0" destOrd="0" presId="urn:microsoft.com/office/officeart/2005/8/layout/cycle6"/>
    <dgm:cxn modelId="{D2DC3DC7-5ED5-49FC-B018-0F9C30A29699}" type="presOf" srcId="{DFEAD117-40C0-425B-B952-C3DB64F8DE1C}" destId="{77CE3994-B72A-4E4D-B3E2-3DE289D776BE}" srcOrd="0" destOrd="0" presId="urn:microsoft.com/office/officeart/2005/8/layout/cycle6"/>
    <dgm:cxn modelId="{C29BC481-6540-42E1-90DE-AAB4FD41BA3B}" srcId="{634124F2-666B-4A34-AD11-9F5E379C8D57}" destId="{C34EFF88-D2EF-4E5C-B32A-ABA59C0A2F93}" srcOrd="2" destOrd="0" parTransId="{914C7BB8-91C7-43F0-914F-F4C4E3D95209}" sibTransId="{35DB14BD-1EAC-4E81-8CE2-A9F462D97613}"/>
    <dgm:cxn modelId="{A2CCA65C-EB47-477E-8FC1-4D7861D0133F}" type="presOf" srcId="{73D14F78-8B95-4D45-ACE6-B3032D8673F7}" destId="{39EDFECE-F30B-4D72-9A2C-91685B83A795}" srcOrd="0" destOrd="0" presId="urn:microsoft.com/office/officeart/2005/8/layout/cycle6"/>
    <dgm:cxn modelId="{801DB9D6-1BFD-4373-BAFF-30DD737797B7}" type="presOf" srcId="{35DB14BD-1EAC-4E81-8CE2-A9F462D97613}" destId="{660EB9EF-47A8-446A-A617-5F1B66A84E9F}" srcOrd="0" destOrd="0" presId="urn:microsoft.com/office/officeart/2005/8/layout/cycle6"/>
    <dgm:cxn modelId="{97C0317A-CA1E-42C0-B200-53AB63C89A78}" type="presOf" srcId="{E2A76A0C-37F1-4A5F-B80F-312A6501451C}" destId="{483ABE76-6E92-49C1-8101-E984C30D1078}" srcOrd="0" destOrd="0" presId="urn:microsoft.com/office/officeart/2005/8/layout/cycle6"/>
    <dgm:cxn modelId="{B8A1ACF1-BC1F-4DB7-83E6-7DA52BF5A9D4}" type="presOf" srcId="{CFFAC7A4-D0FF-467D-B2C9-91CFAF8B1577}" destId="{93653F78-AB7E-4176-B9A1-51DC8E0FB9B4}" srcOrd="0" destOrd="0" presId="urn:microsoft.com/office/officeart/2005/8/layout/cycle6"/>
    <dgm:cxn modelId="{ED13857C-F5ED-4BB6-AA99-96DE7BF6F848}" srcId="{634124F2-666B-4A34-AD11-9F5E379C8D57}" destId="{21A11A1F-0C8A-4A63-BD83-6BEFA8BE4B60}" srcOrd="4" destOrd="0" parTransId="{83F454B3-4290-4695-936D-0A8A951F1256}" sibTransId="{DFEAD117-40C0-425B-B952-C3DB64F8DE1C}"/>
    <dgm:cxn modelId="{EEB78A05-B777-4329-BEC0-87E5032FA64A}" type="presOf" srcId="{8F607C68-005C-4060-8D5D-B3EB9D2C40D8}" destId="{0002ED4A-41BC-4FCF-90D8-9A0299518EAE}" srcOrd="0" destOrd="0" presId="urn:microsoft.com/office/officeart/2005/8/layout/cycle6"/>
    <dgm:cxn modelId="{C58DE720-077E-430B-97F7-9995EA70CE54}" type="presOf" srcId="{431570B3-899F-44B3-957A-7CAD5D1A2309}" destId="{6E1EB5B1-74C4-4B16-AD82-5590EE0F3E13}" srcOrd="0" destOrd="0" presId="urn:microsoft.com/office/officeart/2005/8/layout/cycle6"/>
    <dgm:cxn modelId="{43D5E1F2-2622-47B9-BF0B-17B62DECD87B}" type="presOf" srcId="{A38A3D5E-E627-4460-BA68-CD7F65D9A903}" destId="{BC8B7852-38C9-4EB7-899E-A360AFCE6F18}" srcOrd="0" destOrd="0" presId="urn:microsoft.com/office/officeart/2005/8/layout/cycle6"/>
    <dgm:cxn modelId="{03D37279-F881-4136-8108-00E25B7C7099}" type="presOf" srcId="{D0817DAE-BB84-46AC-8E2F-19527B51E417}" destId="{53196B42-A876-4807-9768-E24AE6E120A0}" srcOrd="0" destOrd="0" presId="urn:microsoft.com/office/officeart/2005/8/layout/cycle6"/>
    <dgm:cxn modelId="{8378AF80-EC63-4AEB-9DC3-6272D6449831}" srcId="{634124F2-666B-4A34-AD11-9F5E379C8D57}" destId="{A38A3D5E-E627-4460-BA68-CD7F65D9A903}" srcOrd="0" destOrd="0" parTransId="{C93FEBF5-C2C3-4CB5-A0E1-19437F52EA6C}" sibTransId="{73D14F78-8B95-4D45-ACE6-B3032D8673F7}"/>
    <dgm:cxn modelId="{93EB38F6-ED1A-4CC3-94DF-2E6C1B572326}" type="presOf" srcId="{A37DAE06-70A4-4703-ADB4-38A391DF6636}" destId="{8D81E093-64A0-40B3-B795-E2C35C925859}" srcOrd="0" destOrd="0" presId="urn:microsoft.com/office/officeart/2005/8/layout/cycle6"/>
    <dgm:cxn modelId="{D6FEB1B6-9C70-4917-9C96-606ACA7064D0}" srcId="{634124F2-666B-4A34-AD11-9F5E379C8D57}" destId="{CFFAC7A4-D0FF-467D-B2C9-91CFAF8B1577}" srcOrd="5" destOrd="0" parTransId="{3783AE2D-2B79-4800-B2BC-31F9566C8AC3}" sibTransId="{8F607C68-005C-4060-8D5D-B3EB9D2C40D8}"/>
    <dgm:cxn modelId="{6A2FD0D4-9E01-4F33-A0A4-8B0B98E4E6E9}" type="presOf" srcId="{F956EA6F-07DD-4D4C-ADB3-C71C899CD22E}" destId="{1536CD31-D0C0-4971-8C98-6CD3982AB598}" srcOrd="0" destOrd="0" presId="urn:microsoft.com/office/officeart/2005/8/layout/cycle6"/>
    <dgm:cxn modelId="{D56B0A59-8B82-48F1-A0AE-A8904A99474E}" srcId="{634124F2-666B-4A34-AD11-9F5E379C8D57}" destId="{9C7D09D8-55CD-43A9-85EA-009C2A40E3EC}" srcOrd="3" destOrd="0" parTransId="{41385A47-203B-47DC-8177-9A221E97C44C}" sibTransId="{F956EA6F-07DD-4D4C-ADB3-C71C899CD22E}"/>
    <dgm:cxn modelId="{343DDE0C-E0FC-4CD3-B8A7-B37567B3A171}" srcId="{634124F2-666B-4A34-AD11-9F5E379C8D57}" destId="{431570B3-899F-44B3-957A-7CAD5D1A2309}" srcOrd="1" destOrd="0" parTransId="{11EE06EF-1631-4679-ACFB-67929CCB5572}" sibTransId="{A37DAE06-70A4-4703-ADB4-38A391DF6636}"/>
    <dgm:cxn modelId="{B2EA4B21-87C2-45F3-9B78-975B233DA752}" type="presParOf" srcId="{295B2FEB-66AE-4CDD-ADF4-BA552D70E773}" destId="{BC8B7852-38C9-4EB7-899E-A360AFCE6F18}" srcOrd="0" destOrd="0" presId="urn:microsoft.com/office/officeart/2005/8/layout/cycle6"/>
    <dgm:cxn modelId="{E2F4C12E-D20A-4C29-AE60-87C055A862C4}" type="presParOf" srcId="{295B2FEB-66AE-4CDD-ADF4-BA552D70E773}" destId="{83189BD7-B700-4D33-AB9F-28EC51458F0B}" srcOrd="1" destOrd="0" presId="urn:microsoft.com/office/officeart/2005/8/layout/cycle6"/>
    <dgm:cxn modelId="{7A335D32-36D9-4878-919E-A2273D32399C}" type="presParOf" srcId="{295B2FEB-66AE-4CDD-ADF4-BA552D70E773}" destId="{39EDFECE-F30B-4D72-9A2C-91685B83A795}" srcOrd="2" destOrd="0" presId="urn:microsoft.com/office/officeart/2005/8/layout/cycle6"/>
    <dgm:cxn modelId="{AFF51F09-EEA6-40C9-AE26-70C89FA2ADA7}" type="presParOf" srcId="{295B2FEB-66AE-4CDD-ADF4-BA552D70E773}" destId="{6E1EB5B1-74C4-4B16-AD82-5590EE0F3E13}" srcOrd="3" destOrd="0" presId="urn:microsoft.com/office/officeart/2005/8/layout/cycle6"/>
    <dgm:cxn modelId="{DF274202-8922-44A2-9D4F-ECFD01A73D50}" type="presParOf" srcId="{295B2FEB-66AE-4CDD-ADF4-BA552D70E773}" destId="{A975AD4F-3899-427A-84EE-6DD33A493394}" srcOrd="4" destOrd="0" presId="urn:microsoft.com/office/officeart/2005/8/layout/cycle6"/>
    <dgm:cxn modelId="{5AF6016B-0A68-463D-B389-D4C6916A4FED}" type="presParOf" srcId="{295B2FEB-66AE-4CDD-ADF4-BA552D70E773}" destId="{8D81E093-64A0-40B3-B795-E2C35C925859}" srcOrd="5" destOrd="0" presId="urn:microsoft.com/office/officeart/2005/8/layout/cycle6"/>
    <dgm:cxn modelId="{B69AF290-816C-4F07-8230-751BD1F1FD94}" type="presParOf" srcId="{295B2FEB-66AE-4CDD-ADF4-BA552D70E773}" destId="{D81F9B7E-4F0B-4A87-8944-D799D6F8F864}" srcOrd="6" destOrd="0" presId="urn:microsoft.com/office/officeart/2005/8/layout/cycle6"/>
    <dgm:cxn modelId="{7B0196FF-D501-47E0-8C8B-D8CBE024B433}" type="presParOf" srcId="{295B2FEB-66AE-4CDD-ADF4-BA552D70E773}" destId="{ADA321DA-C7CF-4D27-9491-3F676AF2BC83}" srcOrd="7" destOrd="0" presId="urn:microsoft.com/office/officeart/2005/8/layout/cycle6"/>
    <dgm:cxn modelId="{42C8BA51-EE33-437D-9E94-AF11F49A1E3D}" type="presParOf" srcId="{295B2FEB-66AE-4CDD-ADF4-BA552D70E773}" destId="{660EB9EF-47A8-446A-A617-5F1B66A84E9F}" srcOrd="8" destOrd="0" presId="urn:microsoft.com/office/officeart/2005/8/layout/cycle6"/>
    <dgm:cxn modelId="{221E46A5-7909-4627-973F-238B134F892D}" type="presParOf" srcId="{295B2FEB-66AE-4CDD-ADF4-BA552D70E773}" destId="{54BC7A1E-C49B-4148-9764-3483BAE42209}" srcOrd="9" destOrd="0" presId="urn:microsoft.com/office/officeart/2005/8/layout/cycle6"/>
    <dgm:cxn modelId="{F397EDF6-5A6A-4141-826B-5680E1F22C3B}" type="presParOf" srcId="{295B2FEB-66AE-4CDD-ADF4-BA552D70E773}" destId="{3F592296-CF4C-48D9-A83E-2C3F9E51F129}" srcOrd="10" destOrd="0" presId="urn:microsoft.com/office/officeart/2005/8/layout/cycle6"/>
    <dgm:cxn modelId="{27C09D32-4EFF-4705-8F65-3C1A6E10886C}" type="presParOf" srcId="{295B2FEB-66AE-4CDD-ADF4-BA552D70E773}" destId="{1536CD31-D0C0-4971-8C98-6CD3982AB598}" srcOrd="11" destOrd="0" presId="urn:microsoft.com/office/officeart/2005/8/layout/cycle6"/>
    <dgm:cxn modelId="{182C8DAC-DCF4-4401-B586-5DD6CE935381}" type="presParOf" srcId="{295B2FEB-66AE-4CDD-ADF4-BA552D70E773}" destId="{0BBE2171-4837-4024-8C7A-9376A62FB187}" srcOrd="12" destOrd="0" presId="urn:microsoft.com/office/officeart/2005/8/layout/cycle6"/>
    <dgm:cxn modelId="{7D1D0327-403C-48EA-9589-2B036D55D134}" type="presParOf" srcId="{295B2FEB-66AE-4CDD-ADF4-BA552D70E773}" destId="{01383AC8-E6D9-4B8D-9596-3674818E427E}" srcOrd="13" destOrd="0" presId="urn:microsoft.com/office/officeart/2005/8/layout/cycle6"/>
    <dgm:cxn modelId="{4161AE82-367C-46BC-AA88-083AB3B5B68B}" type="presParOf" srcId="{295B2FEB-66AE-4CDD-ADF4-BA552D70E773}" destId="{77CE3994-B72A-4E4D-B3E2-3DE289D776BE}" srcOrd="14" destOrd="0" presId="urn:microsoft.com/office/officeart/2005/8/layout/cycle6"/>
    <dgm:cxn modelId="{1943B2FD-4C4D-487B-9455-1FBC0BD002FB}" type="presParOf" srcId="{295B2FEB-66AE-4CDD-ADF4-BA552D70E773}" destId="{93653F78-AB7E-4176-B9A1-51DC8E0FB9B4}" srcOrd="15" destOrd="0" presId="urn:microsoft.com/office/officeart/2005/8/layout/cycle6"/>
    <dgm:cxn modelId="{15CC2B31-2B04-4B5C-9C3B-B555A68BC1DF}" type="presParOf" srcId="{295B2FEB-66AE-4CDD-ADF4-BA552D70E773}" destId="{7123CEF3-334D-4FAB-90EE-51CAD7E7452B}" srcOrd="16" destOrd="0" presId="urn:microsoft.com/office/officeart/2005/8/layout/cycle6"/>
    <dgm:cxn modelId="{FDF8E21F-190C-4AB2-B552-8B492C1A37CA}" type="presParOf" srcId="{295B2FEB-66AE-4CDD-ADF4-BA552D70E773}" destId="{0002ED4A-41BC-4FCF-90D8-9A0299518EAE}" srcOrd="17" destOrd="0" presId="urn:microsoft.com/office/officeart/2005/8/layout/cycle6"/>
    <dgm:cxn modelId="{39BF3519-4595-4AAD-A864-AA99A89E9147}" type="presParOf" srcId="{295B2FEB-66AE-4CDD-ADF4-BA552D70E773}" destId="{53196B42-A876-4807-9768-E24AE6E120A0}" srcOrd="18" destOrd="0" presId="urn:microsoft.com/office/officeart/2005/8/layout/cycle6"/>
    <dgm:cxn modelId="{1CD1F3CD-AC89-4E15-B08F-40CE950DE4CD}" type="presParOf" srcId="{295B2FEB-66AE-4CDD-ADF4-BA552D70E773}" destId="{7889B26C-2794-4447-AFBF-7E3DC0F57EEB}" srcOrd="19" destOrd="0" presId="urn:microsoft.com/office/officeart/2005/8/layout/cycle6"/>
    <dgm:cxn modelId="{4EB07A4E-5F68-4613-A5D4-2D1BE7954B7A}" type="presParOf" srcId="{295B2FEB-66AE-4CDD-ADF4-BA552D70E773}" destId="{483ABE76-6E92-49C1-8101-E984C30D1078}"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A371E7-30BA-4FCA-9FAB-BAF629DDAB3B}"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US"/>
        </a:p>
      </dgm:t>
    </dgm:pt>
    <dgm:pt modelId="{34791DEC-84F9-4501-81B6-42C6D3659528}">
      <dgm:prSet phldrT="[Text]" custT="1"/>
      <dgm:spPr/>
      <dgm:t>
        <a:bodyPr/>
        <a:lstStyle/>
        <a:p>
          <a:r>
            <a:rPr lang="en-US" sz="1100" dirty="0"/>
            <a:t>Level 3</a:t>
          </a:r>
        </a:p>
        <a:p>
          <a:r>
            <a:rPr lang="en-US" sz="1100" dirty="0"/>
            <a:t>OSDE School Support Consultants</a:t>
          </a:r>
        </a:p>
        <a:p>
          <a:r>
            <a:rPr lang="en-US" sz="1100" dirty="0"/>
            <a:t>New  Prin./Supt. </a:t>
          </a:r>
        </a:p>
        <a:p>
          <a:r>
            <a:rPr lang="en-US" sz="1100" dirty="0"/>
            <a:t>SIG Schools </a:t>
          </a:r>
        </a:p>
      </dgm:t>
    </dgm:pt>
    <dgm:pt modelId="{349AAE0B-CD9F-4B6B-86CD-D55ACC8ADA2D}" type="parTrans" cxnId="{C39B8518-9449-44F2-990D-05AC43CA94E3}">
      <dgm:prSet/>
      <dgm:spPr/>
      <dgm:t>
        <a:bodyPr/>
        <a:lstStyle/>
        <a:p>
          <a:endParaRPr lang="en-US"/>
        </a:p>
      </dgm:t>
    </dgm:pt>
    <dgm:pt modelId="{0233018D-6926-4847-99F9-E0C24A083F07}" type="sibTrans" cxnId="{C39B8518-9449-44F2-990D-05AC43CA94E3}">
      <dgm:prSet/>
      <dgm:spPr/>
      <dgm:t>
        <a:bodyPr/>
        <a:lstStyle/>
        <a:p>
          <a:endParaRPr lang="en-US"/>
        </a:p>
      </dgm:t>
    </dgm:pt>
    <dgm:pt modelId="{A61DFDB4-6046-4DF9-BDE7-4C840204A1FD}">
      <dgm:prSet phldrT="[Text]" custT="1"/>
      <dgm:spPr/>
      <dgm:t>
        <a:bodyPr/>
        <a:lstStyle/>
        <a:p>
          <a:r>
            <a:rPr lang="en-US" sz="1600" dirty="0"/>
            <a:t>Level 2</a:t>
          </a:r>
        </a:p>
        <a:p>
          <a:r>
            <a:rPr lang="en-US" sz="1100" dirty="0"/>
            <a:t>Consult w/ an Emphasized </a:t>
          </a:r>
          <a:r>
            <a:rPr lang="en-US" sz="1600" dirty="0"/>
            <a:t>Area</a:t>
          </a:r>
        </a:p>
      </dgm:t>
    </dgm:pt>
    <dgm:pt modelId="{7692CDB2-CA9B-4026-8024-D344FA45F81C}" type="parTrans" cxnId="{70E30B75-9838-4890-95CA-8F3CE6F8F840}">
      <dgm:prSet/>
      <dgm:spPr/>
      <dgm:t>
        <a:bodyPr/>
        <a:lstStyle/>
        <a:p>
          <a:endParaRPr lang="en-US"/>
        </a:p>
      </dgm:t>
    </dgm:pt>
    <dgm:pt modelId="{EB3AFB92-8B45-4B4F-809E-1F8DC2CB5D12}" type="sibTrans" cxnId="{70E30B75-9838-4890-95CA-8F3CE6F8F840}">
      <dgm:prSet/>
      <dgm:spPr/>
      <dgm:t>
        <a:bodyPr/>
        <a:lstStyle/>
        <a:p>
          <a:endParaRPr lang="en-US"/>
        </a:p>
      </dgm:t>
    </dgm:pt>
    <dgm:pt modelId="{55FBBD70-9A80-4136-BDBB-309858982A3F}">
      <dgm:prSet phldrT="[Text]"/>
      <dgm:spPr/>
      <dgm:t>
        <a:bodyPr/>
        <a:lstStyle/>
        <a:p>
          <a:r>
            <a:rPr lang="en-US" dirty="0"/>
            <a:t>Level 1</a:t>
          </a:r>
        </a:p>
        <a:p>
          <a:r>
            <a:rPr lang="en-US" dirty="0"/>
            <a:t>School Specialists </a:t>
          </a:r>
        </a:p>
        <a:p>
          <a:r>
            <a:rPr lang="en-US" dirty="0"/>
            <a:t>40 Sites</a:t>
          </a:r>
        </a:p>
      </dgm:t>
    </dgm:pt>
    <dgm:pt modelId="{38D6B027-8B36-4964-AFD2-D035A896ADB2}" type="parTrans" cxnId="{6D7D67F3-7A56-45B7-9815-A1DBABD0B0EC}">
      <dgm:prSet/>
      <dgm:spPr/>
      <dgm:t>
        <a:bodyPr/>
        <a:lstStyle/>
        <a:p>
          <a:endParaRPr lang="en-US"/>
        </a:p>
      </dgm:t>
    </dgm:pt>
    <dgm:pt modelId="{3C21DF77-64A5-4BD1-99DF-1A238C6C4E91}" type="sibTrans" cxnId="{6D7D67F3-7A56-45B7-9815-A1DBABD0B0EC}">
      <dgm:prSet/>
      <dgm:spPr/>
      <dgm:t>
        <a:bodyPr/>
        <a:lstStyle/>
        <a:p>
          <a:endParaRPr lang="en-US"/>
        </a:p>
      </dgm:t>
    </dgm:pt>
    <dgm:pt modelId="{4705DA4C-2363-4EE7-A7C0-7930752F883D}">
      <dgm:prSet phldrT="[Text]" custT="1"/>
      <dgm:spPr/>
      <dgm:t>
        <a:bodyPr/>
        <a:lstStyle/>
        <a:p>
          <a:r>
            <a:rPr lang="en-US" sz="1600" dirty="0"/>
            <a:t>Level 4</a:t>
          </a:r>
        </a:p>
        <a:p>
          <a:r>
            <a:rPr lang="en-US" sz="1600" dirty="0"/>
            <a:t>OSDE Network </a:t>
          </a:r>
        </a:p>
      </dgm:t>
    </dgm:pt>
    <dgm:pt modelId="{5586BA88-A84F-44EB-9CE5-AEDD3DDA9B3D}" type="sibTrans" cxnId="{4478A891-B208-4829-A4AA-1A384EF846AD}">
      <dgm:prSet/>
      <dgm:spPr/>
      <dgm:t>
        <a:bodyPr/>
        <a:lstStyle/>
        <a:p>
          <a:endParaRPr lang="en-US"/>
        </a:p>
      </dgm:t>
    </dgm:pt>
    <dgm:pt modelId="{16E5F66D-5920-4112-9BBB-EB022BBC637B}" type="parTrans" cxnId="{4478A891-B208-4829-A4AA-1A384EF846AD}">
      <dgm:prSet/>
      <dgm:spPr/>
      <dgm:t>
        <a:bodyPr/>
        <a:lstStyle/>
        <a:p>
          <a:endParaRPr lang="en-US"/>
        </a:p>
      </dgm:t>
    </dgm:pt>
    <dgm:pt modelId="{24EE47F5-A232-47E5-9ACE-5659F9DEAA57}" type="pres">
      <dgm:prSet presAssocID="{F2A371E7-30BA-4FCA-9FAB-BAF629DDAB3B}" presName="Name0" presStyleCnt="0">
        <dgm:presLayoutVars>
          <dgm:chMax val="7"/>
          <dgm:resizeHandles val="exact"/>
        </dgm:presLayoutVars>
      </dgm:prSet>
      <dgm:spPr/>
      <dgm:t>
        <a:bodyPr/>
        <a:lstStyle/>
        <a:p>
          <a:endParaRPr lang="en-US"/>
        </a:p>
      </dgm:t>
    </dgm:pt>
    <dgm:pt modelId="{32569F5C-C4EA-4B8A-8FB8-BCE834F13A46}" type="pres">
      <dgm:prSet presAssocID="{F2A371E7-30BA-4FCA-9FAB-BAF629DDAB3B}" presName="comp1" presStyleCnt="0"/>
      <dgm:spPr/>
      <dgm:t>
        <a:bodyPr/>
        <a:lstStyle/>
        <a:p>
          <a:endParaRPr lang="en-US"/>
        </a:p>
      </dgm:t>
    </dgm:pt>
    <dgm:pt modelId="{76DDBCA1-54A1-4FDB-9337-D190F3C62D4B}" type="pres">
      <dgm:prSet presAssocID="{F2A371E7-30BA-4FCA-9FAB-BAF629DDAB3B}" presName="circle1" presStyleLbl="node1" presStyleIdx="0" presStyleCnt="4" custScaleX="124071"/>
      <dgm:spPr/>
      <dgm:t>
        <a:bodyPr/>
        <a:lstStyle/>
        <a:p>
          <a:endParaRPr lang="en-US"/>
        </a:p>
      </dgm:t>
    </dgm:pt>
    <dgm:pt modelId="{96480BD9-F514-4EBF-8C28-45442C49F2C3}" type="pres">
      <dgm:prSet presAssocID="{F2A371E7-30BA-4FCA-9FAB-BAF629DDAB3B}" presName="c1text" presStyleLbl="node1" presStyleIdx="0" presStyleCnt="4">
        <dgm:presLayoutVars>
          <dgm:bulletEnabled val="1"/>
        </dgm:presLayoutVars>
      </dgm:prSet>
      <dgm:spPr/>
      <dgm:t>
        <a:bodyPr/>
        <a:lstStyle/>
        <a:p>
          <a:endParaRPr lang="en-US"/>
        </a:p>
      </dgm:t>
    </dgm:pt>
    <dgm:pt modelId="{6170BE63-436B-4665-9DB0-B3F5B81018D7}" type="pres">
      <dgm:prSet presAssocID="{F2A371E7-30BA-4FCA-9FAB-BAF629DDAB3B}" presName="comp2" presStyleCnt="0"/>
      <dgm:spPr/>
      <dgm:t>
        <a:bodyPr/>
        <a:lstStyle/>
        <a:p>
          <a:endParaRPr lang="en-US"/>
        </a:p>
      </dgm:t>
    </dgm:pt>
    <dgm:pt modelId="{5FB58621-ED5D-44F1-A9A8-F25A1CFA3991}" type="pres">
      <dgm:prSet presAssocID="{F2A371E7-30BA-4FCA-9FAB-BAF629DDAB3B}" presName="circle2" presStyleLbl="node1" presStyleIdx="1" presStyleCnt="4" custScaleY="100693" custLinFactNeighborX="3038" custLinFactNeighborY="-173"/>
      <dgm:spPr/>
      <dgm:t>
        <a:bodyPr/>
        <a:lstStyle/>
        <a:p>
          <a:endParaRPr lang="en-US"/>
        </a:p>
      </dgm:t>
    </dgm:pt>
    <dgm:pt modelId="{BC48AFD8-1DD0-4925-9744-AE1D17393A68}" type="pres">
      <dgm:prSet presAssocID="{F2A371E7-30BA-4FCA-9FAB-BAF629DDAB3B}" presName="c2text" presStyleLbl="node1" presStyleIdx="1" presStyleCnt="4">
        <dgm:presLayoutVars>
          <dgm:bulletEnabled val="1"/>
        </dgm:presLayoutVars>
      </dgm:prSet>
      <dgm:spPr/>
      <dgm:t>
        <a:bodyPr/>
        <a:lstStyle/>
        <a:p>
          <a:endParaRPr lang="en-US"/>
        </a:p>
      </dgm:t>
    </dgm:pt>
    <dgm:pt modelId="{6E1C5EA6-D748-4EC6-BA8E-317087097168}" type="pres">
      <dgm:prSet presAssocID="{F2A371E7-30BA-4FCA-9FAB-BAF629DDAB3B}" presName="comp3" presStyleCnt="0"/>
      <dgm:spPr/>
      <dgm:t>
        <a:bodyPr/>
        <a:lstStyle/>
        <a:p>
          <a:endParaRPr lang="en-US"/>
        </a:p>
      </dgm:t>
    </dgm:pt>
    <dgm:pt modelId="{23CDB84E-72E6-4622-A7E4-4E5A65EF67B5}" type="pres">
      <dgm:prSet presAssocID="{F2A371E7-30BA-4FCA-9FAB-BAF629DDAB3B}" presName="circle3" presStyleLbl="node1" presStyleIdx="2" presStyleCnt="4" custScaleY="87973"/>
      <dgm:spPr/>
      <dgm:t>
        <a:bodyPr/>
        <a:lstStyle/>
        <a:p>
          <a:endParaRPr lang="en-US"/>
        </a:p>
      </dgm:t>
    </dgm:pt>
    <dgm:pt modelId="{9044C1ED-569A-4829-BD10-1E2A121DA6B5}" type="pres">
      <dgm:prSet presAssocID="{F2A371E7-30BA-4FCA-9FAB-BAF629DDAB3B}" presName="c3text" presStyleLbl="node1" presStyleIdx="2" presStyleCnt="4">
        <dgm:presLayoutVars>
          <dgm:bulletEnabled val="1"/>
        </dgm:presLayoutVars>
      </dgm:prSet>
      <dgm:spPr/>
      <dgm:t>
        <a:bodyPr/>
        <a:lstStyle/>
        <a:p>
          <a:endParaRPr lang="en-US"/>
        </a:p>
      </dgm:t>
    </dgm:pt>
    <dgm:pt modelId="{407DF2E7-03EC-48C2-8C7C-E0995DA6F5BC}" type="pres">
      <dgm:prSet presAssocID="{F2A371E7-30BA-4FCA-9FAB-BAF629DDAB3B}" presName="comp4" presStyleCnt="0"/>
      <dgm:spPr/>
      <dgm:t>
        <a:bodyPr/>
        <a:lstStyle/>
        <a:p>
          <a:endParaRPr lang="en-US"/>
        </a:p>
      </dgm:t>
    </dgm:pt>
    <dgm:pt modelId="{47017517-AA5B-4F65-A2AA-D0410924A92F}" type="pres">
      <dgm:prSet presAssocID="{F2A371E7-30BA-4FCA-9FAB-BAF629DDAB3B}" presName="circle4" presStyleLbl="node1" presStyleIdx="3" presStyleCnt="4" custScaleY="90108"/>
      <dgm:spPr/>
      <dgm:t>
        <a:bodyPr/>
        <a:lstStyle/>
        <a:p>
          <a:endParaRPr lang="en-US"/>
        </a:p>
      </dgm:t>
    </dgm:pt>
    <dgm:pt modelId="{ABB00BB3-B5F3-4656-9432-45F943FB0357}" type="pres">
      <dgm:prSet presAssocID="{F2A371E7-30BA-4FCA-9FAB-BAF629DDAB3B}" presName="c4text" presStyleLbl="node1" presStyleIdx="3" presStyleCnt="4">
        <dgm:presLayoutVars>
          <dgm:bulletEnabled val="1"/>
        </dgm:presLayoutVars>
      </dgm:prSet>
      <dgm:spPr/>
      <dgm:t>
        <a:bodyPr/>
        <a:lstStyle/>
        <a:p>
          <a:endParaRPr lang="en-US"/>
        </a:p>
      </dgm:t>
    </dgm:pt>
  </dgm:ptLst>
  <dgm:cxnLst>
    <dgm:cxn modelId="{287F7F43-1007-4C43-A480-43C533CF5FCA}" type="presOf" srcId="{34791DEC-84F9-4501-81B6-42C6D3659528}" destId="{5FB58621-ED5D-44F1-A9A8-F25A1CFA3991}" srcOrd="0" destOrd="0" presId="urn:microsoft.com/office/officeart/2005/8/layout/venn2"/>
    <dgm:cxn modelId="{DE4FD5A9-9DB7-43A7-AA36-1F4E3FB848DA}" type="presOf" srcId="{34791DEC-84F9-4501-81B6-42C6D3659528}" destId="{BC48AFD8-1DD0-4925-9744-AE1D17393A68}" srcOrd="1" destOrd="0" presId="urn:microsoft.com/office/officeart/2005/8/layout/venn2"/>
    <dgm:cxn modelId="{4478A891-B208-4829-A4AA-1A384EF846AD}" srcId="{F2A371E7-30BA-4FCA-9FAB-BAF629DDAB3B}" destId="{4705DA4C-2363-4EE7-A7C0-7930752F883D}" srcOrd="0" destOrd="0" parTransId="{16E5F66D-5920-4112-9BBB-EB022BBC637B}" sibTransId="{5586BA88-A84F-44EB-9CE5-AEDD3DDA9B3D}"/>
    <dgm:cxn modelId="{DDA0E1FE-F956-48A8-8A11-02EC3A5BD801}" type="presOf" srcId="{55FBBD70-9A80-4136-BDBB-309858982A3F}" destId="{47017517-AA5B-4F65-A2AA-D0410924A92F}" srcOrd="0" destOrd="0" presId="urn:microsoft.com/office/officeart/2005/8/layout/venn2"/>
    <dgm:cxn modelId="{6D7D67F3-7A56-45B7-9815-A1DBABD0B0EC}" srcId="{F2A371E7-30BA-4FCA-9FAB-BAF629DDAB3B}" destId="{55FBBD70-9A80-4136-BDBB-309858982A3F}" srcOrd="3" destOrd="0" parTransId="{38D6B027-8B36-4964-AFD2-D035A896ADB2}" sibTransId="{3C21DF77-64A5-4BD1-99DF-1A238C6C4E91}"/>
    <dgm:cxn modelId="{B3FC3272-BED9-4BF2-9BAB-63A27DABB4C7}" type="presOf" srcId="{4705DA4C-2363-4EE7-A7C0-7930752F883D}" destId="{96480BD9-F514-4EBF-8C28-45442C49F2C3}" srcOrd="1" destOrd="0" presId="urn:microsoft.com/office/officeart/2005/8/layout/venn2"/>
    <dgm:cxn modelId="{98ECDEB1-5AD4-4F4D-BDFE-7F812C929259}" type="presOf" srcId="{A61DFDB4-6046-4DF9-BDE7-4C840204A1FD}" destId="{23CDB84E-72E6-4622-A7E4-4E5A65EF67B5}" srcOrd="0" destOrd="0" presId="urn:microsoft.com/office/officeart/2005/8/layout/venn2"/>
    <dgm:cxn modelId="{70E30B75-9838-4890-95CA-8F3CE6F8F840}" srcId="{F2A371E7-30BA-4FCA-9FAB-BAF629DDAB3B}" destId="{A61DFDB4-6046-4DF9-BDE7-4C840204A1FD}" srcOrd="2" destOrd="0" parTransId="{7692CDB2-CA9B-4026-8024-D344FA45F81C}" sibTransId="{EB3AFB92-8B45-4B4F-809E-1F8DC2CB5D12}"/>
    <dgm:cxn modelId="{C39B8518-9449-44F2-990D-05AC43CA94E3}" srcId="{F2A371E7-30BA-4FCA-9FAB-BAF629DDAB3B}" destId="{34791DEC-84F9-4501-81B6-42C6D3659528}" srcOrd="1" destOrd="0" parTransId="{349AAE0B-CD9F-4B6B-86CD-D55ACC8ADA2D}" sibTransId="{0233018D-6926-4847-99F9-E0C24A083F07}"/>
    <dgm:cxn modelId="{245AEC01-326E-46AD-9B8F-D802653A2FF7}" type="presOf" srcId="{A61DFDB4-6046-4DF9-BDE7-4C840204A1FD}" destId="{9044C1ED-569A-4829-BD10-1E2A121DA6B5}" srcOrd="1" destOrd="0" presId="urn:microsoft.com/office/officeart/2005/8/layout/venn2"/>
    <dgm:cxn modelId="{3BD1894C-FB97-44C5-84C5-7A806C928750}" type="presOf" srcId="{F2A371E7-30BA-4FCA-9FAB-BAF629DDAB3B}" destId="{24EE47F5-A232-47E5-9ACE-5659F9DEAA57}" srcOrd="0" destOrd="0" presId="urn:microsoft.com/office/officeart/2005/8/layout/venn2"/>
    <dgm:cxn modelId="{3B494FF8-1F20-45BA-B622-9E7926DA7475}" type="presOf" srcId="{4705DA4C-2363-4EE7-A7C0-7930752F883D}" destId="{76DDBCA1-54A1-4FDB-9337-D190F3C62D4B}" srcOrd="0" destOrd="0" presId="urn:microsoft.com/office/officeart/2005/8/layout/venn2"/>
    <dgm:cxn modelId="{96AA03B2-8FDE-4BC5-A97C-BE18AB29D2B5}" type="presOf" srcId="{55FBBD70-9A80-4136-BDBB-309858982A3F}" destId="{ABB00BB3-B5F3-4656-9432-45F943FB0357}" srcOrd="1" destOrd="0" presId="urn:microsoft.com/office/officeart/2005/8/layout/venn2"/>
    <dgm:cxn modelId="{40193DB9-2722-4A6A-807D-4F2838F67C45}" type="presParOf" srcId="{24EE47F5-A232-47E5-9ACE-5659F9DEAA57}" destId="{32569F5C-C4EA-4B8A-8FB8-BCE834F13A46}" srcOrd="0" destOrd="0" presId="urn:microsoft.com/office/officeart/2005/8/layout/venn2"/>
    <dgm:cxn modelId="{F255C2D7-9986-4FFD-8EB9-F7542C36E4F7}" type="presParOf" srcId="{32569F5C-C4EA-4B8A-8FB8-BCE834F13A46}" destId="{76DDBCA1-54A1-4FDB-9337-D190F3C62D4B}" srcOrd="0" destOrd="0" presId="urn:microsoft.com/office/officeart/2005/8/layout/venn2"/>
    <dgm:cxn modelId="{2078055A-E699-4EF2-B411-83DE073EBBF1}" type="presParOf" srcId="{32569F5C-C4EA-4B8A-8FB8-BCE834F13A46}" destId="{96480BD9-F514-4EBF-8C28-45442C49F2C3}" srcOrd="1" destOrd="0" presId="urn:microsoft.com/office/officeart/2005/8/layout/venn2"/>
    <dgm:cxn modelId="{65E64009-DE5F-4B63-AFDB-8557BF9CD1F1}" type="presParOf" srcId="{24EE47F5-A232-47E5-9ACE-5659F9DEAA57}" destId="{6170BE63-436B-4665-9DB0-B3F5B81018D7}" srcOrd="1" destOrd="0" presId="urn:microsoft.com/office/officeart/2005/8/layout/venn2"/>
    <dgm:cxn modelId="{81F0A172-BF1A-4CEC-9B6A-E7DC6E9839A5}" type="presParOf" srcId="{6170BE63-436B-4665-9DB0-B3F5B81018D7}" destId="{5FB58621-ED5D-44F1-A9A8-F25A1CFA3991}" srcOrd="0" destOrd="0" presId="urn:microsoft.com/office/officeart/2005/8/layout/venn2"/>
    <dgm:cxn modelId="{A5BB4CAA-11AC-4B6F-8B49-A198487138FB}" type="presParOf" srcId="{6170BE63-436B-4665-9DB0-B3F5B81018D7}" destId="{BC48AFD8-1DD0-4925-9744-AE1D17393A68}" srcOrd="1" destOrd="0" presId="urn:microsoft.com/office/officeart/2005/8/layout/venn2"/>
    <dgm:cxn modelId="{1D7624A5-B8A9-4B98-9EE7-05C365F76976}" type="presParOf" srcId="{24EE47F5-A232-47E5-9ACE-5659F9DEAA57}" destId="{6E1C5EA6-D748-4EC6-BA8E-317087097168}" srcOrd="2" destOrd="0" presId="urn:microsoft.com/office/officeart/2005/8/layout/venn2"/>
    <dgm:cxn modelId="{E03A7D85-4509-4B2E-BEB7-6A8877BDAAD7}" type="presParOf" srcId="{6E1C5EA6-D748-4EC6-BA8E-317087097168}" destId="{23CDB84E-72E6-4622-A7E4-4E5A65EF67B5}" srcOrd="0" destOrd="0" presId="urn:microsoft.com/office/officeart/2005/8/layout/venn2"/>
    <dgm:cxn modelId="{954F9842-55A5-47AD-8FE6-CB43FC11A139}" type="presParOf" srcId="{6E1C5EA6-D748-4EC6-BA8E-317087097168}" destId="{9044C1ED-569A-4829-BD10-1E2A121DA6B5}" srcOrd="1" destOrd="0" presId="urn:microsoft.com/office/officeart/2005/8/layout/venn2"/>
    <dgm:cxn modelId="{F14DB184-4729-4A4F-911F-B677D8BD4556}" type="presParOf" srcId="{24EE47F5-A232-47E5-9ACE-5659F9DEAA57}" destId="{407DF2E7-03EC-48C2-8C7C-E0995DA6F5BC}" srcOrd="3" destOrd="0" presId="urn:microsoft.com/office/officeart/2005/8/layout/venn2"/>
    <dgm:cxn modelId="{2AB06CA3-48BC-45DE-9ECD-003891084AA8}" type="presParOf" srcId="{407DF2E7-03EC-48C2-8C7C-E0995DA6F5BC}" destId="{47017517-AA5B-4F65-A2AA-D0410924A92F}" srcOrd="0" destOrd="0" presId="urn:microsoft.com/office/officeart/2005/8/layout/venn2"/>
    <dgm:cxn modelId="{2C2370C5-63EB-46C6-90E8-B67470A5E885}" type="presParOf" srcId="{407DF2E7-03EC-48C2-8C7C-E0995DA6F5BC}" destId="{ABB00BB3-B5F3-4656-9432-45F943FB0357}"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B7852-38C9-4EB7-899E-A360AFCE6F18}">
      <dsp:nvSpPr>
        <dsp:cNvPr id="0" name=""/>
        <dsp:cNvSpPr/>
      </dsp:nvSpPr>
      <dsp:spPr>
        <a:xfrm>
          <a:off x="2491382" y="-65416"/>
          <a:ext cx="1113234" cy="985575"/>
        </a:xfrm>
        <a:prstGeom prst="roundRect">
          <a:avLst/>
        </a:prstGeom>
        <a:solidFill>
          <a:srgbClr val="FF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Nick    Clayton</a:t>
          </a:r>
        </a:p>
      </dsp:txBody>
      <dsp:txXfrm>
        <a:off x="2539494" y="-17304"/>
        <a:ext cx="1017010" cy="889351"/>
      </dsp:txXfrm>
    </dsp:sp>
    <dsp:sp modelId="{39EDFECE-F30B-4D72-9A2C-91685B83A795}">
      <dsp:nvSpPr>
        <dsp:cNvPr id="0" name=""/>
        <dsp:cNvSpPr/>
      </dsp:nvSpPr>
      <dsp:spPr>
        <a:xfrm>
          <a:off x="1139549" y="464865"/>
          <a:ext cx="4132098" cy="4132098"/>
        </a:xfrm>
        <a:custGeom>
          <a:avLst/>
          <a:gdLst/>
          <a:ahLst/>
          <a:cxnLst/>
          <a:rect l="0" t="0" r="0" b="0"/>
          <a:pathLst>
            <a:path>
              <a:moveTo>
                <a:pt x="2473529" y="40581"/>
              </a:moveTo>
              <a:arcTo wR="2066049" hR="2066049" stAng="16882490" swAng="141748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1EB5B1-74C4-4B16-AD82-5590EE0F3E13}">
      <dsp:nvSpPr>
        <dsp:cNvPr id="0" name=""/>
        <dsp:cNvSpPr/>
      </dsp:nvSpPr>
      <dsp:spPr>
        <a:xfrm>
          <a:off x="4189809" y="843460"/>
          <a:ext cx="1113234" cy="723602"/>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Stephanie Schutt</a:t>
          </a:r>
        </a:p>
      </dsp:txBody>
      <dsp:txXfrm>
        <a:off x="4225132" y="878783"/>
        <a:ext cx="1042588" cy="652956"/>
      </dsp:txXfrm>
    </dsp:sp>
    <dsp:sp modelId="{8D81E093-64A0-40B3-B795-E2C35C925859}">
      <dsp:nvSpPr>
        <dsp:cNvPr id="0" name=""/>
        <dsp:cNvSpPr/>
      </dsp:nvSpPr>
      <dsp:spPr>
        <a:xfrm>
          <a:off x="992914" y="291375"/>
          <a:ext cx="4132098" cy="4132098"/>
        </a:xfrm>
        <a:custGeom>
          <a:avLst/>
          <a:gdLst/>
          <a:ahLst/>
          <a:cxnLst/>
          <a:rect l="0" t="0" r="0" b="0"/>
          <a:pathLst>
            <a:path>
              <a:moveTo>
                <a:pt x="3978879" y="1285253"/>
              </a:moveTo>
              <a:arcTo wR="2066049" hR="2066049" stAng="20267716" swAng="170515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1F9B7E-4F0B-4A87-8944-D799D6F8F864}">
      <dsp:nvSpPr>
        <dsp:cNvPr id="0" name=""/>
        <dsp:cNvSpPr/>
      </dsp:nvSpPr>
      <dsp:spPr>
        <a:xfrm>
          <a:off x="4505632" y="2591358"/>
          <a:ext cx="1113234" cy="723602"/>
        </a:xfrm>
        <a:prstGeom prst="roundRect">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Jan              Foreman</a:t>
          </a:r>
          <a:endParaRPr lang="en-US" sz="1300" kern="1200" dirty="0">
            <a:solidFill>
              <a:schemeClr val="tx1"/>
            </a:solidFill>
          </a:endParaRPr>
        </a:p>
      </dsp:txBody>
      <dsp:txXfrm>
        <a:off x="4540955" y="2626681"/>
        <a:ext cx="1042588" cy="652956"/>
      </dsp:txXfrm>
    </dsp:sp>
    <dsp:sp modelId="{660EB9EF-47A8-446A-A617-5F1B66A84E9F}">
      <dsp:nvSpPr>
        <dsp:cNvPr id="0" name=""/>
        <dsp:cNvSpPr/>
      </dsp:nvSpPr>
      <dsp:spPr>
        <a:xfrm>
          <a:off x="981950" y="427370"/>
          <a:ext cx="4132098" cy="4132098"/>
        </a:xfrm>
        <a:custGeom>
          <a:avLst/>
          <a:gdLst/>
          <a:ahLst/>
          <a:cxnLst/>
          <a:rect l="0" t="0" r="0" b="0"/>
          <a:pathLst>
            <a:path>
              <a:moveTo>
                <a:pt x="3958430" y="2895177"/>
              </a:moveTo>
              <a:arcTo wR="2066049" hR="2066049" stAng="1419609" swAng="135900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4BC7A1E-C49B-4148-9764-3483BAE42209}">
      <dsp:nvSpPr>
        <dsp:cNvPr id="0" name=""/>
        <dsp:cNvSpPr/>
      </dsp:nvSpPr>
      <dsp:spPr>
        <a:xfrm>
          <a:off x="3387808" y="3993065"/>
          <a:ext cx="1113234" cy="723602"/>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Tina              Spence</a:t>
          </a:r>
          <a:endParaRPr lang="en-US" sz="1300" kern="1200" dirty="0">
            <a:solidFill>
              <a:schemeClr val="tx1"/>
            </a:solidFill>
          </a:endParaRPr>
        </a:p>
      </dsp:txBody>
      <dsp:txXfrm>
        <a:off x="3423131" y="4028388"/>
        <a:ext cx="1042588" cy="652956"/>
      </dsp:txXfrm>
    </dsp:sp>
    <dsp:sp modelId="{1536CD31-D0C0-4971-8C98-6CD3982AB598}">
      <dsp:nvSpPr>
        <dsp:cNvPr id="0" name=""/>
        <dsp:cNvSpPr/>
      </dsp:nvSpPr>
      <dsp:spPr>
        <a:xfrm>
          <a:off x="981950" y="427370"/>
          <a:ext cx="4132098" cy="4132098"/>
        </a:xfrm>
        <a:custGeom>
          <a:avLst/>
          <a:gdLst/>
          <a:ahLst/>
          <a:cxnLst/>
          <a:rect l="0" t="0" r="0" b="0"/>
          <a:pathLst>
            <a:path>
              <a:moveTo>
                <a:pt x="2399152" y="4105069"/>
              </a:moveTo>
              <a:arcTo wR="2066049" hR="2066049" stAng="4843313" swAng="111337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BBE2171-4837-4024-8C7A-9376A62FB187}">
      <dsp:nvSpPr>
        <dsp:cNvPr id="0" name=""/>
        <dsp:cNvSpPr/>
      </dsp:nvSpPr>
      <dsp:spPr>
        <a:xfrm>
          <a:off x="1594957" y="3993065"/>
          <a:ext cx="1113234" cy="723602"/>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VaRhea Owens-Hopkins</a:t>
          </a:r>
          <a:endParaRPr lang="en-US" sz="1300" kern="1200" dirty="0">
            <a:solidFill>
              <a:schemeClr val="tx1"/>
            </a:solidFill>
          </a:endParaRPr>
        </a:p>
      </dsp:txBody>
      <dsp:txXfrm>
        <a:off x="1630280" y="4028388"/>
        <a:ext cx="1042588" cy="652956"/>
      </dsp:txXfrm>
    </dsp:sp>
    <dsp:sp modelId="{77CE3994-B72A-4E4D-B3E2-3DE289D776BE}">
      <dsp:nvSpPr>
        <dsp:cNvPr id="0" name=""/>
        <dsp:cNvSpPr/>
      </dsp:nvSpPr>
      <dsp:spPr>
        <a:xfrm>
          <a:off x="981950" y="427370"/>
          <a:ext cx="4132098" cy="4132098"/>
        </a:xfrm>
        <a:custGeom>
          <a:avLst/>
          <a:gdLst/>
          <a:ahLst/>
          <a:cxnLst/>
          <a:rect l="0" t="0" r="0" b="0"/>
          <a:pathLst>
            <a:path>
              <a:moveTo>
                <a:pt x="638918" y="3559989"/>
              </a:moveTo>
              <a:arcTo wR="2066049" hR="2066049" stAng="8021388" swAng="135900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653F78-AB7E-4176-B9A1-51DC8E0FB9B4}">
      <dsp:nvSpPr>
        <dsp:cNvPr id="0" name=""/>
        <dsp:cNvSpPr/>
      </dsp:nvSpPr>
      <dsp:spPr>
        <a:xfrm>
          <a:off x="477133" y="2591358"/>
          <a:ext cx="1113234" cy="723602"/>
        </a:xfrm>
        <a:prstGeom prst="roundRect">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rPr>
            <a:t>Janel                  Cypert</a:t>
          </a:r>
          <a:endParaRPr lang="en-US" sz="1300" kern="1200" dirty="0">
            <a:solidFill>
              <a:schemeClr val="bg1"/>
            </a:solidFill>
          </a:endParaRPr>
        </a:p>
      </dsp:txBody>
      <dsp:txXfrm>
        <a:off x="512456" y="2626681"/>
        <a:ext cx="1042588" cy="652956"/>
      </dsp:txXfrm>
    </dsp:sp>
    <dsp:sp modelId="{0002ED4A-41BC-4FCF-90D8-9A0299518EAE}">
      <dsp:nvSpPr>
        <dsp:cNvPr id="0" name=""/>
        <dsp:cNvSpPr/>
      </dsp:nvSpPr>
      <dsp:spPr>
        <a:xfrm>
          <a:off x="981950" y="427370"/>
          <a:ext cx="4132098" cy="4132098"/>
        </a:xfrm>
        <a:custGeom>
          <a:avLst/>
          <a:gdLst/>
          <a:ahLst/>
          <a:cxnLst/>
          <a:rect l="0" t="0" r="0" b="0"/>
          <a:pathLst>
            <a:path>
              <a:moveTo>
                <a:pt x="1852" y="2153527"/>
              </a:moveTo>
              <a:arcTo wR="2066049" hR="2066049" stAng="10654399" swAng="172653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196B42-A876-4807-9768-E24AE6E120A0}">
      <dsp:nvSpPr>
        <dsp:cNvPr id="0" name=""/>
        <dsp:cNvSpPr/>
      </dsp:nvSpPr>
      <dsp:spPr>
        <a:xfrm>
          <a:off x="876080" y="843458"/>
          <a:ext cx="1113234" cy="723602"/>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Deborah Cornelison</a:t>
          </a:r>
          <a:endParaRPr lang="en-US" sz="1300" kern="1200" dirty="0">
            <a:solidFill>
              <a:schemeClr val="tx1"/>
            </a:solidFill>
          </a:endParaRPr>
        </a:p>
      </dsp:txBody>
      <dsp:txXfrm>
        <a:off x="911403" y="878781"/>
        <a:ext cx="1042588" cy="652956"/>
      </dsp:txXfrm>
    </dsp:sp>
    <dsp:sp modelId="{483ABE76-6E92-49C1-8101-E984C30D1078}">
      <dsp:nvSpPr>
        <dsp:cNvPr id="0" name=""/>
        <dsp:cNvSpPr/>
      </dsp:nvSpPr>
      <dsp:spPr>
        <a:xfrm>
          <a:off x="981950" y="427370"/>
          <a:ext cx="4132098" cy="4132098"/>
        </a:xfrm>
        <a:custGeom>
          <a:avLst/>
          <a:gdLst/>
          <a:ahLst/>
          <a:cxnLst/>
          <a:rect l="0" t="0" r="0" b="0"/>
          <a:pathLst>
            <a:path>
              <a:moveTo>
                <a:pt x="828720" y="411487"/>
              </a:moveTo>
              <a:arcTo wR="2066049" hR="2066049" stAng="13992588" swAng="125690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DBCA1-54A1-4FDB-9337-D190F3C62D4B}">
      <dsp:nvSpPr>
        <dsp:cNvPr id="0" name=""/>
        <dsp:cNvSpPr/>
      </dsp:nvSpPr>
      <dsp:spPr>
        <a:xfrm>
          <a:off x="1349535" y="-6561"/>
          <a:ext cx="5873428" cy="473392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Level 4</a:t>
          </a:r>
        </a:p>
        <a:p>
          <a:pPr lvl="0" algn="ctr" defTabSz="711200">
            <a:lnSpc>
              <a:spcPct val="90000"/>
            </a:lnSpc>
            <a:spcBef>
              <a:spcPct val="0"/>
            </a:spcBef>
            <a:spcAft>
              <a:spcPct val="35000"/>
            </a:spcAft>
          </a:pPr>
          <a:r>
            <a:rPr lang="en-US" sz="1600" kern="1200" dirty="0"/>
            <a:t>OSDE Network </a:t>
          </a:r>
        </a:p>
      </dsp:txBody>
      <dsp:txXfrm>
        <a:off x="3465144" y="230135"/>
        <a:ext cx="1642210" cy="710088"/>
      </dsp:txXfrm>
    </dsp:sp>
    <dsp:sp modelId="{5FB58621-ED5D-44F1-A9A8-F25A1CFA3991}">
      <dsp:nvSpPr>
        <dsp:cNvPr id="0" name=""/>
        <dsp:cNvSpPr/>
      </dsp:nvSpPr>
      <dsp:spPr>
        <a:xfrm>
          <a:off x="2507733" y="920549"/>
          <a:ext cx="3787140" cy="381338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a:t>Level 3</a:t>
          </a:r>
        </a:p>
        <a:p>
          <a:pPr lvl="0" algn="ctr" defTabSz="488950">
            <a:lnSpc>
              <a:spcPct val="90000"/>
            </a:lnSpc>
            <a:spcBef>
              <a:spcPct val="0"/>
            </a:spcBef>
            <a:spcAft>
              <a:spcPct val="35000"/>
            </a:spcAft>
          </a:pPr>
          <a:r>
            <a:rPr lang="en-US" sz="1100" kern="1200" dirty="0"/>
            <a:t>OSDE School Support Consultants</a:t>
          </a:r>
        </a:p>
        <a:p>
          <a:pPr lvl="0" algn="ctr" defTabSz="488950">
            <a:lnSpc>
              <a:spcPct val="90000"/>
            </a:lnSpc>
            <a:spcBef>
              <a:spcPct val="0"/>
            </a:spcBef>
            <a:spcAft>
              <a:spcPct val="35000"/>
            </a:spcAft>
          </a:pPr>
          <a:r>
            <a:rPr lang="en-US" sz="1100" kern="1200" dirty="0"/>
            <a:t>New  Prin./Supt. </a:t>
          </a:r>
        </a:p>
        <a:p>
          <a:pPr lvl="0" algn="ctr" defTabSz="488950">
            <a:lnSpc>
              <a:spcPct val="90000"/>
            </a:lnSpc>
            <a:spcBef>
              <a:spcPct val="0"/>
            </a:spcBef>
            <a:spcAft>
              <a:spcPct val="35000"/>
            </a:spcAft>
          </a:pPr>
          <a:r>
            <a:rPr lang="en-US" sz="1100" kern="1200" dirty="0"/>
            <a:t>SIG Schools </a:t>
          </a:r>
        </a:p>
      </dsp:txBody>
      <dsp:txXfrm>
        <a:off x="3739500" y="1149352"/>
        <a:ext cx="1323605" cy="686409"/>
      </dsp:txXfrm>
    </dsp:sp>
    <dsp:sp modelId="{23CDB84E-72E6-4622-A7E4-4E5A65EF67B5}">
      <dsp:nvSpPr>
        <dsp:cNvPr id="0" name=""/>
        <dsp:cNvSpPr/>
      </dsp:nvSpPr>
      <dsp:spPr>
        <a:xfrm>
          <a:off x="2866072" y="2057813"/>
          <a:ext cx="2840355" cy="249874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t>Level 2</a:t>
          </a:r>
        </a:p>
        <a:p>
          <a:pPr lvl="0" algn="ctr" defTabSz="711200">
            <a:lnSpc>
              <a:spcPct val="90000"/>
            </a:lnSpc>
            <a:spcBef>
              <a:spcPct val="0"/>
            </a:spcBef>
            <a:spcAft>
              <a:spcPct val="35000"/>
            </a:spcAft>
          </a:pPr>
          <a:r>
            <a:rPr lang="en-US" sz="1100" kern="1200" dirty="0"/>
            <a:t>Consult w/ an Emphasized </a:t>
          </a:r>
          <a:r>
            <a:rPr lang="en-US" sz="1600" kern="1200" dirty="0"/>
            <a:t>Area</a:t>
          </a:r>
        </a:p>
      </dsp:txBody>
      <dsp:txXfrm>
        <a:off x="3624447" y="2245219"/>
        <a:ext cx="1323605" cy="562217"/>
      </dsp:txXfrm>
    </dsp:sp>
    <dsp:sp modelId="{47017517-AA5B-4F65-A2AA-D0410924A92F}">
      <dsp:nvSpPr>
        <dsp:cNvPr id="0" name=""/>
        <dsp:cNvSpPr/>
      </dsp:nvSpPr>
      <dsp:spPr>
        <a:xfrm>
          <a:off x="3339465" y="2927449"/>
          <a:ext cx="1893570" cy="170625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a:t>Level 1</a:t>
          </a:r>
        </a:p>
        <a:p>
          <a:pPr lvl="0" algn="ctr" defTabSz="533400">
            <a:lnSpc>
              <a:spcPct val="90000"/>
            </a:lnSpc>
            <a:spcBef>
              <a:spcPct val="0"/>
            </a:spcBef>
            <a:spcAft>
              <a:spcPct val="35000"/>
            </a:spcAft>
          </a:pPr>
          <a:r>
            <a:rPr lang="en-US" sz="1200" kern="1200" dirty="0"/>
            <a:t>School Specialists </a:t>
          </a:r>
        </a:p>
        <a:p>
          <a:pPr lvl="0" algn="ctr" defTabSz="533400">
            <a:lnSpc>
              <a:spcPct val="90000"/>
            </a:lnSpc>
            <a:spcBef>
              <a:spcPct val="0"/>
            </a:spcBef>
            <a:spcAft>
              <a:spcPct val="35000"/>
            </a:spcAft>
          </a:pPr>
          <a:r>
            <a:rPr lang="en-US" sz="1200" kern="1200" dirty="0"/>
            <a:t>40 Sites</a:t>
          </a:r>
        </a:p>
      </dsp:txBody>
      <dsp:txXfrm>
        <a:off x="3616771" y="3354014"/>
        <a:ext cx="1338956" cy="853129"/>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B8E1FC-4476-4360-AC5D-2B3A2582A508}" type="datetimeFigureOut">
              <a:rPr lang="en-US" smtClean="0"/>
              <a:t>10/29/2015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E8677AE-5D10-4739-B492-85155D0FF59B}" type="slidenum">
              <a:rPr lang="en-US" smtClean="0"/>
              <a:t>‹#›</a:t>
            </a:fld>
            <a:endParaRPr lang="en-US"/>
          </a:p>
        </p:txBody>
      </p:sp>
    </p:spTree>
    <p:extLst>
      <p:ext uri="{BB962C8B-B14F-4D97-AF65-F5344CB8AC3E}">
        <p14:creationId xmlns:p14="http://schemas.microsoft.com/office/powerpoint/2010/main" val="436120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4A3A39A-88BB-4813-9379-0973F5E49A6C}" type="datetimeFigureOut">
              <a:rPr lang="en-US" smtClean="0"/>
              <a:t>10/29/2015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4976942-A109-4D64-A0D9-0CE859C7D05D}" type="slidenum">
              <a:rPr lang="en-US" smtClean="0"/>
              <a:t>‹#›</a:t>
            </a:fld>
            <a:endParaRPr lang="en-US"/>
          </a:p>
        </p:txBody>
      </p:sp>
    </p:spTree>
    <p:extLst>
      <p:ext uri="{BB962C8B-B14F-4D97-AF65-F5344CB8AC3E}">
        <p14:creationId xmlns:p14="http://schemas.microsoft.com/office/powerpoint/2010/main" val="889467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66.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custDataLst>
              <p:tags r:id="rId1"/>
            </p:custDataLst>
          </p:nvPr>
        </p:nvSpPr>
        <p:spPr/>
        <p:txBody>
          <a:bodyPr/>
          <a:lstStyle/>
          <a:p>
            <a:r>
              <a:rPr lang="en-US" dirty="0" smtClean="0"/>
              <a:t>What questions brought you to this session?
https://www.polleverywhere.com/free_text_polls/KnBdIQds8SGxQI3</a:t>
            </a:r>
          </a:p>
        </p:txBody>
      </p:sp>
      <p:sp>
        <p:nvSpPr>
          <p:cNvPr id="4" name="Slide Number Placeholder 3"/>
          <p:cNvSpPr>
            <a:spLocks noGrp="1"/>
          </p:cNvSpPr>
          <p:nvPr>
            <p:ph type="sldNum" sz="quarter" idx="10"/>
          </p:nvPr>
        </p:nvSpPr>
        <p:spPr/>
        <p:txBody>
          <a:bodyPr/>
          <a:lstStyle/>
          <a:p>
            <a:fld id="{1C4BCB7D-BF4E-1446-AA25-7CBBEE977063}" type="slidenum">
              <a:rPr lang="en-US" smtClean="0"/>
              <a:t>4</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768C10-171B-49F4-9CBF-00F24343AA92}" type="slidenum">
              <a:rPr lang="en-US" smtClean="0"/>
              <a:t>16</a:t>
            </a:fld>
            <a:endParaRPr lang="en-US"/>
          </a:p>
        </p:txBody>
      </p:sp>
    </p:spTree>
    <p:extLst>
      <p:ext uri="{BB962C8B-B14F-4D97-AF65-F5344CB8AC3E}">
        <p14:creationId xmlns:p14="http://schemas.microsoft.com/office/powerpoint/2010/main" val="3750013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768C10-171B-49F4-9CBF-00F24343AA92}" type="slidenum">
              <a:rPr lang="en-US" smtClean="0"/>
              <a:t>17</a:t>
            </a:fld>
            <a:endParaRPr lang="en-US"/>
          </a:p>
        </p:txBody>
      </p:sp>
    </p:spTree>
    <p:extLst>
      <p:ext uri="{BB962C8B-B14F-4D97-AF65-F5344CB8AC3E}">
        <p14:creationId xmlns:p14="http://schemas.microsoft.com/office/powerpoint/2010/main" val="1040477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768C10-171B-49F4-9CBF-00F24343AA92}" type="slidenum">
              <a:rPr lang="en-US" smtClean="0"/>
              <a:t>18</a:t>
            </a:fld>
            <a:endParaRPr lang="en-US"/>
          </a:p>
        </p:txBody>
      </p:sp>
    </p:spTree>
    <p:extLst>
      <p:ext uri="{BB962C8B-B14F-4D97-AF65-F5344CB8AC3E}">
        <p14:creationId xmlns:p14="http://schemas.microsoft.com/office/powerpoint/2010/main" val="3059149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768C10-171B-49F4-9CBF-00F24343AA92}" type="slidenum">
              <a:rPr lang="en-US" smtClean="0"/>
              <a:t>19</a:t>
            </a:fld>
            <a:endParaRPr lang="en-US"/>
          </a:p>
        </p:txBody>
      </p:sp>
    </p:spTree>
    <p:extLst>
      <p:ext uri="{BB962C8B-B14F-4D97-AF65-F5344CB8AC3E}">
        <p14:creationId xmlns:p14="http://schemas.microsoft.com/office/powerpoint/2010/main" val="2833116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4768C10-171B-49F4-9CBF-00F24343AA92}" type="slidenum">
              <a:rPr lang="en-US" smtClean="0"/>
              <a:t>20</a:t>
            </a:fld>
            <a:endParaRPr lang="en-US"/>
          </a:p>
        </p:txBody>
      </p:sp>
    </p:spTree>
    <p:extLst>
      <p:ext uri="{BB962C8B-B14F-4D97-AF65-F5344CB8AC3E}">
        <p14:creationId xmlns:p14="http://schemas.microsoft.com/office/powerpoint/2010/main" val="2021765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768C10-171B-49F4-9CBF-00F24343AA92}" type="slidenum">
              <a:rPr lang="en-US" smtClean="0"/>
              <a:t>21</a:t>
            </a:fld>
            <a:endParaRPr lang="en-US"/>
          </a:p>
        </p:txBody>
      </p:sp>
    </p:spTree>
    <p:extLst>
      <p:ext uri="{BB962C8B-B14F-4D97-AF65-F5344CB8AC3E}">
        <p14:creationId xmlns:p14="http://schemas.microsoft.com/office/powerpoint/2010/main" val="1487147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custDataLst>
              <p:tags r:id="rId1"/>
            </p:custDataLst>
          </p:nvPr>
        </p:nvSpPr>
        <p:spPr/>
        <p:txBody>
          <a:bodyPr/>
          <a:lstStyle/>
          <a:p>
            <a:r>
              <a:rPr lang="en-US" dirty="0" smtClean="0"/>
              <a:t>My school/district has received a visit from a member of the Office of School Support Team. 
https://www.polleverywhere.com/multiple_choice_polls/3FvKh2vsCW6ZwZi</a:t>
            </a:r>
          </a:p>
        </p:txBody>
      </p:sp>
      <p:sp>
        <p:nvSpPr>
          <p:cNvPr id="4" name="Slide Number Placeholder 3"/>
          <p:cNvSpPr>
            <a:spLocks noGrp="1"/>
          </p:cNvSpPr>
          <p:nvPr>
            <p:ph type="sldNum" sz="quarter" idx="10"/>
          </p:nvPr>
        </p:nvSpPr>
        <p:spPr/>
        <p:txBody>
          <a:bodyPr/>
          <a:lstStyle/>
          <a:p>
            <a:fld id="{1C4BCB7D-BF4E-1446-AA25-7CBBEE977063}" type="slidenum">
              <a:rPr lang="en-US" smtClean="0"/>
              <a:t>23</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768C10-171B-49F4-9CBF-00F24343AA92}" type="slidenum">
              <a:rPr lang="en-US" smtClean="0"/>
              <a:t>24</a:t>
            </a:fld>
            <a:endParaRPr lang="en-US"/>
          </a:p>
        </p:txBody>
      </p:sp>
    </p:spTree>
    <p:extLst>
      <p:ext uri="{BB962C8B-B14F-4D97-AF65-F5344CB8AC3E}">
        <p14:creationId xmlns:p14="http://schemas.microsoft.com/office/powerpoint/2010/main" val="3474722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custDataLst>
              <p:tags r:id="rId1"/>
            </p:custDataLst>
          </p:nvPr>
        </p:nvSpPr>
        <p:spPr/>
        <p:txBody>
          <a:bodyPr/>
          <a:lstStyle/>
          <a:p>
            <a:r>
              <a:rPr lang="en-US" dirty="0" smtClean="0"/>
              <a:t>Questions
https://www.polleverywhere.com/free_text_polls/fnraX15ROQfyqPr</a:t>
            </a:r>
          </a:p>
        </p:txBody>
      </p:sp>
      <p:sp>
        <p:nvSpPr>
          <p:cNvPr id="4" name="Slide Number Placeholder 3"/>
          <p:cNvSpPr>
            <a:spLocks noGrp="1"/>
          </p:cNvSpPr>
          <p:nvPr>
            <p:ph type="sldNum" sz="quarter" idx="10"/>
          </p:nvPr>
        </p:nvSpPr>
        <p:spPr/>
        <p:txBody>
          <a:bodyPr/>
          <a:lstStyle/>
          <a:p>
            <a:fld id="{1C4BCB7D-BF4E-1446-AA25-7CBBEE977063}" type="slidenum">
              <a:rPr lang="en-US" smtClean="0"/>
              <a:t>27</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custDataLst>
              <p:tags r:id="rId1"/>
            </p:custDataLst>
          </p:nvPr>
        </p:nvSpPr>
        <p:spPr/>
        <p:txBody>
          <a:bodyPr/>
          <a:lstStyle/>
          <a:p>
            <a:r>
              <a:rPr lang="en-US" dirty="0" smtClean="0"/>
              <a:t>We have/use a formative needs assessment that provides information that can be used during the development of our site improvement plan. 
https://www.polleverywhere.com/free_text_polls/JSgv4JJuW7tZ3wt</a:t>
            </a:r>
          </a:p>
        </p:txBody>
      </p:sp>
      <p:sp>
        <p:nvSpPr>
          <p:cNvPr id="4" name="Slide Number Placeholder 3"/>
          <p:cNvSpPr>
            <a:spLocks noGrp="1"/>
          </p:cNvSpPr>
          <p:nvPr>
            <p:ph type="sldNum" sz="quarter" idx="10"/>
          </p:nvPr>
        </p:nvSpPr>
        <p:spPr/>
        <p:txBody>
          <a:bodyPr/>
          <a:lstStyle/>
          <a:p>
            <a:fld id="{1C4BCB7D-BF4E-1446-AA25-7CBBEE977063}" type="slidenum">
              <a:rPr lang="en-US" smtClean="0"/>
              <a:t>35</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custDataLst>
              <p:tags r:id="rId1"/>
            </p:custDataLst>
          </p:nvPr>
        </p:nvSpPr>
        <p:spPr/>
        <p:txBody>
          <a:bodyPr/>
          <a:lstStyle/>
          <a:p>
            <a:r>
              <a:rPr lang="en-US" dirty="0" smtClean="0"/>
              <a:t>What does a "Designated School" look like?
https://www.polleverywhere.com/free_text_polls/2pex30WMMheg6n5</a:t>
            </a:r>
          </a:p>
        </p:txBody>
      </p:sp>
      <p:sp>
        <p:nvSpPr>
          <p:cNvPr id="4" name="Slide Number Placeholder 3"/>
          <p:cNvSpPr>
            <a:spLocks noGrp="1"/>
          </p:cNvSpPr>
          <p:nvPr>
            <p:ph type="sldNum" sz="quarter" idx="10"/>
          </p:nvPr>
        </p:nvSpPr>
        <p:spPr/>
        <p:txBody>
          <a:bodyPr/>
          <a:lstStyle/>
          <a:p>
            <a:fld id="{1C4BCB7D-BF4E-1446-AA25-7CBBEE977063}" type="slidenum">
              <a:rPr lang="en-US" smtClean="0"/>
              <a:t>7</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Nine Essential Elements are in </a:t>
            </a:r>
            <a:r>
              <a:rPr lang="en-US" altLang="en-US" b="1" smtClean="0"/>
              <a:t>three main categories</a:t>
            </a:r>
            <a:r>
              <a:rPr lang="en-US" altLang="en-US" smtClean="0"/>
              <a:t>:  Academic Performance; Learning Environment; and Efficiency</a:t>
            </a:r>
          </a:p>
          <a:p>
            <a:endParaRPr lang="en-US" altLang="en-US" smtClean="0"/>
          </a:p>
          <a:p>
            <a:r>
              <a:rPr lang="en-US" altLang="en-US" smtClean="0"/>
              <a:t>You have these identified and defined in your </a:t>
            </a:r>
            <a:r>
              <a:rPr lang="en-US" altLang="en-US" b="1" smtClean="0"/>
              <a:t>portfolio and booklet</a:t>
            </a:r>
            <a:r>
              <a:rPr lang="en-US" altLang="en-US" smtClean="0"/>
              <a:t>.  </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46A2F6-16D3-4BA9-8507-8CE7B98E3F26}" type="slidenum">
              <a:rPr lang="en-US" altLang="en-US" smtClean="0">
                <a:latin typeface="Arial" charset="0"/>
              </a:rPr>
              <a:pPr eaLnBrk="1" hangingPunct="1">
                <a:spcBef>
                  <a:spcPct val="0"/>
                </a:spcBef>
              </a:pPr>
              <a:t>37</a:t>
            </a:fld>
            <a:endParaRPr lang="en-US" alt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Oklahoma adopted the Oklahoma Nine Essential Elements in 2005 as a framework for school improvement for all its schools. The Oklahoma Nine Essential Elements evolved from Oklahoma’s participation in a consortium of states through the Chief Council of State School Officers (CCSSO). Oklahoma adapted standards (Essential </a:t>
            </a:r>
            <a:r>
              <a:rPr lang="en-US" dirty="0" smtClean="0"/>
              <a:t>E</a:t>
            </a:r>
            <a:r>
              <a:rPr lang="en-US" dirty="0"/>
              <a:t>lements) and indicators of effective practice first piloted in Kentucky. </a:t>
            </a:r>
          </a:p>
          <a:p>
            <a:endParaRPr lang="en-US" dirty="0" smtClean="0"/>
          </a:p>
          <a:p>
            <a:r>
              <a:rPr lang="en-US" dirty="0"/>
              <a:t>Oklahoma developed a self-assessment rating scale of the performance indicators that provided specifics for each of the Oklahoma Nine Essential Elements, and created resources to help schools improve their practices, as defined by the indicators. The Oklahoma Nine Essential Elements now include scoring rubrics with descriptions for each indicator. In 2010, OSDE revised the indicators to add an “active voice” and to designate the person or groups responsible for each indicator.</a:t>
            </a:r>
          </a:p>
        </p:txBody>
      </p:sp>
      <p:sp>
        <p:nvSpPr>
          <p:cNvPr id="4" name="Slide Number Placeholder 3"/>
          <p:cNvSpPr>
            <a:spLocks noGrp="1"/>
          </p:cNvSpPr>
          <p:nvPr>
            <p:ph type="sldNum" sz="quarter" idx="10"/>
          </p:nvPr>
        </p:nvSpPr>
        <p:spPr/>
        <p:txBody>
          <a:bodyPr/>
          <a:lstStyle/>
          <a:p>
            <a:fld id="{1CD9B6CA-D594-4B86-91C9-F6037A59F774}" type="slidenum">
              <a:rPr lang="en-US" smtClean="0"/>
              <a:pPr/>
              <a:t>39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Oklahoma contracted with the Marzano Research Laboratory (MRL) to conduct a research study based on the Oklahoma Nine Essential Elements performance indicators. The study includes 33 schools in improvement and 28 schools that are not in improvement, but have similar demographics. The study is designed to: 1) validate the Oklahoma Nine Essential Elements and performance indicators that are integral to the success of Oklahoma schools, 2) provide feedback on strengths and areas of need for a sample of Oklahoma schools, and 3) use the results to create a replicable system for all Oklahoma schools to better identify areas of strength and need. </a:t>
            </a:r>
            <a:endParaRPr lang="en-US" dirty="0"/>
          </a:p>
        </p:txBody>
      </p:sp>
      <p:sp>
        <p:nvSpPr>
          <p:cNvPr id="4" name="Slide Number Placeholder 3"/>
          <p:cNvSpPr>
            <a:spLocks noGrp="1"/>
          </p:cNvSpPr>
          <p:nvPr>
            <p:ph type="sldNum" sz="quarter" idx="10"/>
          </p:nvPr>
        </p:nvSpPr>
        <p:spPr/>
        <p:txBody>
          <a:bodyPr/>
          <a:lstStyle/>
          <a:p>
            <a:fld id="{1CD9B6CA-D594-4B86-91C9-F6037A59F774}" type="slidenum">
              <a:rPr lang="en-US" smtClean="0"/>
              <a:pPr/>
              <a:t>40</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Four primary stakeholder groups were identified to participate in the study: </a:t>
            </a:r>
          </a:p>
          <a:p>
            <a:pPr marL="232943" indent="-232943">
              <a:buAutoNum type="arabicParenBoth"/>
            </a:pPr>
            <a:r>
              <a:rPr lang="en-US" dirty="0" smtClean="0"/>
              <a:t>teachers, (2) site administrators, (3) parents, and (4) students</a:t>
            </a:r>
          </a:p>
          <a:p>
            <a:pPr marL="232943" indent="-232943"/>
            <a:endParaRPr lang="en-US" dirty="0" smtClean="0"/>
          </a:p>
          <a:p>
            <a:pPr>
              <a:buFont typeface="Arial" pitchFamily="34" charset="0"/>
              <a:buChar char="•"/>
            </a:pPr>
            <a:r>
              <a:rPr lang="en-US" dirty="0" smtClean="0"/>
              <a:t>Phase I included surveys from the various groups</a:t>
            </a:r>
          </a:p>
          <a:p>
            <a:pPr lvl="1">
              <a:buFont typeface="Arial" pitchFamily="34" charset="0"/>
              <a:buChar char="•"/>
            </a:pPr>
            <a:r>
              <a:rPr lang="en-US" dirty="0" smtClean="0"/>
              <a:t>Surveys were given to teachers, site administrators, parents, and students. They were then asked to respond to survey questions related to use and implementation of indicators for the Oklahoma Nine Essential Elements related to their school. The responses of the improvement schools versus the non-improvement schools were then analyzed for significant differences. Correlations were also completed to compare the average scores on the Oklahoma Nine Essential Elements and the proportion of students scoring proficient or above on the state test. </a:t>
            </a:r>
          </a:p>
          <a:p>
            <a:endParaRPr lang="en-US" dirty="0" smtClean="0"/>
          </a:p>
          <a:p>
            <a:pPr>
              <a:buFont typeface="Arial" pitchFamily="34" charset="0"/>
              <a:buChar char="•"/>
            </a:pPr>
            <a:r>
              <a:rPr lang="en-US" dirty="0" smtClean="0"/>
              <a:t>Phase II focused on what occurs in Oklahoma classrooms using data from</a:t>
            </a:r>
          </a:p>
          <a:p>
            <a:pPr marL="465887"/>
            <a:r>
              <a:rPr lang="en-US" dirty="0" smtClean="0"/>
              <a:t> principal interviews, classroom observations (on-site), and video recorded          observations. Teacher data was anonymous and video recordings of teachers were viewed only by MRL researchers involved in the study. </a:t>
            </a:r>
          </a:p>
          <a:p>
            <a:endParaRPr lang="en-US" dirty="0"/>
          </a:p>
        </p:txBody>
      </p:sp>
      <p:sp>
        <p:nvSpPr>
          <p:cNvPr id="4" name="Slide Number Placeholder 3"/>
          <p:cNvSpPr>
            <a:spLocks noGrp="1"/>
          </p:cNvSpPr>
          <p:nvPr>
            <p:ph type="sldNum" sz="quarter" idx="10"/>
          </p:nvPr>
        </p:nvSpPr>
        <p:spPr/>
        <p:txBody>
          <a:bodyPr/>
          <a:lstStyle/>
          <a:p>
            <a:fld id="{1CD9B6CA-D594-4B86-91C9-F6037A59F774}" type="slidenum">
              <a:rPr lang="en-US" smtClean="0"/>
              <a:pPr/>
              <a:t>41</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Based on surveys, principal interviews, on-site observations, and videotape analyses conducted during Phases I and II, MRL provides the following five recommendations to help schools move from Improvement status to Non-Improvement status: </a:t>
            </a:r>
          </a:p>
          <a:p>
            <a:endParaRPr lang="en-US" dirty="0"/>
          </a:p>
        </p:txBody>
      </p:sp>
      <p:sp>
        <p:nvSpPr>
          <p:cNvPr id="4" name="Slide Number Placeholder 3"/>
          <p:cNvSpPr>
            <a:spLocks noGrp="1"/>
          </p:cNvSpPr>
          <p:nvPr>
            <p:ph type="sldNum" sz="quarter" idx="10"/>
          </p:nvPr>
        </p:nvSpPr>
        <p:spPr/>
        <p:txBody>
          <a:bodyPr/>
          <a:lstStyle/>
          <a:p>
            <a:fld id="{1CD9B6CA-D594-4B86-91C9-F6037A59F774}" type="slidenum">
              <a:rPr lang="en-US" smtClean="0"/>
              <a:pPr/>
              <a:t>42</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Nine Essential Elements framework guides districts in meeting the</a:t>
            </a:r>
            <a:r>
              <a:rPr lang="en-US" baseline="0" dirty="0" smtClean="0"/>
              <a:t> following criteria for school improvement and success.</a:t>
            </a:r>
          </a:p>
          <a:p>
            <a:endParaRPr lang="en-US" dirty="0" smtClean="0"/>
          </a:p>
          <a:p>
            <a:pPr>
              <a:buFont typeface="Arial" pitchFamily="34" charset="0"/>
              <a:buChar char="•"/>
            </a:pPr>
            <a:r>
              <a:rPr lang="en-US" dirty="0" smtClean="0"/>
              <a:t>Builds capacity of districts to meet student achievement goals</a:t>
            </a:r>
          </a:p>
          <a:p>
            <a:pPr>
              <a:buFont typeface="Arial" pitchFamily="34" charset="0"/>
              <a:buChar char="•"/>
            </a:pPr>
            <a:r>
              <a:rPr lang="en-US" dirty="0" smtClean="0"/>
              <a:t>Provides support and resources to meet individualized needs of both schools and districts</a:t>
            </a:r>
          </a:p>
          <a:p>
            <a:pPr>
              <a:buFont typeface="Arial" pitchFamily="34" charset="0"/>
              <a:buChar char="•"/>
            </a:pPr>
            <a:r>
              <a:rPr lang="en-US" dirty="0" smtClean="0"/>
              <a:t>Based on current research</a:t>
            </a:r>
          </a:p>
          <a:p>
            <a:pPr>
              <a:buFont typeface="Arial" pitchFamily="34" charset="0"/>
              <a:buChar char="•"/>
            </a:pPr>
            <a:r>
              <a:rPr lang="en-US" dirty="0" smtClean="0"/>
              <a:t>Based on best practices</a:t>
            </a:r>
          </a:p>
          <a:p>
            <a:pPr>
              <a:buFont typeface="Arial" pitchFamily="34" charset="0"/>
              <a:buChar char="•"/>
            </a:pPr>
            <a:r>
              <a:rPr lang="en-US" dirty="0" smtClean="0"/>
              <a:t>Defines high quality initiatives that support student achievement</a:t>
            </a:r>
          </a:p>
          <a:p>
            <a:endParaRPr lang="en-US" dirty="0"/>
          </a:p>
        </p:txBody>
      </p:sp>
      <p:sp>
        <p:nvSpPr>
          <p:cNvPr id="4" name="Slide Number Placeholder 3"/>
          <p:cNvSpPr>
            <a:spLocks noGrp="1"/>
          </p:cNvSpPr>
          <p:nvPr>
            <p:ph type="sldNum" sz="quarter" idx="10"/>
          </p:nvPr>
        </p:nvSpPr>
        <p:spPr/>
        <p:txBody>
          <a:bodyPr/>
          <a:lstStyle/>
          <a:p>
            <a:fld id="{1CD9B6CA-D594-4B86-91C9-F6037A59F774}" type="slidenum">
              <a:rPr lang="en-US" smtClean="0"/>
              <a:pPr/>
              <a:t>43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Whether you are in an urban, suburban, rural; large or small; high-performing or low-performing school, The Nine Essential Elements provide the needs assessment, the strategies and the resources for continuous school improvement.</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8237E30-2218-4436-BE91-2E5234FAA590}" type="slidenum">
              <a:rPr lang="en-US" altLang="en-US" smtClean="0">
                <a:latin typeface="Arial" charset="0"/>
              </a:rPr>
              <a:pPr eaLnBrk="1" hangingPunct="1">
                <a:spcBef>
                  <a:spcPct val="0"/>
                </a:spcBef>
              </a:pPr>
              <a:t>45</a:t>
            </a:fld>
            <a:endParaRPr lang="en-US" alt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B332E98-BD2B-4122-BE7E-573593876F89}" type="slidenum">
              <a:rPr lang="en-US"/>
              <a:pPr/>
              <a:t>46</a:t>
            </a:fld>
            <a:endParaRPr lang="en-US"/>
          </a:p>
        </p:txBody>
      </p:sp>
      <p:sp>
        <p:nvSpPr>
          <p:cNvPr id="52227" name="Rectangle 2"/>
          <p:cNvSpPr>
            <a:spLocks noGrp="1" noRot="1" noChangeAspect="1" noChangeArrowheads="1" noTextEdit="1"/>
          </p:cNvSpPr>
          <p:nvPr>
            <p:ph type="sldImg"/>
          </p:nvPr>
        </p:nvSpPr>
        <p:spPr>
          <a:xfrm>
            <a:off x="406400" y="696913"/>
            <a:ext cx="6197600" cy="3486150"/>
          </a:xfrm>
          <a:ln/>
        </p:spPr>
      </p:sp>
      <p:sp>
        <p:nvSpPr>
          <p:cNvPr id="52228" name="Rectangle 3"/>
          <p:cNvSpPr>
            <a:spLocks noGrp="1" noChangeArrowheads="1"/>
          </p:cNvSpPr>
          <p:nvPr>
            <p:ph type="body" idx="1"/>
          </p:nvPr>
        </p:nvSpPr>
        <p:spPr>
          <a:xfrm>
            <a:off x="934721" y="4416426"/>
            <a:ext cx="5140960" cy="4183063"/>
          </a:xfrm>
          <a:noFill/>
          <a:ln/>
        </p:spPr>
        <p:txBody>
          <a:bodyPr/>
          <a:lstStyle/>
          <a:p>
            <a:r>
              <a:rPr lang="en-US" b="1" dirty="0"/>
              <a:t> </a:t>
            </a:r>
            <a:r>
              <a:rPr lang="en-US" dirty="0"/>
              <a:t>In order to have a </a:t>
            </a:r>
            <a:r>
              <a:rPr lang="en-US" dirty="0" err="1"/>
              <a:t>schoolwide</a:t>
            </a:r>
            <a:r>
              <a:rPr lang="en-US" dirty="0"/>
              <a:t> framework for continuous school improvement for all schools in the district and all students in the district, this guide establishes a systematic approach to ensuring student achievement for all students.  </a:t>
            </a:r>
          </a:p>
          <a:p>
            <a:r>
              <a:rPr lang="en-US" dirty="0"/>
              <a:t> </a:t>
            </a:r>
          </a:p>
          <a:p>
            <a:r>
              <a:rPr lang="en-US" dirty="0"/>
              <a:t>This slide provides an overview of the three areas of focus:  Academic Performance; Learning Environment; and Efficiency.  The Guide is designed to help districts: </a:t>
            </a:r>
          </a:p>
          <a:p>
            <a:pPr lvl="0"/>
            <a:r>
              <a:rPr lang="en-US" dirty="0"/>
              <a:t>analyze existing systems of Academic Performance, Learning Environments, and efficiency;</a:t>
            </a:r>
          </a:p>
          <a:p>
            <a:pPr lvl="0"/>
            <a:r>
              <a:rPr lang="en-US" dirty="0"/>
              <a:t>identify additional district-wide structures that may be needed to create a culture for student achievement; and</a:t>
            </a:r>
          </a:p>
          <a:p>
            <a:pPr lvl="0"/>
            <a:r>
              <a:rPr lang="en-US" dirty="0"/>
              <a:t>establish ongoing, reflective, data-driven process for change</a:t>
            </a:r>
          </a:p>
          <a:p>
            <a:r>
              <a:rPr lang="en-US" dirty="0"/>
              <a:t>Within each of the three areas are three essential elements critical for a successful school system.</a:t>
            </a:r>
          </a:p>
          <a:p>
            <a:r>
              <a:rPr lang="en-US" dirty="0"/>
              <a:t>Academic Performance includes:  Curriculum; Classroom Evaluation/Assessment; and Instruction</a:t>
            </a:r>
          </a:p>
          <a:p>
            <a:r>
              <a:rPr lang="en-US" dirty="0"/>
              <a:t>Learning Environment includes: School Culture; Student, Family, Community Support; and Professional Growth and Development</a:t>
            </a:r>
          </a:p>
          <a:p>
            <a:r>
              <a:rPr lang="en-US" dirty="0"/>
              <a:t>Efficiency includes: Leadership; Organizational Structure and Resources; and Comprehensive and Effective Planning</a:t>
            </a:r>
          </a:p>
          <a:p>
            <a:r>
              <a:rPr lang="en-US" dirty="0"/>
              <a:t> </a:t>
            </a:r>
          </a:p>
          <a:p>
            <a:r>
              <a:rPr lang="en-US" dirty="0"/>
              <a:t>Turn to someone sitting next to you and discuss which two of the nine elements you believe are most critical to student achievement. </a:t>
            </a:r>
          </a:p>
          <a:p>
            <a:r>
              <a:rPr lang="en-US" dirty="0"/>
              <a:t> </a:t>
            </a:r>
          </a:p>
          <a:p>
            <a:r>
              <a:rPr lang="en-US" dirty="0"/>
              <a:t>Research indicates that Leadership and School Culture are critical before the other areas can be successful elements in a systems approach.  The next two areas critical to the process of continuous school improvement are: Classroom Evaluation/Assessment and Professional Growth, Development and Evaluation</a:t>
            </a:r>
          </a:p>
          <a:p>
            <a:r>
              <a:rPr lang="en-US" dirty="0"/>
              <a:t> </a:t>
            </a:r>
          </a:p>
          <a:p>
            <a:pPr eaLnBrk="1" hangingPunct="1">
              <a:lnSpc>
                <a:spcPct val="80000"/>
              </a:lnSpc>
            </a:pPr>
            <a:endParaRPr lang="en-US" sz="10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768C10-171B-49F4-9CBF-00F24343AA92}" type="slidenum">
              <a:rPr lang="en-US" smtClean="0"/>
              <a:t>58</a:t>
            </a:fld>
            <a:endParaRPr lang="en-US"/>
          </a:p>
        </p:txBody>
      </p:sp>
    </p:spTree>
    <p:extLst>
      <p:ext uri="{BB962C8B-B14F-4D97-AF65-F5344CB8AC3E}">
        <p14:creationId xmlns:p14="http://schemas.microsoft.com/office/powerpoint/2010/main" val="1685023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76942-A109-4D64-A0D9-0CE859C7D05D}" type="slidenum">
              <a:rPr lang="en-US" smtClean="0"/>
              <a:t>61</a:t>
            </a:fld>
            <a:endParaRPr lang="en-US"/>
          </a:p>
        </p:txBody>
      </p:sp>
    </p:spTree>
    <p:extLst>
      <p:ext uri="{BB962C8B-B14F-4D97-AF65-F5344CB8AC3E}">
        <p14:creationId xmlns:p14="http://schemas.microsoft.com/office/powerpoint/2010/main" val="200358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768C10-171B-49F4-9CBF-00F24343AA92}" type="slidenum">
              <a:rPr lang="en-US" smtClean="0"/>
              <a:t>8</a:t>
            </a:fld>
            <a:endParaRPr lang="en-US"/>
          </a:p>
        </p:txBody>
      </p:sp>
    </p:spTree>
    <p:extLst>
      <p:ext uri="{BB962C8B-B14F-4D97-AF65-F5344CB8AC3E}">
        <p14:creationId xmlns:p14="http://schemas.microsoft.com/office/powerpoint/2010/main" val="1223491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custDataLst>
              <p:tags r:id="rId1"/>
            </p:custDataLst>
          </p:nvPr>
        </p:nvSpPr>
        <p:spPr/>
        <p:txBody>
          <a:bodyPr/>
          <a:lstStyle/>
          <a:p>
            <a:r>
              <a:rPr lang="en-US" dirty="0" smtClean="0"/>
              <a:t>What questions do you have?
https://www.polleverywhere.com/free_text_polls/Y8OcF10EhwP6TgV</a:t>
            </a:r>
          </a:p>
        </p:txBody>
      </p:sp>
      <p:sp>
        <p:nvSpPr>
          <p:cNvPr id="4" name="Slide Number Placeholder 3"/>
          <p:cNvSpPr>
            <a:spLocks noGrp="1"/>
          </p:cNvSpPr>
          <p:nvPr>
            <p:ph type="sldNum" sz="quarter" idx="10"/>
          </p:nvPr>
        </p:nvSpPr>
        <p:spPr/>
        <p:txBody>
          <a:bodyPr/>
          <a:lstStyle/>
          <a:p>
            <a:fld id="{1C4BCB7D-BF4E-1446-AA25-7CBBEE977063}" type="slidenum">
              <a:rPr lang="en-US" smtClean="0"/>
              <a:t>66</a:t>
            </a:fld>
            <a:endParaRPr lang="en-US" dirty="0"/>
          </a:p>
        </p:txBody>
      </p:sp>
    </p:spTree>
    <p:extLst>
      <p:ext uri="{BB962C8B-B14F-4D97-AF65-F5344CB8AC3E}">
        <p14:creationId xmlns:p14="http://schemas.microsoft.com/office/powerpoint/2010/main" val="155687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768C10-171B-49F4-9CBF-00F24343AA92}" type="slidenum">
              <a:rPr lang="en-US" smtClean="0"/>
              <a:t>9</a:t>
            </a:fld>
            <a:endParaRPr lang="en-US"/>
          </a:p>
        </p:txBody>
      </p:sp>
    </p:spTree>
    <p:extLst>
      <p:ext uri="{BB962C8B-B14F-4D97-AF65-F5344CB8AC3E}">
        <p14:creationId xmlns:p14="http://schemas.microsoft.com/office/powerpoint/2010/main" val="909990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768C10-171B-49F4-9CBF-00F24343AA92}" type="slidenum">
              <a:rPr lang="en-US" smtClean="0"/>
              <a:t>10</a:t>
            </a:fld>
            <a:endParaRPr lang="en-US"/>
          </a:p>
        </p:txBody>
      </p:sp>
    </p:spTree>
    <p:extLst>
      <p:ext uri="{BB962C8B-B14F-4D97-AF65-F5344CB8AC3E}">
        <p14:creationId xmlns:p14="http://schemas.microsoft.com/office/powerpoint/2010/main" val="4075858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768C10-171B-49F4-9CBF-00F24343AA92}" type="slidenum">
              <a:rPr lang="en-US" smtClean="0"/>
              <a:t>12</a:t>
            </a:fld>
            <a:endParaRPr lang="en-US"/>
          </a:p>
        </p:txBody>
      </p:sp>
    </p:spTree>
    <p:extLst>
      <p:ext uri="{BB962C8B-B14F-4D97-AF65-F5344CB8AC3E}">
        <p14:creationId xmlns:p14="http://schemas.microsoft.com/office/powerpoint/2010/main" val="1685023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768C10-171B-49F4-9CBF-00F24343AA92}" type="slidenum">
              <a:rPr lang="en-US" smtClean="0"/>
              <a:t>13</a:t>
            </a:fld>
            <a:endParaRPr lang="en-US"/>
          </a:p>
        </p:txBody>
      </p:sp>
    </p:spTree>
    <p:extLst>
      <p:ext uri="{BB962C8B-B14F-4D97-AF65-F5344CB8AC3E}">
        <p14:creationId xmlns:p14="http://schemas.microsoft.com/office/powerpoint/2010/main" val="1497241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768C10-171B-49F4-9CBF-00F24343AA92}" type="slidenum">
              <a:rPr lang="en-US" smtClean="0"/>
              <a:t>14</a:t>
            </a:fld>
            <a:endParaRPr lang="en-US"/>
          </a:p>
        </p:txBody>
      </p:sp>
    </p:spTree>
    <p:extLst>
      <p:ext uri="{BB962C8B-B14F-4D97-AF65-F5344CB8AC3E}">
        <p14:creationId xmlns:p14="http://schemas.microsoft.com/office/powerpoint/2010/main" val="1733830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768C10-171B-49F4-9CBF-00F24343AA92}" type="slidenum">
              <a:rPr lang="en-US" smtClean="0"/>
              <a:t>15</a:t>
            </a:fld>
            <a:endParaRPr lang="en-US"/>
          </a:p>
        </p:txBody>
      </p:sp>
    </p:spTree>
    <p:extLst>
      <p:ext uri="{BB962C8B-B14F-4D97-AF65-F5344CB8AC3E}">
        <p14:creationId xmlns:p14="http://schemas.microsoft.com/office/powerpoint/2010/main" val="2843943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FEE048-FA93-0C4D-A3D2-35945963F3CC}" type="datetimeFigureOut">
              <a:rPr lang="en-US" smtClean="0"/>
              <a:pPr/>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060FC-E52F-B84C-8F96-EF93C7C13B4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FEE048-FA93-0C4D-A3D2-35945963F3CC}" type="datetimeFigureOut">
              <a:rPr lang="en-US" smtClean="0"/>
              <a:pPr/>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060FC-E52F-B84C-8F96-EF93C7C13B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FEE048-FA93-0C4D-A3D2-35945963F3CC}" type="datetimeFigureOut">
              <a:rPr lang="en-US" smtClean="0"/>
              <a:pPr/>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060FC-E52F-B84C-8F96-EF93C7C13B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ectangle 4"/>
          <p:cNvSpPr/>
          <p:nvPr/>
        </p:nvSpPr>
        <p:spPr>
          <a:xfrm>
            <a:off x="7239000" y="3714750"/>
            <a:ext cx="1905000" cy="1428750"/>
          </a:xfrm>
          <a:prstGeom prst="rect">
            <a:avLst/>
          </a:prstGeom>
          <a:solidFill>
            <a:srgbClr val="657485"/>
          </a:solidFill>
          <a:ln>
            <a:solidFill>
              <a:srgbClr val="657485"/>
            </a:solidFill>
          </a:ln>
          <a:effectLst>
            <a:outerShdw blurRad="50800" dist="38100" dir="13500000" algn="br" rotWithShape="0">
              <a:srgbClr val="65748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066800" y="1200150"/>
            <a:ext cx="7848600" cy="3200400"/>
          </a:xfrm>
        </p:spPr>
        <p:txBody>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Picture Placeholder 8"/>
          <p:cNvSpPr>
            <a:spLocks noGrp="1"/>
          </p:cNvSpPr>
          <p:nvPr>
            <p:ph type="pic" sz="quarter" idx="11"/>
          </p:nvPr>
        </p:nvSpPr>
        <p:spPr>
          <a:xfrm>
            <a:off x="7315200" y="3771900"/>
            <a:ext cx="1828800" cy="1371600"/>
          </a:xfrm>
        </p:spPr>
        <p:txBody>
          <a:bodyPr rtlCol="0">
            <a:normAutofit/>
          </a:bodyPr>
          <a:lstStyle>
            <a:lvl1pPr>
              <a:defRPr sz="2400"/>
            </a:lvl1pPr>
          </a:lstStyle>
          <a:p>
            <a:pPr lvl="0"/>
            <a:r>
              <a:rPr lang="en-US" noProof="0" smtClean="0"/>
              <a:t>Click icon to add picture</a:t>
            </a:r>
            <a:endParaRPr lang="en-US" noProof="0" dirty="0"/>
          </a:p>
        </p:txBody>
      </p:sp>
      <p:sp>
        <p:nvSpPr>
          <p:cNvPr id="6" name="Rectangle 6"/>
          <p:cNvSpPr>
            <a:spLocks noGrp="1" noChangeArrowheads="1"/>
          </p:cNvSpPr>
          <p:nvPr>
            <p:ph type="sldNum" sz="quarter" idx="12"/>
          </p:nvPr>
        </p:nvSpPr>
        <p:spPr/>
        <p:txBody>
          <a:bodyPr/>
          <a:lstStyle>
            <a:lvl1pPr>
              <a:defRPr/>
            </a:lvl1pPr>
          </a:lstStyle>
          <a:p>
            <a:pPr>
              <a:defRPr/>
            </a:pPr>
            <a:fld id="{B8C29B79-1A1E-4CCD-9429-43731ED7ED9E}" type="slidenum">
              <a:rPr lang="en-US"/>
              <a:pPr>
                <a:defRPr/>
              </a:pPr>
              <a:t>‹#›</a:t>
            </a:fld>
            <a:endParaRPr lang="en-US" dirty="0"/>
          </a:p>
        </p:txBody>
      </p:sp>
    </p:spTree>
    <p:extLst>
      <p:ext uri="{BB962C8B-B14F-4D97-AF65-F5344CB8AC3E}">
        <p14:creationId xmlns:p14="http://schemas.microsoft.com/office/powerpoint/2010/main" val="368559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FEE048-FA93-0C4D-A3D2-35945963F3CC}" type="datetimeFigureOut">
              <a:rPr lang="en-US" smtClean="0"/>
              <a:pPr/>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060FC-E52F-B84C-8F96-EF93C7C13B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FEE048-FA93-0C4D-A3D2-35945963F3CC}" type="datetimeFigureOut">
              <a:rPr lang="en-US" smtClean="0"/>
              <a:pPr/>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060FC-E52F-B84C-8F96-EF93C7C13B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FEE048-FA93-0C4D-A3D2-35945963F3CC}" type="datetimeFigureOut">
              <a:rPr lang="en-US" smtClean="0"/>
              <a:pPr/>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060FC-E52F-B84C-8F96-EF93C7C13B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FEE048-FA93-0C4D-A3D2-35945963F3CC}" type="datetimeFigureOut">
              <a:rPr lang="en-US" smtClean="0"/>
              <a:pPr/>
              <a:t>10/29/2015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1060FC-E52F-B84C-8F96-EF93C7C13B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FEE048-FA93-0C4D-A3D2-35945963F3CC}" type="datetimeFigureOut">
              <a:rPr lang="en-US" smtClean="0"/>
              <a:pPr/>
              <a:t>10/29/2015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060FC-E52F-B84C-8F96-EF93C7C13B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EE048-FA93-0C4D-A3D2-35945963F3CC}" type="datetimeFigureOut">
              <a:rPr lang="en-US" smtClean="0"/>
              <a:pPr/>
              <a:t>10/29/2015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1060FC-E52F-B84C-8F96-EF93C7C13B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FEE048-FA93-0C4D-A3D2-35945963F3CC}" type="datetimeFigureOut">
              <a:rPr lang="en-US" smtClean="0"/>
              <a:pPr/>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060FC-E52F-B84C-8F96-EF93C7C13B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FEE048-FA93-0C4D-A3D2-35945963F3CC}" type="datetimeFigureOut">
              <a:rPr lang="en-US" smtClean="0"/>
              <a:pPr/>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060FC-E52F-B84C-8F96-EF93C7C13B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BFEE048-FA93-0C4D-A3D2-35945963F3CC}" type="datetimeFigureOut">
              <a:rPr lang="en-US" smtClean="0"/>
              <a:pPr/>
              <a:t>10/29/2015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31060FC-E52F-B84C-8F96-EF93C7C13B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esarae.witmer@sde.ok.gov"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hyperlink" Target="https://www.polleverywhere.com/multiple_choice_polls/3FvKh2vsCW6ZwZi?preview=true" TargetMode="Externa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hyperlink" Target="http://www.polleverywhere.com/app/help" TargetMode="External"/><Relationship Id="rId5" Type="http://schemas.openxmlformats.org/officeDocument/2006/relationships/hyperlink" Target="http://www.polleverywhere.com/app" TargetMode="Externa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Desarae.witmer@sde.ok.gov" TargetMode="External"/><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2.gif"/><Relationship Id="rId4" Type="http://schemas.openxmlformats.org/officeDocument/2006/relationships/hyperlink" Target="http://www.ok.gov/sde/"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hyperlink" Target="https://www.polleverywhere.com/free_text_polls/fnraX15ROQfyqPr?preview=true" TargetMode="Externa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hyperlink" Target="http://www.polleverywhere.com/app/help" TargetMode="External"/><Relationship Id="rId5" Type="http://schemas.openxmlformats.org/officeDocument/2006/relationships/hyperlink" Target="http://www.polleverywhere.com/app" TargetMode="Externa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hyperlink" Target="https://www.polleverywhere.com/free_text_polls/JSgv4JJuW7tZ3wt?preview=true" TargetMode="Externa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hyperlink" Target="http://www.polleverywhere.com/app/help" TargetMode="External"/><Relationship Id="rId5" Type="http://schemas.openxmlformats.org/officeDocument/2006/relationships/hyperlink" Target="http://www.polleverywhere.com/app" TargetMode="Externa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https://www.polleverywhere.com/free_text_polls/KnBdIQds8SGxQI3?preview=true" TargetMode="Externa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hyperlink" Target="http://www.polleverywhere.com/app/help" TargetMode="External"/><Relationship Id="rId5" Type="http://schemas.openxmlformats.org/officeDocument/2006/relationships/hyperlink" Target="http://www.polleverywhere.com/app" TargetMode="Externa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hyperlink" Target="https://www.polleverywhere.com/free_text_polls/Y8OcF10EhwP6TgV?preview=true" TargetMode="Externa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hyperlink" Target="http://www.polleverywhere.com/app/help" TargetMode="External"/><Relationship Id="rId5" Type="http://schemas.openxmlformats.org/officeDocument/2006/relationships/hyperlink" Target="http://www.polleverywhere.com/app" TargetMode="Externa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hyperlink" Target="https://www.polleverywhere.com/free_text_polls/2pex30WMMheg6n5?preview=true" TargetMode="Externa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hyperlink" Target="http://www.polleverywhere.com/app/help" TargetMode="External"/><Relationship Id="rId5" Type="http://schemas.openxmlformats.org/officeDocument/2006/relationships/hyperlink" Target="http://www.polleverywhere.com/app"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descr="Federal Program Summit PPT_init.jpg"/>
          <p:cNvPicPr>
            <a:picLocks noChangeAspect="1"/>
          </p:cNvPicPr>
          <p:nvPr/>
        </p:nvPicPr>
        <p:blipFill>
          <a:blip r:embed="rId2">
            <a:extLst>
              <a:ext uri="{28A0092B-C50C-407E-A947-70E740481C1C}">
                <a14:useLocalDpi xmlns:a14="http://schemas.microsoft.com/office/drawing/2010/main" val="0"/>
              </a:ext>
            </a:extLst>
          </a:blip>
          <a:srcRect l="830" r="-830" b="4831"/>
          <a:stretch>
            <a:fillRect/>
          </a:stretch>
        </p:blipFill>
        <p:spPr bwMode="auto">
          <a:xfrm>
            <a:off x="0" y="0"/>
            <a:ext cx="932213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95647" y="1448791"/>
            <a:ext cx="7279574" cy="1077218"/>
          </a:xfrm>
          <a:prstGeom prst="rect">
            <a:avLst/>
          </a:prstGeom>
        </p:spPr>
        <p:txBody>
          <a:bodyPr wrap="square">
            <a:spAutoFit/>
          </a:bodyPr>
          <a:lstStyle/>
          <a:p>
            <a:pPr algn="ctr"/>
            <a:r>
              <a:rPr lang="en-US" sz="3200" i="1" dirty="0"/>
              <a:t>School Improvement and the  </a:t>
            </a:r>
            <a:br>
              <a:rPr lang="en-US" sz="3200" i="1" dirty="0"/>
            </a:br>
            <a:r>
              <a:rPr lang="en-US" sz="3200" i="1" dirty="0"/>
              <a:t>Oklahoma Nine Essential Elements</a:t>
            </a:r>
            <a:endParaRPr lang="en-US" sz="3200" dirty="0"/>
          </a:p>
        </p:txBody>
      </p:sp>
      <p:sp>
        <p:nvSpPr>
          <p:cNvPr id="4" name="Subtitle 2"/>
          <p:cNvSpPr txBox="1">
            <a:spLocks/>
          </p:cNvSpPr>
          <p:nvPr/>
        </p:nvSpPr>
        <p:spPr>
          <a:xfrm>
            <a:off x="685800" y="2956956"/>
            <a:ext cx="7772400" cy="1672937"/>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smtClean="0">
                <a:solidFill>
                  <a:schemeClr val="tx2">
                    <a:lumMod val="75000"/>
                  </a:schemeClr>
                </a:solidFill>
                <a:latin typeface="TradeGothic BoldTwo"/>
                <a:cs typeface="TradeGothic BoldTwo"/>
              </a:rPr>
              <a:t>Desarae A. Witmer, Executive Director</a:t>
            </a:r>
          </a:p>
          <a:p>
            <a:pPr marL="0" indent="0" algn="ctr">
              <a:buNone/>
            </a:pPr>
            <a:r>
              <a:rPr lang="en-US" sz="2000" smtClean="0">
                <a:solidFill>
                  <a:schemeClr val="tx2">
                    <a:lumMod val="75000"/>
                  </a:schemeClr>
                </a:solidFill>
                <a:latin typeface="TradeGothic BoldTwo"/>
                <a:cs typeface="TradeGothic BoldTwo"/>
              </a:rPr>
              <a:t>Office of School Support</a:t>
            </a:r>
          </a:p>
          <a:p>
            <a:pPr marL="0" indent="0" algn="ctr">
              <a:buNone/>
            </a:pPr>
            <a:r>
              <a:rPr lang="en-US" sz="2000" smtClean="0">
                <a:solidFill>
                  <a:schemeClr val="tx2">
                    <a:lumMod val="75000"/>
                  </a:schemeClr>
                </a:solidFill>
                <a:latin typeface="TradeGothic BoldTwo"/>
                <a:cs typeface="TradeGothic BoldTwo"/>
              </a:rPr>
              <a:t>Oklahoma State Department of Education</a:t>
            </a:r>
          </a:p>
          <a:p>
            <a:pPr marL="0" indent="0" algn="ctr">
              <a:buNone/>
            </a:pPr>
            <a:r>
              <a:rPr lang="en-US" sz="2000" smtClean="0">
                <a:solidFill>
                  <a:schemeClr val="tx2">
                    <a:lumMod val="75000"/>
                  </a:schemeClr>
                </a:solidFill>
                <a:latin typeface="TradeGothic BoldTwo"/>
                <a:cs typeface="TradeGothic BoldTwo"/>
                <a:hlinkClick r:id="rId3"/>
              </a:rPr>
              <a:t>desarae.witmer@sde.ok.gov</a:t>
            </a:r>
            <a:endParaRPr lang="en-US" sz="2000" smtClean="0">
              <a:solidFill>
                <a:schemeClr val="tx2">
                  <a:lumMod val="75000"/>
                </a:schemeClr>
              </a:solidFill>
              <a:latin typeface="TradeGothic BoldTwo"/>
              <a:cs typeface="TradeGothic BoldTwo"/>
            </a:endParaRPr>
          </a:p>
          <a:p>
            <a:pPr marL="0" indent="0" algn="ctr">
              <a:buNone/>
            </a:pPr>
            <a:r>
              <a:rPr lang="en-US" sz="2000" smtClean="0">
                <a:solidFill>
                  <a:schemeClr val="tx2">
                    <a:lumMod val="75000"/>
                  </a:schemeClr>
                </a:solidFill>
                <a:latin typeface="TradeGothic BoldTwo"/>
                <a:cs typeface="TradeGothic BoldTwo"/>
              </a:rPr>
              <a:t>(405) 522-0140</a:t>
            </a:r>
          </a:p>
          <a:p>
            <a:pPr marL="0" indent="0" algn="ctr">
              <a:buNone/>
            </a:pPr>
            <a:endParaRPr lang="en-US" sz="2000" dirty="0" smtClean="0"/>
          </a:p>
        </p:txBody>
      </p:sp>
    </p:spTree>
    <p:extLst>
      <p:ext uri="{BB962C8B-B14F-4D97-AF65-F5344CB8AC3E}">
        <p14:creationId xmlns:p14="http://schemas.microsoft.com/office/powerpoint/2010/main" val="3582671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204"/>
            <a:ext cx="8229600" cy="857250"/>
          </a:xfrm>
        </p:spPr>
        <p:txBody>
          <a:bodyPr>
            <a:normAutofit/>
          </a:bodyPr>
          <a:lstStyle/>
          <a:p>
            <a:r>
              <a:rPr lang="en-US" sz="3600" dirty="0" smtClean="0"/>
              <a:t>Priority Responsibilities</a:t>
            </a:r>
            <a:endParaRPr lang="en-US" sz="3600" dirty="0"/>
          </a:p>
        </p:txBody>
      </p:sp>
      <p:sp>
        <p:nvSpPr>
          <p:cNvPr id="3" name="Rectangle 2"/>
          <p:cNvSpPr/>
          <p:nvPr/>
        </p:nvSpPr>
        <p:spPr>
          <a:xfrm>
            <a:off x="247650" y="1063229"/>
            <a:ext cx="8572500" cy="4339650"/>
          </a:xfrm>
          <a:prstGeom prst="rect">
            <a:avLst/>
          </a:prstGeom>
        </p:spPr>
        <p:txBody>
          <a:bodyPr wrap="square">
            <a:spAutoFit/>
          </a:bodyPr>
          <a:lstStyle/>
          <a:p>
            <a:pPr marL="800100" lvl="1" indent="-342900">
              <a:buFont typeface="Arial" panose="020B0604020202020204" pitchFamily="34" charset="0"/>
              <a:buChar char="•"/>
            </a:pPr>
            <a:r>
              <a:rPr lang="en-US" dirty="0" smtClean="0">
                <a:cs typeface="Arial" panose="020B0604020202020204" pitchFamily="34" charset="0"/>
              </a:rPr>
              <a:t>Financial Allocation</a:t>
            </a:r>
          </a:p>
          <a:p>
            <a:pPr marL="800100" lvl="1" indent="-342900">
              <a:buFont typeface="Arial" panose="020B0604020202020204" pitchFamily="34" charset="0"/>
              <a:buChar char="•"/>
            </a:pPr>
            <a:r>
              <a:rPr lang="en-US" dirty="0" smtClean="0">
                <a:cs typeface="Arial" panose="020B0604020202020204" pitchFamily="34" charset="0"/>
              </a:rPr>
              <a:t>Grants Management System</a:t>
            </a:r>
          </a:p>
          <a:p>
            <a:pPr marL="1257300" lvl="2" indent="-342900">
              <a:buFont typeface="Arial" panose="020B0604020202020204" pitchFamily="34" charset="0"/>
              <a:buChar char="•"/>
            </a:pPr>
            <a:r>
              <a:rPr lang="en-US" dirty="0" smtClean="0">
                <a:cs typeface="Arial" panose="020B0604020202020204" pitchFamily="34" charset="0"/>
              </a:rPr>
              <a:t>School Wide/School Improvement Application</a:t>
            </a:r>
          </a:p>
          <a:p>
            <a:pPr marL="1714500" lvl="3" indent="-342900">
              <a:buFont typeface="Arial" panose="020B0604020202020204" pitchFamily="34" charset="0"/>
              <a:buChar char="•"/>
            </a:pPr>
            <a:r>
              <a:rPr lang="en-US" dirty="0" smtClean="0">
                <a:cs typeface="Arial" panose="020B0604020202020204" pitchFamily="34" charset="0"/>
              </a:rPr>
              <a:t>10 Components &amp; 9 Essential Elements</a:t>
            </a:r>
          </a:p>
          <a:p>
            <a:pPr marL="800100" lvl="1" indent="-342900">
              <a:buFont typeface="Arial" panose="020B0604020202020204" pitchFamily="34" charset="0"/>
              <a:buChar char="•"/>
            </a:pPr>
            <a:r>
              <a:rPr lang="en-US" dirty="0" smtClean="0">
                <a:cs typeface="Arial" panose="020B0604020202020204" pitchFamily="34" charset="0"/>
              </a:rPr>
              <a:t>School Improvement Status Report  (SISR)</a:t>
            </a:r>
          </a:p>
          <a:p>
            <a:pPr lvl="1"/>
            <a:r>
              <a:rPr lang="en-US" dirty="0">
                <a:cs typeface="Arial" panose="020B0604020202020204" pitchFamily="34" charset="0"/>
              </a:rPr>
              <a:t>	</a:t>
            </a:r>
            <a:r>
              <a:rPr lang="en-US" dirty="0" smtClean="0">
                <a:cs typeface="Arial" panose="020B0604020202020204" pitchFamily="34" charset="0"/>
              </a:rPr>
              <a:t>- Data Reporting System </a:t>
            </a:r>
          </a:p>
          <a:p>
            <a:pPr marL="800100" lvl="1" indent="-342900">
              <a:buFont typeface="Arial" panose="020B0604020202020204" pitchFamily="34" charset="0"/>
              <a:buChar char="•"/>
            </a:pPr>
            <a:r>
              <a:rPr lang="en-US" dirty="0" smtClean="0">
                <a:cs typeface="Arial" panose="020B0604020202020204" pitchFamily="34" charset="0"/>
              </a:rPr>
              <a:t>Parent Notification Letter</a:t>
            </a:r>
          </a:p>
          <a:p>
            <a:pPr marL="800100" lvl="1" indent="-342900">
              <a:buFont typeface="Arial" panose="020B0604020202020204" pitchFamily="34" charset="0"/>
              <a:buChar char="•"/>
            </a:pPr>
            <a:r>
              <a:rPr lang="en-US" dirty="0" smtClean="0">
                <a:cs typeface="Arial" panose="020B0604020202020204" pitchFamily="34" charset="0"/>
              </a:rPr>
              <a:t>Letter Grade and Designation posted on website</a:t>
            </a:r>
          </a:p>
          <a:p>
            <a:pPr marL="800100" lvl="1" indent="-342900">
              <a:buFont typeface="Arial" panose="020B0604020202020204" pitchFamily="34" charset="0"/>
              <a:buChar char="•"/>
            </a:pPr>
            <a:r>
              <a:rPr lang="en-US" dirty="0" smtClean="0">
                <a:solidFill>
                  <a:srgbClr val="CC00FF"/>
                </a:solidFill>
                <a:cs typeface="Arial" panose="020B0604020202020204" pitchFamily="34" charset="0"/>
              </a:rPr>
              <a:t>School Choice NOT required for 2015-2016** </a:t>
            </a:r>
          </a:p>
          <a:p>
            <a:pPr marL="800100" lvl="1" indent="-342900">
              <a:buFont typeface="Arial" panose="020B0604020202020204" pitchFamily="34" charset="0"/>
              <a:buChar char="•"/>
            </a:pPr>
            <a:endParaRPr lang="en-US" dirty="0">
              <a:solidFill>
                <a:srgbClr val="CC00FF"/>
              </a:solidFill>
              <a:cs typeface="Arial" panose="020B0604020202020204" pitchFamily="34" charset="0"/>
            </a:endParaRPr>
          </a:p>
          <a:p>
            <a:pPr marL="800100" lvl="1" indent="-342900">
              <a:buFont typeface="Arial" panose="020B0604020202020204" pitchFamily="34" charset="0"/>
              <a:buChar char="•"/>
            </a:pPr>
            <a:r>
              <a:rPr lang="en-US" dirty="0">
                <a:cs typeface="Arial" panose="020B0604020202020204" pitchFamily="34" charset="0"/>
              </a:rPr>
              <a:t>Schools with a designation for 3+ years – principal and superintendent must attend 15 hours of professional development.   (June 2015-July 2016)</a:t>
            </a:r>
          </a:p>
          <a:p>
            <a:pPr lvl="1"/>
            <a:endParaRPr lang="en-US" sz="2000" dirty="0" smtClean="0">
              <a:latin typeface="Arial" panose="020B0604020202020204" pitchFamily="34" charset="0"/>
              <a:cs typeface="Arial" panose="020B0604020202020204" pitchFamily="34" charset="0"/>
            </a:endParaRPr>
          </a:p>
          <a:p>
            <a:pPr lvl="1"/>
            <a:endParaRPr lang="en-US" sz="2000" dirty="0" smtClean="0">
              <a:latin typeface="Arial" panose="020B0604020202020204" pitchFamily="34" charset="0"/>
              <a:cs typeface="Arial" panose="020B0604020202020204" pitchFamily="34" charset="0"/>
            </a:endParaRPr>
          </a:p>
          <a:p>
            <a:pPr lvl="1"/>
            <a:endParaRPr lang="en-US" sz="2000" dirty="0" smtClean="0">
              <a:latin typeface="Arial" panose="020B0604020202020204" pitchFamily="34" charset="0"/>
              <a:cs typeface="Arial" panose="020B0604020202020204" pitchFamily="34" charset="0"/>
            </a:endParaRPr>
          </a:p>
        </p:txBody>
      </p:sp>
      <p:pic>
        <p:nvPicPr>
          <p:cNvPr id="6147" name="Picture 3" descr="C:\Users\306706\AppData\Local\Microsoft\Windows\Temporary Internet Files\Content.IE5\JAFL86ZL\objectif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019" y="1226432"/>
            <a:ext cx="2006622" cy="2006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23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1383" t="2973" r="52653" b="5677"/>
          <a:stretch/>
        </p:blipFill>
        <p:spPr bwMode="auto">
          <a:xfrm>
            <a:off x="190005" y="190006"/>
            <a:ext cx="8823366" cy="4833256"/>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190005" y="2327564"/>
            <a:ext cx="1995055" cy="1200329"/>
          </a:xfrm>
          <a:prstGeom prst="rect">
            <a:avLst/>
          </a:prstGeom>
          <a:noFill/>
        </p:spPr>
        <p:txBody>
          <a:bodyPr wrap="square" rtlCol="0">
            <a:spAutoFit/>
          </a:bodyPr>
          <a:lstStyle/>
          <a:p>
            <a:pPr algn="ctr"/>
            <a:r>
              <a:rPr lang="en-US" sz="2400" dirty="0" smtClean="0">
                <a:solidFill>
                  <a:srgbClr val="FF33CC"/>
                </a:solidFill>
              </a:rPr>
              <a:t>Where do I find this information?</a:t>
            </a:r>
            <a:endParaRPr lang="en-US" sz="2400" dirty="0">
              <a:solidFill>
                <a:srgbClr val="FF33CC"/>
              </a:solidFill>
            </a:endParaRPr>
          </a:p>
        </p:txBody>
      </p:sp>
      <p:sp>
        <p:nvSpPr>
          <p:cNvPr id="7" name="TextBox 6"/>
          <p:cNvSpPr txBox="1"/>
          <p:nvPr/>
        </p:nvSpPr>
        <p:spPr>
          <a:xfrm>
            <a:off x="6068291" y="1536196"/>
            <a:ext cx="2707574" cy="646331"/>
          </a:xfrm>
          <a:prstGeom prst="rect">
            <a:avLst/>
          </a:prstGeom>
          <a:noFill/>
        </p:spPr>
        <p:txBody>
          <a:bodyPr wrap="square" rtlCol="0">
            <a:spAutoFit/>
          </a:bodyPr>
          <a:lstStyle/>
          <a:p>
            <a:r>
              <a:rPr lang="en-US" dirty="0">
                <a:hlinkClick r:id="rId3" action="ppaction://hlinksldjump"/>
              </a:rPr>
              <a:t>https://sdeweb01.sde.ok.gov/SSO2/Signin.aspx</a:t>
            </a:r>
            <a:endParaRPr lang="en-US" dirty="0"/>
          </a:p>
        </p:txBody>
      </p:sp>
      <p:cxnSp>
        <p:nvCxnSpPr>
          <p:cNvPr id="9" name="Straight Arrow Connector 8"/>
          <p:cNvCxnSpPr/>
          <p:nvPr/>
        </p:nvCxnSpPr>
        <p:spPr>
          <a:xfrm flipH="1">
            <a:off x="4857008" y="2185060"/>
            <a:ext cx="2149434" cy="497222"/>
          </a:xfrm>
          <a:prstGeom prst="straightConnector1">
            <a:avLst/>
          </a:prstGeom>
          <a:ln>
            <a:solidFill>
              <a:srgbClr val="FF33CC"/>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5072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1383" t="2973" r="52653" b="5677"/>
          <a:stretch/>
        </p:blipFill>
        <p:spPr bwMode="auto">
          <a:xfrm>
            <a:off x="118753" y="142504"/>
            <a:ext cx="8942120" cy="4845132"/>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6019800" y="3181350"/>
            <a:ext cx="2333625" cy="646331"/>
          </a:xfrm>
          <a:prstGeom prst="rect">
            <a:avLst/>
          </a:prstGeom>
          <a:noFill/>
          <a:ln>
            <a:solidFill>
              <a:srgbClr val="800080"/>
            </a:solidFill>
          </a:ln>
        </p:spPr>
        <p:txBody>
          <a:bodyPr wrap="square" rtlCol="0">
            <a:spAutoFit/>
          </a:bodyPr>
          <a:lstStyle/>
          <a:p>
            <a:pPr algn="ctr"/>
            <a:r>
              <a:rPr lang="en-US" dirty="0" smtClean="0">
                <a:solidFill>
                  <a:srgbClr val="CC00FF"/>
                </a:solidFill>
              </a:rPr>
              <a:t>Need “Single Sign On” Access </a:t>
            </a:r>
            <a:endParaRPr lang="en-US" dirty="0">
              <a:solidFill>
                <a:srgbClr val="CC00FF"/>
              </a:solidFill>
            </a:endParaRPr>
          </a:p>
        </p:txBody>
      </p:sp>
      <p:cxnSp>
        <p:nvCxnSpPr>
          <p:cNvPr id="5" name="Straight Arrow Connector 4"/>
          <p:cNvCxnSpPr/>
          <p:nvPr/>
        </p:nvCxnSpPr>
        <p:spPr>
          <a:xfrm flipH="1">
            <a:off x="5267325" y="3827681"/>
            <a:ext cx="990600" cy="610969"/>
          </a:xfrm>
          <a:prstGeom prst="straightConnector1">
            <a:avLst/>
          </a:prstGeom>
          <a:ln>
            <a:solidFill>
              <a:srgbClr val="990099"/>
            </a:solidFill>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44384" y="2208810"/>
            <a:ext cx="1816925" cy="923330"/>
          </a:xfrm>
          <a:prstGeom prst="rect">
            <a:avLst/>
          </a:prstGeom>
          <a:noFill/>
        </p:spPr>
        <p:txBody>
          <a:bodyPr wrap="square" rtlCol="0">
            <a:spAutoFit/>
          </a:bodyPr>
          <a:lstStyle/>
          <a:p>
            <a:pPr algn="ctr"/>
            <a:r>
              <a:rPr lang="en-US" dirty="0" smtClean="0">
                <a:solidFill>
                  <a:srgbClr val="CC00CC"/>
                </a:solidFill>
              </a:rPr>
              <a:t>Schools with a Priority Designation</a:t>
            </a:r>
            <a:endParaRPr lang="en-US" dirty="0">
              <a:solidFill>
                <a:srgbClr val="CC00CC"/>
              </a:solidFill>
            </a:endParaRPr>
          </a:p>
        </p:txBody>
      </p:sp>
    </p:spTree>
    <p:extLst>
      <p:ext uri="{BB962C8B-B14F-4D97-AF65-F5344CB8AC3E}">
        <p14:creationId xmlns:p14="http://schemas.microsoft.com/office/powerpoint/2010/main" val="32687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84567"/>
          </a:xfrm>
        </p:spPr>
        <p:txBody>
          <a:bodyPr>
            <a:normAutofit fontScale="90000"/>
          </a:bodyPr>
          <a:lstStyle/>
          <a:p>
            <a:r>
              <a:rPr lang="en-US" sz="4000" dirty="0" smtClean="0"/>
              <a:t>Focus</a:t>
            </a:r>
            <a:endParaRPr lang="en-US" sz="4000" dirty="0"/>
          </a:p>
        </p:txBody>
      </p:sp>
      <p:sp>
        <p:nvSpPr>
          <p:cNvPr id="5" name="TextBox 4"/>
          <p:cNvSpPr txBox="1"/>
          <p:nvPr/>
        </p:nvSpPr>
        <p:spPr>
          <a:xfrm>
            <a:off x="274796" y="1118391"/>
            <a:ext cx="8594408" cy="3693319"/>
          </a:xfrm>
          <a:prstGeom prst="rect">
            <a:avLst/>
          </a:prstGeom>
          <a:noFill/>
        </p:spPr>
        <p:txBody>
          <a:bodyPr wrap="square" rtlCol="0">
            <a:spAutoFit/>
          </a:bodyPr>
          <a:lstStyle/>
          <a:p>
            <a:pPr marL="285750" indent="-285750">
              <a:buFontTx/>
              <a:buChar char="-"/>
            </a:pPr>
            <a:r>
              <a:rPr lang="en-US" dirty="0" smtClean="0"/>
              <a:t>Any school contributing to the achievement  for students with disabilities (IEP), English Language Learners (ELL), and/or African American subgroup and the school had higher than the state’s average population percentage for that subgroup. </a:t>
            </a:r>
          </a:p>
          <a:p>
            <a:r>
              <a:rPr lang="en-US" dirty="0" smtClean="0"/>
              <a:t>AND</a:t>
            </a:r>
          </a:p>
          <a:p>
            <a:pPr marL="285750" indent="-285750">
              <a:buFontTx/>
              <a:buChar char="-"/>
            </a:pPr>
            <a:r>
              <a:rPr lang="en-US" dirty="0" smtClean="0"/>
              <a:t>Have the lowest performance for any of the three lowest achieving subgroups within each grade span for reading and math. </a:t>
            </a:r>
          </a:p>
          <a:p>
            <a:r>
              <a:rPr lang="en-US" dirty="0" smtClean="0"/>
              <a:t>OR</a:t>
            </a:r>
          </a:p>
          <a:p>
            <a:pPr marL="285750" indent="-285750">
              <a:buFontTx/>
              <a:buChar char="-"/>
            </a:pPr>
            <a:r>
              <a:rPr lang="en-US" dirty="0" smtClean="0"/>
              <a:t>Have the lowest graduation rate for either the two subgroups (ELL and African American) with the lowest graduation rates that have not already been designated as priority. </a:t>
            </a:r>
          </a:p>
          <a:p>
            <a:pPr marL="285750" indent="-285750">
              <a:buFontTx/>
              <a:buChar char="-"/>
            </a:pPr>
            <a:endParaRPr lang="en-US" dirty="0"/>
          </a:p>
          <a:p>
            <a:pPr marL="285750" indent="-285750">
              <a:buFontTx/>
              <a:buChar char="-"/>
            </a:pPr>
            <a:r>
              <a:rPr lang="en-US" dirty="0" smtClean="0"/>
              <a:t>Have a graduation rate below the state average. </a:t>
            </a:r>
          </a:p>
          <a:p>
            <a:pPr marL="285750" indent="-285750">
              <a:buFontTx/>
              <a:buChar char="-"/>
            </a:pPr>
            <a:endParaRPr lang="en-US" dirty="0"/>
          </a:p>
        </p:txBody>
      </p:sp>
      <p:pic>
        <p:nvPicPr>
          <p:cNvPr id="7170" name="Picture 2" descr="C:\Users\306706\AppData\Local\Microsoft\Windows\Temporary Internet Files\Content.IE5\P5VKV0TX\Career Focu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922" y="3583189"/>
            <a:ext cx="1763156" cy="140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19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Focus Responsibilities</a:t>
            </a:r>
            <a:endParaRPr lang="en-US" sz="4000" dirty="0"/>
          </a:p>
        </p:txBody>
      </p:sp>
      <p:sp>
        <p:nvSpPr>
          <p:cNvPr id="3" name="Rectangle 2"/>
          <p:cNvSpPr/>
          <p:nvPr/>
        </p:nvSpPr>
        <p:spPr>
          <a:xfrm>
            <a:off x="312344" y="966944"/>
            <a:ext cx="8374456" cy="3785652"/>
          </a:xfrm>
          <a:prstGeom prst="rect">
            <a:avLst/>
          </a:prstGeom>
        </p:spPr>
        <p:txBody>
          <a:bodyPr wrap="square">
            <a:spAutoFit/>
          </a:bodyPr>
          <a:lstStyle/>
          <a:p>
            <a:pPr marL="800100" lvl="1" indent="-342900">
              <a:buFont typeface="Arial" panose="020B0604020202020204" pitchFamily="34" charset="0"/>
              <a:buChar char="•"/>
            </a:pPr>
            <a:r>
              <a:rPr lang="en-US" sz="2000" dirty="0" smtClean="0">
                <a:cs typeface="Arial" panose="020B0604020202020204" pitchFamily="34" charset="0"/>
              </a:rPr>
              <a:t>SMART Goal   </a:t>
            </a:r>
          </a:p>
          <a:p>
            <a:pPr lvl="1"/>
            <a:r>
              <a:rPr lang="en-US" sz="2000" dirty="0">
                <a:cs typeface="Arial" panose="020B0604020202020204" pitchFamily="34" charset="0"/>
              </a:rPr>
              <a:t>	</a:t>
            </a:r>
            <a:r>
              <a:rPr lang="en-US" sz="2000" dirty="0" smtClean="0">
                <a:cs typeface="Arial" panose="020B0604020202020204" pitchFamily="34" charset="0"/>
              </a:rPr>
              <a:t> (</a:t>
            </a:r>
            <a:r>
              <a:rPr lang="en-US" sz="2000" b="1" dirty="0" smtClean="0">
                <a:cs typeface="Arial" panose="020B0604020202020204" pitchFamily="34" charset="0"/>
              </a:rPr>
              <a:t>S</a:t>
            </a:r>
            <a:r>
              <a:rPr lang="en-US" sz="2000" dirty="0" smtClean="0">
                <a:cs typeface="Arial" panose="020B0604020202020204" pitchFamily="34" charset="0"/>
              </a:rPr>
              <a:t>pecific   </a:t>
            </a:r>
            <a:r>
              <a:rPr lang="en-US" sz="2000" b="1" dirty="0" smtClean="0">
                <a:cs typeface="Arial" panose="020B0604020202020204" pitchFamily="34" charset="0"/>
              </a:rPr>
              <a:t>M</a:t>
            </a:r>
            <a:r>
              <a:rPr lang="en-US" sz="2000" dirty="0" smtClean="0">
                <a:cs typeface="Arial" panose="020B0604020202020204" pitchFamily="34" charset="0"/>
              </a:rPr>
              <a:t>easurable   </a:t>
            </a:r>
            <a:r>
              <a:rPr lang="en-US" sz="2000" b="1" dirty="0" smtClean="0">
                <a:cs typeface="Arial" panose="020B0604020202020204" pitchFamily="34" charset="0"/>
              </a:rPr>
              <a:t>A</a:t>
            </a:r>
            <a:r>
              <a:rPr lang="en-US" sz="2000" dirty="0" smtClean="0">
                <a:cs typeface="Arial" panose="020B0604020202020204" pitchFamily="34" charset="0"/>
              </a:rPr>
              <a:t>ttainable </a:t>
            </a:r>
            <a:r>
              <a:rPr lang="en-US" sz="2000" b="1" dirty="0" smtClean="0">
                <a:cs typeface="Arial" panose="020B0604020202020204" pitchFamily="34" charset="0"/>
              </a:rPr>
              <a:t>R</a:t>
            </a:r>
            <a:r>
              <a:rPr lang="en-US" sz="2000" dirty="0" smtClean="0">
                <a:cs typeface="Arial" panose="020B0604020202020204" pitchFamily="34" charset="0"/>
              </a:rPr>
              <a:t>esults Oriented  </a:t>
            </a:r>
            <a:r>
              <a:rPr lang="en-US" sz="2000" b="1" dirty="0" smtClean="0">
                <a:cs typeface="Arial" panose="020B0604020202020204" pitchFamily="34" charset="0"/>
              </a:rPr>
              <a:t>T</a:t>
            </a:r>
            <a:r>
              <a:rPr lang="en-US" sz="2000" dirty="0" smtClean="0">
                <a:cs typeface="Arial" panose="020B0604020202020204" pitchFamily="34" charset="0"/>
              </a:rPr>
              <a:t>ime bound)</a:t>
            </a:r>
          </a:p>
          <a:p>
            <a:pPr marL="1257300" lvl="2" indent="-342900">
              <a:buFont typeface="Arial" panose="020B0604020202020204" pitchFamily="34" charset="0"/>
              <a:buChar char="•"/>
            </a:pPr>
            <a:r>
              <a:rPr lang="en-US" sz="2000" dirty="0">
                <a:cs typeface="Arial" panose="020B0604020202020204" pitchFamily="34" charset="0"/>
              </a:rPr>
              <a:t>Beginning with </a:t>
            </a:r>
            <a:r>
              <a:rPr lang="en-US" sz="2000" dirty="0" smtClean="0">
                <a:cs typeface="Arial" panose="020B0604020202020204" pitchFamily="34" charset="0"/>
              </a:rPr>
              <a:t>SY15 designation.</a:t>
            </a:r>
          </a:p>
          <a:p>
            <a:pPr marL="1257300" lvl="2" indent="-342900">
              <a:buFont typeface="Arial" panose="020B0604020202020204" pitchFamily="34" charset="0"/>
              <a:buChar char="•"/>
            </a:pPr>
            <a:r>
              <a:rPr lang="en-US" sz="2000" dirty="0" smtClean="0">
                <a:cs typeface="Arial" panose="020B0604020202020204" pitchFamily="34" charset="0"/>
              </a:rPr>
              <a:t>Will be emailed to all schools with a Focus Designation.</a:t>
            </a:r>
            <a:endParaRPr lang="en-US" sz="2000" dirty="0">
              <a:cs typeface="Arial" panose="020B0604020202020204" pitchFamily="34" charset="0"/>
            </a:endParaRPr>
          </a:p>
          <a:p>
            <a:pPr marL="1257300" lvl="2" indent="-342900">
              <a:buFont typeface="Arial" panose="020B0604020202020204" pitchFamily="34" charset="0"/>
              <a:buChar char="•"/>
            </a:pPr>
            <a:r>
              <a:rPr lang="en-US" sz="2000" dirty="0" smtClean="0">
                <a:cs typeface="Arial" panose="020B0604020202020204" pitchFamily="34" charset="0"/>
              </a:rPr>
              <a:t>“Focus” on the area of need.</a:t>
            </a:r>
          </a:p>
          <a:p>
            <a:pPr lvl="1"/>
            <a:r>
              <a:rPr lang="en-US" sz="2000" dirty="0">
                <a:cs typeface="Arial" panose="020B0604020202020204" pitchFamily="34" charset="0"/>
              </a:rPr>
              <a:t>	</a:t>
            </a:r>
            <a:endParaRPr lang="en-US" sz="2000" dirty="0" smtClean="0">
              <a:cs typeface="Arial" panose="020B0604020202020204" pitchFamily="34" charset="0"/>
            </a:endParaRPr>
          </a:p>
          <a:p>
            <a:pPr marL="800100" lvl="1" indent="-342900">
              <a:buFont typeface="Arial" panose="020B0604020202020204" pitchFamily="34" charset="0"/>
              <a:buChar char="•"/>
            </a:pPr>
            <a:r>
              <a:rPr lang="en-US" sz="2000" dirty="0" smtClean="0">
                <a:cs typeface="Arial" panose="020B0604020202020204" pitchFamily="34" charset="0"/>
              </a:rPr>
              <a:t>Single Improvement Status Report</a:t>
            </a:r>
          </a:p>
          <a:p>
            <a:pPr lvl="1"/>
            <a:r>
              <a:rPr lang="en-US" sz="2000" dirty="0">
                <a:cs typeface="Arial" panose="020B0604020202020204" pitchFamily="34" charset="0"/>
              </a:rPr>
              <a:t>	</a:t>
            </a:r>
            <a:r>
              <a:rPr lang="en-US" sz="2000" dirty="0" smtClean="0">
                <a:cs typeface="Arial" panose="020B0604020202020204" pitchFamily="34" charset="0"/>
              </a:rPr>
              <a:t>- Data Reporting System</a:t>
            </a:r>
          </a:p>
          <a:p>
            <a:pPr lvl="1"/>
            <a:endParaRPr lang="en-US" sz="2000" dirty="0">
              <a:cs typeface="Arial" panose="020B0604020202020204" pitchFamily="34" charset="0"/>
            </a:endParaRPr>
          </a:p>
          <a:p>
            <a:pPr marL="800100" lvl="1" indent="-342900">
              <a:buFont typeface="Arial" panose="020B0604020202020204" pitchFamily="34" charset="0"/>
              <a:buChar char="•"/>
            </a:pPr>
            <a:r>
              <a:rPr lang="en-US" sz="2000" dirty="0" smtClean="0">
                <a:cs typeface="Arial" panose="020B0604020202020204" pitchFamily="34" charset="0"/>
              </a:rPr>
              <a:t>Schools with a designation for 3+ years – principal and superintendent must attend 15 hours of professional development.   (June 2015-July 2016)</a:t>
            </a:r>
            <a:endParaRPr lang="en-US" sz="2000" dirty="0" smtClean="0">
              <a:latin typeface="Arial" panose="020B0604020202020204" pitchFamily="34" charset="0"/>
              <a:cs typeface="Arial" panose="020B0604020202020204" pitchFamily="34" charset="0"/>
            </a:endParaRPr>
          </a:p>
        </p:txBody>
      </p:sp>
      <p:pic>
        <p:nvPicPr>
          <p:cNvPr id="11266" name="Picture 2" descr="C:\Users\306706\AppData\Local\Microsoft\Windows\Temporary Internet Files\Content.IE5\765VTDW2\adam_checklist[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4566" y="2023302"/>
            <a:ext cx="1394113" cy="167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7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Goal</a:t>
            </a:r>
            <a:endParaRPr lang="en-US" dirty="0"/>
          </a:p>
        </p:txBody>
      </p:sp>
      <p:sp>
        <p:nvSpPr>
          <p:cNvPr id="3" name="Content Placeholder 2"/>
          <p:cNvSpPr>
            <a:spLocks noGrp="1"/>
          </p:cNvSpPr>
          <p:nvPr>
            <p:ph idx="1"/>
          </p:nvPr>
        </p:nvSpPr>
        <p:spPr>
          <a:xfrm>
            <a:off x="1039091" y="1200151"/>
            <a:ext cx="3604161" cy="3394472"/>
          </a:xfrm>
        </p:spPr>
        <p:txBody>
          <a:bodyPr/>
          <a:lstStyle/>
          <a:p>
            <a:r>
              <a:rPr lang="en-US" dirty="0" smtClean="0"/>
              <a:t>Specific</a:t>
            </a:r>
          </a:p>
          <a:p>
            <a:r>
              <a:rPr lang="en-US" dirty="0" smtClean="0"/>
              <a:t>Measurable</a:t>
            </a:r>
          </a:p>
          <a:p>
            <a:r>
              <a:rPr lang="en-US" dirty="0" smtClean="0"/>
              <a:t>Attainable </a:t>
            </a:r>
          </a:p>
          <a:p>
            <a:r>
              <a:rPr lang="en-US" dirty="0" smtClean="0"/>
              <a:t>Results Oriented</a:t>
            </a:r>
          </a:p>
          <a:p>
            <a:r>
              <a:rPr lang="en-US" dirty="0" smtClean="0"/>
              <a:t>Time Bound</a:t>
            </a:r>
            <a:endParaRPr lang="en-US" dirty="0"/>
          </a:p>
        </p:txBody>
      </p:sp>
      <p:sp>
        <p:nvSpPr>
          <p:cNvPr id="4" name="TextBox 3"/>
          <p:cNvSpPr txBox="1"/>
          <p:nvPr/>
        </p:nvSpPr>
        <p:spPr>
          <a:xfrm>
            <a:off x="4833257" y="1200151"/>
            <a:ext cx="3853543" cy="646331"/>
          </a:xfrm>
          <a:prstGeom prst="rect">
            <a:avLst/>
          </a:prstGeom>
          <a:noFill/>
        </p:spPr>
        <p:txBody>
          <a:bodyPr wrap="square" rtlCol="0">
            <a:spAutoFit/>
          </a:bodyPr>
          <a:lstStyle/>
          <a:p>
            <a:pPr algn="ctr"/>
            <a:r>
              <a:rPr lang="en-US" b="1" dirty="0" smtClean="0">
                <a:solidFill>
                  <a:srgbClr val="CC00FF"/>
                </a:solidFill>
              </a:rPr>
              <a:t>Based on your </a:t>
            </a:r>
          </a:p>
          <a:p>
            <a:pPr algn="ctr"/>
            <a:r>
              <a:rPr lang="en-US" b="1" dirty="0" smtClean="0">
                <a:solidFill>
                  <a:srgbClr val="CC00FF"/>
                </a:solidFill>
              </a:rPr>
              <a:t>school’s area of need.</a:t>
            </a:r>
            <a:r>
              <a:rPr lang="en-US" dirty="0" smtClean="0"/>
              <a:t> </a:t>
            </a:r>
            <a:endParaRPr lang="en-US" dirty="0"/>
          </a:p>
        </p:txBody>
      </p:sp>
      <p:pic>
        <p:nvPicPr>
          <p:cNvPr id="9218" name="Picture 2" descr="http://www.southmountaincrossfit.com/wp-content/uploads/2013/04/go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330" y="1983178"/>
            <a:ext cx="3002140" cy="2251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96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Targeted Intervention</a:t>
            </a:r>
            <a:endParaRPr lang="en-US" sz="4000" dirty="0"/>
          </a:p>
        </p:txBody>
      </p:sp>
      <p:sp>
        <p:nvSpPr>
          <p:cNvPr id="5" name="Content Placeholder 4"/>
          <p:cNvSpPr>
            <a:spLocks noGrp="1"/>
          </p:cNvSpPr>
          <p:nvPr>
            <p:ph idx="1"/>
          </p:nvPr>
        </p:nvSpPr>
        <p:spPr>
          <a:xfrm>
            <a:off x="457200" y="1757548"/>
            <a:ext cx="4589813" cy="1543792"/>
          </a:xfrm>
        </p:spPr>
        <p:txBody>
          <a:bodyPr>
            <a:normAutofit/>
          </a:bodyPr>
          <a:lstStyle/>
          <a:p>
            <a:r>
              <a:rPr lang="en-US" sz="2800" dirty="0" smtClean="0"/>
              <a:t>Subgroup graduation rate is </a:t>
            </a:r>
          </a:p>
          <a:p>
            <a:pPr marL="0" indent="0">
              <a:buNone/>
            </a:pPr>
            <a:r>
              <a:rPr lang="en-US" sz="2800" dirty="0" smtClean="0"/>
              <a:t>below the national average.  </a:t>
            </a:r>
            <a:endParaRPr lang="en-US" dirty="0"/>
          </a:p>
        </p:txBody>
      </p:sp>
      <p:pic>
        <p:nvPicPr>
          <p:cNvPr id="9222" name="Picture 6" descr="C:\Users\306706\AppData\Local\Microsoft\Windows\Temporary Internet Files\Content.IE5\XDQL3JBR\geo-targeting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580" y="1462143"/>
            <a:ext cx="2815219" cy="2783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03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306706\AppData\Local\Microsoft\Windows\Temporary Internet Files\Content.Outlook\L2UGOATM\sso sis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138" y="0"/>
            <a:ext cx="522772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0832" y="1256954"/>
            <a:ext cx="1485900" cy="369332"/>
          </a:xfrm>
          <a:prstGeom prst="rect">
            <a:avLst/>
          </a:prstGeom>
          <a:noFill/>
          <a:ln>
            <a:solidFill>
              <a:srgbClr val="990099"/>
            </a:solidFill>
          </a:ln>
        </p:spPr>
        <p:txBody>
          <a:bodyPr wrap="square" rtlCol="0">
            <a:spAutoFit/>
          </a:bodyPr>
          <a:lstStyle/>
          <a:p>
            <a:pPr algn="ctr"/>
            <a:r>
              <a:rPr lang="en-US" dirty="0" smtClean="0">
                <a:solidFill>
                  <a:srgbClr val="CC00FF"/>
                </a:solidFill>
              </a:rPr>
              <a:t>Front Page</a:t>
            </a:r>
            <a:endParaRPr lang="en-US" dirty="0">
              <a:solidFill>
                <a:srgbClr val="CC00FF"/>
              </a:solidFill>
            </a:endParaRPr>
          </a:p>
        </p:txBody>
      </p:sp>
      <p:cxnSp>
        <p:nvCxnSpPr>
          <p:cNvPr id="7" name="Straight Arrow Connector 6"/>
          <p:cNvCxnSpPr>
            <a:stCxn id="2" idx="3"/>
          </p:cNvCxnSpPr>
          <p:nvPr/>
        </p:nvCxnSpPr>
        <p:spPr>
          <a:xfrm flipV="1">
            <a:off x="1656732" y="926275"/>
            <a:ext cx="967715" cy="515345"/>
          </a:xfrm>
          <a:prstGeom prst="straightConnector1">
            <a:avLst/>
          </a:prstGeom>
          <a:ln>
            <a:solidFill>
              <a:srgbClr val="990099"/>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286625" y="2737366"/>
            <a:ext cx="1619250" cy="646331"/>
          </a:xfrm>
          <a:prstGeom prst="rect">
            <a:avLst/>
          </a:prstGeom>
          <a:noFill/>
          <a:ln>
            <a:solidFill>
              <a:srgbClr val="990099"/>
            </a:solidFill>
          </a:ln>
        </p:spPr>
        <p:txBody>
          <a:bodyPr wrap="square" rtlCol="0">
            <a:spAutoFit/>
          </a:bodyPr>
          <a:lstStyle/>
          <a:p>
            <a:pPr algn="ctr"/>
            <a:r>
              <a:rPr lang="en-US" dirty="0" smtClean="0">
                <a:solidFill>
                  <a:srgbClr val="CC00FF"/>
                </a:solidFill>
              </a:rPr>
              <a:t>Outlines Requirements</a:t>
            </a:r>
            <a:endParaRPr lang="en-US" dirty="0">
              <a:solidFill>
                <a:srgbClr val="CC00FF"/>
              </a:solidFill>
            </a:endParaRPr>
          </a:p>
        </p:txBody>
      </p:sp>
      <p:cxnSp>
        <p:nvCxnSpPr>
          <p:cNvPr id="10" name="Straight Arrow Connector 9"/>
          <p:cNvCxnSpPr/>
          <p:nvPr/>
        </p:nvCxnSpPr>
        <p:spPr>
          <a:xfrm flipH="1" flipV="1">
            <a:off x="4333875" y="1638300"/>
            <a:ext cx="3324225" cy="1099066"/>
          </a:xfrm>
          <a:prstGeom prst="straightConnector1">
            <a:avLst/>
          </a:prstGeom>
          <a:ln>
            <a:solidFill>
              <a:srgbClr val="990099"/>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354042" y="702956"/>
            <a:ext cx="1484416" cy="923330"/>
          </a:xfrm>
          <a:prstGeom prst="rect">
            <a:avLst/>
          </a:prstGeom>
          <a:noFill/>
          <a:ln>
            <a:solidFill>
              <a:srgbClr val="990099"/>
            </a:solidFill>
          </a:ln>
        </p:spPr>
        <p:txBody>
          <a:bodyPr wrap="square" rtlCol="0">
            <a:spAutoFit/>
          </a:bodyPr>
          <a:lstStyle/>
          <a:p>
            <a:pPr algn="ctr"/>
            <a:r>
              <a:rPr lang="en-US" dirty="0" smtClean="0">
                <a:solidFill>
                  <a:srgbClr val="CC00FF"/>
                </a:solidFill>
              </a:rPr>
              <a:t>Training provided via WebEx.   </a:t>
            </a:r>
            <a:endParaRPr lang="en-US" dirty="0">
              <a:solidFill>
                <a:srgbClr val="CC00FF"/>
              </a:solidFill>
            </a:endParaRPr>
          </a:p>
        </p:txBody>
      </p:sp>
      <p:sp>
        <p:nvSpPr>
          <p:cNvPr id="3" name="TextBox 2"/>
          <p:cNvSpPr txBox="1"/>
          <p:nvPr/>
        </p:nvSpPr>
        <p:spPr>
          <a:xfrm>
            <a:off x="170832" y="2914726"/>
            <a:ext cx="1650422" cy="1754326"/>
          </a:xfrm>
          <a:prstGeom prst="rect">
            <a:avLst/>
          </a:prstGeom>
          <a:noFill/>
          <a:ln>
            <a:solidFill>
              <a:srgbClr val="CC00CC"/>
            </a:solidFill>
          </a:ln>
        </p:spPr>
        <p:txBody>
          <a:bodyPr wrap="square" rtlCol="0">
            <a:spAutoFit/>
          </a:bodyPr>
          <a:lstStyle/>
          <a:p>
            <a:pPr algn="ctr"/>
            <a:r>
              <a:rPr lang="en-US" dirty="0" smtClean="0">
                <a:solidFill>
                  <a:srgbClr val="CC00CC"/>
                </a:solidFill>
              </a:rPr>
              <a:t>This report must be completed by all schools with a SY15 designation </a:t>
            </a:r>
            <a:endParaRPr lang="en-US" dirty="0">
              <a:solidFill>
                <a:srgbClr val="CC00CC"/>
              </a:solidFill>
            </a:endParaRPr>
          </a:p>
        </p:txBody>
      </p:sp>
    </p:spTree>
    <p:extLst>
      <p:ext uri="{BB962C8B-B14F-4D97-AF65-F5344CB8AC3E}">
        <p14:creationId xmlns:p14="http://schemas.microsoft.com/office/powerpoint/2010/main" val="401356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205979"/>
            <a:ext cx="8229600" cy="857250"/>
          </a:xfrm>
        </p:spPr>
        <p:txBody>
          <a:bodyPr>
            <a:normAutofit/>
          </a:bodyPr>
          <a:lstStyle/>
          <a:p>
            <a:r>
              <a:rPr lang="en-US" sz="4000" dirty="0" smtClean="0"/>
              <a:t>Office of School Support Team</a:t>
            </a:r>
            <a:endParaRPr lang="en-US" sz="4000" dirty="0"/>
          </a:p>
        </p:txBody>
      </p:sp>
      <p:sp>
        <p:nvSpPr>
          <p:cNvPr id="3" name="Content Placeholder 2"/>
          <p:cNvSpPr>
            <a:spLocks noGrp="1"/>
          </p:cNvSpPr>
          <p:nvPr>
            <p:ph idx="1"/>
          </p:nvPr>
        </p:nvSpPr>
        <p:spPr>
          <a:xfrm>
            <a:off x="247649" y="1063229"/>
            <a:ext cx="8639175" cy="3308746"/>
          </a:xfrm>
        </p:spPr>
        <p:txBody>
          <a:bodyPr>
            <a:normAutofit fontScale="47500" lnSpcReduction="20000"/>
          </a:bodyPr>
          <a:lstStyle/>
          <a:p>
            <a:pPr marL="0" indent="0">
              <a:buNone/>
            </a:pPr>
            <a:endParaRPr lang="en-US" dirty="0" smtClean="0"/>
          </a:p>
          <a:p>
            <a:r>
              <a:rPr lang="en-US" sz="4300" dirty="0" smtClean="0"/>
              <a:t>Desarae Witmer, M.Ed. Executive Director           desarae.witmer@sde.ok.gov </a:t>
            </a:r>
          </a:p>
          <a:p>
            <a:r>
              <a:rPr lang="en-US" sz="4300" dirty="0" smtClean="0"/>
              <a:t>Beth Steele, M.Ed.  SIG Director                                      beth.steele@sde.ok.gov </a:t>
            </a:r>
          </a:p>
          <a:p>
            <a:r>
              <a:rPr lang="en-US" sz="4300" dirty="0" smtClean="0"/>
              <a:t>Janie Stewart, Coordinator                                             janie.stewart@sde.ok.gov </a:t>
            </a:r>
          </a:p>
          <a:p>
            <a:r>
              <a:rPr lang="en-US" sz="4300" dirty="0" smtClean="0"/>
              <a:t>Zada Farris, Grants Consultant 	                                        zada.farris@sde.ok.gov</a:t>
            </a:r>
          </a:p>
          <a:p>
            <a:endParaRPr lang="en-US" sz="4300" dirty="0" smtClean="0"/>
          </a:p>
          <a:p>
            <a:r>
              <a:rPr lang="en-US" sz="4300" dirty="0" smtClean="0"/>
              <a:t>OSDE School Support Specialists</a:t>
            </a:r>
          </a:p>
          <a:p>
            <a:r>
              <a:rPr lang="en-US" sz="4300" dirty="0" smtClean="0"/>
              <a:t>OSDE School Support Consultants </a:t>
            </a:r>
          </a:p>
          <a:p>
            <a:endParaRPr lang="en-US" sz="1800" dirty="0" smtClean="0"/>
          </a:p>
        </p:txBody>
      </p:sp>
      <p:pic>
        <p:nvPicPr>
          <p:cNvPr id="8194" name="Picture 2" descr="http://ts4.mm.bing.net/th?id=JN.Cmgjf%2b1uU0p9MHHcPzN6XQ&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959" y="2885703"/>
            <a:ext cx="4205586" cy="1983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44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8139"/>
            <a:ext cx="2737262" cy="4049487"/>
          </a:xfrm>
        </p:spPr>
        <p:txBody>
          <a:bodyPr>
            <a:normAutofit/>
          </a:bodyPr>
          <a:lstStyle/>
          <a:p>
            <a:r>
              <a:rPr lang="en-US" sz="4000" dirty="0"/>
              <a:t>OSDE School Support </a:t>
            </a:r>
            <a:r>
              <a:rPr lang="en-US" sz="4000" dirty="0" smtClean="0"/>
              <a:t>Specialists</a:t>
            </a:r>
            <a:br>
              <a:rPr lang="en-US" sz="4000" dirty="0" smtClean="0"/>
            </a:br>
            <a:endParaRPr lang="en-US" sz="4000" dirty="0"/>
          </a:p>
        </p:txBody>
      </p:sp>
      <p:graphicFrame>
        <p:nvGraphicFramePr>
          <p:cNvPr id="6" name="Diagram 5"/>
          <p:cNvGraphicFramePr/>
          <p:nvPr>
            <p:extLst>
              <p:ext uri="{D42A27DB-BD31-4B8C-83A1-F6EECF244321}">
                <p14:modId xmlns:p14="http://schemas.microsoft.com/office/powerpoint/2010/main" val="805571661"/>
              </p:ext>
            </p:extLst>
          </p:nvPr>
        </p:nvGraphicFramePr>
        <p:xfrm>
          <a:off x="2889662" y="249382"/>
          <a:ext cx="6096000" cy="4651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512623" y="2232561"/>
            <a:ext cx="2945081" cy="830997"/>
          </a:xfrm>
          <a:prstGeom prst="rect">
            <a:avLst/>
          </a:prstGeom>
          <a:noFill/>
        </p:spPr>
        <p:txBody>
          <a:bodyPr wrap="square" rtlCol="0">
            <a:spAutoFit/>
          </a:bodyPr>
          <a:lstStyle/>
          <a:p>
            <a:pPr algn="ctr"/>
            <a:r>
              <a:rPr lang="en-US" sz="2400" dirty="0" smtClean="0"/>
              <a:t>Email:  first.last@sde.ok.gov</a:t>
            </a:r>
            <a:endParaRPr lang="en-US" sz="2400" dirty="0"/>
          </a:p>
        </p:txBody>
      </p:sp>
    </p:spTree>
    <p:extLst>
      <p:ext uri="{BB962C8B-B14F-4D97-AF65-F5344CB8AC3E}">
        <p14:creationId xmlns:p14="http://schemas.microsoft.com/office/powerpoint/2010/main" val="326966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Poll Everywhere Instructions</a:t>
            </a:r>
            <a:endParaRPr lang="en-US" dirty="0">
              <a:solidFill>
                <a:srgbClr val="7030A0"/>
              </a:solidFill>
            </a:endParaRPr>
          </a:p>
        </p:txBody>
      </p:sp>
      <p:sp>
        <p:nvSpPr>
          <p:cNvPr id="3" name="Content Placeholder 2"/>
          <p:cNvSpPr>
            <a:spLocks noGrp="1"/>
          </p:cNvSpPr>
          <p:nvPr>
            <p:ph idx="1"/>
          </p:nvPr>
        </p:nvSpPr>
        <p:spPr/>
        <p:txBody>
          <a:bodyPr>
            <a:normAutofit lnSpcReduction="10000"/>
          </a:bodyPr>
          <a:lstStyle/>
          <a:p>
            <a:r>
              <a:rPr lang="en-US" dirty="0" smtClean="0"/>
              <a:t>On your cell phone open text messages</a:t>
            </a:r>
          </a:p>
          <a:p>
            <a:r>
              <a:rPr lang="en-US" dirty="0" smtClean="0"/>
              <a:t>Enter </a:t>
            </a:r>
            <a:r>
              <a:rPr lang="en-US" dirty="0" smtClean="0">
                <a:solidFill>
                  <a:srgbClr val="FF0000"/>
                </a:solidFill>
              </a:rPr>
              <a:t>22333</a:t>
            </a:r>
            <a:r>
              <a:rPr lang="en-US" dirty="0" smtClean="0"/>
              <a:t> in the To space </a:t>
            </a:r>
          </a:p>
          <a:p>
            <a:r>
              <a:rPr lang="en-US" dirty="0" smtClean="0"/>
              <a:t>Enter </a:t>
            </a:r>
            <a:r>
              <a:rPr lang="en-US" dirty="0" smtClean="0">
                <a:solidFill>
                  <a:srgbClr val="FF0000"/>
                </a:solidFill>
              </a:rPr>
              <a:t>OST15 </a:t>
            </a:r>
            <a:r>
              <a:rPr lang="en-US" dirty="0" smtClean="0"/>
              <a:t>in the message space. </a:t>
            </a:r>
          </a:p>
          <a:p>
            <a:r>
              <a:rPr lang="en-US" dirty="0" smtClean="0"/>
              <a:t>“Send”</a:t>
            </a:r>
          </a:p>
          <a:p>
            <a:r>
              <a:rPr lang="en-US" dirty="0" smtClean="0"/>
              <a:t>You will receive a message that you have joined my poll.  </a:t>
            </a:r>
            <a:endParaRPr lang="en-US" dirty="0"/>
          </a:p>
        </p:txBody>
      </p:sp>
    </p:spTree>
    <p:extLst>
      <p:ext uri="{BB962C8B-B14F-4D97-AF65-F5344CB8AC3E}">
        <p14:creationId xmlns:p14="http://schemas.microsoft.com/office/powerpoint/2010/main" val="1922437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200151"/>
            <a:ext cx="8229600" cy="2771775"/>
          </a:xfrm>
        </p:spPr>
        <p:txBody>
          <a:bodyPr>
            <a:normAutofit/>
          </a:bodyPr>
          <a:lstStyle/>
          <a:p>
            <a:pPr marL="0" indent="0">
              <a:buNone/>
            </a:pPr>
            <a:endParaRPr lang="en-US" dirty="0" smtClean="0"/>
          </a:p>
          <a:p>
            <a:endParaRPr lang="en-US" sz="1800" dirty="0" smtClean="0"/>
          </a:p>
          <a:p>
            <a:pPr marL="0" indent="0">
              <a:buNone/>
            </a:pPr>
            <a:endParaRPr lang="en-US" sz="4000" dirty="0"/>
          </a:p>
        </p:txBody>
      </p:sp>
      <p:pic>
        <p:nvPicPr>
          <p:cNvPr id="2" name="Picture 2" descr="C:\Users\306706\AppData\Local\Microsoft\Windows\Temporary Internet Files\Content.Outlook\L2UGOATM\10.29.15School Support -WrapAroundAssignment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66" y="0"/>
            <a:ext cx="800396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18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OSDE School Support </a:t>
            </a:r>
            <a:r>
              <a:rPr lang="en-US" sz="4000" dirty="0" smtClean="0"/>
              <a:t>Consultants</a:t>
            </a:r>
            <a:endParaRPr lang="en-US" sz="4000" dirty="0"/>
          </a:p>
        </p:txBody>
      </p:sp>
      <p:sp>
        <p:nvSpPr>
          <p:cNvPr id="3" name="Content Placeholder 2"/>
          <p:cNvSpPr>
            <a:spLocks noGrp="1"/>
          </p:cNvSpPr>
          <p:nvPr>
            <p:ph idx="1"/>
          </p:nvPr>
        </p:nvSpPr>
        <p:spPr>
          <a:xfrm>
            <a:off x="238125" y="1438274"/>
            <a:ext cx="8715375" cy="2562225"/>
          </a:xfrm>
        </p:spPr>
        <p:txBody>
          <a:bodyPr>
            <a:normAutofit fontScale="70000" lnSpcReduction="20000"/>
          </a:bodyPr>
          <a:lstStyle/>
          <a:p>
            <a:r>
              <a:rPr lang="en-US" sz="4000" dirty="0" smtClean="0"/>
              <a:t>Beta </a:t>
            </a:r>
            <a:r>
              <a:rPr lang="en-US" sz="4000" dirty="0"/>
              <a:t>Noel, M.Ed. </a:t>
            </a:r>
            <a:r>
              <a:rPr lang="en-US" sz="4000" dirty="0" smtClean="0"/>
              <a:t>                          beta.noel@sde.ok.gov </a:t>
            </a:r>
            <a:endParaRPr lang="en-US" sz="4000" dirty="0"/>
          </a:p>
          <a:p>
            <a:r>
              <a:rPr lang="en-US" sz="4000" dirty="0"/>
              <a:t>Dr. Jill Shackelford, </a:t>
            </a:r>
            <a:r>
              <a:rPr lang="en-US" sz="4000" dirty="0" err="1"/>
              <a:t>Ed.D</a:t>
            </a:r>
            <a:r>
              <a:rPr lang="en-US" sz="4000" dirty="0"/>
              <a:t>. </a:t>
            </a:r>
            <a:r>
              <a:rPr lang="en-US" sz="4000" dirty="0" smtClean="0"/>
              <a:t>          jillshackelford@me.com </a:t>
            </a:r>
            <a:endParaRPr lang="en-US" sz="4000" dirty="0"/>
          </a:p>
          <a:p>
            <a:r>
              <a:rPr lang="en-US" sz="4000" dirty="0"/>
              <a:t>Linda Hibbs, M.Ed. </a:t>
            </a:r>
            <a:r>
              <a:rPr lang="en-US" sz="4000" dirty="0" smtClean="0"/>
              <a:t>                linda.hibbs@sbcglobal.net </a:t>
            </a:r>
            <a:endParaRPr lang="en-US" sz="4000" dirty="0"/>
          </a:p>
          <a:p>
            <a:r>
              <a:rPr lang="en-US" sz="4000" dirty="0"/>
              <a:t>Roberta Ellis, M.A </a:t>
            </a:r>
            <a:r>
              <a:rPr lang="en-US" sz="4000" dirty="0" smtClean="0"/>
              <a:t>                 obertacoleellis@gmail.com </a:t>
            </a:r>
            <a:endParaRPr lang="en-US" sz="4000" dirty="0"/>
          </a:p>
          <a:p>
            <a:r>
              <a:rPr lang="en-US" sz="4000" dirty="0"/>
              <a:t>Roberta Gaston, M.Ed. </a:t>
            </a:r>
            <a:r>
              <a:rPr lang="en-US" sz="4000" dirty="0" smtClean="0"/>
              <a:t>         mrs.gaston@sbcglobal.net </a:t>
            </a:r>
            <a:endParaRPr lang="en-US" sz="4000" dirty="0"/>
          </a:p>
          <a:p>
            <a:pPr marL="0" indent="0">
              <a:buNone/>
            </a:pPr>
            <a:endParaRPr lang="en-US" sz="4000" dirty="0"/>
          </a:p>
        </p:txBody>
      </p:sp>
    </p:spTree>
    <p:extLst>
      <p:ext uri="{BB962C8B-B14F-4D97-AF65-F5344CB8AC3E}">
        <p14:creationId xmlns:p14="http://schemas.microsoft.com/office/powerpoint/2010/main" val="123248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Everywhere</a:t>
            </a:r>
            <a:endParaRPr lang="en-US" dirty="0"/>
          </a:p>
        </p:txBody>
      </p:sp>
      <p:sp>
        <p:nvSpPr>
          <p:cNvPr id="3" name="Content Placeholder 2"/>
          <p:cNvSpPr>
            <a:spLocks noGrp="1"/>
          </p:cNvSpPr>
          <p:nvPr>
            <p:ph idx="1"/>
          </p:nvPr>
        </p:nvSpPr>
        <p:spPr>
          <a:xfrm>
            <a:off x="457200" y="1200151"/>
            <a:ext cx="3829792" cy="3394472"/>
          </a:xfrm>
        </p:spPr>
        <p:txBody>
          <a:bodyPr/>
          <a:lstStyle/>
          <a:p>
            <a:pPr marL="0" indent="0">
              <a:buNone/>
            </a:pPr>
            <a:r>
              <a:rPr lang="en-US" dirty="0" smtClean="0"/>
              <a:t>My school/district has received a visit from a member of the Office of School Support Team</a:t>
            </a:r>
            <a:endParaRPr lang="en-US" dirty="0"/>
          </a:p>
        </p:txBody>
      </p:sp>
      <p:pic>
        <p:nvPicPr>
          <p:cNvPr id="1028" name="Picture 4" descr="C:\Users\306706\AppData\Local\Microsoft\Windows\Temporary Internet Files\Content.IE5\XDQL3JBR\wel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6374" y="1377536"/>
            <a:ext cx="3787657" cy="2196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113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66185" y="205979"/>
            <a:ext cx="8411633" cy="4731544"/>
          </a:xfrm>
          <a:prstGeom prst="rect">
            <a:avLst/>
          </a:prstGeom>
        </p:spPr>
      </p:pic>
      <p:sp>
        <p:nvSpPr>
          <p:cNvPr id="3" name="Rectangle 2">
            <a:hlinkClick r:id="rId5"/>
          </p:cNvPr>
          <p:cNvSpPr/>
          <p:nvPr/>
        </p:nvSpPr>
        <p:spPr>
          <a:xfrm>
            <a:off x="1863657" y="1699894"/>
            <a:ext cx="2333023" cy="15411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p:cNvPr>
          <p:cNvSpPr/>
          <p:nvPr/>
        </p:nvSpPr>
        <p:spPr>
          <a:xfrm>
            <a:off x="4973259" y="3448095"/>
            <a:ext cx="2191469" cy="27780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hlinkClick r:id="rId7" action="ppaction://hlinkfile"/>
          </p:cNvPr>
          <p:cNvSpPr/>
          <p:nvPr/>
        </p:nvSpPr>
        <p:spPr>
          <a:xfrm>
            <a:off x="2912828" y="3895865"/>
            <a:ext cx="3313169" cy="27780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9421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200150"/>
            <a:ext cx="8229600" cy="2771775"/>
          </a:xfrm>
        </p:spPr>
        <p:txBody>
          <a:bodyPr>
            <a:normAutofit/>
          </a:bodyPr>
          <a:lstStyle/>
          <a:p>
            <a:endParaRPr lang="en-US" sz="1800" dirty="0" smtClean="0"/>
          </a:p>
          <a:p>
            <a:pPr marL="0" indent="0">
              <a:buNone/>
            </a:pPr>
            <a:endParaRPr lang="en-US" sz="4000" dirty="0"/>
          </a:p>
        </p:txBody>
      </p:sp>
      <p:graphicFrame>
        <p:nvGraphicFramePr>
          <p:cNvPr id="5" name="Diagram 4"/>
          <p:cNvGraphicFramePr/>
          <p:nvPr>
            <p:extLst>
              <p:ext uri="{D42A27DB-BD31-4B8C-83A1-F6EECF244321}">
                <p14:modId xmlns:p14="http://schemas.microsoft.com/office/powerpoint/2010/main" val="4023168203"/>
              </p:ext>
            </p:extLst>
          </p:nvPr>
        </p:nvGraphicFramePr>
        <p:xfrm>
          <a:off x="295275" y="304799"/>
          <a:ext cx="8572500" cy="4733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19628296">
            <a:off x="241620" y="513398"/>
            <a:ext cx="2187931" cy="1384995"/>
          </a:xfrm>
          <a:prstGeom prst="rect">
            <a:avLst/>
          </a:prstGeom>
          <a:noFill/>
        </p:spPr>
        <p:txBody>
          <a:bodyPr wrap="square" rtlCol="0">
            <a:spAutoFit/>
          </a:bodyPr>
          <a:lstStyle/>
          <a:p>
            <a:pPr algn="ctr"/>
            <a:r>
              <a:rPr lang="en-US" sz="2800" dirty="0" smtClean="0">
                <a:solidFill>
                  <a:srgbClr val="CC00FF"/>
                </a:solidFill>
              </a:rPr>
              <a:t>Wrap Around </a:t>
            </a:r>
          </a:p>
          <a:p>
            <a:pPr algn="ctr"/>
            <a:r>
              <a:rPr lang="en-US" sz="2800" dirty="0" smtClean="0">
                <a:solidFill>
                  <a:srgbClr val="CC00FF"/>
                </a:solidFill>
              </a:rPr>
              <a:t>Support System</a:t>
            </a:r>
            <a:endParaRPr lang="en-US" sz="2800" dirty="0">
              <a:solidFill>
                <a:srgbClr val="CC00FF"/>
              </a:solidFill>
            </a:endParaRPr>
          </a:p>
        </p:txBody>
      </p:sp>
      <p:sp>
        <p:nvSpPr>
          <p:cNvPr id="7" name="TextBox 6"/>
          <p:cNvSpPr txBox="1"/>
          <p:nvPr/>
        </p:nvSpPr>
        <p:spPr>
          <a:xfrm>
            <a:off x="6982691" y="3859481"/>
            <a:ext cx="1769423" cy="923330"/>
          </a:xfrm>
          <a:prstGeom prst="rect">
            <a:avLst/>
          </a:prstGeom>
          <a:noFill/>
          <a:ln>
            <a:solidFill>
              <a:srgbClr val="7030A0"/>
            </a:solidFill>
          </a:ln>
        </p:spPr>
        <p:txBody>
          <a:bodyPr wrap="square" rtlCol="0">
            <a:spAutoFit/>
          </a:bodyPr>
          <a:lstStyle/>
          <a:p>
            <a:pPr algn="ctr"/>
            <a:r>
              <a:rPr lang="en-US" dirty="0" smtClean="0">
                <a:solidFill>
                  <a:srgbClr val="990099"/>
                </a:solidFill>
              </a:rPr>
              <a:t>Site visit with an OST Needs Assessment</a:t>
            </a:r>
            <a:endParaRPr lang="en-US" dirty="0">
              <a:solidFill>
                <a:srgbClr val="990099"/>
              </a:solidFill>
            </a:endParaRPr>
          </a:p>
        </p:txBody>
      </p:sp>
      <p:cxnSp>
        <p:nvCxnSpPr>
          <p:cNvPr id="9" name="Straight Arrow Connector 8"/>
          <p:cNvCxnSpPr/>
          <p:nvPr/>
        </p:nvCxnSpPr>
        <p:spPr>
          <a:xfrm flipH="1" flipV="1">
            <a:off x="5153891" y="4203865"/>
            <a:ext cx="1828800" cy="117281"/>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982691" y="367214"/>
            <a:ext cx="1885084" cy="1200329"/>
          </a:xfrm>
          <a:prstGeom prst="rect">
            <a:avLst/>
          </a:prstGeom>
          <a:noFill/>
          <a:ln>
            <a:solidFill>
              <a:srgbClr val="990099"/>
            </a:solidFill>
          </a:ln>
        </p:spPr>
        <p:txBody>
          <a:bodyPr wrap="square" rtlCol="0">
            <a:spAutoFit/>
          </a:bodyPr>
          <a:lstStyle/>
          <a:p>
            <a:pPr algn="ctr"/>
            <a:r>
              <a:rPr lang="en-US" dirty="0" smtClean="0">
                <a:solidFill>
                  <a:srgbClr val="CC00FF"/>
                </a:solidFill>
              </a:rPr>
              <a:t>Schools with the same designation for 3 or more years.</a:t>
            </a:r>
            <a:endParaRPr lang="en-US" dirty="0">
              <a:solidFill>
                <a:srgbClr val="CC00FF"/>
              </a:solidFill>
            </a:endParaRPr>
          </a:p>
        </p:txBody>
      </p:sp>
      <p:cxnSp>
        <p:nvCxnSpPr>
          <p:cNvPr id="12" name="Straight Arrow Connector 11"/>
          <p:cNvCxnSpPr/>
          <p:nvPr/>
        </p:nvCxnSpPr>
        <p:spPr>
          <a:xfrm flipH="1">
            <a:off x="5438899" y="1567543"/>
            <a:ext cx="1543792" cy="558140"/>
          </a:xfrm>
          <a:prstGeom prst="straightConnector1">
            <a:avLst/>
          </a:prstGeom>
          <a:ln>
            <a:solidFill>
              <a:srgbClr val="990099"/>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07810" y="3997980"/>
            <a:ext cx="1986749" cy="646331"/>
          </a:xfrm>
          <a:prstGeom prst="rect">
            <a:avLst/>
          </a:prstGeom>
          <a:noFill/>
          <a:ln>
            <a:solidFill>
              <a:srgbClr val="990099"/>
            </a:solidFill>
          </a:ln>
        </p:spPr>
        <p:txBody>
          <a:bodyPr wrap="square" rtlCol="0">
            <a:spAutoFit/>
          </a:bodyPr>
          <a:lstStyle/>
          <a:p>
            <a:r>
              <a:rPr lang="en-US" dirty="0" smtClean="0">
                <a:solidFill>
                  <a:srgbClr val="CC00FF"/>
                </a:solidFill>
              </a:rPr>
              <a:t>Based on the OST Needs Assessment </a:t>
            </a:r>
            <a:endParaRPr lang="en-US" dirty="0">
              <a:solidFill>
                <a:srgbClr val="CC00FF"/>
              </a:solidFill>
            </a:endParaRPr>
          </a:p>
        </p:txBody>
      </p:sp>
      <p:cxnSp>
        <p:nvCxnSpPr>
          <p:cNvPr id="15" name="Straight Arrow Connector 14"/>
          <p:cNvCxnSpPr/>
          <p:nvPr/>
        </p:nvCxnSpPr>
        <p:spPr>
          <a:xfrm flipV="1">
            <a:off x="2194559" y="3028208"/>
            <a:ext cx="1605545" cy="927378"/>
          </a:xfrm>
          <a:prstGeom prst="straightConnector1">
            <a:avLst/>
          </a:prstGeom>
          <a:ln>
            <a:solidFill>
              <a:srgbClr val="990099"/>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043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9268" y="2617714"/>
            <a:ext cx="1319916" cy="1477328"/>
          </a:xfrm>
          <a:prstGeom prst="rect">
            <a:avLst/>
          </a:prstGeom>
          <a:noFill/>
        </p:spPr>
        <p:txBody>
          <a:bodyPr wrap="square" rtlCol="0">
            <a:spAutoFit/>
          </a:bodyPr>
          <a:lstStyle/>
          <a:p>
            <a:pPr algn="ctr"/>
            <a:r>
              <a:rPr lang="en-US" dirty="0" smtClean="0"/>
              <a:t>Office of School Support Monthly Newsletter</a:t>
            </a:r>
            <a:endParaRPr lang="en-US" dirty="0"/>
          </a:p>
        </p:txBody>
      </p:sp>
      <p:pic>
        <p:nvPicPr>
          <p:cNvPr id="4" name="Picture 3"/>
          <p:cNvPicPr/>
          <p:nvPr/>
        </p:nvPicPr>
        <p:blipFill rotWithShape="1">
          <a:blip r:embed="rId2"/>
          <a:srcRect l="15181" t="15385" r="65422" b="10256"/>
          <a:stretch/>
        </p:blipFill>
        <p:spPr bwMode="auto">
          <a:xfrm>
            <a:off x="2030681" y="71560"/>
            <a:ext cx="4001984" cy="5071939"/>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6146359" y="436393"/>
            <a:ext cx="2861953" cy="3416320"/>
          </a:xfrm>
          <a:prstGeom prst="rect">
            <a:avLst/>
          </a:prstGeom>
          <a:noFill/>
        </p:spPr>
        <p:txBody>
          <a:bodyPr wrap="square" rtlCol="0">
            <a:spAutoFit/>
          </a:bodyPr>
          <a:lstStyle/>
          <a:p>
            <a:pPr algn="ctr"/>
            <a:r>
              <a:rPr lang="en-US" dirty="0" smtClean="0"/>
              <a:t>Not getting this newsletter?</a:t>
            </a:r>
          </a:p>
          <a:p>
            <a:pPr algn="ctr"/>
            <a:endParaRPr lang="en-US" dirty="0"/>
          </a:p>
          <a:p>
            <a:pPr algn="ctr"/>
            <a:r>
              <a:rPr lang="en-US" dirty="0" smtClean="0"/>
              <a:t>Please let us know.  </a:t>
            </a:r>
          </a:p>
          <a:p>
            <a:pPr algn="ctr"/>
            <a:endParaRPr lang="en-US" dirty="0"/>
          </a:p>
          <a:p>
            <a:pPr algn="ctr"/>
            <a:r>
              <a:rPr lang="en-US" dirty="0" smtClean="0"/>
              <a:t>Email me at</a:t>
            </a:r>
          </a:p>
          <a:p>
            <a:pPr algn="ctr"/>
            <a:r>
              <a:rPr lang="en-US" dirty="0" smtClean="0">
                <a:hlinkClick r:id="rId3"/>
              </a:rPr>
              <a:t>Desarae.witmer@sde.ok.gov</a:t>
            </a:r>
            <a:r>
              <a:rPr lang="en-US" dirty="0" smtClean="0"/>
              <a:t> </a:t>
            </a:r>
          </a:p>
          <a:p>
            <a:pPr algn="ctr"/>
            <a:r>
              <a:rPr lang="en-US" dirty="0" smtClean="0"/>
              <a:t>or  drop off a business card</a:t>
            </a:r>
          </a:p>
          <a:p>
            <a:pPr algn="ctr"/>
            <a:endParaRPr lang="en-US" dirty="0"/>
          </a:p>
          <a:p>
            <a:pPr algn="ctr"/>
            <a:r>
              <a:rPr lang="en-US" dirty="0" smtClean="0"/>
              <a:t>Other resources?</a:t>
            </a:r>
          </a:p>
          <a:p>
            <a:pPr algn="ctr"/>
            <a:r>
              <a:rPr lang="en-US" dirty="0" smtClean="0"/>
              <a:t>OSDE Website</a:t>
            </a:r>
          </a:p>
          <a:p>
            <a:pPr algn="ctr"/>
            <a:r>
              <a:rPr lang="en-US" dirty="0" smtClean="0">
                <a:hlinkClick r:id="rId4"/>
              </a:rPr>
              <a:t>www.ok.gov/sde/</a:t>
            </a:r>
            <a:r>
              <a:rPr lang="en-US" dirty="0" smtClean="0"/>
              <a:t> school-improvement </a:t>
            </a:r>
          </a:p>
        </p:txBody>
      </p:sp>
      <p:pic>
        <p:nvPicPr>
          <p:cNvPr id="2052" name="Picture 4" descr="C:\Users\306706\AppData\Local\Microsoft\Windows\Temporary Internet Files\Content.IE5\C2PDHU3I\slov[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268" y="808963"/>
            <a:ext cx="1473261" cy="1449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391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Everywhere</a:t>
            </a:r>
            <a:endParaRPr lang="en-US" dirty="0"/>
          </a:p>
        </p:txBody>
      </p:sp>
      <p:pic>
        <p:nvPicPr>
          <p:cNvPr id="6146" name="Picture 2" descr="C:\Users\306706\AppData\Local\Microsoft\Windows\Temporary Internet Files\Content.IE5\9EH36ZC1\questions[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99222" y="1200150"/>
            <a:ext cx="2545556" cy="339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0212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66185" y="205979"/>
            <a:ext cx="8411633" cy="4731544"/>
          </a:xfrm>
          <a:prstGeom prst="rect">
            <a:avLst/>
          </a:prstGeom>
        </p:spPr>
      </p:pic>
      <p:sp>
        <p:nvSpPr>
          <p:cNvPr id="3" name="Rectangle 2">
            <a:hlinkClick r:id="rId5"/>
          </p:cNvPr>
          <p:cNvSpPr/>
          <p:nvPr/>
        </p:nvSpPr>
        <p:spPr>
          <a:xfrm>
            <a:off x="1863657" y="1699894"/>
            <a:ext cx="2333023" cy="15411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p:cNvPr>
          <p:cNvSpPr/>
          <p:nvPr/>
        </p:nvSpPr>
        <p:spPr>
          <a:xfrm>
            <a:off x="4973259" y="3448095"/>
            <a:ext cx="2191469" cy="27780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hlinkClick r:id="rId7" action="ppaction://hlinkfile"/>
          </p:cNvPr>
          <p:cNvSpPr/>
          <p:nvPr/>
        </p:nvSpPr>
        <p:spPr>
          <a:xfrm>
            <a:off x="2912828" y="3895865"/>
            <a:ext cx="3313169" cy="27780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378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C:\Users\306706\AppData\Local\Microsoft\Windows\Temporary Internet Files\Content.IE5\57836TAL\6053-time_ou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8790" y="1173223"/>
            <a:ext cx="6080166" cy="240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3492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Let’s look at the OSDE Mission</a:t>
            </a:r>
            <a:endParaRPr lang="en-US" dirty="0"/>
          </a:p>
        </p:txBody>
      </p:sp>
      <p:sp>
        <p:nvSpPr>
          <p:cNvPr id="3" name="Rectangle 2"/>
          <p:cNvSpPr/>
          <p:nvPr/>
        </p:nvSpPr>
        <p:spPr>
          <a:xfrm>
            <a:off x="1286417" y="1304893"/>
            <a:ext cx="6279604" cy="1569660"/>
          </a:xfrm>
          <a:prstGeom prst="rect">
            <a:avLst/>
          </a:prstGeom>
        </p:spPr>
        <p:txBody>
          <a:bodyPr wrap="none">
            <a:spAutoFit/>
          </a:bodyPr>
          <a:lstStyle/>
          <a:p>
            <a:pPr algn="ctr"/>
            <a:r>
              <a:rPr lang="en-US" sz="3200" i="1" dirty="0" smtClean="0"/>
              <a:t>To champion excellence for all</a:t>
            </a:r>
          </a:p>
          <a:p>
            <a:pPr algn="ctr"/>
            <a:r>
              <a:rPr lang="en-US" sz="3200" i="1" dirty="0" smtClean="0"/>
              <a:t> Oklahoma students through </a:t>
            </a:r>
          </a:p>
          <a:p>
            <a:pPr algn="ctr"/>
            <a:r>
              <a:rPr lang="en-US" sz="3200" i="1" dirty="0" smtClean="0"/>
              <a:t>engagement, service and leadership.</a:t>
            </a:r>
            <a:endParaRPr lang="en-US" sz="3200" i="1" dirty="0"/>
          </a:p>
        </p:txBody>
      </p:sp>
      <p:pic>
        <p:nvPicPr>
          <p:cNvPr id="8" name="Picture 7" descr="Letterhead Logo.jpg"/>
          <p:cNvPicPr/>
          <p:nvPr/>
        </p:nvPicPr>
        <p:blipFill>
          <a:blip r:embed="rId2"/>
          <a:srcRect/>
          <a:stretch>
            <a:fillRect/>
          </a:stretch>
        </p:blipFill>
        <p:spPr bwMode="auto">
          <a:xfrm>
            <a:off x="3528813" y="3170712"/>
            <a:ext cx="1794812" cy="1622444"/>
          </a:xfrm>
          <a:prstGeom prst="rect">
            <a:avLst/>
          </a:prstGeom>
          <a:gradFill rotWithShape="1">
            <a:gsLst>
              <a:gs pos="0">
                <a:srgbClr val="000082">
                  <a:alpha val="0"/>
                </a:srgbClr>
              </a:gs>
              <a:gs pos="30000">
                <a:srgbClr val="66008F">
                  <a:alpha val="30000"/>
                </a:srgbClr>
              </a:gs>
              <a:gs pos="64999">
                <a:srgbClr val="BA0066">
                  <a:alpha val="64999"/>
                </a:srgbClr>
              </a:gs>
              <a:gs pos="89999">
                <a:srgbClr val="FF0000">
                  <a:alpha val="89999"/>
                </a:srgbClr>
              </a:gs>
              <a:gs pos="100000">
                <a:srgbClr val="FF8200"/>
              </a:gs>
            </a:gsLst>
            <a:lin ang="5400000" scaled="1"/>
          </a:gradFill>
          <a:ln w="9525">
            <a:noFill/>
            <a:miter lim="800000"/>
            <a:headEnd/>
            <a:tailEnd/>
          </a:ln>
        </p:spPr>
      </p:pic>
    </p:spTree>
    <p:extLst>
      <p:ext uri="{BB962C8B-B14F-4D97-AF65-F5344CB8AC3E}">
        <p14:creationId xmlns:p14="http://schemas.microsoft.com/office/powerpoint/2010/main" val="2987013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Everywhere</a:t>
            </a:r>
            <a:endParaRPr lang="en-US" dirty="0"/>
          </a:p>
        </p:txBody>
      </p:sp>
      <p:sp>
        <p:nvSpPr>
          <p:cNvPr id="3" name="Content Placeholder 2"/>
          <p:cNvSpPr>
            <a:spLocks noGrp="1"/>
          </p:cNvSpPr>
          <p:nvPr>
            <p:ph idx="1"/>
          </p:nvPr>
        </p:nvSpPr>
        <p:spPr>
          <a:xfrm>
            <a:off x="377687" y="1605668"/>
            <a:ext cx="3423037" cy="1908809"/>
          </a:xfrm>
        </p:spPr>
        <p:txBody>
          <a:bodyPr/>
          <a:lstStyle/>
          <a:p>
            <a:pPr marL="0" indent="0" algn="ctr">
              <a:buNone/>
            </a:pPr>
            <a:r>
              <a:rPr lang="en-US" dirty="0" smtClean="0"/>
              <a:t>What questions brought you to this session?</a:t>
            </a:r>
            <a:endParaRPr lang="en-US" dirty="0"/>
          </a:p>
        </p:txBody>
      </p:sp>
      <p:pic>
        <p:nvPicPr>
          <p:cNvPr id="1026" name="Picture 2" descr="C:\Users\306706\AppData\Local\Microsoft\Windows\Temporary Internet Files\Content.IE5\D07CQ565\question_makrs_cutie_mark_by_rildraw-d4byew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6746" y="1636975"/>
            <a:ext cx="2760015" cy="273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453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1336574"/>
          </a:xfrm>
        </p:spPr>
        <p:txBody>
          <a:bodyPr>
            <a:normAutofit/>
          </a:bodyPr>
          <a:lstStyle/>
          <a:p>
            <a:r>
              <a:rPr lang="en-US" dirty="0" smtClean="0"/>
              <a:t>What is the #1 Question Asked?</a:t>
            </a:r>
            <a:endParaRPr lang="en-US" dirty="0"/>
          </a:p>
        </p:txBody>
      </p:sp>
      <p:sp>
        <p:nvSpPr>
          <p:cNvPr id="3" name="Content Placeholder 2"/>
          <p:cNvSpPr>
            <a:spLocks noGrp="1"/>
          </p:cNvSpPr>
          <p:nvPr>
            <p:ph idx="1"/>
          </p:nvPr>
        </p:nvSpPr>
        <p:spPr>
          <a:xfrm>
            <a:off x="5047013" y="1854843"/>
            <a:ext cx="3639787" cy="2255569"/>
          </a:xfrm>
        </p:spPr>
        <p:txBody>
          <a:bodyPr>
            <a:normAutofit/>
          </a:bodyPr>
          <a:lstStyle/>
          <a:p>
            <a:pPr marL="0" indent="0" algn="ctr">
              <a:buNone/>
            </a:pPr>
            <a:r>
              <a:rPr lang="en-US" sz="4400" dirty="0" smtClean="0"/>
              <a:t>How do I get off this list???!!!!</a:t>
            </a:r>
            <a:endParaRPr lang="en-US" sz="4400" dirty="0"/>
          </a:p>
        </p:txBody>
      </p:sp>
      <p:pic>
        <p:nvPicPr>
          <p:cNvPr id="10244" name="Picture 4" descr="C:\Users\306706\AppData\Local\Microsoft\Windows\Temporary Internet Files\Content.IE5\JMBXYO99\daffyduc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971" y="1542553"/>
            <a:ext cx="2822464" cy="2822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0784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Question</a:t>
            </a:r>
            <a:endParaRPr lang="en-US" dirty="0"/>
          </a:p>
        </p:txBody>
      </p:sp>
      <p:sp>
        <p:nvSpPr>
          <p:cNvPr id="3" name="Content Placeholder 2"/>
          <p:cNvSpPr>
            <a:spLocks noGrp="1"/>
          </p:cNvSpPr>
          <p:nvPr>
            <p:ph idx="1"/>
          </p:nvPr>
        </p:nvSpPr>
        <p:spPr>
          <a:xfrm>
            <a:off x="457200" y="1864426"/>
            <a:ext cx="4215888" cy="1091787"/>
          </a:xfrm>
        </p:spPr>
        <p:txBody>
          <a:bodyPr>
            <a:normAutofit fontScale="70000" lnSpcReduction="20000"/>
          </a:bodyPr>
          <a:lstStyle/>
          <a:p>
            <a:pPr marL="0" indent="0" algn="ctr">
              <a:buNone/>
            </a:pPr>
            <a:r>
              <a:rPr lang="en-US" sz="5400" dirty="0" smtClean="0"/>
              <a:t>What really works?  </a:t>
            </a:r>
            <a:endParaRPr lang="en-US" sz="5400" dirty="0"/>
          </a:p>
        </p:txBody>
      </p:sp>
      <p:pic>
        <p:nvPicPr>
          <p:cNvPr id="8194" name="Picture 2" descr="C:\Users\306706\AppData\Local\Microsoft\Windows\Temporary Internet Files\Content.IE5\XU39CH3O\5-steps-succes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215" y="1864427"/>
            <a:ext cx="3665098" cy="2418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3763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Question?</a:t>
            </a:r>
            <a:endParaRPr lang="en-US" dirty="0"/>
          </a:p>
        </p:txBody>
      </p:sp>
      <p:sp>
        <p:nvSpPr>
          <p:cNvPr id="3" name="Content Placeholder 2"/>
          <p:cNvSpPr>
            <a:spLocks noGrp="1"/>
          </p:cNvSpPr>
          <p:nvPr>
            <p:ph idx="1"/>
          </p:nvPr>
        </p:nvSpPr>
        <p:spPr>
          <a:xfrm>
            <a:off x="1134093" y="1685183"/>
            <a:ext cx="3117273" cy="2386197"/>
          </a:xfrm>
        </p:spPr>
        <p:txBody>
          <a:bodyPr>
            <a:normAutofit lnSpcReduction="10000"/>
          </a:bodyPr>
          <a:lstStyle/>
          <a:p>
            <a:pPr marL="0" indent="0" algn="ctr">
              <a:buNone/>
            </a:pPr>
            <a:r>
              <a:rPr lang="en-US" sz="3600" dirty="0" smtClean="0"/>
              <a:t>“What steps do I take?  </a:t>
            </a:r>
          </a:p>
          <a:p>
            <a:pPr marL="0" indent="0" algn="ctr">
              <a:buNone/>
            </a:pPr>
            <a:r>
              <a:rPr lang="en-US" sz="3600" dirty="0" smtClean="0"/>
              <a:t>Where do I start?”</a:t>
            </a:r>
            <a:endParaRPr lang="en-US" sz="3600" dirty="0"/>
          </a:p>
        </p:txBody>
      </p:sp>
      <p:pic>
        <p:nvPicPr>
          <p:cNvPr id="11266" name="Picture 2" descr="C:\Users\306706\AppData\Local\Microsoft\Windows\Temporary Internet Files\Content.IE5\3V035W2P\Question-Gir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78035" flipH="1">
            <a:off x="6957948" y="1140775"/>
            <a:ext cx="1728852" cy="195868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306706\AppData\Local\Microsoft\Windows\Temporary Internet Files\Content.IE5\57836TAL\Question-Guy[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71983">
            <a:off x="4625620" y="2133368"/>
            <a:ext cx="1772346" cy="195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8826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School Wide/School Improvement Plan </a:t>
            </a:r>
            <a:endParaRPr lang="en-US" sz="3600" dirty="0"/>
          </a:p>
        </p:txBody>
      </p:sp>
      <p:sp>
        <p:nvSpPr>
          <p:cNvPr id="3" name="Content Placeholder 2"/>
          <p:cNvSpPr>
            <a:spLocks noGrp="1"/>
          </p:cNvSpPr>
          <p:nvPr>
            <p:ph idx="1"/>
          </p:nvPr>
        </p:nvSpPr>
        <p:spPr>
          <a:xfrm>
            <a:off x="4263242" y="1200151"/>
            <a:ext cx="4197927" cy="3394472"/>
          </a:xfrm>
        </p:spPr>
        <p:txBody>
          <a:bodyPr>
            <a:normAutofit lnSpcReduction="10000"/>
          </a:bodyPr>
          <a:lstStyle/>
          <a:p>
            <a:r>
              <a:rPr lang="en-US" dirty="0" smtClean="0"/>
              <a:t>Based on a Formative Needs Assessment</a:t>
            </a:r>
          </a:p>
          <a:p>
            <a:r>
              <a:rPr lang="en-US" dirty="0" smtClean="0"/>
              <a:t>Embedded Nine Essential Elements provides a framework</a:t>
            </a:r>
          </a:p>
          <a:p>
            <a:r>
              <a:rPr lang="en-US" dirty="0" smtClean="0"/>
              <a:t>Contains Guiding Questions</a:t>
            </a:r>
          </a:p>
        </p:txBody>
      </p:sp>
      <p:pic>
        <p:nvPicPr>
          <p:cNvPr id="7171" name="Picture 3" descr="C:\Users\306706\AppData\Local\Microsoft\Windows\Temporary Internet Files\Content.IE5\9EH36ZC1\pl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09" y="1413164"/>
            <a:ext cx="3483099" cy="2612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5725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Everywhere</a:t>
            </a:r>
            <a:endParaRPr lang="en-US" dirty="0"/>
          </a:p>
        </p:txBody>
      </p:sp>
      <p:sp>
        <p:nvSpPr>
          <p:cNvPr id="3" name="Content Placeholder 2"/>
          <p:cNvSpPr>
            <a:spLocks noGrp="1"/>
          </p:cNvSpPr>
          <p:nvPr>
            <p:ph idx="1"/>
          </p:nvPr>
        </p:nvSpPr>
        <p:spPr>
          <a:xfrm>
            <a:off x="653143" y="1402032"/>
            <a:ext cx="4073236" cy="3394472"/>
          </a:xfrm>
        </p:spPr>
        <p:txBody>
          <a:bodyPr>
            <a:normAutofit fontScale="92500"/>
          </a:bodyPr>
          <a:lstStyle/>
          <a:p>
            <a:pPr marL="0" indent="0">
              <a:buNone/>
            </a:pPr>
            <a:r>
              <a:rPr lang="en-US" dirty="0" smtClean="0"/>
              <a:t>We have/use a formative needs assessment that provides information that can be used during the development of our site improvement plan.   </a:t>
            </a:r>
            <a:endParaRPr lang="en-US" dirty="0"/>
          </a:p>
        </p:txBody>
      </p:sp>
      <p:pic>
        <p:nvPicPr>
          <p:cNvPr id="13314" name="Picture 2" descr="C:\Users\306706\AppData\Local\Microsoft\Windows\Temporary Internet Files\Content.IE5\P5VKV0TX\Man-With-Question-0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834" y="1244297"/>
            <a:ext cx="3350326" cy="3350326"/>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306706\AppData\Local\Microsoft\Windows\Temporary Internet Files\Content.IE5\C2PDHU3I\adamtglass-co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306706\AppData\Local\Microsoft\Windows\Temporary Internet Files\Content.IE5\C2PDHU3I\adamtglass-co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7" y="2566987"/>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7615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66185" y="205979"/>
            <a:ext cx="8411633" cy="4731544"/>
          </a:xfrm>
          <a:prstGeom prst="rect">
            <a:avLst/>
          </a:prstGeom>
        </p:spPr>
      </p:pic>
      <p:sp>
        <p:nvSpPr>
          <p:cNvPr id="3" name="Rectangle 2">
            <a:hlinkClick r:id="rId5"/>
          </p:cNvPr>
          <p:cNvSpPr/>
          <p:nvPr/>
        </p:nvSpPr>
        <p:spPr>
          <a:xfrm>
            <a:off x="1863657" y="1699894"/>
            <a:ext cx="2333023" cy="15411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p:cNvPr>
          <p:cNvSpPr/>
          <p:nvPr/>
        </p:nvSpPr>
        <p:spPr>
          <a:xfrm>
            <a:off x="4973259" y="3448095"/>
            <a:ext cx="2191469" cy="27780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hlinkClick r:id="rId7" action="ppaction://hlinkfile"/>
          </p:cNvPr>
          <p:cNvSpPr/>
          <p:nvPr/>
        </p:nvSpPr>
        <p:spPr>
          <a:xfrm>
            <a:off x="2912828" y="3895865"/>
            <a:ext cx="3313169" cy="27780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05377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108"/>
            <a:ext cx="8229600" cy="857250"/>
          </a:xfrm>
        </p:spPr>
        <p:txBody>
          <a:bodyPr>
            <a:normAutofit fontScale="90000"/>
          </a:bodyPr>
          <a:lstStyle/>
          <a:p>
            <a:r>
              <a:rPr lang="en-US" altLang="en-US" dirty="0"/>
              <a:t/>
            </a:r>
            <a:br>
              <a:rPr lang="en-US" altLang="en-US" dirty="0"/>
            </a:br>
            <a:endParaRPr lang="en-US" altLang="en-US" dirty="0"/>
          </a:p>
        </p:txBody>
      </p:sp>
      <p:sp>
        <p:nvSpPr>
          <p:cNvPr id="5" name="Rectangle 4"/>
          <p:cNvSpPr/>
          <p:nvPr/>
        </p:nvSpPr>
        <p:spPr>
          <a:xfrm>
            <a:off x="457200" y="226371"/>
            <a:ext cx="7898524" cy="707886"/>
          </a:xfrm>
          <a:prstGeom prst="rect">
            <a:avLst/>
          </a:prstGeom>
        </p:spPr>
        <p:txBody>
          <a:bodyPr wrap="square">
            <a:spAutoFit/>
          </a:bodyPr>
          <a:lstStyle/>
          <a:p>
            <a:pPr algn="ctr"/>
            <a:r>
              <a:rPr lang="en-US" sz="4000" dirty="0" smtClean="0"/>
              <a:t>Don’t have a needs assessment?</a:t>
            </a:r>
            <a:endParaRPr lang="en-US" sz="4000" dirty="0">
              <a:latin typeface="+mj-lt"/>
            </a:endParaRPr>
          </a:p>
        </p:txBody>
      </p:sp>
      <p:sp>
        <p:nvSpPr>
          <p:cNvPr id="3" name="TextBox 2"/>
          <p:cNvSpPr txBox="1"/>
          <p:nvPr/>
        </p:nvSpPr>
        <p:spPr>
          <a:xfrm>
            <a:off x="1359765" y="1372735"/>
            <a:ext cx="6311773" cy="2677656"/>
          </a:xfrm>
          <a:prstGeom prst="rect">
            <a:avLst/>
          </a:prstGeom>
          <a:noFill/>
        </p:spPr>
        <p:txBody>
          <a:bodyPr wrap="square" rtlCol="0">
            <a:spAutoFit/>
          </a:bodyPr>
          <a:lstStyle/>
          <a:p>
            <a:pPr algn="ctr"/>
            <a:r>
              <a:rPr lang="en-US" sz="2400" dirty="0" smtClean="0"/>
              <a:t>The Office of School Support will release a “Needs Assessment” on January 1, 2016 based on the Oklahoma Nine Essential Elements.  This tool will be an available resource for schools who are looking for a new tool to support the development of their                                                   School Wide/School Improvement Plan.  </a:t>
            </a:r>
            <a:endParaRPr lang="en-US" sz="2400" dirty="0"/>
          </a:p>
        </p:txBody>
      </p:sp>
      <p:pic>
        <p:nvPicPr>
          <p:cNvPr id="3074" name="Picture 2" descr="C:\Users\306706\AppData\Local\Microsoft\Windows\Temporary Internet Files\Content.IE5\D07CQ565\checklis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091" y="3236850"/>
            <a:ext cx="1714906" cy="16685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306706\AppData\Local\Microsoft\Windows\Temporary Internet Files\Content.IE5\D07CQ565\checklis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76" y="3195358"/>
            <a:ext cx="1600013" cy="1710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2450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bwMode="auto">
          <a:xfrm>
            <a:off x="457200" y="342900"/>
            <a:ext cx="8229600" cy="971550"/>
          </a:xfrm>
          <a:prstGeom prst="triangle">
            <a:avLst/>
          </a:prstGeom>
          <a:solidFill>
            <a:schemeClr val="tx1"/>
          </a:solidFill>
          <a:ln>
            <a:headEnd type="none" w="med" len="med"/>
            <a:tailEnd type="none" w="med" len="med"/>
          </a:ln>
          <a:scene3d>
            <a:camera prst="orthographicFront">
              <a:rot lat="0" lon="0" rev="0"/>
            </a:camera>
            <a:lightRig rig="threePt" dir="t">
              <a:rot lat="0" lon="0" rev="1200000"/>
            </a:lightRig>
          </a:scene3d>
          <a:sp3d>
            <a:bevelT w="101600" h="101600"/>
          </a:sp3d>
        </p:spPr>
        <p:style>
          <a:lnRef idx="0">
            <a:schemeClr val="accent2"/>
          </a:lnRef>
          <a:fillRef idx="3">
            <a:schemeClr val="accent2"/>
          </a:fillRef>
          <a:effectRef idx="3">
            <a:schemeClr val="accent2"/>
          </a:effectRef>
          <a:fontRef idx="minor">
            <a:schemeClr val="lt1"/>
          </a:fontRef>
        </p:style>
        <p:txBody>
          <a:bodyPr/>
          <a:lstStyle/>
          <a:p>
            <a:pPr>
              <a:defRPr/>
            </a:pPr>
            <a:endParaRPr lang="en-US">
              <a:solidFill>
                <a:schemeClr val="tx1"/>
              </a:solidFill>
            </a:endParaRPr>
          </a:p>
        </p:txBody>
      </p:sp>
      <p:sp>
        <p:nvSpPr>
          <p:cNvPr id="3" name="Rectangle 2"/>
          <p:cNvSpPr/>
          <p:nvPr/>
        </p:nvSpPr>
        <p:spPr bwMode="auto">
          <a:xfrm>
            <a:off x="457200" y="4171950"/>
            <a:ext cx="8229600" cy="342900"/>
          </a:xfrm>
          <a:prstGeom prst="rect">
            <a:avLst/>
          </a:prstGeom>
          <a:solidFill>
            <a:srgbClr val="00B050"/>
          </a:solidFill>
          <a:ln>
            <a:headEnd type="none" w="med" len="med"/>
            <a:tailEnd type="none" w="med" len="med"/>
          </a:ln>
          <a:scene3d>
            <a:camera prst="orthographicFront">
              <a:rot lat="0" lon="0" rev="0"/>
            </a:camera>
            <a:lightRig rig="threePt" dir="t">
              <a:rot lat="0" lon="0" rev="1200000"/>
            </a:lightRig>
          </a:scene3d>
          <a:sp3d>
            <a:bevelT w="101600" h="101600"/>
          </a:sp3d>
        </p:spPr>
        <p:style>
          <a:lnRef idx="0">
            <a:schemeClr val="accent2"/>
          </a:lnRef>
          <a:fillRef idx="3">
            <a:schemeClr val="accent2"/>
          </a:fillRef>
          <a:effectRef idx="3">
            <a:schemeClr val="accent2"/>
          </a:effectRef>
          <a:fontRef idx="minor">
            <a:schemeClr val="lt1"/>
          </a:fontRef>
        </p:style>
        <p:txBody>
          <a:bodyPr/>
          <a:lstStyle/>
          <a:p>
            <a:pPr>
              <a:defRPr/>
            </a:pPr>
            <a:endParaRPr lang="en-US">
              <a:solidFill>
                <a:schemeClr val="tx1"/>
              </a:solidFill>
            </a:endParaRPr>
          </a:p>
        </p:txBody>
      </p:sp>
      <p:sp>
        <p:nvSpPr>
          <p:cNvPr id="4" name="Rectangle 3"/>
          <p:cNvSpPr/>
          <p:nvPr/>
        </p:nvSpPr>
        <p:spPr bwMode="auto">
          <a:xfrm>
            <a:off x="762000" y="1314450"/>
            <a:ext cx="457200" cy="2857500"/>
          </a:xfrm>
          <a:prstGeom prst="rect">
            <a:avLst/>
          </a:prstGeom>
          <a:solidFill>
            <a:srgbClr val="800000"/>
          </a:solidFill>
          <a:ln>
            <a:headEnd type="none" w="med" len="med"/>
            <a:tailEnd type="none" w="med" len="med"/>
          </a:ln>
          <a:scene3d>
            <a:camera prst="orthographicFront">
              <a:rot lat="0" lon="0" rev="0"/>
            </a:camera>
            <a:lightRig rig="threePt" dir="t">
              <a:rot lat="0" lon="0" rev="1200000"/>
            </a:lightRig>
          </a:scene3d>
          <a:sp3d>
            <a:bevelT w="95250" h="101600"/>
          </a:sp3d>
        </p:spPr>
        <p:style>
          <a:lnRef idx="0">
            <a:schemeClr val="accent2"/>
          </a:lnRef>
          <a:fillRef idx="3">
            <a:schemeClr val="accent2"/>
          </a:fillRef>
          <a:effectRef idx="3">
            <a:schemeClr val="accent2"/>
          </a:effectRef>
          <a:fontRef idx="minor">
            <a:schemeClr val="lt1"/>
          </a:fontRef>
        </p:style>
        <p:txBody>
          <a:bodyPr/>
          <a:lstStyle/>
          <a:p>
            <a:pPr>
              <a:defRPr/>
            </a:pPr>
            <a:endParaRPr lang="en-US">
              <a:solidFill>
                <a:schemeClr val="tx1"/>
              </a:solidFill>
            </a:endParaRPr>
          </a:p>
        </p:txBody>
      </p:sp>
      <p:sp>
        <p:nvSpPr>
          <p:cNvPr id="6" name="Rectangle 5"/>
          <p:cNvSpPr/>
          <p:nvPr/>
        </p:nvSpPr>
        <p:spPr bwMode="auto">
          <a:xfrm>
            <a:off x="1600200" y="1314450"/>
            <a:ext cx="457200" cy="2857500"/>
          </a:xfrm>
          <a:prstGeom prst="rect">
            <a:avLst/>
          </a:prstGeom>
          <a:solidFill>
            <a:srgbClr val="800000"/>
          </a:solidFill>
          <a:ln>
            <a:headEnd type="none" w="med" len="med"/>
            <a:tailEnd type="none" w="med" len="med"/>
          </a:ln>
          <a:scene3d>
            <a:camera prst="orthographicFront">
              <a:rot lat="0" lon="0" rev="0"/>
            </a:camera>
            <a:lightRig rig="threePt" dir="t">
              <a:rot lat="0" lon="0" rev="1200000"/>
            </a:lightRig>
          </a:scene3d>
          <a:sp3d>
            <a:bevelT w="95250" h="101600"/>
          </a:sp3d>
        </p:spPr>
        <p:style>
          <a:lnRef idx="0">
            <a:schemeClr val="accent2"/>
          </a:lnRef>
          <a:fillRef idx="3">
            <a:schemeClr val="accent2"/>
          </a:fillRef>
          <a:effectRef idx="3">
            <a:schemeClr val="accent2"/>
          </a:effectRef>
          <a:fontRef idx="minor">
            <a:schemeClr val="lt1"/>
          </a:fontRef>
        </p:style>
        <p:txBody>
          <a:bodyPr/>
          <a:lstStyle/>
          <a:p>
            <a:pPr>
              <a:defRPr/>
            </a:pPr>
            <a:endParaRPr lang="en-US">
              <a:solidFill>
                <a:schemeClr val="tx1"/>
              </a:solidFill>
            </a:endParaRPr>
          </a:p>
        </p:txBody>
      </p:sp>
      <p:sp>
        <p:nvSpPr>
          <p:cNvPr id="7" name="Rectangle 6"/>
          <p:cNvSpPr/>
          <p:nvPr/>
        </p:nvSpPr>
        <p:spPr bwMode="auto">
          <a:xfrm>
            <a:off x="2514600" y="1314450"/>
            <a:ext cx="457200" cy="2857500"/>
          </a:xfrm>
          <a:prstGeom prst="rect">
            <a:avLst/>
          </a:prstGeom>
          <a:solidFill>
            <a:srgbClr val="800000"/>
          </a:solidFill>
          <a:ln>
            <a:headEnd type="none" w="med" len="med"/>
            <a:tailEnd type="none" w="med" len="med"/>
          </a:ln>
          <a:scene3d>
            <a:camera prst="orthographicFront">
              <a:rot lat="0" lon="0" rev="0"/>
            </a:camera>
            <a:lightRig rig="threePt" dir="t">
              <a:rot lat="0" lon="0" rev="1200000"/>
            </a:lightRig>
          </a:scene3d>
          <a:sp3d>
            <a:bevelT w="95250" h="101600"/>
          </a:sp3d>
        </p:spPr>
        <p:style>
          <a:lnRef idx="0">
            <a:schemeClr val="accent2"/>
          </a:lnRef>
          <a:fillRef idx="3">
            <a:schemeClr val="accent2"/>
          </a:fillRef>
          <a:effectRef idx="3">
            <a:schemeClr val="accent2"/>
          </a:effectRef>
          <a:fontRef idx="minor">
            <a:schemeClr val="lt1"/>
          </a:fontRef>
        </p:style>
        <p:txBody>
          <a:bodyPr/>
          <a:lstStyle/>
          <a:p>
            <a:pPr>
              <a:defRPr/>
            </a:pPr>
            <a:endParaRPr lang="en-US">
              <a:solidFill>
                <a:schemeClr val="tx1"/>
              </a:solidFill>
            </a:endParaRPr>
          </a:p>
        </p:txBody>
      </p:sp>
      <p:sp>
        <p:nvSpPr>
          <p:cNvPr id="8" name="Rectangle 7"/>
          <p:cNvSpPr/>
          <p:nvPr/>
        </p:nvSpPr>
        <p:spPr bwMode="auto">
          <a:xfrm>
            <a:off x="3429000" y="1314450"/>
            <a:ext cx="457200" cy="2857500"/>
          </a:xfrm>
          <a:prstGeom prst="rect">
            <a:avLst/>
          </a:prstGeom>
          <a:solidFill>
            <a:srgbClr val="800000"/>
          </a:solidFill>
          <a:ln>
            <a:headEnd type="none" w="med" len="med"/>
            <a:tailEnd type="none" w="med" len="med"/>
          </a:ln>
          <a:scene3d>
            <a:camera prst="orthographicFront">
              <a:rot lat="0" lon="0" rev="0"/>
            </a:camera>
            <a:lightRig rig="threePt" dir="t">
              <a:rot lat="0" lon="0" rev="1200000"/>
            </a:lightRig>
          </a:scene3d>
          <a:sp3d>
            <a:bevelT w="95250" h="101600"/>
          </a:sp3d>
        </p:spPr>
        <p:style>
          <a:lnRef idx="0">
            <a:schemeClr val="accent2"/>
          </a:lnRef>
          <a:fillRef idx="3">
            <a:schemeClr val="accent2"/>
          </a:fillRef>
          <a:effectRef idx="3">
            <a:schemeClr val="accent2"/>
          </a:effectRef>
          <a:fontRef idx="minor">
            <a:schemeClr val="lt1"/>
          </a:fontRef>
        </p:style>
        <p:txBody>
          <a:bodyPr/>
          <a:lstStyle/>
          <a:p>
            <a:pPr>
              <a:defRPr/>
            </a:pPr>
            <a:endParaRPr lang="en-US">
              <a:solidFill>
                <a:schemeClr val="tx1"/>
              </a:solidFill>
            </a:endParaRPr>
          </a:p>
        </p:txBody>
      </p:sp>
      <p:sp>
        <p:nvSpPr>
          <p:cNvPr id="9" name="Rectangle 8"/>
          <p:cNvSpPr/>
          <p:nvPr/>
        </p:nvSpPr>
        <p:spPr bwMode="auto">
          <a:xfrm>
            <a:off x="4343400" y="1314450"/>
            <a:ext cx="457200" cy="2857500"/>
          </a:xfrm>
          <a:prstGeom prst="rect">
            <a:avLst/>
          </a:prstGeom>
          <a:solidFill>
            <a:srgbClr val="800000"/>
          </a:solidFill>
          <a:ln>
            <a:headEnd type="none" w="med" len="med"/>
            <a:tailEnd type="none" w="med" len="med"/>
          </a:ln>
          <a:scene3d>
            <a:camera prst="orthographicFront">
              <a:rot lat="0" lon="0" rev="0"/>
            </a:camera>
            <a:lightRig rig="threePt" dir="t">
              <a:rot lat="0" lon="0" rev="1200000"/>
            </a:lightRig>
          </a:scene3d>
          <a:sp3d>
            <a:bevelT w="95250" h="101600"/>
          </a:sp3d>
        </p:spPr>
        <p:style>
          <a:lnRef idx="0">
            <a:schemeClr val="accent2"/>
          </a:lnRef>
          <a:fillRef idx="3">
            <a:schemeClr val="accent2"/>
          </a:fillRef>
          <a:effectRef idx="3">
            <a:schemeClr val="accent2"/>
          </a:effectRef>
          <a:fontRef idx="minor">
            <a:schemeClr val="lt1"/>
          </a:fontRef>
        </p:style>
        <p:txBody>
          <a:bodyPr/>
          <a:lstStyle/>
          <a:p>
            <a:pPr>
              <a:defRPr/>
            </a:pPr>
            <a:endParaRPr lang="en-US">
              <a:solidFill>
                <a:schemeClr val="tx1"/>
              </a:solidFill>
            </a:endParaRPr>
          </a:p>
        </p:txBody>
      </p:sp>
      <p:sp>
        <p:nvSpPr>
          <p:cNvPr id="10" name="Rectangle 9"/>
          <p:cNvSpPr/>
          <p:nvPr/>
        </p:nvSpPr>
        <p:spPr bwMode="auto">
          <a:xfrm>
            <a:off x="5257800" y="1314450"/>
            <a:ext cx="457200" cy="2857500"/>
          </a:xfrm>
          <a:prstGeom prst="rect">
            <a:avLst/>
          </a:prstGeom>
          <a:solidFill>
            <a:srgbClr val="800000"/>
          </a:solidFill>
          <a:ln>
            <a:headEnd type="none" w="med" len="med"/>
            <a:tailEnd type="none" w="med" len="med"/>
          </a:ln>
          <a:scene3d>
            <a:camera prst="orthographicFront">
              <a:rot lat="0" lon="0" rev="0"/>
            </a:camera>
            <a:lightRig rig="threePt" dir="t">
              <a:rot lat="0" lon="0" rev="1200000"/>
            </a:lightRig>
          </a:scene3d>
          <a:sp3d>
            <a:bevelT w="95250" h="101600"/>
          </a:sp3d>
        </p:spPr>
        <p:style>
          <a:lnRef idx="0">
            <a:schemeClr val="accent2"/>
          </a:lnRef>
          <a:fillRef idx="3">
            <a:schemeClr val="accent2"/>
          </a:fillRef>
          <a:effectRef idx="3">
            <a:schemeClr val="accent2"/>
          </a:effectRef>
          <a:fontRef idx="minor">
            <a:schemeClr val="lt1"/>
          </a:fontRef>
        </p:style>
        <p:txBody>
          <a:bodyPr/>
          <a:lstStyle/>
          <a:p>
            <a:pPr>
              <a:defRPr/>
            </a:pPr>
            <a:endParaRPr lang="en-US">
              <a:solidFill>
                <a:schemeClr val="tx1"/>
              </a:solidFill>
            </a:endParaRPr>
          </a:p>
        </p:txBody>
      </p:sp>
      <p:sp>
        <p:nvSpPr>
          <p:cNvPr id="11" name="Rectangle 10"/>
          <p:cNvSpPr/>
          <p:nvPr/>
        </p:nvSpPr>
        <p:spPr bwMode="auto">
          <a:xfrm>
            <a:off x="6172200" y="1314450"/>
            <a:ext cx="457200" cy="2857500"/>
          </a:xfrm>
          <a:prstGeom prst="rect">
            <a:avLst/>
          </a:prstGeom>
          <a:solidFill>
            <a:srgbClr val="800000"/>
          </a:solidFill>
          <a:ln>
            <a:headEnd type="none" w="med" len="med"/>
            <a:tailEnd type="none" w="med" len="med"/>
          </a:ln>
          <a:scene3d>
            <a:camera prst="orthographicFront">
              <a:rot lat="0" lon="0" rev="0"/>
            </a:camera>
            <a:lightRig rig="threePt" dir="t">
              <a:rot lat="0" lon="0" rev="1200000"/>
            </a:lightRig>
          </a:scene3d>
          <a:sp3d>
            <a:bevelT w="95250" h="101600"/>
          </a:sp3d>
        </p:spPr>
        <p:style>
          <a:lnRef idx="0">
            <a:schemeClr val="accent2"/>
          </a:lnRef>
          <a:fillRef idx="3">
            <a:schemeClr val="accent2"/>
          </a:fillRef>
          <a:effectRef idx="3">
            <a:schemeClr val="accent2"/>
          </a:effectRef>
          <a:fontRef idx="minor">
            <a:schemeClr val="lt1"/>
          </a:fontRef>
        </p:style>
        <p:txBody>
          <a:bodyPr/>
          <a:lstStyle/>
          <a:p>
            <a:pPr>
              <a:defRPr/>
            </a:pPr>
            <a:endParaRPr lang="en-US">
              <a:solidFill>
                <a:schemeClr val="tx1"/>
              </a:solidFill>
            </a:endParaRPr>
          </a:p>
        </p:txBody>
      </p:sp>
      <p:sp>
        <p:nvSpPr>
          <p:cNvPr id="12" name="Rectangle 11"/>
          <p:cNvSpPr/>
          <p:nvPr/>
        </p:nvSpPr>
        <p:spPr bwMode="auto">
          <a:xfrm>
            <a:off x="7010400" y="1314450"/>
            <a:ext cx="457200" cy="2857500"/>
          </a:xfrm>
          <a:prstGeom prst="rect">
            <a:avLst/>
          </a:prstGeom>
          <a:solidFill>
            <a:srgbClr val="800000"/>
          </a:solidFill>
          <a:ln>
            <a:headEnd type="none" w="med" len="med"/>
            <a:tailEnd type="none" w="med" len="med"/>
          </a:ln>
          <a:scene3d>
            <a:camera prst="orthographicFront">
              <a:rot lat="0" lon="0" rev="0"/>
            </a:camera>
            <a:lightRig rig="threePt" dir="t">
              <a:rot lat="0" lon="0" rev="1200000"/>
            </a:lightRig>
          </a:scene3d>
          <a:sp3d>
            <a:bevelT w="95250" h="101600"/>
          </a:sp3d>
        </p:spPr>
        <p:style>
          <a:lnRef idx="0">
            <a:schemeClr val="accent2"/>
          </a:lnRef>
          <a:fillRef idx="3">
            <a:schemeClr val="accent2"/>
          </a:fillRef>
          <a:effectRef idx="3">
            <a:schemeClr val="accent2"/>
          </a:effectRef>
          <a:fontRef idx="minor">
            <a:schemeClr val="lt1"/>
          </a:fontRef>
        </p:style>
        <p:txBody>
          <a:bodyPr/>
          <a:lstStyle/>
          <a:p>
            <a:pPr>
              <a:defRPr/>
            </a:pPr>
            <a:endParaRPr lang="en-US">
              <a:solidFill>
                <a:schemeClr val="tx1"/>
              </a:solidFill>
            </a:endParaRPr>
          </a:p>
        </p:txBody>
      </p:sp>
      <p:sp>
        <p:nvSpPr>
          <p:cNvPr id="13" name="Rectangle 12"/>
          <p:cNvSpPr/>
          <p:nvPr/>
        </p:nvSpPr>
        <p:spPr bwMode="auto">
          <a:xfrm>
            <a:off x="7924800" y="1314450"/>
            <a:ext cx="457200" cy="2857500"/>
          </a:xfrm>
          <a:prstGeom prst="rect">
            <a:avLst/>
          </a:prstGeom>
          <a:solidFill>
            <a:srgbClr val="800000"/>
          </a:solidFill>
          <a:ln>
            <a:headEnd type="none" w="med" len="med"/>
            <a:tailEnd type="none" w="med" len="med"/>
          </a:ln>
          <a:scene3d>
            <a:camera prst="orthographicFront">
              <a:rot lat="0" lon="0" rev="0"/>
            </a:camera>
            <a:lightRig rig="threePt" dir="t">
              <a:rot lat="0" lon="0" rev="1200000"/>
            </a:lightRig>
          </a:scene3d>
          <a:sp3d>
            <a:bevelT w="95250" h="101600"/>
          </a:sp3d>
        </p:spPr>
        <p:style>
          <a:lnRef idx="0">
            <a:schemeClr val="accent2"/>
          </a:lnRef>
          <a:fillRef idx="3">
            <a:schemeClr val="accent2"/>
          </a:fillRef>
          <a:effectRef idx="3">
            <a:schemeClr val="accent2"/>
          </a:effectRef>
          <a:fontRef idx="minor">
            <a:schemeClr val="lt1"/>
          </a:fontRef>
        </p:style>
        <p:txBody>
          <a:bodyPr/>
          <a:lstStyle/>
          <a:p>
            <a:pPr>
              <a:defRPr/>
            </a:pPr>
            <a:endParaRPr lang="en-US">
              <a:solidFill>
                <a:schemeClr val="tx1"/>
              </a:solidFill>
            </a:endParaRPr>
          </a:p>
        </p:txBody>
      </p:sp>
      <p:sp>
        <p:nvSpPr>
          <p:cNvPr id="24611" name="TextBox 13"/>
          <p:cNvSpPr txBox="1">
            <a:spLocks noChangeArrowheads="1"/>
          </p:cNvSpPr>
          <p:nvPr/>
        </p:nvSpPr>
        <p:spPr bwMode="auto">
          <a:xfrm>
            <a:off x="2971800" y="742950"/>
            <a:ext cx="3048000"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a:solidFill>
                  <a:schemeClr val="bg1"/>
                </a:solidFill>
              </a:rPr>
              <a:t>Improved Student Learning</a:t>
            </a:r>
          </a:p>
        </p:txBody>
      </p:sp>
      <p:sp>
        <p:nvSpPr>
          <p:cNvPr id="3108" name="TextBox 14"/>
          <p:cNvSpPr txBox="1">
            <a:spLocks noChangeArrowheads="1"/>
          </p:cNvSpPr>
          <p:nvPr/>
        </p:nvSpPr>
        <p:spPr bwMode="auto">
          <a:xfrm>
            <a:off x="457200" y="4171950"/>
            <a:ext cx="8229600" cy="369332"/>
          </a:xfrm>
          <a:prstGeom prst="rect">
            <a:avLst/>
          </a:prstGeom>
          <a:solidFill>
            <a:schemeClr val="tx1">
              <a:lumMod val="95000"/>
              <a:lumOff val="5000"/>
            </a:schemeClr>
          </a:solidFill>
          <a:ln w="9525">
            <a:noFill/>
            <a:miter lim="800000"/>
            <a:headEnd/>
            <a:tailEnd/>
          </a:ln>
        </p:spPr>
        <p:txBody>
          <a:bodyPr>
            <a:spAutoFit/>
          </a:bodyPr>
          <a:lstStyle/>
          <a:p>
            <a:pPr algn="ctr">
              <a:defRPr/>
            </a:pPr>
            <a:r>
              <a:rPr lang="en-US" dirty="0">
                <a:solidFill>
                  <a:schemeClr val="bg1"/>
                </a:solidFill>
                <a:latin typeface="Calibri" pitchFamily="34" charset="0"/>
              </a:rPr>
              <a:t>Oklahoma Nine Essential Elements  Systems Framework</a:t>
            </a:r>
          </a:p>
        </p:txBody>
      </p:sp>
      <p:sp>
        <p:nvSpPr>
          <p:cNvPr id="24613" name="TextBox 15"/>
          <p:cNvSpPr txBox="1">
            <a:spLocks noChangeArrowheads="1"/>
          </p:cNvSpPr>
          <p:nvPr/>
        </p:nvSpPr>
        <p:spPr bwMode="auto">
          <a:xfrm rot="-5400000">
            <a:off x="-440531" y="2558256"/>
            <a:ext cx="2857500" cy="3698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a:solidFill>
                  <a:schemeClr val="bg1"/>
                </a:solidFill>
              </a:rPr>
              <a:t>Curriculum</a:t>
            </a:r>
          </a:p>
        </p:txBody>
      </p:sp>
      <p:sp>
        <p:nvSpPr>
          <p:cNvPr id="24614" name="TextBox 16"/>
          <p:cNvSpPr txBox="1">
            <a:spLocks noChangeArrowheads="1"/>
          </p:cNvSpPr>
          <p:nvPr/>
        </p:nvSpPr>
        <p:spPr bwMode="auto">
          <a:xfrm rot="-5400000">
            <a:off x="402432" y="2420035"/>
            <a:ext cx="2857500" cy="64633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a:solidFill>
                  <a:schemeClr val="bg1"/>
                </a:solidFill>
              </a:rPr>
              <a:t>Classroom Evaluation/Assessment</a:t>
            </a:r>
          </a:p>
        </p:txBody>
      </p:sp>
      <p:sp>
        <p:nvSpPr>
          <p:cNvPr id="24615" name="TextBox 17"/>
          <p:cNvSpPr txBox="1">
            <a:spLocks noChangeArrowheads="1"/>
          </p:cNvSpPr>
          <p:nvPr/>
        </p:nvSpPr>
        <p:spPr bwMode="auto">
          <a:xfrm rot="-5400000">
            <a:off x="1316832" y="2558257"/>
            <a:ext cx="2857500" cy="3698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a:solidFill>
                  <a:schemeClr val="bg1"/>
                </a:solidFill>
              </a:rPr>
              <a:t>Instruction</a:t>
            </a:r>
          </a:p>
        </p:txBody>
      </p:sp>
      <p:sp>
        <p:nvSpPr>
          <p:cNvPr id="24616" name="TextBox 18"/>
          <p:cNvSpPr txBox="1">
            <a:spLocks noChangeArrowheads="1"/>
          </p:cNvSpPr>
          <p:nvPr/>
        </p:nvSpPr>
        <p:spPr bwMode="auto">
          <a:xfrm rot="-5400000">
            <a:off x="2261394" y="2558256"/>
            <a:ext cx="2857500" cy="36988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a:solidFill>
                  <a:schemeClr val="bg1"/>
                </a:solidFill>
              </a:rPr>
              <a:t>School Culture</a:t>
            </a:r>
          </a:p>
        </p:txBody>
      </p:sp>
      <p:sp>
        <p:nvSpPr>
          <p:cNvPr id="24617" name="TextBox 19"/>
          <p:cNvSpPr txBox="1">
            <a:spLocks noChangeArrowheads="1"/>
          </p:cNvSpPr>
          <p:nvPr/>
        </p:nvSpPr>
        <p:spPr bwMode="auto">
          <a:xfrm rot="-5400000">
            <a:off x="3142457" y="2450813"/>
            <a:ext cx="2857500" cy="58477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chemeClr val="bg1"/>
                </a:solidFill>
              </a:rPr>
              <a:t>Student, Family, and Community Support</a:t>
            </a:r>
          </a:p>
        </p:txBody>
      </p:sp>
      <p:sp>
        <p:nvSpPr>
          <p:cNvPr id="24618" name="TextBox 20"/>
          <p:cNvSpPr txBox="1">
            <a:spLocks noChangeArrowheads="1"/>
          </p:cNvSpPr>
          <p:nvPr/>
        </p:nvSpPr>
        <p:spPr bwMode="auto">
          <a:xfrm rot="-5400000">
            <a:off x="4060032" y="2327702"/>
            <a:ext cx="2857500" cy="830997"/>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chemeClr val="bg1"/>
                </a:solidFill>
              </a:rPr>
              <a:t>Professional Growth, Development, </a:t>
            </a:r>
          </a:p>
          <a:p>
            <a:pPr algn="ctr" eaLnBrk="1" hangingPunct="1">
              <a:spcBef>
                <a:spcPct val="0"/>
              </a:spcBef>
              <a:buFontTx/>
              <a:buNone/>
            </a:pPr>
            <a:r>
              <a:rPr lang="en-US" altLang="en-US" sz="1600">
                <a:solidFill>
                  <a:schemeClr val="bg1"/>
                </a:solidFill>
              </a:rPr>
              <a:t>and Evaluation</a:t>
            </a:r>
          </a:p>
        </p:txBody>
      </p:sp>
      <p:sp>
        <p:nvSpPr>
          <p:cNvPr id="24619" name="TextBox 21"/>
          <p:cNvSpPr txBox="1">
            <a:spLocks noChangeArrowheads="1"/>
          </p:cNvSpPr>
          <p:nvPr/>
        </p:nvSpPr>
        <p:spPr bwMode="auto">
          <a:xfrm rot="-5400000">
            <a:off x="4974432" y="2558257"/>
            <a:ext cx="2857500" cy="36988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a:solidFill>
                  <a:schemeClr val="bg1"/>
                </a:solidFill>
              </a:rPr>
              <a:t>Leadership</a:t>
            </a:r>
          </a:p>
        </p:txBody>
      </p:sp>
      <p:sp>
        <p:nvSpPr>
          <p:cNvPr id="24620" name="TextBox 22"/>
          <p:cNvSpPr txBox="1">
            <a:spLocks noChangeArrowheads="1"/>
          </p:cNvSpPr>
          <p:nvPr/>
        </p:nvSpPr>
        <p:spPr bwMode="auto">
          <a:xfrm rot="-5400000">
            <a:off x="5812632" y="2450813"/>
            <a:ext cx="2857500" cy="5847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chemeClr val="bg1"/>
                </a:solidFill>
              </a:rPr>
              <a:t>Organizational Structure and Resources</a:t>
            </a:r>
          </a:p>
        </p:txBody>
      </p:sp>
      <p:sp>
        <p:nvSpPr>
          <p:cNvPr id="24621" name="TextBox 23"/>
          <p:cNvSpPr txBox="1">
            <a:spLocks noChangeArrowheads="1"/>
          </p:cNvSpPr>
          <p:nvPr/>
        </p:nvSpPr>
        <p:spPr bwMode="auto">
          <a:xfrm rot="-5400000">
            <a:off x="6727032" y="2450813"/>
            <a:ext cx="2857500" cy="5847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chemeClr val="bg1"/>
                </a:solidFill>
              </a:rPr>
              <a:t>Comprehensive and Effective Planning</a:t>
            </a:r>
          </a:p>
        </p:txBody>
      </p:sp>
      <p:sp>
        <p:nvSpPr>
          <p:cNvPr id="14" name="TextBox 13"/>
          <p:cNvSpPr txBox="1"/>
          <p:nvPr/>
        </p:nvSpPr>
        <p:spPr>
          <a:xfrm rot="20666925">
            <a:off x="119689" y="251007"/>
            <a:ext cx="2776655" cy="830997"/>
          </a:xfrm>
          <a:prstGeom prst="rect">
            <a:avLst/>
          </a:prstGeom>
          <a:noFill/>
        </p:spPr>
        <p:txBody>
          <a:bodyPr wrap="square" rtlCol="0">
            <a:spAutoFit/>
          </a:bodyPr>
          <a:lstStyle/>
          <a:p>
            <a:pPr algn="ctr"/>
            <a:r>
              <a:rPr lang="en-US" sz="2400" dirty="0" smtClean="0"/>
              <a:t>Framework for Success!!</a:t>
            </a: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986"/>
            <a:ext cx="8229600" cy="857250"/>
          </a:xfrm>
        </p:spPr>
        <p:txBody>
          <a:bodyPr>
            <a:normAutofit fontScale="90000"/>
          </a:bodyPr>
          <a:lstStyle/>
          <a:p>
            <a:r>
              <a:rPr lang="en-US" dirty="0" smtClean="0"/>
              <a:t>Brief History of the </a:t>
            </a:r>
            <a:br>
              <a:rPr lang="en-US" dirty="0" smtClean="0"/>
            </a:br>
            <a:r>
              <a:rPr lang="en-US" dirty="0" smtClean="0"/>
              <a:t>Nine Essential Elements</a:t>
            </a:r>
            <a:endParaRPr lang="en-US" dirty="0"/>
          </a:p>
        </p:txBody>
      </p:sp>
      <p:sp>
        <p:nvSpPr>
          <p:cNvPr id="6" name="TextBox 5"/>
          <p:cNvSpPr txBox="1"/>
          <p:nvPr/>
        </p:nvSpPr>
        <p:spPr>
          <a:xfrm>
            <a:off x="457200" y="1669225"/>
            <a:ext cx="8473044" cy="332398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Research Project conducted by the </a:t>
            </a:r>
            <a:r>
              <a:rPr lang="en-US" sz="2400" dirty="0" err="1" smtClean="0"/>
              <a:t>Marzano</a:t>
            </a:r>
            <a:r>
              <a:rPr lang="en-US" sz="2400" dirty="0" smtClean="0"/>
              <a:t> Research Laboratory</a:t>
            </a:r>
          </a:p>
          <a:p>
            <a:endParaRPr lang="en-US" sz="2400" dirty="0" smtClean="0"/>
          </a:p>
          <a:p>
            <a:pPr marL="285750" indent="-285750">
              <a:buFont typeface="Arial" panose="020B0604020202020204" pitchFamily="34" charset="0"/>
              <a:buChar char="•"/>
            </a:pPr>
            <a:r>
              <a:rPr lang="en-US" sz="2400" dirty="0" smtClean="0"/>
              <a:t>Conducted in Oklahoma schools from 2009-2011</a:t>
            </a:r>
          </a:p>
          <a:p>
            <a:r>
              <a:rPr lang="en-US" sz="2400" dirty="0"/>
              <a:t>	</a:t>
            </a:r>
            <a:r>
              <a:rPr lang="en-US" sz="2400" dirty="0" smtClean="0"/>
              <a:t>- High and low achieving schools</a:t>
            </a:r>
          </a:p>
          <a:p>
            <a:endParaRPr lang="en-US" sz="2400" dirty="0" smtClean="0"/>
          </a:p>
          <a:p>
            <a:pPr marL="285750" indent="-285750">
              <a:buFont typeface="Arial" panose="020B0604020202020204" pitchFamily="34" charset="0"/>
              <a:buChar char="•"/>
            </a:pPr>
            <a:r>
              <a:rPr lang="en-US" sz="2400" dirty="0" smtClean="0"/>
              <a:t>Evidence supported a framework to support school improvement efforts in ALL schools.</a:t>
            </a:r>
          </a:p>
          <a:p>
            <a:r>
              <a:rPr lang="en-US" dirty="0"/>
              <a:t> </a:t>
            </a:r>
          </a:p>
        </p:txBody>
      </p:sp>
      <p:pic>
        <p:nvPicPr>
          <p:cNvPr id="12292" name="Picture 4" descr="C:\Users\306706\AppData\Local\Microsoft\Windows\Temporary Internet Files\Content.IE5\JAFL86ZL\675px-Flag_of_Oklahoma.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8869" y="225631"/>
            <a:ext cx="1442852" cy="9619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306706\AppData\Local\Microsoft\Windows\Temporary Internet Files\Content.IE5\JAFL86ZL\675px-Flag_of_Oklahoma.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64" y="225630"/>
            <a:ext cx="1442852" cy="96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629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993"/>
            <a:ext cx="8229600" cy="971550"/>
          </a:xfrm>
        </p:spPr>
        <p:txBody>
          <a:bodyPr>
            <a:normAutofit fontScale="90000"/>
          </a:bodyPr>
          <a:lstStyle/>
          <a:p>
            <a:r>
              <a:rPr lang="en-US" dirty="0" smtClean="0"/>
              <a:t>How were the Oklahoma Nine Essential Elements Developed?</a:t>
            </a:r>
            <a:endParaRPr lang="en-US" dirty="0"/>
          </a:p>
        </p:txBody>
      </p:sp>
      <p:sp>
        <p:nvSpPr>
          <p:cNvPr id="3" name="Content Placeholder 2"/>
          <p:cNvSpPr>
            <a:spLocks noGrp="1"/>
          </p:cNvSpPr>
          <p:nvPr>
            <p:ph idx="1"/>
          </p:nvPr>
        </p:nvSpPr>
        <p:spPr>
          <a:xfrm>
            <a:off x="457200" y="1662238"/>
            <a:ext cx="7924800" cy="2971800"/>
          </a:xfrm>
        </p:spPr>
        <p:txBody>
          <a:bodyPr/>
          <a:lstStyle/>
          <a:p>
            <a:r>
              <a:rPr lang="en-US" sz="2800" dirty="0" smtClean="0"/>
              <a:t>The Oklahoma Nine Essential Elements evolved from Oklahoma’s participation in a consortium of states through the Chief Council of State School Officers (CCSSO). Oklahoma adapted standards (Essential </a:t>
            </a:r>
            <a:r>
              <a:rPr lang="en-US" dirty="0" smtClean="0"/>
              <a:t>E</a:t>
            </a:r>
            <a:r>
              <a:rPr lang="en-US" sz="2800" dirty="0" smtClean="0"/>
              <a:t>lements) and indicators of effective practice first piloted in Kentucky.</a:t>
            </a:r>
            <a:endParaRPr lang="en-US" dirty="0"/>
          </a:p>
        </p:txBody>
      </p:sp>
      <p:sp>
        <p:nvSpPr>
          <p:cNvPr id="14338" name="AutoShape 2" descr="data:image/jpg;base64,/9j/4AAQSkZJRgABAQAAAQABAAD/2wCEAAkGBhISEBIUExQVFRUUFRwUFBQVFhUWFBUWFxcYGRUXFRcbHyYeGBojGRgcIC8gIycqLCwtFR4yQTAqNiYrLCkBCQoKDgwOGg8PGjUkHyQ1KikqKiw1KiopNSs0MSksLS0qLzU1Ki00KSo1KTUrKiwqNSwqLCk1NTUpLDUsLC81Kf/AABEIAIoAoAMBIgACEQEDEQH/xAAcAAACAgMBAQAAAAAAAAAAAAAABAMFAQIGBwj/xABDEAACAQIDBQQGBQsDBQEAAAABAgMAEQQSIQUTMUFRBiJhcQcygZGh0RQjQlJiFRYzQ1NygpOxwfCSouE0ssLS8WP/xAAaAQEAAwEBAQAAAAAAAAAAAAAAAwQFAgEG/8QAMBEAAgECAggFAgcAAAAAAAAAAAECAxEhkQQxQVFhcYHwEqGxwdEV4QUUIkJSgpL/2gAMAwEAAhEDEQA/APcaKKKAKKKKAKKKU2ltAQxtIwJC2zW5Am2Y+A4noKAbrSSVV4kDUDUgak2A8ydKhwmNDhbjI5UOY2IzqDcageIIv4VptPZyzx7tvVJGYagkDoQdDexvytQEmLxixhS1+8wQWFyWbgPfUEm103DzAMyoGzKB3hkJDix5ix91SSbODxIkjMxUqc/qsWQghu7oDcX0qSDBqi5VFgSSedyxJYm/EkmgNPyggjeVjZFzEsdRlW92FuWlZw2OVyyi4ZQCysLMA18pt0Nj7jWfoEe63WUbvJu8nLJa2XytWMNgFRmYXLPbMxJJIUWUX6C59560BMJlJIBBI4gHUeY5VvVds3Ze6Fjlaxcq1rP9YxZsx93nYVjB4uVsRIrLljEalARqSWkBJPWyjTlcdaAsqKUg2pG7EK17MVvY2LL64U8DaxvboaavQGaKKKAKKKKAKKKKAKKKrsXLOsq5VVozZSMzBhrqQAhB01uWA5cbUBFhe0KPKEAOVrqj6/pFvvInBHccAZgDxF/bNgNmZI3iYhoiSEU3uI2GqMTxAJIHhamosIis7KLM9i517xAsCR1tpfwqR3A40BiOFVAAFrDKPIcBWc3Ko8Q5UZuQ4jw5+7jUWKlsoccF1P7p4n3a+yo5VFG/D0OkrjGfW3hesCTvEeAPvJ+VL4p8rRtyzZT5MNPiBQzWnUfejb4Mvzrh1LO3FLM9URhZbsR0t8ayslyR0pbDPeWbwKj/AGg/3rXCYgbt5DwJZv4QbD4CvFVvb+2Sdh4fYcDfCs2pWGTLHmbie8RzueA/oKlRiFu3meg8KkjUv6njRphcCsYIW+W5YLyUsSTl9pNLbMnmdpC4tGXIjDCz5RlA7ttAWDHU34VYIbi9aDDqHL27xAUnwUkge9j76kWJyS0UtjMcsQBY8SFAGpJY2AA86njcEAjgRceVAbUUUUAUUUtjsfFEoMjqgJsC7BRfzNAKbbwLYiIiOTKQTax7rEXGViNRrzGoIBsbWLeBhdY1DsWa2pbKTfpdVUG3W1LbN2OImJV3ZCO6jHNl5aPxZbAWBvbXXo+0gHH38qXsDJOlQLOCcjaG3Dkw5kfKsyRnihAPQ+qfPp50u0qSfVvdHGoF7G4+0jc6r1JtPjsvqfDmdxVzZJcjhG9Vv0bH/sPj061HAwRzC3qsCY/FT6yez+hqGSW/1M/E+pINA3Qj7rg0tLIzgxNpPH342+/bgR5jiKoTr+HVs1b+MHxeuO/DrPGF9ffFe5IWJw8sZ9eHh4hTmQ+4fCppMUDLhXHBww/1KD/UUguPBkjl4LIN1KOjcr/51paLEZVhB4wzlT5H/DVF6Ulaz3ZKSa8m78UTqk/XzTT80Wi4rKMY/R7DzyAD41l17mHg+8AW/cUAt7zpVS02ZXT9ribezT/imTtHvTTDU6Qwjr1I/wA514tKi9erbyvKUs0kubPXSffJJfJamTeTZR6kWreMh4D2DXztW0Um9a4/RodPxsOf7o+J8qrY1Nhh0Ots08nS/rC/U8KZjk3v1cXdhTRnGma32U8Opq9TruTx1t4re/48o/ue/qQShbvZv5vYPLPnNl9UaFup6L/c0xnA0+FIJic3chAsuhf7C+A+8fhTAyxjU6nrqzHwHPyFXqdS6vfm9nJEEo2w8jbEYFHKllBKnMt+RBuPPXX2UngdpSSSsN3ljHdBY98kXuxA0C6WsTm1BsAasUYniLf1pDbeKkiiLRKrNfnfidBZRq5JsLXHHUgCrKxIyxFZpXZrSbpd6LPbvcPebaAka2HC9NV6ANV+0dmmQhlkZGAK8A8bA8Q8baH2WPjT5quwuxI0maVRqbnUsSGPHLc2ANzpbnyoB6GIKoUcFAA8gLCtJMSo9bTxI09/D31I5PIVA+KI4o3mBm/prUc5WXdjpK5GcP8AaifL4etGfZy9lqUxeJUjLiEK9HFyt+oYaqaJHwxOj7puoJjPtBsD7aw2/A7jxzr0awa3mNDWZUndNRx5WlHrHB/5LEY7/PB5/IviZSqZZfroTwlWxZehPzpDETGygtmy6wzjiPwtzH9qzO4RjlD4djxUjNG3+eRqtlfU2AF+IX1T4gV8/pWkWw6fbY7bvEk09TNClT77wywe43mxObNpbPYsOWYfaH+czUbSEkm/E3PmOda0VkSnKWLffbLaikbCQjW/A39preLElSpH2b5fAn7Xn8qiopGcou6YaTLCKYZMubKl7yv9qQ/dXw/+1YbzMg3h3MAHdjHruPHnY1QxyWIPThfW3jarTBBmOZYzI37WU9weQ/5rV0Wu5fp8scsMbcME3jJlWrTtj33xyRcYeWRwBEm6jHBmHeI/CnLzNSxyxRmwJdzxt35D524D3CkWyn/qMSD+BGyr7bamnMNtCEC0SMR+CM295sK+hpVcV4mk+LTfSKwWd95nyjuWWrNjqSOfs5R4m59w0HvqallnkP6vL+8w/oL1Ol+dvZetOEr7+uHwVmhDDwz75ncjIbqiKxsqcmIy95yeOtgNBzJsRVZtaKMEPNO0cYsMu8ESFr3F2FmJPS9tOHGrJHBAIIIOoI1BHUVKckWLw+8QrmK3+0uW4sb6ZgRy5g1DszAmIMGkMlzoSFBtbgctgTe+thxqbFYdmWyyNGb3zKEJ8rMCLeytcDhTGmUuXNySxCqTc9FAHwoCWQtyA9pI/tS7yzD9Wp/j+YphoiftEeWX5VC2DJ/WSezJ/wCtQVFJ6r9Le53G233FJ8VIRZsMWH7yN8DVXiUj4nCSqeqaf00q7bZhP62b/UPlUTbEB/Wzf6/+KzK+jVqq1X5+B+xZp1IR+1/k5nETWFgZgPuyWI/z2UlXXP2bjPF5T5sD/atPzVh+8/vX5Vj1fwjSpu9lmXI6XSSOUorq/wA1Yer+9flR+asP3n96/KovomlblmdfnaRylFdX+akP3n96/Kj81Yer+9flT6JpW5Zj87SOUprDLm4xtJ4Zjb4Cuh/NSL7z+9flR+asPV/ePlXcPwbSou9lmvdM8emUmhXCJKPUwiDxJ1+OtWKSYo/YiHmzH+lRr2ZiHBpB5Nb+1SrsRRwkm/mGtmjo+kU1bHo4r0iinOpTk/s/kmRZ+ZiHkrn/AMhU6K3NgfJbf3NQrs636yX2vf8AtU0cFvtMfMj5VpU4yWtPO5Wk1s9DE+GVmRjxQkqfMFT5aHj86zhYwq2BuATrcHiSTw860x2BWVMjgFbgkEAg2N9QaxgNnJCmSMWXjawA4AcgONr1ZIxqiiigCiiigOR7dduDgzDh8OglxmKbLBEfVGtjJJbgg+Nj0NaL6PEmS+OxGIxEpHeYTSQxKekUUZVVUcr3NcD2Dxn0/tTjMQ2ogSQRX1AVWWFbdNCT/Ea9vtQHnXYvsTidm4zGSSYpzgQv1SSyZtLBi7k6JkFxfS9bbF2xiNtPI8UkmG2fG27Ro+5iMUw9Y5zrFGOi9434jkt6fduNBssRobHEyCM245AC7++wHtrqPRxs8Q7JwKDnAjnzkGc/FqA5Xtl6Iw0OfZ8k8WJVhYtiZmVgTZixdiQQNbg8uBvUvbjtbPs+DZ+CWbNisSUifFOB3FBRHmynTMS2l+hNekV596XfR020sOjw2GIguUBNhIrWLJfkbi4J049b0Br2q9FEcuGcwS4n6WBdJpMVMxdx+0BOUA/hUW+FV+3+0WJ2emzNl/SS2JxJVJsYwu0aM+W6ZuLEkqC33fHSr9GPpYlEy7O2kCsobdRyuCGzjQRzA/a5BvK/Wr70xejl9oRJPh/+pgBAW9t6l75QeTA6jzIoDftd6Jklw7HCS4hcWLFZZMVM2c3GbeZmIGlz3QNRTe2+1D7LwmEwuY4zHzAQwhtN4/AyScwgJt1NuOhI5v0WeluSWVcBtAFcQDu45WBDOw03cwOok8efPXjW9n8d9O7XzO2q4YSJGDwURDdi38TMfbQHoQ9HqzpfHT4jESkd4rNJDCh6RRRlQFHLNcnnXmOI2tiez+2kg38suDlytklYvaJ2Kki/BkIOote3jXvorwT0/YYy7UwES+u8QQde/MVX43oD3yisCs0AUUUUAUUVrJKFBLEADUkkAAeJNAbUUn+WcP8Atov5ifOj8s4f9tF/MT50B8/dgdprsrtFiI8Sciu0kBdtAMzh4mJ5K1l1/FX0WJBa9xbje+lut643tZ2R2TtEhsQ0W8AsJY5VSS3IEg2YeYNVmzfRlseIANM0yjhHLi7x+1FKqR4EEUBR+n0LitnwzwOsqQYho5GQhlUsuU3I00YBfNq670TdqIsXszDqrDewRrDKl+8pjGUEjjYqAb1eXwG43F8NucuTdXj3eXpl4WriG9EexRLvI53h/DFilAHgCbtb20B6Ni9qQxsiySIrSNljVmAZ242UcTprVV2V7aYXaG/OHbMIZN2SdM2gIdRxyHUAnjlNJ7D7PbKwhLRGHeEWMskollIPEZ3YkA9BYVRR+jLY8cxlgxD4cniIMXkW3MDmB4XoCg9L+wY8RtbZywWGIa74hhpu4I2QrLIfsgAPqfugdK9K7KdscNtFJXw7FljkMZuLE21DW4hWHC/Sodk7N2bhldY2h+tFpXeUSSSi1vrJHYs4tpYm1c1hvRlsiKUyQYmSAtxWHGZFt045re2gKL0hdnVxHaLZwwyjfDJNiiv2EjkBV5OhygjXU93wrn+yM/0HtXiEm7gllmQFtB9axeI+3Qe2vZti4TZ+EVhA0K5jd2MoeRz1eRmLOfMmqztZ2T2TtHK2IaPeKLLKkypIB0JB7w8waA66WVVUsxCqouWJsABxJJ4CvLuz2xjtTbT7UcH6Lh7R4PNpvilxvAPuAlmB5kjoausF2J2YgVZcVJiUX1Y8TizJELcLxghW/iBrrI9q4ZQAJYQALAB0AAHIC+lAP0Un+WcP+2i/mJ86wdtYf9tF/MT50A7RUcGJRxdGVhwupDC/mKkoAqLEhMjZ7Zbd7NbLbxvpUtYIoCmXC7PINkwtgCx7sWira54cBce8VlsFgQrtu8NljBLnJHZQt8xbTS1j7qXm7Llowhk/UyxXCkazOr3Nm4DLa3O9MJ2fBixEUjZkn3ga2ZSBKWLWuSBo3EDlQCsv0NFDPhFVSoZSYI+8WZVRABchyWFlNvgbYxMmBjzh8MgZchKbmIsVlcRoy8iM+h1091532W0sW7knVjEUZXRQCJI2DK7i/G66qLDVuHKHG7GSfeSPMmcqkaMtskeSUSi4J7xZ1F9RoAB1IEeNxGAiaQPhkAiZFkcQRlVEgJDE8coA1NtPLWmJIsEGy/RoixcRoBFF32yZ+74BdSTbhWYNkNvpZGljYu0bSKFsFCIy29a+oN7nxqHD9mlUIYJtYZjJFezqitHkMJsblMvq63FhyFAQ4vGYGLNnwgUojSEbiK+VJFjNuurAjqKuH2LhQLmCAAcSY4wB56VV7T2AcSX+vTMYGhIC3y5pUe9s3AZMtj148qs5sGZorNIp76urIO6CjBgCLnMMy60BH9AwNwN1hrtfKMkdzY2NhbXUge2oJoMIGkVcKjmK28yQxnKWFwNbXbKQbC5sR1rePZCpiBK8guxc5b5QWcw2trqAIhoeJYms/QDFPK6TKonKu6OAWDhQmaM3HFVAsbi4vzIoBUPgcoP0ZNcQcMPqY77wMVJ/duDrUeBxGCmKhMIpJTefoYRZd40etz95Tp0rZOz6C31sedcW2KLWF7ZmYoe9pYNbN4cKiwfZkQ7tjNE2WMRgumlxM0uZe9x73+29AO7Pw+EmvlwsYAZ0zNFEBmjfIw0uePhSj4rAiHfjCK0WXPvFhhKldLEa+PDiLG4FWGyNmxQZrvGZHd3zABWyyyFwvG5FyPO1It2ZUx4uJJEVsQBnCDuK6+vJu82jtpmtbgPaBLIuEV0RsIodw5VdxESd2L2uLi7C5UX1ynhaoXxOCCyMcGLRuInO5g0clAF466yDXhxpvHbGE0ucSKJY5UdCBcoqXBQjN9rM4v8AjPSsYjs2zRYlN4Pr5xNfISFCmM5SL979Hx8aAtdnxIqWSMRC57oVV15my6a0zS2z8MUSxycSbIuVRc9LnXxpmgCiiigCiiigOM/ImJEE8aKSl4njSTIJSqyl5sM0gNnTLorN+0IJIuasds4MzQNu4CrtJATcRhyI5lYki9jlUG1z5V0NFAcpi9iTsccALmVoGUnKomSMJvI7jUXClNQPW6Uxi9mSyyytEDAGwjwBjYEyuQY2yqT+js2v/wChtwrojWaA57DbPcyYIrFuRADvdVtlMZTdLY98FrNfh9WOdT9l4XjgWJ4mQhpGJOTL3pXZQLMdSGvV1WaA53EbPcSY0tFvhOq7rVbZRGE3TXPcGcFr8PrDzFQYbYMwxEGds27wccUk1kYSSJIpYWbva2JvbnxvXUGigOWTYkuTHd228ecxx5Yu/vEAVg17i5voSOOtb4PAyxyws8JkT6JHDlGQmGRC28BUm1nDKMwv+i10sa6aigObbZzris6xFU3EEYCrEwvHJKWTvG6gKy6gc9NRS2G2PMuMM27un0qRrDIGCyQogmBvdlBBBQ2OuaxyiutFFAUOw8BLHiJbg7lrsu8CbyNzIxZFddXjN8wvqt7XPAX9YrNAFFFFAf/Z"/>
          <p:cNvSpPr>
            <a:spLocks noChangeAspect="1" noChangeArrowheads="1"/>
          </p:cNvSpPr>
          <p:nvPr/>
        </p:nvSpPr>
        <p:spPr bwMode="auto">
          <a:xfrm>
            <a:off x="134938" y="-427434"/>
            <a:ext cx="1343025" cy="8715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data:image/jpg;base64,/9j/4AAQSkZJRgABAQAAAQABAAD/2wCEAAkGBhISEBIUExQVFRUUFRwUFBQVFhUWFBUWFxcYGRUXFRcbHyYeGBojGRgcIC8gIycqLCwtFR4yQTAqNiYrLCkBCQoKDgwOGg8PGjUkHyQ1KikqKiw1KiopNSs0MSksLS0qLzU1Ki00KSo1KTUrKiwqNSwqLCk1NTUpLDUsLC81Kf/AABEIAIoAoAMBIgACEQEDEQH/xAAcAAACAgMBAQAAAAAAAAAAAAAABAMFAQIGBwj/xABDEAACAQIDBQQGBQsDBQEAAAABAgMAEQQSIQUTMUFRBiJhcQcygZGh0RQjQlJiFRYzQ1NygpOxwfCSouE0ssLS8WP/xAAaAQEAAwEBAQAAAAAAAAAAAAAAAwQFAgEG/8QAMBEAAgECAggFAgcAAAAAAAAAAAECAxEhkQQxQVFhcYHwEqGxwdEV4QUUIkJSgpL/2gAMAwEAAhEDEQA/APcaKKKAKKKKAKKKU2ltAQxtIwJC2zW5Am2Y+A4noKAbrSSVV4kDUDUgak2A8ydKhwmNDhbjI5UOY2IzqDcageIIv4VptPZyzx7tvVJGYagkDoQdDexvytQEmLxixhS1+8wQWFyWbgPfUEm103DzAMyoGzKB3hkJDix5ix91SSbODxIkjMxUqc/qsWQghu7oDcX0qSDBqi5VFgSSedyxJYm/EkmgNPyggjeVjZFzEsdRlW92FuWlZw2OVyyi4ZQCysLMA18pt0Nj7jWfoEe63WUbvJu8nLJa2XytWMNgFRmYXLPbMxJJIUWUX6C59560BMJlJIBBI4gHUeY5VvVds3Ze6Fjlaxcq1rP9YxZsx93nYVjB4uVsRIrLljEalARqSWkBJPWyjTlcdaAsqKUg2pG7EK17MVvY2LL64U8DaxvboaavQGaKKKAKKKKAKKKKAKKKrsXLOsq5VVozZSMzBhrqQAhB01uWA5cbUBFhe0KPKEAOVrqj6/pFvvInBHccAZgDxF/bNgNmZI3iYhoiSEU3uI2GqMTxAJIHhamosIis7KLM9i517xAsCR1tpfwqR3A40BiOFVAAFrDKPIcBWc3Ko8Q5UZuQ4jw5+7jUWKlsoccF1P7p4n3a+yo5VFG/D0OkrjGfW3hesCTvEeAPvJ+VL4p8rRtyzZT5MNPiBQzWnUfejb4Mvzrh1LO3FLM9URhZbsR0t8ayslyR0pbDPeWbwKj/AGg/3rXCYgbt5DwJZv4QbD4CvFVvb+2Sdh4fYcDfCs2pWGTLHmbie8RzueA/oKlRiFu3meg8KkjUv6njRphcCsYIW+W5YLyUsSTl9pNLbMnmdpC4tGXIjDCz5RlA7ttAWDHU34VYIbi9aDDqHL27xAUnwUkge9j76kWJyS0UtjMcsQBY8SFAGpJY2AA86njcEAjgRceVAbUUUUAUUUtjsfFEoMjqgJsC7BRfzNAKbbwLYiIiOTKQTax7rEXGViNRrzGoIBsbWLeBhdY1DsWa2pbKTfpdVUG3W1LbN2OImJV3ZCO6jHNl5aPxZbAWBvbXXo+0gHH38qXsDJOlQLOCcjaG3Dkw5kfKsyRnihAPQ+qfPp50u0qSfVvdHGoF7G4+0jc6r1JtPjsvqfDmdxVzZJcjhG9Vv0bH/sPj061HAwRzC3qsCY/FT6yez+hqGSW/1M/E+pINA3Qj7rg0tLIzgxNpPH342+/bgR5jiKoTr+HVs1b+MHxeuO/DrPGF9ffFe5IWJw8sZ9eHh4hTmQ+4fCppMUDLhXHBww/1KD/UUguPBkjl4LIN1KOjcr/51paLEZVhB4wzlT5H/DVF6Ulaz3ZKSa8m78UTqk/XzTT80Wi4rKMY/R7DzyAD41l17mHg+8AW/cUAt7zpVS02ZXT9ribezT/imTtHvTTDU6Qwjr1I/wA514tKi9erbyvKUs0kubPXSffJJfJamTeTZR6kWreMh4D2DXztW0Um9a4/RodPxsOf7o+J8qrY1Nhh0Ots08nS/rC/U8KZjk3v1cXdhTRnGma32U8Opq9TruTx1t4re/48o/ue/qQShbvZv5vYPLPnNl9UaFup6L/c0xnA0+FIJic3chAsuhf7C+A+8fhTAyxjU6nrqzHwHPyFXqdS6vfm9nJEEo2w8jbEYFHKllBKnMt+RBuPPXX2UngdpSSSsN3ljHdBY98kXuxA0C6WsTm1BsAasUYniLf1pDbeKkiiLRKrNfnfidBZRq5JsLXHHUgCrKxIyxFZpXZrSbpd6LPbvcPebaAka2HC9NV6ANV+0dmmQhlkZGAK8A8bA8Q8baH2WPjT5quwuxI0maVRqbnUsSGPHLc2ANzpbnyoB6GIKoUcFAA8gLCtJMSo9bTxI09/D31I5PIVA+KI4o3mBm/prUc5WXdjpK5GcP8AaifL4etGfZy9lqUxeJUjLiEK9HFyt+oYaqaJHwxOj7puoJjPtBsD7aw2/A7jxzr0awa3mNDWZUndNRx5WlHrHB/5LEY7/PB5/IviZSqZZfroTwlWxZehPzpDETGygtmy6wzjiPwtzH9qzO4RjlD4djxUjNG3+eRqtlfU2AF+IX1T4gV8/pWkWw6fbY7bvEk09TNClT77wywe43mxObNpbPYsOWYfaH+czUbSEkm/E3PmOda0VkSnKWLffbLaikbCQjW/A39preLElSpH2b5fAn7Xn8qiopGcou6YaTLCKYZMubKl7yv9qQ/dXw/+1YbzMg3h3MAHdjHruPHnY1QxyWIPThfW3jarTBBmOZYzI37WU9weQ/5rV0Wu5fp8scsMbcME3jJlWrTtj33xyRcYeWRwBEm6jHBmHeI/CnLzNSxyxRmwJdzxt35D524D3CkWyn/qMSD+BGyr7bamnMNtCEC0SMR+CM295sK+hpVcV4mk+LTfSKwWd95nyjuWWrNjqSOfs5R4m59w0HvqallnkP6vL+8w/oL1Ol+dvZetOEr7+uHwVmhDDwz75ncjIbqiKxsqcmIy95yeOtgNBzJsRVZtaKMEPNO0cYsMu8ESFr3F2FmJPS9tOHGrJHBAIIIOoI1BHUVKckWLw+8QrmK3+0uW4sb6ZgRy5g1DszAmIMGkMlzoSFBtbgctgTe+thxqbFYdmWyyNGb3zKEJ8rMCLeytcDhTGmUuXNySxCqTc9FAHwoCWQtyA9pI/tS7yzD9Wp/j+YphoiftEeWX5VC2DJ/WSezJ/wCtQVFJ6r9Le53G233FJ8VIRZsMWH7yN8DVXiUj4nCSqeqaf00q7bZhP62b/UPlUTbEB/Wzf6/+KzK+jVqq1X5+B+xZp1IR+1/k5nETWFgZgPuyWI/z2UlXXP2bjPF5T5sD/atPzVh+8/vX5Vj1fwjSpu9lmXI6XSSOUorq/wA1Yer+9flR+asP3n96/KovomlblmdfnaRylFdX+akP3n96/Kj81Yer+9flT6JpW5Zj87SOUprDLm4xtJ4Zjb4Cuh/NSL7z+9flR+asPV/ePlXcPwbSou9lmvdM8emUmhXCJKPUwiDxJ1+OtWKSYo/YiHmzH+lRr2ZiHBpB5Nb+1SrsRRwkm/mGtmjo+kU1bHo4r0iinOpTk/s/kmRZ+ZiHkrn/AMhU6K3NgfJbf3NQrs636yX2vf8AtU0cFvtMfMj5VpU4yWtPO5Wk1s9DE+GVmRjxQkqfMFT5aHj86zhYwq2BuATrcHiSTw860x2BWVMjgFbgkEAg2N9QaxgNnJCmSMWXjawA4AcgONr1ZIxqiiigCiiigOR7dduDgzDh8OglxmKbLBEfVGtjJJbgg+Nj0NaL6PEmS+OxGIxEpHeYTSQxKekUUZVVUcr3NcD2Dxn0/tTjMQ2ogSQRX1AVWWFbdNCT/Ea9vtQHnXYvsTidm4zGSSYpzgQv1SSyZtLBi7k6JkFxfS9bbF2xiNtPI8UkmG2fG27Ro+5iMUw9Y5zrFGOi9434jkt6fduNBssRobHEyCM245AC7++wHtrqPRxs8Q7JwKDnAjnzkGc/FqA5Xtl6Iw0OfZ8k8WJVhYtiZmVgTZixdiQQNbg8uBvUvbjtbPs+DZ+CWbNisSUifFOB3FBRHmynTMS2l+hNekV596XfR020sOjw2GIguUBNhIrWLJfkbi4J049b0Br2q9FEcuGcwS4n6WBdJpMVMxdx+0BOUA/hUW+FV+3+0WJ2emzNl/SS2JxJVJsYwu0aM+W6ZuLEkqC33fHSr9GPpYlEy7O2kCsobdRyuCGzjQRzA/a5BvK/Wr70xejl9oRJPh/+pgBAW9t6l75QeTA6jzIoDftd6Jklw7HCS4hcWLFZZMVM2c3GbeZmIGlz3QNRTe2+1D7LwmEwuY4zHzAQwhtN4/AyScwgJt1NuOhI5v0WeluSWVcBtAFcQDu45WBDOw03cwOok8efPXjW9n8d9O7XzO2q4YSJGDwURDdi38TMfbQHoQ9HqzpfHT4jESkd4rNJDCh6RRRlQFHLNcnnXmOI2tiez+2kg38suDlytklYvaJ2Kki/BkIOote3jXvorwT0/YYy7UwES+u8QQde/MVX43oD3yisCs0AUUUUAUUVrJKFBLEADUkkAAeJNAbUUn+WcP8Atov5ifOj8s4f9tF/MT50B8/dgdprsrtFiI8Sciu0kBdtAMzh4mJ5K1l1/FX0WJBa9xbje+lut643tZ2R2TtEhsQ0W8AsJY5VSS3IEg2YeYNVmzfRlseIANM0yjhHLi7x+1FKqR4EEUBR+n0LitnwzwOsqQYho5GQhlUsuU3I00YBfNq670TdqIsXszDqrDewRrDKl+8pjGUEjjYqAb1eXwG43F8NucuTdXj3eXpl4WriG9EexRLvI53h/DFilAHgCbtb20B6Ni9qQxsiySIrSNljVmAZ242UcTprVV2V7aYXaG/OHbMIZN2SdM2gIdRxyHUAnjlNJ7D7PbKwhLRGHeEWMskollIPEZ3YkA9BYVRR+jLY8cxlgxD4cniIMXkW3MDmB4XoCg9L+wY8RtbZywWGIa74hhpu4I2QrLIfsgAPqfugdK9K7KdscNtFJXw7FljkMZuLE21DW4hWHC/Sodk7N2bhldY2h+tFpXeUSSSi1vrJHYs4tpYm1c1hvRlsiKUyQYmSAtxWHGZFt045re2gKL0hdnVxHaLZwwyjfDJNiiv2EjkBV5OhygjXU93wrn+yM/0HtXiEm7gllmQFtB9axeI+3Qe2vZti4TZ+EVhA0K5jd2MoeRz1eRmLOfMmqztZ2T2TtHK2IaPeKLLKkypIB0JB7w8waA66WVVUsxCqouWJsABxJJ4CvLuz2xjtTbT7UcH6Lh7R4PNpvilxvAPuAlmB5kjoausF2J2YgVZcVJiUX1Y8TizJELcLxghW/iBrrI9q4ZQAJYQALAB0AAHIC+lAP0Un+WcP+2i/mJ86wdtYf9tF/MT50A7RUcGJRxdGVhwupDC/mKkoAqLEhMjZ7Zbd7NbLbxvpUtYIoCmXC7PINkwtgCx7sWira54cBce8VlsFgQrtu8NljBLnJHZQt8xbTS1j7qXm7Llowhk/UyxXCkazOr3Nm4DLa3O9MJ2fBixEUjZkn3ga2ZSBKWLWuSBo3EDlQCsv0NFDPhFVSoZSYI+8WZVRABchyWFlNvgbYxMmBjzh8MgZchKbmIsVlcRoy8iM+h1091532W0sW7knVjEUZXRQCJI2DK7i/G66qLDVuHKHG7GSfeSPMmcqkaMtskeSUSi4J7xZ1F9RoAB1IEeNxGAiaQPhkAiZFkcQRlVEgJDE8coA1NtPLWmJIsEGy/RoixcRoBFF32yZ+74BdSTbhWYNkNvpZGljYu0bSKFsFCIy29a+oN7nxqHD9mlUIYJtYZjJFezqitHkMJsblMvq63FhyFAQ4vGYGLNnwgUojSEbiK+VJFjNuurAjqKuH2LhQLmCAAcSY4wB56VV7T2AcSX+vTMYGhIC3y5pUe9s3AZMtj148qs5sGZorNIp76urIO6CjBgCLnMMy60BH9AwNwN1hrtfKMkdzY2NhbXUge2oJoMIGkVcKjmK28yQxnKWFwNbXbKQbC5sR1rePZCpiBK8guxc5b5QWcw2trqAIhoeJYms/QDFPK6TKonKu6OAWDhQmaM3HFVAsbi4vzIoBUPgcoP0ZNcQcMPqY77wMVJ/duDrUeBxGCmKhMIpJTefoYRZd40etz95Tp0rZOz6C31sedcW2KLWF7ZmYoe9pYNbN4cKiwfZkQ7tjNE2WMRgumlxM0uZe9x73+29AO7Pw+EmvlwsYAZ0zNFEBmjfIw0uePhSj4rAiHfjCK0WXPvFhhKldLEa+PDiLG4FWGyNmxQZrvGZHd3zABWyyyFwvG5FyPO1It2ZUx4uJJEVsQBnCDuK6+vJu82jtpmtbgPaBLIuEV0RsIodw5VdxESd2L2uLi7C5UX1ynhaoXxOCCyMcGLRuInO5g0clAF466yDXhxpvHbGE0ucSKJY5UdCBcoqXBQjN9rM4v8AjPSsYjs2zRYlN4Pr5xNfISFCmM5SL979Hx8aAtdnxIqWSMRC57oVV15my6a0zS2z8MUSxycSbIuVRc9LnXxpmgCiiigCiiigOM/ImJEE8aKSl4njSTIJSqyl5sM0gNnTLorN+0IJIuasds4MzQNu4CrtJATcRhyI5lYki9jlUG1z5V0NFAcpi9iTsccALmVoGUnKomSMJvI7jUXClNQPW6Uxi9mSyyytEDAGwjwBjYEyuQY2yqT+js2v/wChtwrojWaA57DbPcyYIrFuRADvdVtlMZTdLY98FrNfh9WOdT9l4XjgWJ4mQhpGJOTL3pXZQLMdSGvV1WaA53EbPcSY0tFvhOq7rVbZRGE3TXPcGcFr8PrDzFQYbYMwxEGds27wccUk1kYSSJIpYWbva2JvbnxvXUGigOWTYkuTHd228ecxx5Yu/vEAVg17i5voSOOtb4PAyxyws8JkT6JHDlGQmGRC28BUm1nDKMwv+i10sa6aigObbZzris6xFU3EEYCrEwvHJKWTvG6gKy6gc9NRS2G2PMuMM27un0qRrDIGCyQogmBvdlBBBQ2OuaxyiutFFAUOw8BLHiJbg7lrsu8CbyNzIxZFddXjN8wvqt7XPAX9YrNAFFFFAf/Z"/>
          <p:cNvSpPr>
            <a:spLocks noChangeAspect="1" noChangeArrowheads="1"/>
          </p:cNvSpPr>
          <p:nvPr/>
        </p:nvSpPr>
        <p:spPr bwMode="auto">
          <a:xfrm>
            <a:off x="134938" y="-427434"/>
            <a:ext cx="1343025" cy="8715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42" name="Picture 6" descr="http://center.ncsu.edu/falcon/theme/facebooky/pix/ccsso_logo.jpg"/>
          <p:cNvPicPr>
            <a:picLocks noChangeAspect="1" noChangeArrowheads="1"/>
          </p:cNvPicPr>
          <p:nvPr/>
        </p:nvPicPr>
        <p:blipFill>
          <a:blip r:embed="rId3" cstate="print"/>
          <a:srcRect/>
          <a:stretch>
            <a:fillRect/>
          </a:stretch>
        </p:blipFill>
        <p:spPr bwMode="auto">
          <a:xfrm>
            <a:off x="7036130" y="4072625"/>
            <a:ext cx="1650670" cy="1070873"/>
          </a:xfrm>
          <a:prstGeom prst="rect">
            <a:avLst/>
          </a:prstGeom>
          <a:noFill/>
        </p:spPr>
      </p:pic>
    </p:spTree>
    <p:extLst>
      <p:ext uri="{BB962C8B-B14F-4D97-AF65-F5344CB8AC3E}">
        <p14:creationId xmlns:p14="http://schemas.microsoft.com/office/powerpoint/2010/main" val="371096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66185" y="205979"/>
            <a:ext cx="8411633" cy="4731544"/>
          </a:xfrm>
          <a:prstGeom prst="rect">
            <a:avLst/>
          </a:prstGeom>
        </p:spPr>
      </p:pic>
      <p:sp>
        <p:nvSpPr>
          <p:cNvPr id="3" name="Rectangle 2">
            <a:hlinkClick r:id="rId5"/>
          </p:cNvPr>
          <p:cNvSpPr/>
          <p:nvPr/>
        </p:nvSpPr>
        <p:spPr>
          <a:xfrm>
            <a:off x="1863657" y="1699894"/>
            <a:ext cx="2333023" cy="15411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p:cNvPr>
          <p:cNvSpPr/>
          <p:nvPr/>
        </p:nvSpPr>
        <p:spPr>
          <a:xfrm>
            <a:off x="4973259" y="3448095"/>
            <a:ext cx="2191469" cy="27780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hlinkClick r:id="rId7" action="ppaction://hlinkfile"/>
          </p:cNvPr>
          <p:cNvSpPr/>
          <p:nvPr/>
        </p:nvSpPr>
        <p:spPr>
          <a:xfrm>
            <a:off x="2912828" y="3895865"/>
            <a:ext cx="3313169" cy="27780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48976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54"/>
            <a:ext cx="8229600" cy="1174915"/>
          </a:xfrm>
        </p:spPr>
        <p:txBody>
          <a:bodyPr>
            <a:noAutofit/>
          </a:bodyPr>
          <a:lstStyle/>
          <a:p>
            <a:r>
              <a:rPr lang="en-US" sz="3600" i="1" dirty="0" smtClean="0"/>
              <a:t>What Works in                                    Oklahoma Schools </a:t>
            </a:r>
            <a:r>
              <a:rPr lang="en-US" sz="3600" dirty="0" smtClean="0"/>
              <a:t>Project</a:t>
            </a:r>
            <a:endParaRPr lang="en-US" sz="3600" dirty="0"/>
          </a:p>
        </p:txBody>
      </p:sp>
      <p:sp>
        <p:nvSpPr>
          <p:cNvPr id="3" name="Content Placeholder 2"/>
          <p:cNvSpPr>
            <a:spLocks noGrp="1"/>
          </p:cNvSpPr>
          <p:nvPr>
            <p:ph idx="1"/>
          </p:nvPr>
        </p:nvSpPr>
        <p:spPr>
          <a:xfrm>
            <a:off x="319644" y="1431719"/>
            <a:ext cx="8153400" cy="3086100"/>
          </a:xfrm>
        </p:spPr>
        <p:txBody>
          <a:bodyPr/>
          <a:lstStyle/>
          <a:p>
            <a:r>
              <a:rPr lang="en-US" dirty="0" smtClean="0"/>
              <a:t>Conducted by Marzano Research Laboratory based on Oklahoma’s Nine Essential Elements</a:t>
            </a:r>
          </a:p>
          <a:p>
            <a:r>
              <a:rPr lang="en-US" dirty="0" smtClean="0"/>
              <a:t>33 schools in improvement and 28 higher achieving schools not in improvement with similar demographics</a:t>
            </a:r>
          </a:p>
        </p:txBody>
      </p:sp>
      <p:pic>
        <p:nvPicPr>
          <p:cNvPr id="10241" name="Picture 1"/>
          <p:cNvPicPr>
            <a:picLocks noChangeAspect="1" noChangeArrowheads="1"/>
          </p:cNvPicPr>
          <p:nvPr/>
        </p:nvPicPr>
        <p:blipFill>
          <a:blip r:embed="rId3" cstate="print"/>
          <a:srcRect/>
          <a:stretch>
            <a:fillRect/>
          </a:stretch>
        </p:blipFill>
        <p:spPr bwMode="auto">
          <a:xfrm>
            <a:off x="6534037" y="3681454"/>
            <a:ext cx="2379516" cy="1247734"/>
          </a:xfrm>
          <a:prstGeom prst="rect">
            <a:avLst/>
          </a:prstGeom>
          <a:noFill/>
          <a:ln w="9525">
            <a:noFill/>
            <a:miter lim="800000"/>
            <a:headEnd/>
            <a:tailEnd/>
          </a:ln>
        </p:spPr>
      </p:pic>
    </p:spTree>
    <p:extLst>
      <p:ext uri="{BB962C8B-B14F-4D97-AF65-F5344CB8AC3E}">
        <p14:creationId xmlns:p14="http://schemas.microsoft.com/office/powerpoint/2010/main" val="18218416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175"/>
            <a:ext cx="8229600" cy="857250"/>
          </a:xfrm>
        </p:spPr>
        <p:txBody>
          <a:bodyPr>
            <a:normAutofit/>
          </a:bodyPr>
          <a:lstStyle/>
          <a:p>
            <a:r>
              <a:rPr lang="en-US" sz="3600" i="1" dirty="0" smtClean="0"/>
              <a:t>What Works in Oklahoma Schools </a:t>
            </a:r>
            <a:r>
              <a:rPr lang="en-US" sz="3600" dirty="0" smtClean="0"/>
              <a:t>Project</a:t>
            </a:r>
            <a:endParaRPr lang="en-US" sz="3600" dirty="0"/>
          </a:p>
        </p:txBody>
      </p:sp>
      <p:sp>
        <p:nvSpPr>
          <p:cNvPr id="3" name="Content Placeholder 2"/>
          <p:cNvSpPr>
            <a:spLocks noGrp="1"/>
          </p:cNvSpPr>
          <p:nvPr>
            <p:ph idx="1"/>
          </p:nvPr>
        </p:nvSpPr>
        <p:spPr>
          <a:xfrm>
            <a:off x="533400" y="1383104"/>
            <a:ext cx="8153400" cy="3086100"/>
          </a:xfrm>
        </p:spPr>
        <p:txBody>
          <a:bodyPr>
            <a:normAutofit fontScale="92500" lnSpcReduction="20000"/>
          </a:bodyPr>
          <a:lstStyle/>
          <a:p>
            <a:r>
              <a:rPr lang="en-US" dirty="0" smtClean="0"/>
              <a:t>Four primary stakeholder groups were identified to participate in the study: (1) teachers, (2) site administrators, (3) parents, and (4) students</a:t>
            </a:r>
          </a:p>
          <a:p>
            <a:r>
              <a:rPr lang="en-US" dirty="0" smtClean="0"/>
              <a:t>Phase I included surveys from the various groups</a:t>
            </a:r>
          </a:p>
          <a:p>
            <a:r>
              <a:rPr lang="en-US" dirty="0" smtClean="0"/>
              <a:t>Phase II included classroom observation, videotaped classroom instruction and analysis, and principal interviews</a:t>
            </a:r>
          </a:p>
        </p:txBody>
      </p:sp>
      <p:sp>
        <p:nvSpPr>
          <p:cNvPr id="7170" name="AutoShape 2" descr="data:image/jpg;base64,/9j/4AAQSkZJRgABAQAAAQABAAD/2wCEAAkGBhMSEBQUEhQUFRQUFRUUFRQVFBQPFBUUFBQVFBUUFRQXHCYeFxkjGRQUHy8gIycpLSwsFR4xNTAqNSYrLCkBCQoKDgwOFw8PGiwkHBwpKSksLCwpLCkpKSwsKSksKSksKSwtKSwpLCwsLCwsLCwpKSksKSkpKSksLCksLC0sKf/AABEIALcBFAMBIgACEQEDEQH/xAAcAAABBQEBAQAAAAAAAAAAAAAAAQIDBAUGBwj/xAA7EAACAQIEAwcCBAUEAgMBAAABAgADEQQSITEFQVEGEyJhcYGRMqEHQlKxFCNiweFygtHwM5Iko/EV/8QAGgEAAgMBAQAAAAAAAAAAAAAAAAECAwUEBv/EACYRAAICAgICAgMAAwEAAAAAAAABAhEDIRIxQVEEEyIyYSOR8BT/2gAMAwEAAhEDEQA/AEtC0eEjhTmUWEYWOCSenhidgTL+G4DUblaOmwMoJHhJ1GF7Gsd5sYXseo3EmsUmBwtPCMdgZeocCqNynoNDgdNeUuphFGwlqwews4jCdkid5uYPsui7idAFiy6OKKFZTo8MReUtLTA2EdCWJJEbC0IsIxBCLCACWhFhAAhCEACEIRAMq1QqlmNgBcmcJxrjJrv0QfSP7nzlntPxzvGNND4FOp/U3/E5fEYkCZ+fLyfFdGn8XBX5PskxGIEx8bjJHisZMrE4m850aajRHiat5l4urJ62ItMbH4mXRiVzlRXxNeUKtSOqVJXadkI0cOSY7PFVYIkcxllHHPL4QpMgqVIjvJMNwytVNkpu3op/eS0uzmpy6KpaE6Kl+HuNYX7q3qbGEPtx+0WfRP0ezYHs1UfcWm9g+xg/NOtSkBsI+VRwxQWZeF7P005CaFPCqNgJLCWqKQrEAiwhGIIRYQALQiwgIS0W0IQAIRYQASEWJEAQhCABCEIAE5rtVx/IppUz4z9R/SOnrLvaPjYoU7A/zG+kdP6p57Vr3JJ1ve9+fnOTPlr8UdvxsHJ8n0Q18TYTGxeLhxSsV1BuOnMf8yDhnCnrm/0r1/4nGkbKSirKdavIk4fWqfQjH2sJ3GB7NUU1IzHqdZrpTAGgAjRXLJ6PN6fYrEPvlX1MY/4YVjvUX4M9LAgXklJore+zzAfhNVO9Vfgy7R/CVfzVj7CegGrENWP7ZeyDxxfg4yn+FdDm7n7S3Q/DLBj6gx9SZ0vexc8i8kvZH6oLwjMwvY3CU/por6kXmrTwiKPCqj0Fo1akU1ZW22SquiW0JUOKhCyR6TCEWbZhhCEIgCLCEBBFhCABCEWACQiwgARIsSABCEIAEIQiAJFisStNGdjYKLmSMdJxHavjBdu6B8K6t5nkJXkycFZbixvJKjF4xxI1qrOef0joo2mLi8VaTYuv0mPiK0zO9s3scUlRYw2H7xrnYf8AbTosJYAAaCYWGqWQS9QxMRCTs2BVitWmacbaRtjo7I0aS4iJUrTLXF6yXvoDaLffw728oGv0kb4rWwkWKjUNcWi9/Md8ZrI6uLiDibFXGgSq/EZjVMSfeJ3kCXFI1TjxCYj4jWEdEuJ77CEJtnngixIsQBFiRYCCEIsAEiwhAAhCEACESV65a4yxN0NInLASs3EVDZd4w4NmPiOnSTUsEq8pHbDRMrXg14sgxGNVQbmSYFPjvEhQolr+I6KOpM8xxeMOpOpJJPqZp9oePHEVSfyrcKP3M5rF1bTNyz5y10bPxcPGO+2RYjESpSoNVay7czyAhQpNUew25noJsqoRcq7fv5yp6OqToo1jl06RtPFSPHPqZmivrAqWzb/jI04wTGbESPvjCh0bVPEi8fUxnnMQVbR6uY6BmmcWYK+l5n0n1kprX9IqAsnE22+Y16nMyv3nxGipc+QhQFgPrcxGqyq1a5jWqQAnYX5wlPvzCMLZ9JQhCbBgBFhCAgiwhAAiyJ8So5yBsSxPhF16yNjouSu+OQNlJF5WfD1XJu2UcrbySlwpAbnU9TC2+gpFwG8DAC0bUqhRcmMQZL7xQgkGG4gj/SZZiVDCNYwYGIKYgBVGHY3GY2Mw+1NVaFGw1d9B5DmZ1BNp5Z2m4v31Zm/KLqv+kGc+d8Y/1nV8bH9k/wCIxMXVAEynrlmCjUk2ElxVWP4LQBLP00HrbWcD0rNvUUXsgpIFG/M9TK4r7yLGgtufYSEeE28oq1spYmMF5j1rgzabUTPr0Y0QTKhjM0eVsY11kh2JnkiVryLJHIIwsnDxe9kJiWiHZK1eKK2krqkcRAVkneRjtG3tAQFY8GEiJhALPp2EiOJUXuw085QxHHVH0AuTsQLiazaRh0zUhK+Druwu65fe8mcHkbQsKG1r20IHrK64d2BDNodiNDLIojnrJBFVhdFShw1VN9Sep1lmnTA20j5UrqxNlcDyteHQdllnA1JtIHxq7A6nbp8yOpw7PYux2sQDYGT08IqrlA0hsNFbNVKnQBuvKNXhVzeoxbTbYTQEirYtV3IueXOKl5CxaOFVfpAEllJ8UX0p6Ebhha48olXDVHI8WUDe2pPvHfoK9j8ZxJKdrnc201k2HxAcXWVsPwhF5Zje9zrLoW20FfkNGT2qx3dYVzzYZB6t/i88gxeJtO27f8YzEUl2S5J6tt9p5rja+8zs0+U9eDZ+FDjC35EWm1V8q7n4A6mbyYUUaYQG/Mk8zzkHZmgAhqHdiQPQf5k+Nqaznbt0XylylXhFI6sJBjN7wq1LGMqVQ0saK5d2FN4Vad5HJA0RFlStQkGWX3EianGFlMpGgS2yiMNOAWRKIuWKViKYxiinApHh5FVrAQoLE7uBWVqPElZsv3l0waoOysVhJjThAD36j2dT85LddwDNKjhlQWVQBIzxKnmy5xmvYi+xO15XxXFspKqjFvy3Byk9LjaamkYu2aDOBubSCtxGmtrsNdhe9/SZtbBVazKahCrb6DvfyIMs4bgNJDcjMRsTr9oWwpEK8Zd3Ap0zbnmFvgzWpkkaix6bxVUDYQLgbka7QSExhpE7n2GketMDaU8Vxeml9cxG4XxEettpFgOKPUJ/lnLfQ7H3B/tC0GzTjX23t5wa9tN4wUP1En9viMRXWi5a4qXA0ItuIU+E0wb2J1vqb29JcAixcUOxuQR0ixCm2jZfOwP7yquCZgQ73RtRlupB9YWBNU4ggJF7kbhfERIRUd2zKQU6fSwPnJcNw5ENwNep3lhUA2G8VN9haR4z2mLLWqK24dr/ADON4jicoM9f/EPswz//ACKYuQLVAN9NnHtoZ4b2jqjxLm8Qtpz3mf8AU1PibMfkR+rl6O37L4oPhKZH9Q9wxi41py3YTjYF6DG1zmT15idZiEvKpx4TaI4cnNcjKqm8rMLHSXqlKVaukmjoeyVxGEmWcmg9JC6yJDsYGMCY1nlepWjoKH1DKtRukixGNCjU2mZiOKk6L8yai2RbSL1fihTfXynY9iOx741DWrfyqA2bm5/p8vOZ/wCHP4ePjagrVwRh1OpOhqEflHl1M9zCU1QUlUFQMoRR4QByl0cafZy5c1aRyx7HYHD0y5QueRbW5PSeH8bW1VgNsxsPefSr4Bchuo6gb2nz52twmXFVR0qN9zeE1VEcMm27OdSlLSV2XmY0aSKpWkezpotf/wBN+sJml4R8UKz6txfC1rEFqaixBDH69PMbfMsVnWkha3TQbsx0A9TpLB203mXWFR6lFWSwVy7sCCnhU5bHfViNCOU74xVmTZbo0rXeoRm9fCg6C/7x4xqEEg3sL6Atp1Ft4lauhuv19VAz/PIe8o4TgSLULqndhlylAxyn1UaD2kW22AHjmZgtNGJ1DXBVlt1U/MrrwOpUOaqwBJv4ftdTcA+808fX7qkSo10VR1ZiFUfJElw9Pu6ahmJyjVmO55kkxcNWx36IMHwenT1AuTqWOpl0CVsTxKnTXMzALyO9/iUK3Gi+daK5iPpa5ZGvbZkvb3MVpC2zYLTOx3HqVPS92toACRfoSJRpdn3b63K3FmF8xOnXmPJs01MHwqnTUBV26+LzvY6CFyY9IOH441ACUK873DKfQ7/aWagPKw6nf4j4l5IiRjDjn4j56/aSzKxvaKklwpDsDlKhgtj0zN4b7aE85ewuKDi4DDyZSp++/tEmvA9k8rYpX3V1UW2I/vfSSVMxOlgOu59hOf7ZdqKHDsOa1U53OlKmTdnfoByHU8oMEYH4ldsRgcOFZg2Ka/dIjELl/XUU8h9zPnTFYpmdmY3ZiWY9STcy72h4/VxeIetWbNUc3PRRyRRyUCZdoRj5IyleiakzKQyGxBuPIzuuB9rVqqFewcaWOl/Q/wBpwaeGMqP0leTEsnZZizPG9f6PU62JJ+kSpTonNczhcBxWun0ubdD4h95rJ2kq21Cn5E45YJRfZq486kujrqlS0rVcROZftBVPQfeVKnEKjbsfbSNY2Wc0b+K4gq7t7bzKxPGD+X5MzY7LLFBLsrc2xfE5G5J25n2E9Q7C/hA9QrVxoKU9xS2dv9X6R5b+ks/hP2AGmMxC7G9FCP8A7CP2+Z62awEmlZy5MjWkNpYFFVVUWRQAqDwqAPISYEDbSZvEuMrRQu2w3ta8rYftDSqGyt4rXykFWt1seUnaRz0bFV/CfQzwz8Q8OBi2P6gG+1v7T16pxEdZ5Z+IVO7K/Qlf7j+8qyOy/DqR5/WeV5PWGsQLIWdhEFhHlYkdhR9a1M1vDa/new+N5F/CX+ti3l9K/wDqN/cmWITtMYRFAFgAB0GkZVqEWsuYc7EXHsd/mSSGs73sij/UxsB7DUn49YAZ/EsQHqYdBfWsGYFSCAiO9yCNBmC6yfiNGjV8Lguym4yFsynkQykZD53Em/gyf/Ixb+keBP8A1Gp9yZYRABYAAdBoPiOTtJAZvCeEGmtmaoRmLKHcMQDyYqBm3O5MtYqstCkWC6CwCqAMzEhVUeZJAk9asFUk3sOilj8KCZlcSxaO+FCMrBq99CDcJSqMT7HL9pLHC3/AbNdCbC+h5i9wD0vzkdXFopCllDHZbjMd9hudjMnjuAWodK9WnUykBU/nCx5miQR/uFj5yShwbvKa/wATZ2ygMMiqCQQQ17swOn6uZveVW/A6K+M48agC4cPmJsdVSolrG5pOCbWve4vptrI04FWqC1SqwQnNa7ZjqQdLkobdGI1+mXwL1O4pfy6dNQahXQ3bVaa9NNSd7EW3uNRRYW6RvHX7Bfop4fhNNbHKGYCwZgCwGmm22kuyLE4laalnYKqgsSTYADcnymFxftA3gFHMA4J700mNOwuD4rgrbTWx+oWBitRDs1uK8Up4ei9WqbIguep6AdSZ8s9uO09bG4t6lU8yEX8tOnfwqo/c9Z2fbbtjVxJFMuWSne23iP6mIVQ3kco9JweMwWcX5/v5TSfwWsSm/wBvX/eTj/8ASnPiuvZjKn/7JNBHlCDlAN+nOWaXCzu/x/zM2UlHs7MeKU/1KC0yx0lylw+01cPgwBtJHpTnllb6NHH8VR2zM7i0XJLTrK7CRs6OFERiGSFIy0kmQYgE9R/D78OB4cRjF00NOkefMM4/tMXsn2cNEriK9FnIsyU8oYW6kZrhulx/jruJ8Wq1rgOFpMNAC9Cou2jaG9tdOci5IonJ9I7TH8ZyowohXdR4aeYLfWx12mNjePVmpnuw4ckfUndlRfW17q3zObaugA/WDpUVVpsPgWvaPqcfMi8hWoGo2ADM7VnL5gNNgLf9/wAyz/Fov0gD0AE5epxdjzlLF8VYKSAWIF8oOpkORLgdbW4sBznL9qcar02vsfexEx6/G2KHJq2lhlII63Vt5TrYZ3LGo24GgO32hvyNfwx3GsMslxVOx02kamSOlMcKcI4GECZ9WwhCaBiBCEIgCEIQArVcW9yqUyxG7Me7T5NyfYEeciHDCzZqjC50Ipr3WnQv9ZHuB5S/CADKNBUFlAA8hb3PWRYzFGnY5GZfzFfEUHXLuw9LnyliVKnEluVQNUYbimM1j0ZjZVPkSIWkBS7N1g61nGofEViG/UqkIpv0so+JU4/QxKHvKeITcZaVUd2LjdabpuWGlmV99LTW7qs/1MKY6J4393YWHsvvJcPgEQ3VfEd3JLufV2uT8xzfN2NaMscAFVhVqXRiAf5T1EfVSHDPcaG40yi2X4x+2eNoYPDmlTpor1kKkgWYJsWYjVtepnZzkcZ2arV61R3yDN4QzeOyDQBUHl1POc2Zyiv8a2Tgk3+XR4fjcKVNzfXUX00m/wBmfw3xGLs9T+RQ3NRxYkf0Kf3Ok7odm6mDbOcOmJQOGzrleoqje9N0vpy7s+o5zXxvCqlcsWqutNrApU7usjIQr+GmFGQq4Fje+l9NJov5+WUEpL8vJzR+JCMtdHK8X7O4HD0+5wy02qhSz1WLNVYZb3DBSpX0YC4tvPOsRhvEZ7sMBRprY5nAFv5rtWsOeUOSF9p45x/DilVYA3W5ynqL6e8ysu5W/JsfEaS4mUUkNVJOXkFSVHbaK7qJBUEkqmVatUSSRXKVDXaafAqKhu8ZcxH0ryB/UxOg9Jn4dRe5+JpJiDGznbs6JuL1GN2e39K7e7Hf7RG4iTzmItQyVCZVQtGkcZKlbi4HI6HW4YaeRtY/aMJtud9huT6AamS0qLt0UeerH2G3/dIJCZBWxdRx4PoI0dSC23RttY+ngTa97ONmUt8kE6zRTDiTBBHfojRTINpWrNaXa2MpgkXBYbqCub4JmdxKudMikhhpUALqN+S6wSY+SM7FNoZVVrx74Opa7Eht99D/ALbeH0kBc895ZQ4yJrwkIqwhRbyPriESE7zIFhEiwAIsSEQBFiQgAQAtCEAFhEheAEeIxSoPEwF9up8gNyfSY2OxWLb/AMKKq/qq3B9qY1+cs16OFVSSBqd2N2Y+rHWSGRabJJ0cJi1xN71R3nk30D0pjw/Nz5yvW4viOamd+9IHlKlXhqnlKnjfstUkedYri1UjUGcN2gxpLfzKbqtwMzbG/MMLgf7iJ7Pi8FTuVUF2/SgDW/1MdF9zMrFdmHcHPlRT+VQHYjoXYWHsPeVOD8lsZ10eJ1eG1iT3dmGnUCxF/q2Pt1iNw2rzt9zPYq/ZxQLBdhbck/eZOI4AOkg7LVlPLG4U/O8F4SROzx4ooxXMMwtmAscoPMzK4g5QkBDa2jjK4udFOQG5F4k5ByRhvSVB4jbp5xGxqgCwJPS1iPUGXxwupUyl7r76HoO7sLe/3k9HhKpsNf79QNh7SVpdkbb6MpKFRyDoANmBKc+XM+4ImvQpEDVr+ZAH7SXuod3It2NKhadAAk6XO55yyiecpHEoFzFxa9rg316aSpWx7sQEDrzBsHLC36Tpb3B0i4tg2kblj1hY9ZFhaNQjx5R/pJ+4O3yZI/D8x1uR+n8vqRz94gsq1ambQKKnsCo9WOnxeKtHILKoUb2AsL+k0BhTD+GbzhYGHilJmRiKE6+pgb8pl8R4PT3ca7A639BbX4kosGcxk6RZpHgY5CoL62LMD8XhLLQtn1TFiQnYcIt4QhAAhCEAC8LwhAAvC8IQALwvCEYUF4l4kIrGJeVHwhb62JH6R4F97at7m3lFhEyRItMAWUAAcgLD4kdVIQkWSKVagJm4jCiEJUyRzXFuHUsRmp90tUruW8AQ9Q31A+kzl7PLTUWAzAWLasbdLsSfvCEpZNFKvgLSnUwsISosKeIKqQCfqNhpzMxcTijV8ACq2a2Vrk365gLC0ISyK8kW/Bao9nL6sfa9z7vYX9DeaVLAhBZQB6aQhINtkkqJRcSQVTCEiMrY3jgpaXGY7A3sdeZANpNguPZmCMhV7XI0YW6g/wCIQltfjZC90XqtctYLYdSRmIHkNr+sSnh6am+pY7s3ib55DyFhCEhZIVqSnlEhCFgf/9k="/>
          <p:cNvSpPr>
            <a:spLocks noChangeAspect="1" noChangeArrowheads="1"/>
          </p:cNvSpPr>
          <p:nvPr/>
        </p:nvSpPr>
        <p:spPr bwMode="auto">
          <a:xfrm>
            <a:off x="134938" y="-632222"/>
            <a:ext cx="2628900" cy="1307307"/>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5" name="Picture 5" descr="C:\Users\306706\AppData\Local\Microsoft\Windows\Temporary Internet Files\Content.IE5\XU39CH3O\research[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81839" y="3966357"/>
            <a:ext cx="3562783" cy="1526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8981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175"/>
            <a:ext cx="8229600" cy="857250"/>
          </a:xfrm>
        </p:spPr>
        <p:txBody>
          <a:bodyPr>
            <a:noAutofit/>
          </a:bodyPr>
          <a:lstStyle/>
          <a:p>
            <a:r>
              <a:rPr lang="en-US" sz="2800" i="1" dirty="0" smtClean="0"/>
              <a:t>What Works in Oklahoma Schools                                      </a:t>
            </a:r>
            <a:r>
              <a:rPr lang="en-US" sz="2800" dirty="0" smtClean="0"/>
              <a:t>5 Recommendations</a:t>
            </a:r>
            <a:endParaRPr lang="en-US" sz="2800" dirty="0"/>
          </a:p>
        </p:txBody>
      </p:sp>
      <p:sp>
        <p:nvSpPr>
          <p:cNvPr id="3" name="Content Placeholder 2"/>
          <p:cNvSpPr>
            <a:spLocks noGrp="1"/>
          </p:cNvSpPr>
          <p:nvPr>
            <p:ph idx="1"/>
          </p:nvPr>
        </p:nvSpPr>
        <p:spPr>
          <a:xfrm>
            <a:off x="457200" y="1270660"/>
            <a:ext cx="6283037" cy="3389663"/>
          </a:xfrm>
        </p:spPr>
        <p:txBody>
          <a:bodyPr>
            <a:noAutofit/>
          </a:bodyPr>
          <a:lstStyle/>
          <a:p>
            <a:pPr marL="0" indent="0">
              <a:buNone/>
            </a:pPr>
            <a:r>
              <a:rPr lang="en-US" sz="2000" dirty="0" smtClean="0"/>
              <a:t>1. Administrators and teachers should seek agreement on the school’s 	strengths and weaknesses regarding school performance. </a:t>
            </a:r>
          </a:p>
          <a:p>
            <a:pPr marL="0" indent="0">
              <a:buNone/>
            </a:pPr>
            <a:r>
              <a:rPr lang="en-US" sz="2000" dirty="0" smtClean="0"/>
              <a:t>2. All teachers should set personal goals regarding instructional strategies. </a:t>
            </a:r>
          </a:p>
          <a:p>
            <a:pPr marL="0" indent="0">
              <a:buNone/>
            </a:pPr>
            <a:r>
              <a:rPr lang="en-US" sz="2000" dirty="0" smtClean="0"/>
              <a:t>3. Student engagement should receive a schoolwide focus. </a:t>
            </a:r>
          </a:p>
          <a:p>
            <a:pPr marL="0" indent="0">
              <a:buNone/>
            </a:pPr>
            <a:r>
              <a:rPr lang="en-US" sz="2000" dirty="0" smtClean="0"/>
              <a:t>4. Students’ perceptions of acceptance and order should be examined. </a:t>
            </a:r>
          </a:p>
          <a:p>
            <a:pPr marL="0" indent="0">
              <a:buNone/>
            </a:pPr>
            <a:r>
              <a:rPr lang="en-US" sz="2000" dirty="0" smtClean="0"/>
              <a:t>5. Schools should find ways for staff to work together (e.g., professional 	learning communities). </a:t>
            </a:r>
          </a:p>
        </p:txBody>
      </p:sp>
      <p:pic>
        <p:nvPicPr>
          <p:cNvPr id="17411" name="Picture 3" descr="C:\Users\306706\AppData\Local\Microsoft\Windows\Temporary Internet Files\Content.IE5\H3CMLDOU\entrevista_gui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4624" y="1995054"/>
            <a:ext cx="1900474" cy="208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4387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Comprehensive Framework</a:t>
            </a:r>
            <a:endParaRPr lang="en-US" sz="3600" dirty="0"/>
          </a:p>
        </p:txBody>
      </p:sp>
      <p:sp>
        <p:nvSpPr>
          <p:cNvPr id="3" name="Content Placeholder 2"/>
          <p:cNvSpPr>
            <a:spLocks noGrp="1"/>
          </p:cNvSpPr>
          <p:nvPr>
            <p:ph idx="1"/>
          </p:nvPr>
        </p:nvSpPr>
        <p:spPr>
          <a:xfrm>
            <a:off x="457200" y="1200151"/>
            <a:ext cx="5361709" cy="3394472"/>
          </a:xfrm>
        </p:spPr>
        <p:txBody>
          <a:bodyPr>
            <a:noAutofit/>
          </a:bodyPr>
          <a:lstStyle/>
          <a:p>
            <a:r>
              <a:rPr lang="en-US" sz="2400" dirty="0" smtClean="0"/>
              <a:t>Builds capacity of districts to meet student achievement goals</a:t>
            </a:r>
          </a:p>
          <a:p>
            <a:r>
              <a:rPr lang="en-US" sz="2400" dirty="0" smtClean="0"/>
              <a:t>Provides support and resources to meet individualized needs of both schools and districts</a:t>
            </a:r>
          </a:p>
          <a:p>
            <a:r>
              <a:rPr lang="en-US" sz="2400" dirty="0" smtClean="0"/>
              <a:t>Based on current research</a:t>
            </a:r>
          </a:p>
          <a:p>
            <a:r>
              <a:rPr lang="en-US" sz="2400" dirty="0" smtClean="0"/>
              <a:t>Based on best practices</a:t>
            </a:r>
          </a:p>
          <a:p>
            <a:r>
              <a:rPr lang="en-US" sz="2400" dirty="0" smtClean="0"/>
              <a:t>Defines high quality initiatives that support student achievement</a:t>
            </a:r>
            <a:endParaRPr lang="en-US" sz="2400" dirty="0"/>
          </a:p>
        </p:txBody>
      </p:sp>
      <p:pic>
        <p:nvPicPr>
          <p:cNvPr id="16386" name="Picture 2" descr="C:\Users\306706\AppData\Local\Microsoft\Windows\Temporary Internet Files\Content.IE5\XDQL3JBR\13317874924_84ce400653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889" y="1377538"/>
            <a:ext cx="3284976" cy="3151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2000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986"/>
            <a:ext cx="8229600" cy="857250"/>
          </a:xfrm>
        </p:spPr>
        <p:txBody>
          <a:bodyPr>
            <a:normAutofit/>
          </a:bodyPr>
          <a:lstStyle/>
          <a:p>
            <a:r>
              <a:rPr lang="en-US" dirty="0" smtClean="0"/>
              <a:t>Maintain the 3 Big Ideas</a:t>
            </a:r>
            <a:endParaRPr lang="en-US" dirty="0"/>
          </a:p>
        </p:txBody>
      </p:sp>
      <p:sp>
        <p:nvSpPr>
          <p:cNvPr id="3" name="Rectangle 2"/>
          <p:cNvSpPr/>
          <p:nvPr/>
        </p:nvSpPr>
        <p:spPr>
          <a:xfrm>
            <a:off x="831272" y="1457217"/>
            <a:ext cx="7980219" cy="2677656"/>
          </a:xfrm>
          <a:prstGeom prst="rect">
            <a:avLst/>
          </a:prstGeom>
        </p:spPr>
        <p:txBody>
          <a:bodyPr wrap="square">
            <a:spAutoFit/>
          </a:bodyPr>
          <a:lstStyle/>
          <a:p>
            <a:pPr>
              <a:spcBef>
                <a:spcPct val="0"/>
              </a:spcBef>
            </a:pPr>
            <a:r>
              <a:rPr lang="en-US" altLang="en-US" sz="2400" b="1" dirty="0"/>
              <a:t>Learning</a:t>
            </a:r>
            <a:r>
              <a:rPr lang="en-US" altLang="en-US" sz="2400" dirty="0"/>
              <a:t> is our fundamental </a:t>
            </a:r>
            <a:r>
              <a:rPr lang="en-US" altLang="en-US" sz="2400" dirty="0" smtClean="0"/>
              <a:t>purpose.</a:t>
            </a:r>
            <a:r>
              <a:rPr lang="en-US" altLang="en-US" sz="2400" b="1" dirty="0" smtClean="0"/>
              <a:t>                       </a:t>
            </a:r>
            <a:r>
              <a:rPr lang="en-US" altLang="en-US" sz="2400" b="1" dirty="0"/>
              <a:t>										</a:t>
            </a:r>
            <a:r>
              <a:rPr lang="en-US" altLang="en-US" sz="2400" b="1" dirty="0" smtClean="0"/>
              <a:t>				    Academic </a:t>
            </a:r>
            <a:r>
              <a:rPr lang="en-US" altLang="en-US" sz="2400" b="1" dirty="0"/>
              <a:t>Performance</a:t>
            </a:r>
          </a:p>
          <a:p>
            <a:pPr>
              <a:spcBef>
                <a:spcPct val="0"/>
              </a:spcBef>
            </a:pPr>
            <a:r>
              <a:rPr lang="en-US" altLang="en-US" sz="2400" dirty="0"/>
              <a:t>A </a:t>
            </a:r>
            <a:r>
              <a:rPr lang="en-US" altLang="en-US" sz="2400" b="1" dirty="0"/>
              <a:t>collaborative culture </a:t>
            </a:r>
            <a:r>
              <a:rPr lang="en-US" altLang="en-US" sz="2400" dirty="0"/>
              <a:t>creates high-performing </a:t>
            </a:r>
            <a:r>
              <a:rPr lang="en-US" altLang="en-US" sz="2400" dirty="0" smtClean="0"/>
              <a:t>teams</a:t>
            </a:r>
            <a:r>
              <a:rPr lang="en-US" altLang="en-US" sz="2400" dirty="0"/>
              <a:t>.  			</a:t>
            </a:r>
            <a:r>
              <a:rPr lang="en-US" altLang="en-US" sz="2400" b="1" dirty="0"/>
              <a:t>                   </a:t>
            </a:r>
            <a:r>
              <a:rPr lang="en-US" altLang="en-US" sz="2400" b="1" dirty="0" smtClean="0"/>
              <a:t>							     Learning </a:t>
            </a:r>
            <a:r>
              <a:rPr lang="en-US" altLang="en-US" sz="2400" b="1" dirty="0"/>
              <a:t>Environment</a:t>
            </a:r>
          </a:p>
          <a:p>
            <a:pPr>
              <a:spcBef>
                <a:spcPct val="0"/>
              </a:spcBef>
            </a:pPr>
            <a:r>
              <a:rPr lang="en-US" altLang="en-US" sz="2400" b="1" dirty="0"/>
              <a:t>Results</a:t>
            </a:r>
            <a:r>
              <a:rPr lang="en-US" altLang="en-US" sz="2400" dirty="0"/>
              <a:t> grounded in evidence </a:t>
            </a:r>
            <a:r>
              <a:rPr lang="en-US" altLang="en-US" sz="2400" dirty="0" smtClean="0"/>
              <a:t>places </a:t>
            </a:r>
            <a:r>
              <a:rPr lang="en-US" altLang="en-US" sz="2400" dirty="0"/>
              <a:t>a focus on results rather       </a:t>
            </a:r>
            <a:r>
              <a:rPr lang="en-US" altLang="en-US" sz="2400" dirty="0" smtClean="0"/>
              <a:t>		than intentions.  </a:t>
            </a:r>
          </a:p>
          <a:p>
            <a:pPr>
              <a:spcBef>
                <a:spcPct val="0"/>
              </a:spcBef>
            </a:pPr>
            <a:r>
              <a:rPr lang="en-US" altLang="en-US" sz="2400" b="1" dirty="0"/>
              <a:t>	</a:t>
            </a:r>
            <a:r>
              <a:rPr lang="en-US" altLang="en-US" sz="2400" b="1" dirty="0" smtClean="0"/>
              <a:t>								        Collaborative Leadership</a:t>
            </a:r>
            <a:endParaRPr lang="en-US" altLang="en-US" sz="2400" b="1" dirty="0"/>
          </a:p>
        </p:txBody>
      </p:sp>
      <p:pic>
        <p:nvPicPr>
          <p:cNvPr id="13320" name="Picture 8" descr="C:\Users\306706\AppData\Local\Microsoft\Windows\Temporary Internet Files\Content.IE5\C2PDHU3I\ideas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96" y="1348236"/>
            <a:ext cx="664934" cy="7388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Users\306706\AppData\Local\Microsoft\Windows\Temporary Internet Files\Content.IE5\C2PDHU3I\ideas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38" y="2057229"/>
            <a:ext cx="664934" cy="7388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306706\AppData\Local\Microsoft\Windows\Temporary Internet Files\Content.IE5\C2PDHU3I\ideas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38" y="2796045"/>
            <a:ext cx="664934" cy="73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2566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71450"/>
            <a:ext cx="9144000" cy="857250"/>
          </a:xfrm>
        </p:spPr>
        <p:txBody>
          <a:bodyPr/>
          <a:lstStyle/>
          <a:p>
            <a:pPr eaLnBrk="1" hangingPunct="1"/>
            <a:r>
              <a:rPr lang="en-US" altLang="en-US" dirty="0" smtClean="0">
                <a:cs typeface="Arial" charset="0"/>
              </a:rPr>
              <a:t>Oklahoma Nine Essential Elements</a:t>
            </a:r>
          </a:p>
        </p:txBody>
      </p:sp>
      <p:sp>
        <p:nvSpPr>
          <p:cNvPr id="3" name="Content Placeholder 2"/>
          <p:cNvSpPr>
            <a:spLocks noGrp="1"/>
          </p:cNvSpPr>
          <p:nvPr>
            <p:ph idx="1"/>
          </p:nvPr>
        </p:nvSpPr>
        <p:spPr>
          <a:xfrm>
            <a:off x="297873" y="1580160"/>
            <a:ext cx="6255327" cy="2861211"/>
          </a:xfrm>
        </p:spPr>
        <p:txBody>
          <a:bodyPr rtlCol="0">
            <a:normAutofit fontScale="47500" lnSpcReduction="20000"/>
          </a:bodyPr>
          <a:lstStyle/>
          <a:p>
            <a:pPr eaLnBrk="1" fontAlgn="auto" hangingPunct="1">
              <a:lnSpc>
                <a:spcPct val="90000"/>
              </a:lnSpc>
              <a:spcAft>
                <a:spcPts val="0"/>
              </a:spcAft>
              <a:buFont typeface="Arial" pitchFamily="34" charset="0"/>
              <a:buChar char="•"/>
              <a:defRPr/>
            </a:pPr>
            <a:r>
              <a:rPr lang="en-US" altLang="en-US" sz="7000" dirty="0" smtClean="0"/>
              <a:t>The Oklahoma Nine Essential Elements provide the </a:t>
            </a:r>
            <a:r>
              <a:rPr lang="en-US" altLang="en-US" sz="7000" u="sng" dirty="0" smtClean="0">
                <a:solidFill>
                  <a:srgbClr val="00B050"/>
                </a:solidFill>
              </a:rPr>
              <a:t>framework</a:t>
            </a:r>
            <a:r>
              <a:rPr lang="en-US" altLang="en-US" sz="7000" dirty="0" smtClean="0"/>
              <a:t> for the </a:t>
            </a:r>
            <a:r>
              <a:rPr lang="en-US" altLang="en-US" sz="7000" dirty="0" smtClean="0">
                <a:solidFill>
                  <a:srgbClr val="FF0066"/>
                </a:solidFill>
              </a:rPr>
              <a:t>continuous school improvement process for all schools </a:t>
            </a:r>
            <a:r>
              <a:rPr lang="en-US" altLang="en-US" sz="7000" dirty="0" smtClean="0">
                <a:solidFill>
                  <a:srgbClr val="C00000"/>
                </a:solidFill>
              </a:rPr>
              <a:t>– </a:t>
            </a:r>
            <a:r>
              <a:rPr lang="en-US" altLang="en-US" sz="7000" dirty="0" smtClean="0"/>
              <a:t>urban, suburban, rural; large or small; high-performing or low-performing.</a:t>
            </a:r>
            <a:r>
              <a:rPr lang="en-US" altLang="en-US" dirty="0" smtClean="0"/>
              <a:t/>
            </a:r>
            <a:br>
              <a:rPr lang="en-US" altLang="en-US" dirty="0" smtClean="0"/>
            </a:br>
            <a:endParaRPr lang="en-US" altLang="en-US" dirty="0" smtClean="0"/>
          </a:p>
          <a:p>
            <a:pPr eaLnBrk="1" fontAlgn="auto" hangingPunct="1">
              <a:spcAft>
                <a:spcPts val="0"/>
              </a:spcAft>
              <a:buFont typeface="Arial" pitchFamily="34" charset="0"/>
              <a:buChar char="•"/>
              <a:defRPr/>
            </a:pPr>
            <a:endParaRPr lang="en-US" dirty="0" smtClean="0"/>
          </a:p>
        </p:txBody>
      </p:sp>
      <p:pic>
        <p:nvPicPr>
          <p:cNvPr id="14357" name="Picture 21" descr="C:\Users\306706\AppData\Local\Microsoft\Windows\Temporary Internet Files\Content.IE5\P5VKV0TX\Diversity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0588" y="3230088"/>
            <a:ext cx="1913412" cy="1913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1828800" y="0"/>
            <a:ext cx="5410200" cy="1314450"/>
          </a:xfrm>
          <a:prstGeom prst="upArrow">
            <a:avLst>
              <a:gd name="adj1" fmla="val 50870"/>
              <a:gd name="adj2" fmla="val 61843"/>
            </a:avLst>
          </a:prstGeom>
          <a:solidFill>
            <a:srgbClr val="FF0000"/>
          </a:solidFill>
          <a:ln w="9525">
            <a:solidFill>
              <a:schemeClr val="tx1"/>
            </a:solidFill>
            <a:miter lim="800000"/>
            <a:headEnd/>
            <a:tailEnd/>
          </a:ln>
        </p:spPr>
        <p:txBody>
          <a:bodyPr wrap="none" anchor="ctr"/>
          <a:lstStyle/>
          <a:p>
            <a:endParaRPr lang="en-US"/>
          </a:p>
        </p:txBody>
      </p:sp>
      <p:sp>
        <p:nvSpPr>
          <p:cNvPr id="10243" name="Line 3"/>
          <p:cNvSpPr>
            <a:spLocks noChangeShapeType="1"/>
          </p:cNvSpPr>
          <p:nvPr/>
        </p:nvSpPr>
        <p:spPr bwMode="auto">
          <a:xfrm flipV="1">
            <a:off x="1600200" y="1428750"/>
            <a:ext cx="0" cy="114300"/>
          </a:xfrm>
          <a:prstGeom prst="line">
            <a:avLst/>
          </a:prstGeom>
          <a:noFill/>
          <a:ln w="28575">
            <a:solidFill>
              <a:schemeClr val="tx1"/>
            </a:solidFill>
            <a:round/>
            <a:headEnd/>
            <a:tailEnd/>
          </a:ln>
        </p:spPr>
        <p:txBody>
          <a:bodyPr/>
          <a:lstStyle/>
          <a:p>
            <a:endParaRPr lang="en-US"/>
          </a:p>
        </p:txBody>
      </p:sp>
      <p:sp>
        <p:nvSpPr>
          <p:cNvPr id="10244" name="Line 4"/>
          <p:cNvSpPr>
            <a:spLocks noChangeShapeType="1"/>
          </p:cNvSpPr>
          <p:nvPr/>
        </p:nvSpPr>
        <p:spPr bwMode="auto">
          <a:xfrm flipV="1">
            <a:off x="7543800" y="1428750"/>
            <a:ext cx="0" cy="114300"/>
          </a:xfrm>
          <a:prstGeom prst="line">
            <a:avLst/>
          </a:prstGeom>
          <a:noFill/>
          <a:ln w="28575">
            <a:solidFill>
              <a:schemeClr val="tx1"/>
            </a:solidFill>
            <a:round/>
            <a:headEnd/>
            <a:tailEnd/>
          </a:ln>
        </p:spPr>
        <p:txBody>
          <a:bodyPr/>
          <a:lstStyle/>
          <a:p>
            <a:endParaRPr lang="en-US"/>
          </a:p>
        </p:txBody>
      </p:sp>
      <p:sp>
        <p:nvSpPr>
          <p:cNvPr id="10245" name="Line 5"/>
          <p:cNvSpPr>
            <a:spLocks noChangeShapeType="1"/>
          </p:cNvSpPr>
          <p:nvPr/>
        </p:nvSpPr>
        <p:spPr bwMode="auto">
          <a:xfrm>
            <a:off x="1600200" y="1534886"/>
            <a:ext cx="5943600" cy="0"/>
          </a:xfrm>
          <a:prstGeom prst="line">
            <a:avLst/>
          </a:prstGeom>
          <a:noFill/>
          <a:ln w="28575">
            <a:solidFill>
              <a:schemeClr val="tx1"/>
            </a:solidFill>
            <a:round/>
            <a:headEnd/>
            <a:tailEnd/>
          </a:ln>
        </p:spPr>
        <p:txBody>
          <a:bodyPr/>
          <a:lstStyle/>
          <a:p>
            <a:endParaRPr lang="en-US"/>
          </a:p>
        </p:txBody>
      </p:sp>
      <p:sp>
        <p:nvSpPr>
          <p:cNvPr id="10246" name="Line 6"/>
          <p:cNvSpPr>
            <a:spLocks noChangeShapeType="1"/>
          </p:cNvSpPr>
          <p:nvPr/>
        </p:nvSpPr>
        <p:spPr bwMode="auto">
          <a:xfrm flipV="1">
            <a:off x="4495800" y="1314450"/>
            <a:ext cx="0" cy="228600"/>
          </a:xfrm>
          <a:prstGeom prst="line">
            <a:avLst/>
          </a:prstGeom>
          <a:noFill/>
          <a:ln w="28575">
            <a:solidFill>
              <a:schemeClr val="tx1"/>
            </a:solidFill>
            <a:round/>
            <a:headEnd/>
            <a:tailEnd type="triangle" w="med" len="med"/>
          </a:ln>
        </p:spPr>
        <p:txBody>
          <a:bodyPr/>
          <a:lstStyle/>
          <a:p>
            <a:endParaRPr lang="en-US"/>
          </a:p>
        </p:txBody>
      </p:sp>
      <p:sp>
        <p:nvSpPr>
          <p:cNvPr id="10247" name="Text Box 7"/>
          <p:cNvSpPr txBox="1">
            <a:spLocks noChangeArrowheads="1"/>
          </p:cNvSpPr>
          <p:nvPr/>
        </p:nvSpPr>
        <p:spPr bwMode="auto">
          <a:xfrm>
            <a:off x="304800" y="1601122"/>
            <a:ext cx="2667000" cy="830997"/>
          </a:xfrm>
          <a:prstGeom prst="rect">
            <a:avLst/>
          </a:prstGeom>
          <a:noFill/>
          <a:ln w="9525">
            <a:noFill/>
            <a:miter lim="800000"/>
            <a:headEnd/>
            <a:tailEnd/>
          </a:ln>
        </p:spPr>
        <p:txBody>
          <a:bodyPr>
            <a:spAutoFit/>
          </a:bodyPr>
          <a:lstStyle/>
          <a:p>
            <a:pPr algn="ctr">
              <a:spcBef>
                <a:spcPct val="50000"/>
              </a:spcBef>
            </a:pPr>
            <a:r>
              <a:rPr lang="en-US" sz="2400" b="1" dirty="0"/>
              <a:t>ACADEMIC PERFORMANCE</a:t>
            </a:r>
          </a:p>
        </p:txBody>
      </p:sp>
      <p:sp>
        <p:nvSpPr>
          <p:cNvPr id="10248" name="Text Box 8"/>
          <p:cNvSpPr txBox="1">
            <a:spLocks noChangeArrowheads="1"/>
          </p:cNvSpPr>
          <p:nvPr/>
        </p:nvSpPr>
        <p:spPr bwMode="auto">
          <a:xfrm>
            <a:off x="6400800" y="1719551"/>
            <a:ext cx="2209800" cy="461665"/>
          </a:xfrm>
          <a:prstGeom prst="rect">
            <a:avLst/>
          </a:prstGeom>
          <a:noFill/>
          <a:ln w="9525">
            <a:noFill/>
            <a:miter lim="800000"/>
            <a:headEnd/>
            <a:tailEnd/>
          </a:ln>
        </p:spPr>
        <p:txBody>
          <a:bodyPr>
            <a:spAutoFit/>
          </a:bodyPr>
          <a:lstStyle/>
          <a:p>
            <a:pPr algn="ctr">
              <a:spcBef>
                <a:spcPct val="50000"/>
              </a:spcBef>
            </a:pPr>
            <a:r>
              <a:rPr lang="en-US" sz="2400" b="1" dirty="0" smtClean="0"/>
              <a:t>LEADERSHIP</a:t>
            </a:r>
            <a:endParaRPr lang="en-US" sz="2400" b="1" dirty="0"/>
          </a:p>
        </p:txBody>
      </p:sp>
      <p:sp>
        <p:nvSpPr>
          <p:cNvPr id="10249" name="Text Box 9"/>
          <p:cNvSpPr txBox="1">
            <a:spLocks noChangeArrowheads="1"/>
          </p:cNvSpPr>
          <p:nvPr/>
        </p:nvSpPr>
        <p:spPr bwMode="auto">
          <a:xfrm>
            <a:off x="3048000" y="1534886"/>
            <a:ext cx="2971800" cy="830997"/>
          </a:xfrm>
          <a:prstGeom prst="rect">
            <a:avLst/>
          </a:prstGeom>
          <a:noFill/>
          <a:ln w="9525">
            <a:noFill/>
            <a:miter lim="800000"/>
            <a:headEnd/>
            <a:tailEnd/>
          </a:ln>
        </p:spPr>
        <p:txBody>
          <a:bodyPr>
            <a:spAutoFit/>
          </a:bodyPr>
          <a:lstStyle/>
          <a:p>
            <a:pPr algn="ctr">
              <a:spcBef>
                <a:spcPct val="50000"/>
              </a:spcBef>
            </a:pPr>
            <a:r>
              <a:rPr lang="en-US" sz="2400" b="1" dirty="0"/>
              <a:t>LEARNING ENVIRONMENT</a:t>
            </a:r>
          </a:p>
        </p:txBody>
      </p:sp>
      <p:sp>
        <p:nvSpPr>
          <p:cNvPr id="10250" name="Text Box 10"/>
          <p:cNvSpPr txBox="1">
            <a:spLocks noChangeArrowheads="1"/>
          </p:cNvSpPr>
          <p:nvPr/>
        </p:nvSpPr>
        <p:spPr bwMode="auto">
          <a:xfrm>
            <a:off x="3334492" y="457201"/>
            <a:ext cx="2398816" cy="646331"/>
          </a:xfrm>
          <a:prstGeom prst="rect">
            <a:avLst/>
          </a:prstGeom>
          <a:solidFill>
            <a:srgbClr val="EE0000"/>
          </a:solidFill>
          <a:ln w="9525">
            <a:noFill/>
            <a:miter lim="800000"/>
            <a:headEnd/>
            <a:tailEnd/>
          </a:ln>
        </p:spPr>
        <p:txBody>
          <a:bodyPr wrap="square">
            <a:spAutoFit/>
          </a:bodyPr>
          <a:lstStyle/>
          <a:p>
            <a:pPr algn="ctr">
              <a:spcBef>
                <a:spcPct val="50000"/>
              </a:spcBef>
            </a:pPr>
            <a:r>
              <a:rPr lang="en-US" b="1" dirty="0">
                <a:solidFill>
                  <a:schemeClr val="bg1"/>
                </a:solidFill>
              </a:rPr>
              <a:t>IMPROVED STUDENT ACHIEVEMENT</a:t>
            </a:r>
          </a:p>
        </p:txBody>
      </p:sp>
      <p:sp>
        <p:nvSpPr>
          <p:cNvPr id="10251" name="Text Box 11"/>
          <p:cNvSpPr txBox="1">
            <a:spLocks noChangeArrowheads="1"/>
          </p:cNvSpPr>
          <p:nvPr/>
        </p:nvSpPr>
        <p:spPr bwMode="auto">
          <a:xfrm>
            <a:off x="373856" y="2598011"/>
            <a:ext cx="2452688" cy="1938992"/>
          </a:xfrm>
          <a:prstGeom prst="rect">
            <a:avLst/>
          </a:prstGeom>
          <a:solidFill>
            <a:schemeClr val="bg1"/>
          </a:solidFill>
          <a:ln w="9525">
            <a:noFill/>
            <a:miter lim="800000"/>
            <a:headEnd/>
            <a:tailEnd/>
          </a:ln>
        </p:spPr>
        <p:txBody>
          <a:bodyPr>
            <a:spAutoFit/>
          </a:bodyPr>
          <a:lstStyle/>
          <a:p>
            <a:pPr marL="342900" indent="-342900">
              <a:spcBef>
                <a:spcPct val="50000"/>
              </a:spcBef>
              <a:buFontTx/>
              <a:buChar char="•"/>
            </a:pPr>
            <a:r>
              <a:rPr lang="en-US" sz="2000" b="1" dirty="0"/>
              <a:t>Curriculum</a:t>
            </a:r>
          </a:p>
          <a:p>
            <a:pPr marL="342900" indent="-342900">
              <a:spcBef>
                <a:spcPct val="50000"/>
              </a:spcBef>
              <a:buFontTx/>
              <a:buChar char="•"/>
            </a:pPr>
            <a:r>
              <a:rPr lang="en-US" sz="2000" b="1" dirty="0"/>
              <a:t>Classroom Evaluation/ Assessment</a:t>
            </a:r>
          </a:p>
          <a:p>
            <a:pPr marL="342900" indent="-342900">
              <a:spcBef>
                <a:spcPct val="50000"/>
              </a:spcBef>
              <a:buFontTx/>
              <a:buChar char="•"/>
            </a:pPr>
            <a:r>
              <a:rPr lang="en-US" sz="2000" b="1" dirty="0"/>
              <a:t>Instruction</a:t>
            </a:r>
          </a:p>
        </p:txBody>
      </p:sp>
      <p:sp>
        <p:nvSpPr>
          <p:cNvPr id="10252" name="Text Box 12"/>
          <p:cNvSpPr txBox="1">
            <a:spLocks noChangeArrowheads="1"/>
          </p:cNvSpPr>
          <p:nvPr/>
        </p:nvSpPr>
        <p:spPr bwMode="auto">
          <a:xfrm>
            <a:off x="3222187" y="2528773"/>
            <a:ext cx="2699626" cy="1938992"/>
          </a:xfrm>
          <a:prstGeom prst="rect">
            <a:avLst/>
          </a:prstGeom>
          <a:solidFill>
            <a:schemeClr val="bg1"/>
          </a:solidFill>
          <a:ln w="9525">
            <a:noFill/>
            <a:miter lim="800000"/>
            <a:headEnd/>
            <a:tailEnd/>
          </a:ln>
        </p:spPr>
        <p:txBody>
          <a:bodyPr wrap="square">
            <a:spAutoFit/>
          </a:bodyPr>
          <a:lstStyle/>
          <a:p>
            <a:pPr marL="342900" indent="-342900">
              <a:spcBef>
                <a:spcPct val="50000"/>
              </a:spcBef>
              <a:buFontTx/>
              <a:buChar char="•"/>
            </a:pPr>
            <a:r>
              <a:rPr lang="en-US" sz="2000" b="1" dirty="0"/>
              <a:t>School Culture</a:t>
            </a:r>
          </a:p>
          <a:p>
            <a:pPr marL="342900" indent="-342900">
              <a:spcBef>
                <a:spcPct val="50000"/>
              </a:spcBef>
              <a:buFontTx/>
              <a:buChar char="•"/>
            </a:pPr>
            <a:r>
              <a:rPr lang="en-US" sz="2000" b="1" dirty="0"/>
              <a:t>Student, Family, Community Support</a:t>
            </a:r>
          </a:p>
          <a:p>
            <a:pPr marL="342900" indent="-342900">
              <a:spcBef>
                <a:spcPct val="50000"/>
              </a:spcBef>
              <a:buFontTx/>
              <a:buChar char="•"/>
            </a:pPr>
            <a:r>
              <a:rPr lang="en-US" sz="2000" b="1" dirty="0"/>
              <a:t>Professional Growth and Development</a:t>
            </a:r>
          </a:p>
        </p:txBody>
      </p:sp>
      <p:sp>
        <p:nvSpPr>
          <p:cNvPr id="10253" name="Text Box 13"/>
          <p:cNvSpPr txBox="1">
            <a:spLocks noChangeArrowheads="1"/>
          </p:cNvSpPr>
          <p:nvPr/>
        </p:nvSpPr>
        <p:spPr bwMode="auto">
          <a:xfrm>
            <a:off x="6506142" y="2404288"/>
            <a:ext cx="2496344" cy="2554545"/>
          </a:xfrm>
          <a:prstGeom prst="rect">
            <a:avLst/>
          </a:prstGeom>
          <a:solidFill>
            <a:schemeClr val="bg1"/>
          </a:solidFill>
          <a:ln w="9525">
            <a:noFill/>
            <a:miter lim="800000"/>
            <a:headEnd/>
            <a:tailEnd/>
          </a:ln>
        </p:spPr>
        <p:txBody>
          <a:bodyPr wrap="square">
            <a:spAutoFit/>
          </a:bodyPr>
          <a:lstStyle/>
          <a:p>
            <a:pPr marL="342900" indent="-342900">
              <a:spcBef>
                <a:spcPct val="50000"/>
              </a:spcBef>
              <a:buFontTx/>
              <a:buChar char="•"/>
            </a:pPr>
            <a:r>
              <a:rPr lang="en-US" sz="2000" b="1" dirty="0"/>
              <a:t>Leadership</a:t>
            </a:r>
          </a:p>
          <a:p>
            <a:pPr marL="342900" indent="-342900">
              <a:spcBef>
                <a:spcPct val="50000"/>
              </a:spcBef>
              <a:buFontTx/>
              <a:buChar char="•"/>
            </a:pPr>
            <a:r>
              <a:rPr lang="en-US" sz="2000" b="1" dirty="0"/>
              <a:t>Organizational Structure and Resources</a:t>
            </a:r>
          </a:p>
          <a:p>
            <a:pPr marL="342900" indent="-342900">
              <a:spcBef>
                <a:spcPct val="50000"/>
              </a:spcBef>
              <a:buFontTx/>
              <a:buChar char="•"/>
            </a:pPr>
            <a:r>
              <a:rPr lang="en-US" sz="2000" b="1" dirty="0"/>
              <a:t>Comprehensive and Effective Planning</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0"/>
            <a:ext cx="8229600" cy="874676"/>
          </a:xfrm>
          <a:solidFill>
            <a:srgbClr val="FF0000"/>
          </a:solidFill>
        </p:spPr>
        <p:txBody>
          <a:bodyPr>
            <a:normAutofit/>
          </a:bodyPr>
          <a:lstStyle/>
          <a:p>
            <a:r>
              <a:rPr lang="en-US" sz="3200" dirty="0" smtClean="0"/>
              <a:t>Element 1: Academic Performance – Curriculum </a:t>
            </a:r>
            <a:endParaRPr lang="en-US" sz="3200" dirty="0"/>
          </a:p>
        </p:txBody>
      </p:sp>
      <p:sp>
        <p:nvSpPr>
          <p:cNvPr id="3" name="Content Placeholder 2"/>
          <p:cNvSpPr>
            <a:spLocks noGrp="1"/>
          </p:cNvSpPr>
          <p:nvPr>
            <p:ph idx="1"/>
          </p:nvPr>
        </p:nvSpPr>
        <p:spPr>
          <a:xfrm>
            <a:off x="457200" y="1235034"/>
            <a:ext cx="8229600" cy="3657600"/>
          </a:xfrm>
        </p:spPr>
        <p:txBody>
          <a:bodyPr>
            <a:normAutofit fontScale="77500" lnSpcReduction="20000"/>
          </a:bodyPr>
          <a:lstStyle/>
          <a:p>
            <a:pPr marL="0" indent="0">
              <a:buNone/>
            </a:pPr>
            <a:r>
              <a:rPr lang="en-US" dirty="0" smtClean="0"/>
              <a:t>The school faculty develops and implements a curriculum that is rigorous, intentional and aligned to the state and local standards. </a:t>
            </a:r>
          </a:p>
          <a:p>
            <a:pPr marL="0" indent="0">
              <a:buNone/>
            </a:pPr>
            <a:endParaRPr lang="en-US" i="1" dirty="0" smtClean="0"/>
          </a:p>
          <a:p>
            <a:pPr marL="0" indent="0">
              <a:buNone/>
            </a:pPr>
            <a:r>
              <a:rPr lang="en-US" i="1" dirty="0" smtClean="0"/>
              <a:t>Performance Expectations:</a:t>
            </a:r>
          </a:p>
          <a:p>
            <a:r>
              <a:rPr lang="en-US" dirty="0" smtClean="0"/>
              <a:t>School leader recognizes and encourages implementation practices that motivate and increase student achievement.  </a:t>
            </a:r>
          </a:p>
          <a:p>
            <a:r>
              <a:rPr lang="en-US" dirty="0" smtClean="0"/>
              <a:t>Use of OAS standards are evident</a:t>
            </a:r>
          </a:p>
          <a:p>
            <a:r>
              <a:rPr lang="en-US" dirty="0" smtClean="0"/>
              <a:t>Training is provided to identify Tier I needs based on data. </a:t>
            </a:r>
          </a:p>
          <a:p>
            <a:r>
              <a:rPr lang="en-US" dirty="0" smtClean="0"/>
              <a:t>Training in baseline instructional unit planning </a:t>
            </a:r>
            <a:endParaRPr lang="en-US" dirty="0"/>
          </a:p>
        </p:txBody>
      </p:sp>
    </p:spTree>
    <p:extLst>
      <p:ext uri="{BB962C8B-B14F-4D97-AF65-F5344CB8AC3E}">
        <p14:creationId xmlns:p14="http://schemas.microsoft.com/office/powerpoint/2010/main" val="11214356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0"/>
            <a:ext cx="8229600" cy="874676"/>
          </a:xfrm>
          <a:solidFill>
            <a:srgbClr val="FF0000"/>
          </a:solidFill>
        </p:spPr>
        <p:txBody>
          <a:bodyPr>
            <a:normAutofit fontScale="90000"/>
          </a:bodyPr>
          <a:lstStyle/>
          <a:p>
            <a:r>
              <a:rPr lang="en-US" sz="3200" dirty="0"/>
              <a:t>Element 2: Academic Performance –                      Classroom Evaluation/Assessment</a:t>
            </a:r>
          </a:p>
        </p:txBody>
      </p:sp>
      <p:sp>
        <p:nvSpPr>
          <p:cNvPr id="3" name="Content Placeholder 2"/>
          <p:cNvSpPr>
            <a:spLocks noGrp="1"/>
          </p:cNvSpPr>
          <p:nvPr>
            <p:ph idx="1"/>
          </p:nvPr>
        </p:nvSpPr>
        <p:spPr>
          <a:xfrm>
            <a:off x="457200" y="1235034"/>
            <a:ext cx="8229600" cy="3788228"/>
          </a:xfrm>
        </p:spPr>
        <p:txBody>
          <a:bodyPr>
            <a:normAutofit fontScale="70000" lnSpcReduction="20000"/>
          </a:bodyPr>
          <a:lstStyle/>
          <a:p>
            <a:pPr marL="0" indent="0">
              <a:buNone/>
            </a:pPr>
            <a:r>
              <a:rPr lang="en-US" dirty="0"/>
              <a:t>The school faculty uses multiple evaluation and assessment strategies to continuously monitor and modify instruction to meet student needs and support proficient student work. </a:t>
            </a:r>
          </a:p>
          <a:p>
            <a:pPr marL="0" indent="0">
              <a:buNone/>
            </a:pPr>
            <a:endParaRPr lang="en-US" sz="1100" i="1" dirty="0" smtClean="0"/>
          </a:p>
          <a:p>
            <a:pPr marL="0" indent="0">
              <a:buNone/>
            </a:pPr>
            <a:r>
              <a:rPr lang="en-US" i="1" dirty="0" smtClean="0"/>
              <a:t>Performance </a:t>
            </a:r>
            <a:r>
              <a:rPr lang="en-US" i="1" dirty="0"/>
              <a:t>Expectations:</a:t>
            </a:r>
          </a:p>
          <a:p>
            <a:r>
              <a:rPr lang="en-US" dirty="0"/>
              <a:t>The school leader communicates both a focused mission to improve student achievement and a vision of the critical elements of curriculum and instructional practices that make high achievement possible.</a:t>
            </a:r>
          </a:p>
          <a:p>
            <a:r>
              <a:rPr lang="en-US" dirty="0"/>
              <a:t>Focuses on continuous formative assessment.</a:t>
            </a:r>
          </a:p>
          <a:p>
            <a:r>
              <a:rPr lang="en-US" dirty="0"/>
              <a:t>Monitors lesson plans for rigor.</a:t>
            </a:r>
          </a:p>
          <a:p>
            <a:r>
              <a:rPr lang="en-US" dirty="0"/>
              <a:t>Student data tracking system.</a:t>
            </a:r>
          </a:p>
        </p:txBody>
      </p:sp>
    </p:spTree>
    <p:extLst>
      <p:ext uri="{BB962C8B-B14F-4D97-AF65-F5344CB8AC3E}">
        <p14:creationId xmlns:p14="http://schemas.microsoft.com/office/powerpoint/2010/main" val="17003269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0"/>
            <a:ext cx="8229600" cy="874676"/>
          </a:xfrm>
          <a:solidFill>
            <a:srgbClr val="FF0000"/>
          </a:solidFill>
        </p:spPr>
        <p:txBody>
          <a:bodyPr>
            <a:normAutofit/>
          </a:bodyPr>
          <a:lstStyle/>
          <a:p>
            <a:r>
              <a:rPr lang="en-US" sz="3200" dirty="0" smtClean="0"/>
              <a:t>Element 3: Academic Performance – Instruction</a:t>
            </a:r>
            <a:endParaRPr lang="en-US" sz="3200" dirty="0"/>
          </a:p>
        </p:txBody>
      </p:sp>
      <p:sp>
        <p:nvSpPr>
          <p:cNvPr id="3" name="Content Placeholder 2"/>
          <p:cNvSpPr>
            <a:spLocks noGrp="1"/>
          </p:cNvSpPr>
          <p:nvPr>
            <p:ph idx="1"/>
          </p:nvPr>
        </p:nvSpPr>
        <p:spPr>
          <a:xfrm>
            <a:off x="457200" y="1235034"/>
            <a:ext cx="8229600" cy="3657600"/>
          </a:xfrm>
        </p:spPr>
        <p:txBody>
          <a:bodyPr>
            <a:normAutofit fontScale="70000" lnSpcReduction="20000"/>
          </a:bodyPr>
          <a:lstStyle/>
          <a:p>
            <a:pPr marL="0" indent="0">
              <a:buNone/>
            </a:pPr>
            <a:r>
              <a:rPr lang="en-US" dirty="0"/>
              <a:t>The school faculty provides an instructional program that actively engages all students by using effective, varied, and research-based practices to improve student academic performance</a:t>
            </a:r>
            <a:r>
              <a:rPr lang="en-US" dirty="0" smtClean="0"/>
              <a:t>.                 </a:t>
            </a:r>
          </a:p>
          <a:p>
            <a:pPr marL="0" indent="0">
              <a:buNone/>
            </a:pPr>
            <a:endParaRPr lang="en-US" i="1" dirty="0" smtClean="0"/>
          </a:p>
          <a:p>
            <a:pPr marL="0" indent="0">
              <a:buNone/>
            </a:pPr>
            <a:r>
              <a:rPr lang="en-US" i="1" dirty="0" smtClean="0"/>
              <a:t>Performance Expectations:</a:t>
            </a:r>
          </a:p>
          <a:p>
            <a:pPr lvl="0"/>
            <a:r>
              <a:rPr lang="en-US" dirty="0"/>
              <a:t>The school leader recognizes and encourages implementation of instructional practices that best motivate and increase student achievement.</a:t>
            </a:r>
          </a:p>
          <a:p>
            <a:pPr lvl="0"/>
            <a:r>
              <a:rPr lang="en-US" dirty="0"/>
              <a:t>Cross Curricular Collaboration.</a:t>
            </a:r>
          </a:p>
          <a:p>
            <a:pPr lvl="0"/>
            <a:r>
              <a:rPr lang="en-US" dirty="0"/>
              <a:t>Differentiated instruction. </a:t>
            </a:r>
          </a:p>
          <a:p>
            <a:r>
              <a:rPr lang="en-US" dirty="0"/>
              <a:t>Response to Intervention</a:t>
            </a:r>
            <a:r>
              <a:rPr lang="en-US" dirty="0" smtClean="0"/>
              <a:t>.</a:t>
            </a:r>
            <a:endParaRPr lang="en-US" dirty="0"/>
          </a:p>
        </p:txBody>
      </p:sp>
    </p:spTree>
    <p:extLst>
      <p:ext uri="{BB962C8B-B14F-4D97-AF65-F5344CB8AC3E}">
        <p14:creationId xmlns:p14="http://schemas.microsoft.com/office/powerpoint/2010/main" val="2391834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of School Support</a:t>
            </a:r>
            <a:endParaRPr lang="en-US" dirty="0"/>
          </a:p>
        </p:txBody>
      </p:sp>
      <p:sp>
        <p:nvSpPr>
          <p:cNvPr id="3" name="Content Placeholder 2"/>
          <p:cNvSpPr>
            <a:spLocks noGrp="1"/>
          </p:cNvSpPr>
          <p:nvPr>
            <p:ph idx="1"/>
          </p:nvPr>
        </p:nvSpPr>
        <p:spPr/>
        <p:txBody>
          <a:bodyPr/>
          <a:lstStyle/>
          <a:p>
            <a:r>
              <a:rPr lang="en-US" dirty="0" smtClean="0"/>
              <a:t>Formally Known As “Turnaround”</a:t>
            </a:r>
          </a:p>
          <a:p>
            <a:r>
              <a:rPr lang="en-US" dirty="0" smtClean="0"/>
              <a:t>Provide support, financial assistance and/or resources to schools who receive a Priority, Focus or Targeted Intervention Designation.  </a:t>
            </a:r>
            <a:endParaRPr lang="en-US" dirty="0"/>
          </a:p>
        </p:txBody>
      </p:sp>
      <p:pic>
        <p:nvPicPr>
          <p:cNvPr id="2052" name="Picture 4" descr="C:\Users\306706\AppData\Local\Microsoft\Windows\Temporary Internet Files\Content.IE5\D07CQ565\student_suppor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44839">
            <a:off x="282363" y="3587985"/>
            <a:ext cx="1301317" cy="131531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306706\AppData\Local\Microsoft\Windows\Temporary Internet Files\Content.IE5\H3CMLDOU\Instructional Resources Pic[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66901">
            <a:off x="4109363" y="3581302"/>
            <a:ext cx="1500118" cy="13286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306706\AppData\Local\Microsoft\Windows\Temporary Internet Files\Content.IE5\XU39CH3O\Cartoon-money-guy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332" y="3425962"/>
            <a:ext cx="1268286" cy="1486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8823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0"/>
            <a:ext cx="8229600" cy="874676"/>
          </a:xfrm>
          <a:solidFill>
            <a:srgbClr val="00B050"/>
          </a:solidFill>
        </p:spPr>
        <p:txBody>
          <a:bodyPr>
            <a:normAutofit fontScale="90000"/>
          </a:bodyPr>
          <a:lstStyle/>
          <a:p>
            <a:r>
              <a:rPr lang="en-US" sz="3200" dirty="0" smtClean="0"/>
              <a:t>Element 4: Learning Environment – School Culture</a:t>
            </a:r>
            <a:endParaRPr lang="en-US" sz="3200" dirty="0"/>
          </a:p>
        </p:txBody>
      </p:sp>
      <p:sp>
        <p:nvSpPr>
          <p:cNvPr id="3" name="Content Placeholder 2"/>
          <p:cNvSpPr>
            <a:spLocks noGrp="1"/>
          </p:cNvSpPr>
          <p:nvPr>
            <p:ph idx="1"/>
          </p:nvPr>
        </p:nvSpPr>
        <p:spPr>
          <a:xfrm>
            <a:off x="457200" y="1235034"/>
            <a:ext cx="8229600" cy="3657600"/>
          </a:xfrm>
        </p:spPr>
        <p:txBody>
          <a:bodyPr>
            <a:normAutofit fontScale="70000" lnSpcReduction="20000"/>
          </a:bodyPr>
          <a:lstStyle/>
          <a:p>
            <a:pPr marL="0" indent="0">
              <a:buNone/>
            </a:pPr>
            <a:r>
              <a:rPr lang="en-US" dirty="0"/>
              <a:t>The school/district leadership team functions as an effective learning community and supports a climate conducive to performance </a:t>
            </a:r>
            <a:r>
              <a:rPr lang="en-US" dirty="0" smtClean="0"/>
              <a:t>excellence.</a:t>
            </a:r>
          </a:p>
          <a:p>
            <a:pPr marL="0" indent="0">
              <a:buNone/>
            </a:pPr>
            <a:endParaRPr lang="en-US" i="1" dirty="0"/>
          </a:p>
          <a:p>
            <a:pPr marL="0" indent="0">
              <a:buNone/>
            </a:pPr>
            <a:r>
              <a:rPr lang="en-US" i="1" dirty="0" smtClean="0"/>
              <a:t>Performance Expectations:</a:t>
            </a:r>
          </a:p>
          <a:p>
            <a:pPr lvl="0"/>
            <a:r>
              <a:rPr lang="en-US" dirty="0"/>
              <a:t>The school leader sets high expectations for all students to learn high-level content.</a:t>
            </a:r>
          </a:p>
          <a:p>
            <a:pPr lvl="0"/>
            <a:r>
              <a:rPr lang="en-US" dirty="0"/>
              <a:t>Consistent Classroom Management.</a:t>
            </a:r>
          </a:p>
          <a:p>
            <a:pPr lvl="0"/>
            <a:r>
              <a:rPr lang="en-US" dirty="0"/>
              <a:t>Structures for Day-to-Day Operations.</a:t>
            </a:r>
          </a:p>
          <a:p>
            <a:pPr lvl="0"/>
            <a:r>
              <a:rPr lang="en-US" dirty="0"/>
              <a:t>Processes to Address Attendance.</a:t>
            </a:r>
          </a:p>
          <a:p>
            <a:r>
              <a:rPr lang="en-US" dirty="0"/>
              <a:t>Clear Positive Behavior Systems.</a:t>
            </a:r>
            <a:r>
              <a:rPr lang="en-US" dirty="0" smtClean="0"/>
              <a:t>.</a:t>
            </a:r>
            <a:endParaRPr lang="en-US" dirty="0"/>
          </a:p>
        </p:txBody>
      </p:sp>
    </p:spTree>
    <p:extLst>
      <p:ext uri="{BB962C8B-B14F-4D97-AF65-F5344CB8AC3E}">
        <p14:creationId xmlns:p14="http://schemas.microsoft.com/office/powerpoint/2010/main" val="29792853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0"/>
            <a:ext cx="8229600" cy="874676"/>
          </a:xfrm>
          <a:solidFill>
            <a:srgbClr val="00B050"/>
          </a:solidFill>
        </p:spPr>
        <p:txBody>
          <a:bodyPr>
            <a:normAutofit fontScale="90000"/>
          </a:bodyPr>
          <a:lstStyle/>
          <a:p>
            <a:r>
              <a:rPr lang="en-US" sz="3200" dirty="0" smtClean="0"/>
              <a:t>Element 5: Learning Environment –                               Student, Family and Community Support</a:t>
            </a:r>
            <a:endParaRPr lang="en-US" sz="3200" dirty="0"/>
          </a:p>
        </p:txBody>
      </p:sp>
      <p:sp>
        <p:nvSpPr>
          <p:cNvPr id="3" name="Content Placeholder 2"/>
          <p:cNvSpPr>
            <a:spLocks noGrp="1"/>
          </p:cNvSpPr>
          <p:nvPr>
            <p:ph idx="1"/>
          </p:nvPr>
        </p:nvSpPr>
        <p:spPr>
          <a:xfrm>
            <a:off x="457200" y="1235034"/>
            <a:ext cx="8229600" cy="3657600"/>
          </a:xfrm>
        </p:spPr>
        <p:txBody>
          <a:bodyPr>
            <a:normAutofit fontScale="70000" lnSpcReduction="20000"/>
          </a:bodyPr>
          <a:lstStyle/>
          <a:p>
            <a:pPr marL="0" indent="0">
              <a:buNone/>
            </a:pPr>
            <a:r>
              <a:rPr lang="en-US" dirty="0"/>
              <a:t>The school/district leadership team works with families and community groups to remove barriers to learning in an effort to meet the intellectual, social, career, and developmental needs of students</a:t>
            </a:r>
            <a:r>
              <a:rPr lang="en-US" dirty="0" smtClean="0"/>
              <a:t>.</a:t>
            </a:r>
          </a:p>
          <a:p>
            <a:pPr marL="0" indent="0">
              <a:buNone/>
            </a:pPr>
            <a:endParaRPr lang="en-US" i="1" dirty="0"/>
          </a:p>
          <a:p>
            <a:pPr marL="0" indent="0">
              <a:buNone/>
            </a:pPr>
            <a:r>
              <a:rPr lang="en-US" i="1" dirty="0" smtClean="0"/>
              <a:t>Performance Expectations:</a:t>
            </a:r>
          </a:p>
          <a:p>
            <a:pPr lvl="0"/>
            <a:r>
              <a:rPr lang="en-US" dirty="0"/>
              <a:t>Has a process to identify students with special needs.</a:t>
            </a:r>
          </a:p>
          <a:p>
            <a:pPr lvl="0"/>
            <a:r>
              <a:rPr lang="en-US" dirty="0"/>
              <a:t>The school leader keeps everyone informed and focused on student achievement.  </a:t>
            </a:r>
          </a:p>
          <a:p>
            <a:pPr lvl="0"/>
            <a:r>
              <a:rPr lang="en-US" dirty="0"/>
              <a:t>The school leader includes parents as partners in education and creates a structure for parent and educator collaboration.</a:t>
            </a:r>
          </a:p>
          <a:p>
            <a:r>
              <a:rPr lang="en-US" dirty="0"/>
              <a:t>Broad </a:t>
            </a:r>
            <a:r>
              <a:rPr lang="en-US" dirty="0" smtClean="0"/>
              <a:t>community </a:t>
            </a:r>
            <a:r>
              <a:rPr lang="en-US" dirty="0"/>
              <a:t>engagement</a:t>
            </a:r>
          </a:p>
        </p:txBody>
      </p:sp>
    </p:spTree>
    <p:extLst>
      <p:ext uri="{BB962C8B-B14F-4D97-AF65-F5344CB8AC3E}">
        <p14:creationId xmlns:p14="http://schemas.microsoft.com/office/powerpoint/2010/main" val="29773045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0"/>
            <a:ext cx="8229600" cy="874676"/>
          </a:xfrm>
          <a:solidFill>
            <a:srgbClr val="00B050"/>
          </a:solidFill>
        </p:spPr>
        <p:txBody>
          <a:bodyPr>
            <a:normAutofit fontScale="90000"/>
          </a:bodyPr>
          <a:lstStyle/>
          <a:p>
            <a:r>
              <a:rPr lang="en-US" sz="3200" dirty="0" smtClean="0"/>
              <a:t>Element 6: Learning Environment –                               Professional Growth, Development and Evaluation</a:t>
            </a:r>
            <a:endParaRPr lang="en-US" sz="3200" dirty="0"/>
          </a:p>
        </p:txBody>
      </p:sp>
      <p:sp>
        <p:nvSpPr>
          <p:cNvPr id="3" name="Content Placeholder 2"/>
          <p:cNvSpPr>
            <a:spLocks noGrp="1"/>
          </p:cNvSpPr>
          <p:nvPr>
            <p:ph idx="1"/>
          </p:nvPr>
        </p:nvSpPr>
        <p:spPr>
          <a:xfrm>
            <a:off x="285008" y="1235034"/>
            <a:ext cx="8538358" cy="3491345"/>
          </a:xfrm>
        </p:spPr>
        <p:txBody>
          <a:bodyPr>
            <a:noAutofit/>
          </a:bodyPr>
          <a:lstStyle/>
          <a:p>
            <a:pPr marL="0" indent="0">
              <a:buNone/>
            </a:pPr>
            <a:r>
              <a:rPr lang="en-US" sz="2000" dirty="0"/>
              <a:t>The school/district leadership team provides research-based, results-driven professional development opportunities for staff and implements performance evaluation procedures in order to improve teaching and </a:t>
            </a:r>
            <a:r>
              <a:rPr lang="en-US" sz="2000" dirty="0" smtClean="0"/>
              <a:t>learning.</a:t>
            </a:r>
          </a:p>
          <a:p>
            <a:pPr marL="0" indent="0">
              <a:buNone/>
            </a:pPr>
            <a:endParaRPr lang="en-US" sz="2000" i="1" dirty="0" smtClean="0"/>
          </a:p>
          <a:p>
            <a:pPr marL="0" indent="0">
              <a:buNone/>
            </a:pPr>
            <a:r>
              <a:rPr lang="en-US" sz="2000" i="1" dirty="0" smtClean="0"/>
              <a:t>Performance Expectations:</a:t>
            </a:r>
          </a:p>
          <a:p>
            <a:pPr lvl="0"/>
            <a:r>
              <a:rPr lang="en-US" sz="2000" dirty="0"/>
              <a:t>Provides research-based, results-driven professional development for staff.</a:t>
            </a:r>
          </a:p>
          <a:p>
            <a:pPr lvl="0"/>
            <a:r>
              <a:rPr lang="en-US" sz="2000" dirty="0"/>
              <a:t>Provides training on priorities identified during observations that may include classroom management, lesson plan development, Differentiated Instruction and Content Needs.  </a:t>
            </a:r>
          </a:p>
          <a:p>
            <a:pPr lvl="0"/>
            <a:r>
              <a:rPr lang="en-US" sz="2000" dirty="0"/>
              <a:t>Teacher tailored development plans based on regular walk-through visits.</a:t>
            </a:r>
          </a:p>
          <a:p>
            <a:pPr lvl="0"/>
            <a:r>
              <a:rPr lang="en-US" sz="2000" dirty="0" smtClean="0"/>
              <a:t>Coaching </a:t>
            </a:r>
            <a:r>
              <a:rPr lang="en-US" sz="2000" dirty="0"/>
              <a:t>provided for teachers marked as ineffective.  </a:t>
            </a:r>
          </a:p>
        </p:txBody>
      </p:sp>
    </p:spTree>
    <p:extLst>
      <p:ext uri="{BB962C8B-B14F-4D97-AF65-F5344CB8AC3E}">
        <p14:creationId xmlns:p14="http://schemas.microsoft.com/office/powerpoint/2010/main" val="35580923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0"/>
            <a:ext cx="8229600" cy="874676"/>
          </a:xfrm>
          <a:solidFill>
            <a:srgbClr val="0070C0"/>
          </a:solidFill>
        </p:spPr>
        <p:txBody>
          <a:bodyPr>
            <a:normAutofit/>
          </a:bodyPr>
          <a:lstStyle/>
          <a:p>
            <a:r>
              <a:rPr lang="en-US" sz="3200" dirty="0" smtClean="0"/>
              <a:t>Element 7: Collaborative Leadership</a:t>
            </a:r>
            <a:endParaRPr lang="en-US" sz="3200" dirty="0"/>
          </a:p>
        </p:txBody>
      </p:sp>
      <p:sp>
        <p:nvSpPr>
          <p:cNvPr id="3" name="Content Placeholder 2"/>
          <p:cNvSpPr>
            <a:spLocks noGrp="1"/>
          </p:cNvSpPr>
          <p:nvPr>
            <p:ph idx="1"/>
          </p:nvPr>
        </p:nvSpPr>
        <p:spPr>
          <a:xfrm>
            <a:off x="457200" y="1235034"/>
            <a:ext cx="8229600" cy="3657600"/>
          </a:xfrm>
        </p:spPr>
        <p:txBody>
          <a:bodyPr>
            <a:normAutofit fontScale="70000" lnSpcReduction="20000"/>
          </a:bodyPr>
          <a:lstStyle/>
          <a:p>
            <a:pPr marL="0" indent="0">
              <a:buNone/>
            </a:pPr>
            <a:r>
              <a:rPr lang="en-US" dirty="0"/>
              <a:t>The school/district leadership team provides instructional decisions focusing on support for teaching and learning, organizational direction, and high performance expectations. The school/district leadership team creates a learning culture and develops leadership capacity</a:t>
            </a:r>
            <a:r>
              <a:rPr lang="en-US" dirty="0" smtClean="0"/>
              <a:t>.</a:t>
            </a:r>
          </a:p>
          <a:p>
            <a:pPr marL="0" indent="0">
              <a:buNone/>
            </a:pPr>
            <a:endParaRPr lang="en-US" i="1" dirty="0"/>
          </a:p>
          <a:p>
            <a:pPr marL="0" indent="0">
              <a:buNone/>
            </a:pPr>
            <a:r>
              <a:rPr lang="en-US" i="1" dirty="0" smtClean="0"/>
              <a:t>Performance Expectations:</a:t>
            </a:r>
          </a:p>
          <a:p>
            <a:pPr lvl="0"/>
            <a:r>
              <a:rPr lang="en-US" dirty="0"/>
              <a:t>The school leader creates both a focused mission to improve student achievement and a vision of how to implement the critical elements necessary for the alignment of curriculum, assessment, and instructional practices.</a:t>
            </a:r>
          </a:p>
          <a:p>
            <a:pPr lvl="0"/>
            <a:r>
              <a:rPr lang="en-US" dirty="0"/>
              <a:t>Leadership Team Development.</a:t>
            </a:r>
          </a:p>
          <a:p>
            <a:r>
              <a:rPr lang="en-US" dirty="0"/>
              <a:t>Teacher Leadership Collaboration.</a:t>
            </a:r>
          </a:p>
        </p:txBody>
      </p:sp>
    </p:spTree>
    <p:extLst>
      <p:ext uri="{BB962C8B-B14F-4D97-AF65-F5344CB8AC3E}">
        <p14:creationId xmlns:p14="http://schemas.microsoft.com/office/powerpoint/2010/main" val="3270574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0"/>
            <a:ext cx="8229600" cy="874676"/>
          </a:xfrm>
          <a:solidFill>
            <a:srgbClr val="0070C0"/>
          </a:solidFill>
        </p:spPr>
        <p:txBody>
          <a:bodyPr>
            <a:normAutofit fontScale="90000"/>
          </a:bodyPr>
          <a:lstStyle/>
          <a:p>
            <a:r>
              <a:rPr lang="en-US" sz="3200" dirty="0" smtClean="0"/>
              <a:t>Element 8: Collaborative Leadership –                  Organizational Structure and Resources</a:t>
            </a:r>
            <a:endParaRPr lang="en-US" sz="3200" dirty="0"/>
          </a:p>
        </p:txBody>
      </p:sp>
      <p:sp>
        <p:nvSpPr>
          <p:cNvPr id="3" name="Content Placeholder 2"/>
          <p:cNvSpPr>
            <a:spLocks noGrp="1"/>
          </p:cNvSpPr>
          <p:nvPr>
            <p:ph idx="1"/>
          </p:nvPr>
        </p:nvSpPr>
        <p:spPr>
          <a:xfrm>
            <a:off x="457200" y="1235034"/>
            <a:ext cx="8229600" cy="3657600"/>
          </a:xfrm>
        </p:spPr>
        <p:txBody>
          <a:bodyPr>
            <a:normAutofit fontScale="70000" lnSpcReduction="20000"/>
          </a:bodyPr>
          <a:lstStyle/>
          <a:p>
            <a:pPr marL="0" indent="0">
              <a:buNone/>
            </a:pPr>
            <a:r>
              <a:rPr lang="en-US" dirty="0"/>
              <a:t>The school/district leadership team provides instructional decisions focusing on support for teaching and learning, organizational direction, and high performance expectations. The school/district leadership team creates a learning culture and develops leadership capacity.</a:t>
            </a:r>
            <a:endParaRPr lang="en-US" i="1" dirty="0"/>
          </a:p>
          <a:p>
            <a:pPr marL="0" indent="0">
              <a:buNone/>
            </a:pPr>
            <a:endParaRPr lang="en-US" i="1" dirty="0" smtClean="0"/>
          </a:p>
          <a:p>
            <a:pPr marL="0" indent="0">
              <a:buNone/>
            </a:pPr>
            <a:r>
              <a:rPr lang="en-US" i="1" dirty="0" smtClean="0"/>
              <a:t>Performance Expectations:</a:t>
            </a:r>
          </a:p>
          <a:p>
            <a:pPr lvl="0"/>
            <a:r>
              <a:rPr lang="en-US" dirty="0"/>
              <a:t>The school leader acquires and uses resources wisely for the purpose of student achievement.  </a:t>
            </a:r>
          </a:p>
          <a:p>
            <a:pPr lvl="0"/>
            <a:r>
              <a:rPr lang="en-US" dirty="0"/>
              <a:t>The school leader uses and organizes time in innovative ways to meet the goals and objectives of school improvement.</a:t>
            </a:r>
          </a:p>
          <a:p>
            <a:pPr lvl="0"/>
            <a:r>
              <a:rPr lang="en-US" dirty="0"/>
              <a:t>Builds in time for intervention.</a:t>
            </a:r>
          </a:p>
        </p:txBody>
      </p:sp>
    </p:spTree>
    <p:extLst>
      <p:ext uri="{BB962C8B-B14F-4D97-AF65-F5344CB8AC3E}">
        <p14:creationId xmlns:p14="http://schemas.microsoft.com/office/powerpoint/2010/main" val="5961813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0"/>
            <a:ext cx="8229600" cy="874676"/>
          </a:xfrm>
          <a:solidFill>
            <a:srgbClr val="0070C0"/>
          </a:solidFill>
        </p:spPr>
        <p:txBody>
          <a:bodyPr>
            <a:normAutofit fontScale="90000"/>
          </a:bodyPr>
          <a:lstStyle/>
          <a:p>
            <a:r>
              <a:rPr lang="en-US" sz="3200" dirty="0" smtClean="0"/>
              <a:t>Element 9: Collaborative Leadership –                  Comprehensive and Effective Planning</a:t>
            </a:r>
            <a:endParaRPr lang="en-US" sz="3200" dirty="0"/>
          </a:p>
        </p:txBody>
      </p:sp>
      <p:sp>
        <p:nvSpPr>
          <p:cNvPr id="3" name="Content Placeholder 2"/>
          <p:cNvSpPr>
            <a:spLocks noGrp="1"/>
          </p:cNvSpPr>
          <p:nvPr>
            <p:ph idx="1"/>
          </p:nvPr>
        </p:nvSpPr>
        <p:spPr>
          <a:xfrm>
            <a:off x="457200" y="1235034"/>
            <a:ext cx="8229600" cy="3657600"/>
          </a:xfrm>
        </p:spPr>
        <p:txBody>
          <a:bodyPr>
            <a:normAutofit fontScale="70000" lnSpcReduction="20000"/>
          </a:bodyPr>
          <a:lstStyle/>
          <a:p>
            <a:pPr marL="0" indent="0">
              <a:buNone/>
            </a:pPr>
            <a:r>
              <a:rPr lang="en-US" dirty="0"/>
              <a:t>The school/district leadership team develops, implements, and evaluates a comprehensive school improvement plan that communicates a clear purpose, direction, and action plan focused on teaching and learning</a:t>
            </a:r>
            <a:r>
              <a:rPr lang="en-US" dirty="0" smtClean="0"/>
              <a:t>.</a:t>
            </a:r>
          </a:p>
          <a:p>
            <a:pPr marL="0" indent="0">
              <a:buNone/>
            </a:pPr>
            <a:endParaRPr lang="en-US" i="1" dirty="0" smtClean="0"/>
          </a:p>
          <a:p>
            <a:pPr marL="0" indent="0">
              <a:buNone/>
            </a:pPr>
            <a:r>
              <a:rPr lang="en-US" i="1" dirty="0" smtClean="0"/>
              <a:t>Performance Expectations:</a:t>
            </a:r>
          </a:p>
          <a:p>
            <a:pPr lvl="0"/>
            <a:r>
              <a:rPr lang="en-US" dirty="0"/>
              <a:t>The school leader uses data to initiate and continue improvement in school and classroom practices and student achievement.</a:t>
            </a:r>
          </a:p>
          <a:p>
            <a:pPr lvl="0"/>
            <a:r>
              <a:rPr lang="en-US" dirty="0"/>
              <a:t>School wide data tracking system. </a:t>
            </a:r>
          </a:p>
          <a:p>
            <a:r>
              <a:rPr lang="en-US" dirty="0"/>
              <a:t>Student intervention plan based on formative data and need for reteach. </a:t>
            </a:r>
          </a:p>
        </p:txBody>
      </p:sp>
    </p:spTree>
    <p:extLst>
      <p:ext uri="{BB962C8B-B14F-4D97-AF65-F5344CB8AC3E}">
        <p14:creationId xmlns:p14="http://schemas.microsoft.com/office/powerpoint/2010/main" val="9555452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School Wide/School Improvement Plan</a:t>
            </a:r>
            <a:endParaRPr lang="en-US" sz="3600" dirty="0"/>
          </a:p>
        </p:txBody>
      </p:sp>
      <p:sp>
        <p:nvSpPr>
          <p:cNvPr id="3" name="Content Placeholder 2"/>
          <p:cNvSpPr>
            <a:spLocks noGrp="1"/>
          </p:cNvSpPr>
          <p:nvPr>
            <p:ph idx="1"/>
          </p:nvPr>
        </p:nvSpPr>
        <p:spPr>
          <a:xfrm>
            <a:off x="457199" y="1200151"/>
            <a:ext cx="8021783" cy="3394472"/>
          </a:xfrm>
        </p:spPr>
        <p:txBody>
          <a:bodyPr>
            <a:normAutofit lnSpcReduction="10000"/>
          </a:bodyPr>
          <a:lstStyle/>
          <a:p>
            <a:r>
              <a:rPr lang="en-US" sz="2400" dirty="0" smtClean="0"/>
              <a:t>Nine Essential Elements are embedded into this plan.</a:t>
            </a:r>
          </a:p>
          <a:p>
            <a:r>
              <a:rPr lang="en-US" sz="2400" dirty="0" smtClean="0"/>
              <a:t>Plan opens January 1, 2016.  </a:t>
            </a:r>
            <a:endParaRPr lang="en-US" sz="2400" dirty="0"/>
          </a:p>
          <a:p>
            <a:r>
              <a:rPr lang="en-US" sz="2400" dirty="0" smtClean="0"/>
              <a:t>Schools with a SY14 or SY15 designation have until October 1, 2016 to transition to the new plan. </a:t>
            </a:r>
          </a:p>
          <a:p>
            <a:r>
              <a:rPr lang="en-US" sz="2400" dirty="0" smtClean="0"/>
              <a:t>Why so much time?  Many schools with SY14 designation funds have already created a plan for FY16 funds using Project 515.  SY14 funds expire on September 30, 2016. </a:t>
            </a:r>
            <a:endParaRPr lang="en-US" sz="2400" dirty="0"/>
          </a:p>
          <a:p>
            <a:r>
              <a:rPr lang="en-US" sz="2400" dirty="0" smtClean="0"/>
              <a:t>Schools new to designation will only have access to the SW/SI Plan.</a:t>
            </a:r>
          </a:p>
          <a:p>
            <a:endParaRPr lang="en-US" sz="2400" dirty="0" smtClean="0"/>
          </a:p>
        </p:txBody>
      </p:sp>
      <p:pic>
        <p:nvPicPr>
          <p:cNvPr id="1026" name="Picture 2" descr="C:\Users\306706\AppData\Local\Microsoft\Windows\Temporary Internet Files\Content.IE5\57836TAL\iStock_000016768581_ExtraSma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2711" y="4164611"/>
            <a:ext cx="1140031" cy="86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0219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956" y="1369761"/>
            <a:ext cx="4482935" cy="2133459"/>
          </a:xfrm>
        </p:spPr>
        <p:txBody>
          <a:bodyPr>
            <a:normAutofit/>
          </a:bodyPr>
          <a:lstStyle/>
          <a:p>
            <a:r>
              <a:rPr lang="en-US" dirty="0" smtClean="0"/>
              <a:t>Grants Management System</a:t>
            </a:r>
            <a:endParaRPr lang="en-US" dirty="0"/>
          </a:p>
        </p:txBody>
      </p:sp>
      <p:pic>
        <p:nvPicPr>
          <p:cNvPr id="5122" name="Picture 2" descr="C:\Users\306706\AppData\Local\Microsoft\Windows\Temporary Internet Files\Content.IE5\JAFL86ZL\royalty-free-computer-clipart-illustration-78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9821" y="682477"/>
            <a:ext cx="3122927" cy="327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2098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719" t="2732" r="53243" b="4390"/>
          <a:stretch/>
        </p:blipFill>
        <p:spPr bwMode="auto">
          <a:xfrm>
            <a:off x="142504" y="130630"/>
            <a:ext cx="8823365" cy="4868882"/>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6019800" y="3181350"/>
            <a:ext cx="2333625" cy="646331"/>
          </a:xfrm>
          <a:prstGeom prst="rect">
            <a:avLst/>
          </a:prstGeom>
          <a:noFill/>
          <a:ln>
            <a:solidFill>
              <a:srgbClr val="800080"/>
            </a:solidFill>
          </a:ln>
        </p:spPr>
        <p:txBody>
          <a:bodyPr wrap="square" rtlCol="0">
            <a:spAutoFit/>
          </a:bodyPr>
          <a:lstStyle/>
          <a:p>
            <a:pPr algn="ctr"/>
            <a:r>
              <a:rPr lang="en-US" dirty="0" smtClean="0">
                <a:solidFill>
                  <a:srgbClr val="CC00FF"/>
                </a:solidFill>
              </a:rPr>
              <a:t>Need “Single Sign On” Access </a:t>
            </a:r>
            <a:endParaRPr lang="en-US" dirty="0">
              <a:solidFill>
                <a:srgbClr val="CC00FF"/>
              </a:solidFill>
            </a:endParaRPr>
          </a:p>
        </p:txBody>
      </p:sp>
      <p:cxnSp>
        <p:nvCxnSpPr>
          <p:cNvPr id="5" name="Straight Arrow Connector 4"/>
          <p:cNvCxnSpPr/>
          <p:nvPr/>
        </p:nvCxnSpPr>
        <p:spPr>
          <a:xfrm flipH="1">
            <a:off x="5267325" y="3827681"/>
            <a:ext cx="990600" cy="610969"/>
          </a:xfrm>
          <a:prstGeom prst="straightConnector1">
            <a:avLst/>
          </a:prstGeom>
          <a:ln>
            <a:solidFill>
              <a:srgbClr val="990099"/>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155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2404" t="3569" r="53846" b="6244"/>
          <a:stretch/>
        </p:blipFill>
        <p:spPr bwMode="auto">
          <a:xfrm>
            <a:off x="154379" y="178130"/>
            <a:ext cx="8894618" cy="4845132"/>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4703674" y="1945843"/>
            <a:ext cx="1623974" cy="923330"/>
          </a:xfrm>
          <a:prstGeom prst="rect">
            <a:avLst/>
          </a:prstGeom>
          <a:noFill/>
        </p:spPr>
        <p:txBody>
          <a:bodyPr wrap="square" rtlCol="0">
            <a:spAutoFit/>
          </a:bodyPr>
          <a:lstStyle/>
          <a:p>
            <a:r>
              <a:rPr lang="en-US" dirty="0" smtClean="0"/>
              <a:t>Will need access to two areas.  </a:t>
            </a:r>
            <a:endParaRPr lang="en-US" dirty="0"/>
          </a:p>
        </p:txBody>
      </p:sp>
      <p:cxnSp>
        <p:nvCxnSpPr>
          <p:cNvPr id="7" name="Straight Arrow Connector 6"/>
          <p:cNvCxnSpPr/>
          <p:nvPr/>
        </p:nvCxnSpPr>
        <p:spPr>
          <a:xfrm flipH="1" flipV="1">
            <a:off x="3862425" y="1817827"/>
            <a:ext cx="870509" cy="256032"/>
          </a:xfrm>
          <a:prstGeom prst="straightConnector1">
            <a:avLst/>
          </a:prstGeom>
          <a:ln>
            <a:solidFill>
              <a:srgbClr val="FF0066"/>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4297679" y="2869173"/>
            <a:ext cx="574244" cy="1227814"/>
          </a:xfrm>
          <a:prstGeom prst="straightConnector1">
            <a:avLst/>
          </a:prstGeom>
          <a:ln>
            <a:solidFill>
              <a:srgbClr val="FF0066"/>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470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Everywhere</a:t>
            </a:r>
            <a:endParaRPr lang="en-US" dirty="0"/>
          </a:p>
        </p:txBody>
      </p:sp>
      <p:sp>
        <p:nvSpPr>
          <p:cNvPr id="3" name="Content Placeholder 2"/>
          <p:cNvSpPr>
            <a:spLocks noGrp="1"/>
          </p:cNvSpPr>
          <p:nvPr>
            <p:ph idx="1"/>
          </p:nvPr>
        </p:nvSpPr>
        <p:spPr>
          <a:xfrm>
            <a:off x="659082" y="1615787"/>
            <a:ext cx="2820390" cy="2493075"/>
          </a:xfrm>
        </p:spPr>
        <p:txBody>
          <a:bodyPr/>
          <a:lstStyle/>
          <a:p>
            <a:r>
              <a:rPr lang="en-US" dirty="0" smtClean="0"/>
              <a:t>What does a “Designated School” look like?</a:t>
            </a:r>
            <a:endParaRPr lang="en-US" dirty="0"/>
          </a:p>
        </p:txBody>
      </p:sp>
      <p:pic>
        <p:nvPicPr>
          <p:cNvPr id="4099" name="Picture 3" descr="C:\Users\306706\AppData\Local\Microsoft\Windows\Temporary Internet Files\Content.IE5\P5VKV0TX\clu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6784" y="1420408"/>
            <a:ext cx="3107687" cy="229080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306706\AppData\Local\Microsoft\Windows\Temporary Internet Files\Content.IE5\JAFL86ZL\School_Building_21611_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1858" y="2717017"/>
            <a:ext cx="1806806" cy="1679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4198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404" t="12753" r="54328" b="6581"/>
          <a:stretch/>
        </p:blipFill>
        <p:spPr bwMode="auto">
          <a:xfrm>
            <a:off x="73152" y="41779"/>
            <a:ext cx="8931859" cy="4988966"/>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3844746" y="2304288"/>
            <a:ext cx="1693469" cy="954107"/>
          </a:xfrm>
          <a:prstGeom prst="rect">
            <a:avLst/>
          </a:prstGeom>
          <a:noFill/>
        </p:spPr>
        <p:txBody>
          <a:bodyPr wrap="square" rtlCol="0">
            <a:spAutoFit/>
          </a:bodyPr>
          <a:lstStyle/>
          <a:p>
            <a:r>
              <a:rPr lang="en-US" sz="1400" dirty="0" smtClean="0">
                <a:solidFill>
                  <a:srgbClr val="FF0066"/>
                </a:solidFill>
              </a:rPr>
              <a:t>Oklahoma’s Nine Essential Elements are embedded into the plan.  </a:t>
            </a:r>
            <a:endParaRPr lang="en-US" sz="1400" dirty="0">
              <a:solidFill>
                <a:srgbClr val="FF0066"/>
              </a:solidFill>
            </a:endParaRPr>
          </a:p>
        </p:txBody>
      </p:sp>
      <p:cxnSp>
        <p:nvCxnSpPr>
          <p:cNvPr id="6" name="Straight Arrow Connector 5"/>
          <p:cNvCxnSpPr/>
          <p:nvPr/>
        </p:nvCxnSpPr>
        <p:spPr>
          <a:xfrm flipH="1" flipV="1">
            <a:off x="2223821" y="2223821"/>
            <a:ext cx="1620925" cy="265133"/>
          </a:xfrm>
          <a:prstGeom prst="straightConnector1">
            <a:avLst/>
          </a:prstGeom>
          <a:ln>
            <a:solidFill>
              <a:srgbClr val="FF0066"/>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539081" y="3527386"/>
            <a:ext cx="1693469" cy="307777"/>
          </a:xfrm>
          <a:prstGeom prst="rect">
            <a:avLst/>
          </a:prstGeom>
          <a:noFill/>
        </p:spPr>
        <p:txBody>
          <a:bodyPr wrap="square" rtlCol="0">
            <a:spAutoFit/>
          </a:bodyPr>
          <a:lstStyle/>
          <a:p>
            <a:r>
              <a:rPr lang="en-US" sz="1400" dirty="0" smtClean="0">
                <a:solidFill>
                  <a:srgbClr val="FF0066"/>
                </a:solidFill>
              </a:rPr>
              <a:t>Guiding Questions</a:t>
            </a:r>
            <a:endParaRPr lang="en-US" sz="1400" dirty="0">
              <a:solidFill>
                <a:srgbClr val="FF0066"/>
              </a:solidFill>
            </a:endParaRPr>
          </a:p>
        </p:txBody>
      </p:sp>
      <p:cxnSp>
        <p:nvCxnSpPr>
          <p:cNvPr id="8" name="Straight Arrow Connector 7"/>
          <p:cNvCxnSpPr/>
          <p:nvPr/>
        </p:nvCxnSpPr>
        <p:spPr>
          <a:xfrm flipH="1" flipV="1">
            <a:off x="2918156" y="3394820"/>
            <a:ext cx="1620925" cy="265133"/>
          </a:xfrm>
          <a:prstGeom prst="straightConnector1">
            <a:avLst/>
          </a:prstGeom>
          <a:ln>
            <a:solidFill>
              <a:srgbClr val="FF0066"/>
            </a:solidFill>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102665" y="600878"/>
            <a:ext cx="6658761" cy="646331"/>
          </a:xfrm>
          <a:prstGeom prst="rect">
            <a:avLst/>
          </a:prstGeom>
          <a:solidFill>
            <a:schemeClr val="tx2">
              <a:lumMod val="60000"/>
              <a:lumOff val="40000"/>
            </a:schemeClr>
          </a:solidFill>
          <a:ln>
            <a:solidFill>
              <a:schemeClr val="bg2"/>
            </a:solidFill>
          </a:ln>
        </p:spPr>
        <p:txBody>
          <a:bodyPr wrap="square">
            <a:spAutoFit/>
          </a:bodyPr>
          <a:lstStyle/>
          <a:p>
            <a:pPr algn="ctr"/>
            <a:r>
              <a:rPr lang="en-US" dirty="0" smtClean="0">
                <a:solidFill>
                  <a:schemeClr val="bg1"/>
                </a:solidFill>
              </a:rPr>
              <a:t>Title I Components AND Oklahoma’s Nine Essential Elements </a:t>
            </a:r>
          </a:p>
          <a:p>
            <a:pPr algn="ctr"/>
            <a:r>
              <a:rPr lang="en-US" dirty="0" smtClean="0">
                <a:solidFill>
                  <a:schemeClr val="bg1"/>
                </a:solidFill>
              </a:rPr>
              <a:t>combined into one School Improvement Plan Application </a:t>
            </a:r>
            <a:endParaRPr lang="en-US" dirty="0">
              <a:solidFill>
                <a:schemeClr val="bg1"/>
              </a:solidFill>
            </a:endParaRPr>
          </a:p>
        </p:txBody>
      </p:sp>
    </p:spTree>
    <p:extLst>
      <p:ext uri="{BB962C8B-B14F-4D97-AF65-F5344CB8AC3E}">
        <p14:creationId xmlns:p14="http://schemas.microsoft.com/office/powerpoint/2010/main" val="9984436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srcRect l="2404" t="26667" r="53526" b="5855"/>
          <a:stretch/>
        </p:blipFill>
        <p:spPr bwMode="auto">
          <a:xfrm>
            <a:off x="95098" y="81384"/>
            <a:ext cx="8975750" cy="4936844"/>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4498850" y="1536193"/>
            <a:ext cx="3796588" cy="1323439"/>
          </a:xfrm>
          <a:prstGeom prst="rect">
            <a:avLst/>
          </a:prstGeom>
          <a:noFill/>
          <a:ln>
            <a:solidFill>
              <a:srgbClr val="FF0066"/>
            </a:solidFill>
          </a:ln>
        </p:spPr>
        <p:txBody>
          <a:bodyPr wrap="square" rtlCol="0">
            <a:spAutoFit/>
          </a:bodyPr>
          <a:lstStyle/>
          <a:p>
            <a:pPr marL="285750" indent="-285750">
              <a:buFont typeface="Arial" panose="020B0604020202020204" pitchFamily="34" charset="0"/>
              <a:buChar char="•"/>
            </a:pPr>
            <a:r>
              <a:rPr lang="en-US" sz="1600" dirty="0" smtClean="0">
                <a:solidFill>
                  <a:srgbClr val="FF0066"/>
                </a:solidFill>
              </a:rPr>
              <a:t>Type the details of the site’s plans.  </a:t>
            </a:r>
          </a:p>
          <a:p>
            <a:pPr marL="285750" indent="-285750">
              <a:buFont typeface="Arial" panose="020B0604020202020204" pitchFamily="34" charset="0"/>
              <a:buChar char="•"/>
            </a:pPr>
            <a:r>
              <a:rPr lang="en-US" sz="1600" dirty="0" smtClean="0">
                <a:solidFill>
                  <a:srgbClr val="FF0066"/>
                </a:solidFill>
              </a:rPr>
              <a:t>Not all areas are “required”. </a:t>
            </a:r>
          </a:p>
          <a:p>
            <a:pPr marL="285750" indent="-285750">
              <a:buFont typeface="Arial" panose="020B0604020202020204" pitchFamily="34" charset="0"/>
              <a:buChar char="•"/>
            </a:pPr>
            <a:r>
              <a:rPr lang="en-US" sz="1600" dirty="0" smtClean="0">
                <a:solidFill>
                  <a:srgbClr val="FF0066"/>
                </a:solidFill>
              </a:rPr>
              <a:t>These details should support the items requested in the budget.  </a:t>
            </a:r>
          </a:p>
          <a:p>
            <a:pPr marL="285750" indent="-285750">
              <a:buFont typeface="Arial" panose="020B0604020202020204" pitchFamily="34" charset="0"/>
              <a:buChar char="•"/>
            </a:pPr>
            <a:r>
              <a:rPr lang="en-US" sz="1600" dirty="0" smtClean="0">
                <a:solidFill>
                  <a:srgbClr val="FF0066"/>
                </a:solidFill>
              </a:rPr>
              <a:t>Box holds up to 5000 words.</a:t>
            </a:r>
            <a:endParaRPr lang="en-US" sz="1600" dirty="0">
              <a:solidFill>
                <a:srgbClr val="FF0066"/>
              </a:solidFill>
            </a:endParaRPr>
          </a:p>
        </p:txBody>
      </p:sp>
      <p:cxnSp>
        <p:nvCxnSpPr>
          <p:cNvPr id="5" name="Straight Arrow Connector 4"/>
          <p:cNvCxnSpPr/>
          <p:nvPr/>
        </p:nvCxnSpPr>
        <p:spPr>
          <a:xfrm flipH="1">
            <a:off x="4213555" y="2859632"/>
            <a:ext cx="1345997" cy="988163"/>
          </a:xfrm>
          <a:prstGeom prst="straightConnector1">
            <a:avLst/>
          </a:prstGeom>
          <a:ln>
            <a:solidFill>
              <a:srgbClr val="FF0066"/>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32968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564" t="9231" r="53526" b="3590"/>
          <a:stretch/>
        </p:blipFill>
        <p:spPr bwMode="auto">
          <a:xfrm>
            <a:off x="0" y="0"/>
            <a:ext cx="9144000" cy="51435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938254" y="978010"/>
            <a:ext cx="2258170" cy="369332"/>
          </a:xfrm>
          <a:prstGeom prst="rect">
            <a:avLst/>
          </a:prstGeom>
          <a:solidFill>
            <a:schemeClr val="tx1"/>
          </a:solidFill>
        </p:spPr>
        <p:txBody>
          <a:bodyPr wrap="square" rtlCol="0">
            <a:spAutoFit/>
          </a:bodyPr>
          <a:lstStyle/>
          <a:p>
            <a:endParaRPr lang="en-US" dirty="0"/>
          </a:p>
        </p:txBody>
      </p:sp>
      <p:sp>
        <p:nvSpPr>
          <p:cNvPr id="4" name="TextBox 3"/>
          <p:cNvSpPr txBox="1"/>
          <p:nvPr/>
        </p:nvSpPr>
        <p:spPr>
          <a:xfrm>
            <a:off x="1470991" y="3252084"/>
            <a:ext cx="1725433" cy="307777"/>
          </a:xfrm>
          <a:prstGeom prst="rect">
            <a:avLst/>
          </a:prstGeom>
          <a:solidFill>
            <a:srgbClr val="FF0066"/>
          </a:solidFill>
        </p:spPr>
        <p:txBody>
          <a:bodyPr wrap="square" rtlCol="0">
            <a:spAutoFit/>
          </a:bodyPr>
          <a:lstStyle/>
          <a:p>
            <a:r>
              <a:rPr lang="en-US" sz="1400" dirty="0">
                <a:solidFill>
                  <a:schemeClr val="bg1"/>
                </a:solidFill>
              </a:rPr>
              <a:t>Carry</a:t>
            </a:r>
            <a:r>
              <a:rPr lang="en-US" sz="1400" dirty="0" smtClean="0">
                <a:solidFill>
                  <a:schemeClr val="bg1"/>
                </a:solidFill>
              </a:rPr>
              <a:t> over funds</a:t>
            </a:r>
            <a:endParaRPr lang="en-US" sz="1400" dirty="0">
              <a:solidFill>
                <a:schemeClr val="bg1"/>
              </a:solidFill>
            </a:endParaRPr>
          </a:p>
        </p:txBody>
      </p:sp>
      <p:cxnSp>
        <p:nvCxnSpPr>
          <p:cNvPr id="6" name="Straight Arrow Connector 5"/>
          <p:cNvCxnSpPr/>
          <p:nvPr/>
        </p:nvCxnSpPr>
        <p:spPr>
          <a:xfrm>
            <a:off x="3196424" y="3436750"/>
            <a:ext cx="5375082" cy="85678"/>
          </a:xfrm>
          <a:prstGeom prst="straightConnector1">
            <a:avLst/>
          </a:prstGeom>
          <a:ln>
            <a:solidFill>
              <a:srgbClr val="FF0066"/>
            </a:solidFill>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732947" y="2756416"/>
            <a:ext cx="3551613" cy="307777"/>
          </a:xfrm>
          <a:prstGeom prst="rect">
            <a:avLst/>
          </a:prstGeom>
          <a:solidFill>
            <a:srgbClr val="FF0066"/>
          </a:solidFill>
        </p:spPr>
        <p:txBody>
          <a:bodyPr wrap="none">
            <a:spAutoFit/>
          </a:bodyPr>
          <a:lstStyle/>
          <a:p>
            <a:r>
              <a:rPr lang="en-US" sz="1400" dirty="0" smtClean="0">
                <a:solidFill>
                  <a:schemeClr val="bg1"/>
                </a:solidFill>
              </a:rPr>
              <a:t>Where FY16 NEW Allocations will be indicated</a:t>
            </a:r>
            <a:endParaRPr lang="en-US" sz="1400" dirty="0">
              <a:solidFill>
                <a:schemeClr val="bg1"/>
              </a:solidFill>
            </a:endParaRPr>
          </a:p>
        </p:txBody>
      </p:sp>
      <p:cxnSp>
        <p:nvCxnSpPr>
          <p:cNvPr id="9" name="Straight Arrow Connector 8"/>
          <p:cNvCxnSpPr/>
          <p:nvPr/>
        </p:nvCxnSpPr>
        <p:spPr>
          <a:xfrm>
            <a:off x="5502303" y="2910304"/>
            <a:ext cx="3069203" cy="0"/>
          </a:xfrm>
          <a:prstGeom prst="straightConnector1">
            <a:avLst/>
          </a:prstGeom>
          <a:ln>
            <a:solidFill>
              <a:srgbClr val="FF0066"/>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71525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884" t="5128" r="53365" b="4615"/>
          <a:stretch/>
        </p:blipFill>
        <p:spPr bwMode="auto">
          <a:xfrm>
            <a:off x="0" y="1"/>
            <a:ext cx="9143999" cy="51435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858741" y="1009816"/>
            <a:ext cx="2234316" cy="369332"/>
          </a:xfrm>
          <a:prstGeom prst="rect">
            <a:avLst/>
          </a:prstGeom>
          <a:solidFill>
            <a:schemeClr val="tx1"/>
          </a:solidFill>
        </p:spPr>
        <p:txBody>
          <a:bodyPr wrap="square" rtlCol="0">
            <a:spAutoFit/>
          </a:bodyPr>
          <a:lstStyle/>
          <a:p>
            <a:endParaRPr lang="en-US" dirty="0"/>
          </a:p>
        </p:txBody>
      </p:sp>
      <p:sp>
        <p:nvSpPr>
          <p:cNvPr id="4" name="TextBox 3"/>
          <p:cNvSpPr txBox="1"/>
          <p:nvPr/>
        </p:nvSpPr>
        <p:spPr>
          <a:xfrm>
            <a:off x="3824577" y="3260035"/>
            <a:ext cx="1391479" cy="369332"/>
          </a:xfrm>
          <a:prstGeom prst="rect">
            <a:avLst/>
          </a:prstGeom>
          <a:solidFill>
            <a:schemeClr val="tx1"/>
          </a:solidFill>
        </p:spPr>
        <p:txBody>
          <a:bodyPr wrap="square" rtlCol="0">
            <a:spAutoFit/>
          </a:bodyPr>
          <a:lstStyle/>
          <a:p>
            <a:endParaRPr lang="en-US" dirty="0"/>
          </a:p>
        </p:txBody>
      </p:sp>
      <p:cxnSp>
        <p:nvCxnSpPr>
          <p:cNvPr id="7" name="Straight Connector 6"/>
          <p:cNvCxnSpPr/>
          <p:nvPr/>
        </p:nvCxnSpPr>
        <p:spPr>
          <a:xfrm>
            <a:off x="2345635" y="4086970"/>
            <a:ext cx="43732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364188" y="4104197"/>
            <a:ext cx="43732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368996" y="4086970"/>
            <a:ext cx="1248354" cy="830997"/>
          </a:xfrm>
          <a:prstGeom prst="rect">
            <a:avLst/>
          </a:prstGeom>
          <a:solidFill>
            <a:srgbClr val="FF0066"/>
          </a:solidFill>
          <a:ln>
            <a:solidFill>
              <a:schemeClr val="bg1"/>
            </a:solidFill>
          </a:ln>
        </p:spPr>
        <p:txBody>
          <a:bodyPr wrap="square" rtlCol="0">
            <a:spAutoFit/>
          </a:bodyPr>
          <a:lstStyle/>
          <a:p>
            <a:pPr algn="ctr"/>
            <a:r>
              <a:rPr lang="en-US" sz="1200" dirty="0" smtClean="0">
                <a:solidFill>
                  <a:schemeClr val="bg1"/>
                </a:solidFill>
              </a:rPr>
              <a:t>Itemized budget that is supported within the        SW/SI Plan</a:t>
            </a:r>
            <a:endParaRPr lang="en-US" sz="1200" dirty="0">
              <a:solidFill>
                <a:schemeClr val="bg1"/>
              </a:solidFill>
            </a:endParaRPr>
          </a:p>
        </p:txBody>
      </p:sp>
    </p:spTree>
    <p:extLst>
      <p:ext uri="{BB962C8B-B14F-4D97-AF65-F5344CB8AC3E}">
        <p14:creationId xmlns:p14="http://schemas.microsoft.com/office/powerpoint/2010/main" val="26153237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GMS Training</a:t>
            </a:r>
            <a:endParaRPr lang="en-US" dirty="0"/>
          </a:p>
        </p:txBody>
      </p:sp>
      <p:sp>
        <p:nvSpPr>
          <p:cNvPr id="3" name="Content Placeholder 2"/>
          <p:cNvSpPr>
            <a:spLocks noGrp="1"/>
          </p:cNvSpPr>
          <p:nvPr>
            <p:ph idx="1"/>
          </p:nvPr>
        </p:nvSpPr>
        <p:spPr>
          <a:xfrm>
            <a:off x="166255" y="1212026"/>
            <a:ext cx="6293923" cy="3394472"/>
          </a:xfrm>
        </p:spPr>
        <p:txBody>
          <a:bodyPr>
            <a:normAutofit lnSpcReduction="10000"/>
          </a:bodyPr>
          <a:lstStyle/>
          <a:p>
            <a:r>
              <a:rPr lang="en-US" dirty="0" smtClean="0"/>
              <a:t>WebEx Training for the SW/SI Plan will begin in December with multiple sessions in January and February.  </a:t>
            </a:r>
          </a:p>
          <a:p>
            <a:r>
              <a:rPr lang="en-US" dirty="0" smtClean="0"/>
              <a:t>Past presentations regarding FY16 Project 515 can be found on the School Support Website.</a:t>
            </a:r>
            <a:endParaRPr lang="en-US" dirty="0"/>
          </a:p>
        </p:txBody>
      </p:sp>
      <p:pic>
        <p:nvPicPr>
          <p:cNvPr id="4104" name="Picture 8" descr="C:\Users\306706\AppData\Local\Microsoft\Windows\Temporary Internet Files\Content.IE5\C2PDHU3I\Train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174" y="1063228"/>
            <a:ext cx="2637746" cy="3516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9529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Everywhere</a:t>
            </a:r>
            <a:endParaRPr lang="en-US" dirty="0"/>
          </a:p>
        </p:txBody>
      </p:sp>
      <p:pic>
        <p:nvPicPr>
          <p:cNvPr id="10244" name="Picture 4" descr="C:\Users\306706\AppData\Local\Microsoft\Windows\Temporary Internet Files\Content.IE5\57836TAL\questi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1379" y="1063229"/>
            <a:ext cx="2857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431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66185" y="205979"/>
            <a:ext cx="8411633" cy="4731544"/>
          </a:xfrm>
          <a:prstGeom prst="rect">
            <a:avLst/>
          </a:prstGeom>
        </p:spPr>
      </p:pic>
      <p:sp>
        <p:nvSpPr>
          <p:cNvPr id="3" name="Rectangle 2">
            <a:hlinkClick r:id="rId5"/>
          </p:cNvPr>
          <p:cNvSpPr/>
          <p:nvPr/>
        </p:nvSpPr>
        <p:spPr>
          <a:xfrm>
            <a:off x="1863657" y="1699894"/>
            <a:ext cx="2333023" cy="15411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p:cNvPr>
          <p:cNvSpPr/>
          <p:nvPr/>
        </p:nvSpPr>
        <p:spPr>
          <a:xfrm>
            <a:off x="4973259" y="3448095"/>
            <a:ext cx="2191469" cy="27780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hlinkClick r:id="rId7" action="ppaction://hlinkfile"/>
          </p:cNvPr>
          <p:cNvSpPr/>
          <p:nvPr/>
        </p:nvSpPr>
        <p:spPr>
          <a:xfrm>
            <a:off x="2912828" y="3895865"/>
            <a:ext cx="3313169" cy="27780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04258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617517"/>
            <a:ext cx="8229600" cy="3977106"/>
          </a:xfrm>
        </p:spPr>
        <p:txBody>
          <a:bodyPr>
            <a:normAutofit/>
          </a:bodyPr>
          <a:lstStyle/>
          <a:p>
            <a:pPr eaLnBrk="1" hangingPunct="1">
              <a:lnSpc>
                <a:spcPct val="90000"/>
              </a:lnSpc>
            </a:pPr>
            <a:r>
              <a:rPr lang="en-US" altLang="en-US" sz="2800" i="1" dirty="0" smtClean="0"/>
              <a:t>Professional Learning Communities at Work</a:t>
            </a:r>
            <a:r>
              <a:rPr lang="en-US" altLang="en-US" sz="2800" dirty="0" smtClean="0"/>
              <a:t>, Richard DuFour, </a:t>
            </a:r>
            <a:r>
              <a:rPr lang="en-US" altLang="en-US" sz="2800" dirty="0" err="1" smtClean="0"/>
              <a:t>Rebeeca</a:t>
            </a:r>
            <a:r>
              <a:rPr lang="en-US" altLang="en-US" sz="2800" dirty="0" smtClean="0"/>
              <a:t> DuFour, Robert </a:t>
            </a:r>
            <a:r>
              <a:rPr lang="en-US" altLang="en-US" sz="2800" dirty="0" err="1" smtClean="0"/>
              <a:t>Eaker</a:t>
            </a:r>
            <a:endParaRPr lang="en-US" altLang="en-US" sz="2800" dirty="0" smtClean="0"/>
          </a:p>
          <a:p>
            <a:pPr eaLnBrk="1" hangingPunct="1">
              <a:lnSpc>
                <a:spcPct val="90000"/>
              </a:lnSpc>
            </a:pPr>
            <a:r>
              <a:rPr lang="en-US" altLang="en-US" sz="2800" i="1" dirty="0" smtClean="0"/>
              <a:t>Shaping School Culture: The Heart of Leadership</a:t>
            </a:r>
            <a:r>
              <a:rPr lang="en-US" altLang="en-US" sz="2800" dirty="0" smtClean="0"/>
              <a:t>, Terence E. Deal and Kent D. Peterson</a:t>
            </a:r>
          </a:p>
          <a:p>
            <a:pPr eaLnBrk="1" hangingPunct="1">
              <a:lnSpc>
                <a:spcPct val="90000"/>
              </a:lnSpc>
            </a:pPr>
            <a:r>
              <a:rPr lang="en-US" altLang="en-US" sz="2800" i="1" dirty="0" smtClean="0"/>
              <a:t>Under-resourced Learners: 8 Strategies to Improve Student Achievement, Ruby Payne</a:t>
            </a:r>
            <a:endParaRPr lang="en-US" altLang="en-US" sz="2800" dirty="0" smtClean="0"/>
          </a:p>
          <a:p>
            <a:pPr eaLnBrk="1" hangingPunct="1">
              <a:lnSpc>
                <a:spcPct val="90000"/>
              </a:lnSpc>
            </a:pPr>
            <a:r>
              <a:rPr lang="en-US" altLang="en-US" sz="2800" i="1" dirty="0" smtClean="0"/>
              <a:t>Whatever It Takes, </a:t>
            </a:r>
            <a:r>
              <a:rPr lang="en-US" altLang="en-US" sz="2800" dirty="0" smtClean="0"/>
              <a:t>Richard DuFour, </a:t>
            </a:r>
          </a:p>
          <a:p>
            <a:pPr eaLnBrk="1" hangingPunct="1">
              <a:lnSpc>
                <a:spcPct val="90000"/>
              </a:lnSpc>
              <a:buFont typeface="Arial" charset="0"/>
              <a:buNone/>
            </a:pPr>
            <a:r>
              <a:rPr lang="en-US" altLang="en-US" sz="2800" dirty="0" smtClean="0"/>
              <a:t>	Rebecca DuFour, Robert </a:t>
            </a:r>
            <a:r>
              <a:rPr lang="en-US" altLang="en-US" sz="2800" dirty="0" err="1" smtClean="0"/>
              <a:t>Eaker</a:t>
            </a:r>
            <a:endParaRPr lang="en-US" altLang="en-US" sz="2800" dirty="0" smtClean="0"/>
          </a:p>
        </p:txBody>
      </p:sp>
      <p:pic>
        <p:nvPicPr>
          <p:cNvPr id="19461" name="Picture 5" descr="C:\Users\306706\AppData\Local\Microsoft\Windows\Temporary Internet Files\Content.IE5\P5VKV0TX\Ust_refe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0208" y="3664278"/>
            <a:ext cx="1389413" cy="138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0355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8764"/>
            <a:ext cx="8229600" cy="4095859"/>
          </a:xfrm>
        </p:spPr>
        <p:txBody>
          <a:bodyPr/>
          <a:lstStyle/>
          <a:p>
            <a:pPr>
              <a:lnSpc>
                <a:spcPct val="90000"/>
              </a:lnSpc>
              <a:buFont typeface="Arial" pitchFamily="34" charset="0"/>
              <a:buChar char="•"/>
              <a:defRPr/>
            </a:pPr>
            <a:r>
              <a:rPr lang="en-US" altLang="en-US" i="1" dirty="0"/>
              <a:t>A Framework for Understanding Poverty</a:t>
            </a:r>
            <a:r>
              <a:rPr lang="en-US" altLang="en-US" dirty="0"/>
              <a:t>, </a:t>
            </a:r>
          </a:p>
          <a:p>
            <a:pPr>
              <a:lnSpc>
                <a:spcPct val="90000"/>
              </a:lnSpc>
              <a:buNone/>
              <a:defRPr/>
            </a:pPr>
            <a:r>
              <a:rPr lang="en-US" altLang="en-US" dirty="0"/>
              <a:t>	Ruby Payne</a:t>
            </a:r>
          </a:p>
          <a:p>
            <a:pPr>
              <a:lnSpc>
                <a:spcPct val="90000"/>
              </a:lnSpc>
              <a:defRPr/>
            </a:pPr>
            <a:r>
              <a:rPr lang="en-US" altLang="en-US" i="1" dirty="0"/>
              <a:t>Classroom Management That Works</a:t>
            </a:r>
            <a:r>
              <a:rPr lang="en-US" altLang="en-US" dirty="0"/>
              <a:t>, Robert J. </a:t>
            </a:r>
            <a:r>
              <a:rPr lang="en-US" altLang="en-US" dirty="0" err="1"/>
              <a:t>Marzano</a:t>
            </a:r>
            <a:r>
              <a:rPr lang="en-US" altLang="en-US" dirty="0"/>
              <a:t>, Jana </a:t>
            </a:r>
            <a:r>
              <a:rPr lang="en-US" altLang="en-US" dirty="0" err="1"/>
              <a:t>Marzano</a:t>
            </a:r>
            <a:r>
              <a:rPr lang="en-US" altLang="en-US" dirty="0"/>
              <a:t>, Debra Pickering</a:t>
            </a:r>
          </a:p>
          <a:p>
            <a:pPr>
              <a:lnSpc>
                <a:spcPct val="90000"/>
              </a:lnSpc>
              <a:buFont typeface="Arial" pitchFamily="34" charset="0"/>
              <a:buChar char="•"/>
              <a:defRPr/>
            </a:pPr>
            <a:r>
              <a:rPr lang="en-US" altLang="en-US" i="1" dirty="0"/>
              <a:t>Classroom Instruction That Works</a:t>
            </a:r>
            <a:r>
              <a:rPr lang="en-US" altLang="en-US" dirty="0"/>
              <a:t>, Robert </a:t>
            </a:r>
            <a:r>
              <a:rPr lang="en-US" altLang="en-US" dirty="0" err="1"/>
              <a:t>Marzano</a:t>
            </a:r>
            <a:r>
              <a:rPr lang="en-US" altLang="en-US" dirty="0"/>
              <a:t>, Debra Pickering, Jane E. Pollock</a:t>
            </a:r>
          </a:p>
          <a:p>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9352" y="3716977"/>
            <a:ext cx="1295896" cy="129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5108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44384" y="475013"/>
            <a:ext cx="8342416" cy="4119610"/>
          </a:xfrm>
        </p:spPr>
        <p:txBody>
          <a:bodyPr>
            <a:normAutofit fontScale="92500" lnSpcReduction="10000"/>
          </a:bodyPr>
          <a:lstStyle/>
          <a:p>
            <a:pPr eaLnBrk="1" hangingPunct="1">
              <a:lnSpc>
                <a:spcPct val="90000"/>
              </a:lnSpc>
            </a:pPr>
            <a:r>
              <a:rPr lang="en-US" altLang="en-US" dirty="0" smtClean="0"/>
              <a:t>Dr. Ruby Payne - www.ahaprocess.com</a:t>
            </a:r>
          </a:p>
          <a:p>
            <a:pPr eaLnBrk="1" hangingPunct="1">
              <a:lnSpc>
                <a:spcPct val="90000"/>
              </a:lnSpc>
            </a:pPr>
            <a:r>
              <a:rPr lang="en-US" altLang="en-US" dirty="0" smtClean="0"/>
              <a:t>Professional Learning Communities - www.allthingsplc.info</a:t>
            </a:r>
          </a:p>
          <a:p>
            <a:pPr eaLnBrk="1" hangingPunct="1">
              <a:lnSpc>
                <a:spcPct val="90000"/>
              </a:lnSpc>
            </a:pPr>
            <a:r>
              <a:rPr lang="en-US" altLang="en-US" dirty="0" smtClean="0"/>
              <a:t>Association of Supervision and Curriculum Development - www.ascd.org</a:t>
            </a:r>
          </a:p>
          <a:p>
            <a:pPr eaLnBrk="1" hangingPunct="1">
              <a:lnSpc>
                <a:spcPct val="90000"/>
              </a:lnSpc>
            </a:pPr>
            <a:r>
              <a:rPr lang="en-US" altLang="en-US" dirty="0" smtClean="0"/>
              <a:t>Oklahoma State Department of </a:t>
            </a:r>
          </a:p>
          <a:p>
            <a:pPr eaLnBrk="1" hangingPunct="1">
              <a:lnSpc>
                <a:spcPct val="90000"/>
              </a:lnSpc>
              <a:buFont typeface="Arial" charset="0"/>
              <a:buNone/>
            </a:pPr>
            <a:r>
              <a:rPr lang="en-US" altLang="en-US" dirty="0" smtClean="0"/>
              <a:t>	Education - www.sde.state.ok.us</a:t>
            </a:r>
          </a:p>
          <a:p>
            <a:pPr eaLnBrk="1" hangingPunct="1">
              <a:lnSpc>
                <a:spcPct val="90000"/>
              </a:lnSpc>
            </a:pPr>
            <a:r>
              <a:rPr lang="en-US" altLang="en-US" dirty="0" smtClean="0"/>
              <a:t>Dr. Richard DuFour – </a:t>
            </a:r>
          </a:p>
          <a:p>
            <a:pPr eaLnBrk="1" hangingPunct="1">
              <a:lnSpc>
                <a:spcPct val="90000"/>
              </a:lnSpc>
              <a:buFont typeface="Arial" charset="0"/>
              <a:buNone/>
            </a:pPr>
            <a:r>
              <a:rPr lang="en-US" altLang="en-US" dirty="0" smtClean="0"/>
              <a:t>	www.solution-tree.com</a:t>
            </a:r>
          </a:p>
          <a:p>
            <a:pPr eaLnBrk="1" hangingPunct="1">
              <a:lnSpc>
                <a:spcPct val="90000"/>
              </a:lnSpc>
              <a:buFont typeface="Arial" charset="0"/>
              <a:buNone/>
            </a:pPr>
            <a:endParaRPr lang="en-US" altLang="en-US" sz="3600" dirty="0" smtClean="0"/>
          </a:p>
        </p:txBody>
      </p:sp>
      <p:pic>
        <p:nvPicPr>
          <p:cNvPr id="21506" name="Picture 2" descr="C:\Users\306706\AppData\Local\Microsoft\Windows\Temporary Internet Files\Content.IE5\P5VKV0TX\Ust_refe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2682" y="3630386"/>
            <a:ext cx="1382486" cy="1382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229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66185" y="205979"/>
            <a:ext cx="8411633" cy="4731544"/>
          </a:xfrm>
          <a:prstGeom prst="rect">
            <a:avLst/>
          </a:prstGeom>
        </p:spPr>
      </p:pic>
      <p:sp>
        <p:nvSpPr>
          <p:cNvPr id="3" name="Rectangle 2">
            <a:hlinkClick r:id="rId5"/>
          </p:cNvPr>
          <p:cNvSpPr/>
          <p:nvPr/>
        </p:nvSpPr>
        <p:spPr>
          <a:xfrm>
            <a:off x="1863657" y="1699894"/>
            <a:ext cx="2333023" cy="15411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p:cNvPr>
          <p:cNvSpPr/>
          <p:nvPr/>
        </p:nvSpPr>
        <p:spPr>
          <a:xfrm>
            <a:off x="4973259" y="3448095"/>
            <a:ext cx="2191469" cy="27780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hlinkClick r:id="rId7" action="ppaction://hlinkfile"/>
          </p:cNvPr>
          <p:cNvSpPr/>
          <p:nvPr/>
        </p:nvSpPr>
        <p:spPr>
          <a:xfrm>
            <a:off x="2912828" y="3895865"/>
            <a:ext cx="3313169" cy="27780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8153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panose="020B0604020202020204" pitchFamily="34" charset="0"/>
              </a:rPr>
              <a:t>Designations</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7700" y="1295400"/>
            <a:ext cx="7810500" cy="3371850"/>
          </a:xfrm>
          <a:ln>
            <a:solidFill>
              <a:srgbClr val="7030A0"/>
            </a:solidFill>
          </a:ln>
        </p:spPr>
        <p:txBody>
          <a:bodyPr>
            <a:normAutofit/>
          </a:bodyPr>
          <a:lstStyle/>
          <a:p>
            <a:pPr marL="0" indent="0" algn="ctr">
              <a:buNone/>
            </a:pPr>
            <a:r>
              <a:rPr lang="en-US" sz="3600" dirty="0" smtClean="0">
                <a:latin typeface="+mj-lt"/>
                <a:cs typeface="Arial" panose="020B0604020202020204" pitchFamily="34" charset="0"/>
              </a:rPr>
              <a:t>Priority *</a:t>
            </a:r>
          </a:p>
          <a:p>
            <a:pPr marL="0" indent="0" algn="ctr">
              <a:buNone/>
            </a:pPr>
            <a:r>
              <a:rPr lang="en-US" sz="3600" dirty="0" smtClean="0">
                <a:latin typeface="+mj-lt"/>
                <a:cs typeface="Arial" panose="020B0604020202020204" pitchFamily="34" charset="0"/>
              </a:rPr>
              <a:t>Focus *</a:t>
            </a:r>
          </a:p>
          <a:p>
            <a:pPr marL="0" indent="0" algn="ctr">
              <a:buNone/>
            </a:pPr>
            <a:r>
              <a:rPr lang="en-US" sz="3600" dirty="0" smtClean="0">
                <a:latin typeface="+mj-lt"/>
                <a:cs typeface="Arial" panose="020B0604020202020204" pitchFamily="34" charset="0"/>
              </a:rPr>
              <a:t>Targeted Intervention *</a:t>
            </a:r>
          </a:p>
          <a:p>
            <a:pPr marL="0" indent="0" algn="ctr">
              <a:buNone/>
            </a:pPr>
            <a:r>
              <a:rPr lang="en-US" sz="3600" dirty="0" smtClean="0">
                <a:latin typeface="+mj-lt"/>
                <a:cs typeface="Arial" panose="020B0604020202020204" pitchFamily="34" charset="0"/>
              </a:rPr>
              <a:t>Reward</a:t>
            </a:r>
          </a:p>
          <a:p>
            <a:pPr marL="0" indent="0" algn="ctr">
              <a:buNone/>
            </a:pPr>
            <a:r>
              <a:rPr lang="en-US" sz="3600" dirty="0" smtClean="0">
                <a:latin typeface="+mj-lt"/>
                <a:cs typeface="Arial" panose="020B0604020202020204" pitchFamily="34" charset="0"/>
              </a:rPr>
              <a:t>High Performance</a:t>
            </a:r>
            <a:endParaRPr lang="en-US" sz="3600" dirty="0">
              <a:latin typeface="+mj-lt"/>
              <a:cs typeface="Arial" panose="020B0604020202020204" pitchFamily="34" charset="0"/>
            </a:endParaRPr>
          </a:p>
        </p:txBody>
      </p:sp>
      <p:pic>
        <p:nvPicPr>
          <p:cNvPr id="3076" name="Picture 4" descr="C:\Users\306706\AppData\Local\Microsoft\Windows\Temporary Internet Files\Content.IE5\XDQL3JBR\construction-project-management-softwa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55" y="2627949"/>
            <a:ext cx="1921081" cy="203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49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196"/>
            <a:ext cx="8229600" cy="571500"/>
          </a:xfrm>
        </p:spPr>
        <p:txBody>
          <a:bodyPr>
            <a:normAutofit fontScale="90000"/>
          </a:bodyPr>
          <a:lstStyle/>
          <a:p>
            <a:r>
              <a:rPr lang="en-US" sz="4000" dirty="0" smtClean="0">
                <a:cs typeface="Arial" panose="020B0604020202020204" pitchFamily="34" charset="0"/>
              </a:rPr>
              <a:t>Priority Designation</a:t>
            </a:r>
            <a:endParaRPr lang="en-US" sz="4000" dirty="0">
              <a:cs typeface="Arial" panose="020B0604020202020204" pitchFamily="34" charset="0"/>
            </a:endParaRPr>
          </a:p>
        </p:txBody>
      </p:sp>
      <p:sp>
        <p:nvSpPr>
          <p:cNvPr id="3" name="Content Placeholder 2"/>
          <p:cNvSpPr>
            <a:spLocks noGrp="1"/>
          </p:cNvSpPr>
          <p:nvPr>
            <p:ph idx="1"/>
          </p:nvPr>
        </p:nvSpPr>
        <p:spPr>
          <a:xfrm>
            <a:off x="457200" y="1063229"/>
            <a:ext cx="8229600" cy="3080146"/>
          </a:xfrm>
        </p:spPr>
        <p:txBody>
          <a:bodyPr>
            <a:normAutofit fontScale="92500" lnSpcReduction="10000"/>
          </a:bodyPr>
          <a:lstStyle/>
          <a:p>
            <a:pPr lvl="1"/>
            <a:r>
              <a:rPr lang="en-US" dirty="0" smtClean="0">
                <a:cs typeface="Arial" panose="020B0604020202020204" pitchFamily="34" charset="0"/>
              </a:rPr>
              <a:t>Any school that receives a grade of “F.”</a:t>
            </a:r>
          </a:p>
          <a:p>
            <a:pPr lvl="1"/>
            <a:r>
              <a:rPr lang="en-US" dirty="0" smtClean="0">
                <a:cs typeface="Arial" panose="020B0604020202020204" pitchFamily="34" charset="0"/>
              </a:rPr>
              <a:t>Any school in the bottom 5% for the grade span served in reading and math.</a:t>
            </a:r>
          </a:p>
          <a:p>
            <a:pPr lvl="1"/>
            <a:r>
              <a:rPr lang="en-US" dirty="0" smtClean="0">
                <a:cs typeface="Arial" panose="020B0604020202020204" pitchFamily="34" charset="0"/>
              </a:rPr>
              <a:t>Any high school with a graduation rate below 60% for three consecutive years.</a:t>
            </a:r>
          </a:p>
          <a:p>
            <a:pPr lvl="1"/>
            <a:r>
              <a:rPr lang="en-US" dirty="0" smtClean="0">
                <a:cs typeface="Arial" panose="020B0604020202020204" pitchFamily="34" charset="0"/>
              </a:rPr>
              <a:t>Any high school with a graduation rate of 50% or less in any given year.  </a:t>
            </a:r>
            <a:endParaRPr lang="en-US" dirty="0">
              <a:cs typeface="Arial" panose="020B0604020202020204" pitchFamily="34" charset="0"/>
            </a:endParaRPr>
          </a:p>
        </p:txBody>
      </p:sp>
      <p:pic>
        <p:nvPicPr>
          <p:cNvPr id="5122" name="Picture 2" descr="C:\Users\306706\AppData\Local\Microsoft\Windows\Temporary Internet Files\Content.IE5\P5VKV0TX\priority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76626">
            <a:off x="6602680" y="3572590"/>
            <a:ext cx="1514104" cy="132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93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true"/>
  <p:tag name="__PE_ORIG_SIZE" val="372.5625"/>
</p:tagLst>
</file>

<file path=ppt/tags/tag10.xml><?xml version="1.0" encoding="utf-8"?>
<p:tagLst xmlns:a="http://schemas.openxmlformats.org/drawingml/2006/main" xmlns:r="http://schemas.openxmlformats.org/officeDocument/2006/relationships" xmlns:p="http://schemas.openxmlformats.org/presentationml/2006/main">
  <p:tag name="__PE_POLL_EMBED_ID" val="true"/>
  <p:tag name="__PE_ORIG_SIZE" val="372.5625"/>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POLL_EMBED_ID" val="true"/>
  <p:tag name="__PE_ORIG_SIZE" val="372.5625"/>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POLL_EMBED_ID" val="true"/>
  <p:tag name="__PE_ORIG_SIZE" val="372.5625"/>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POLL_EMBED_ID" val="true"/>
  <p:tag name="__PE_ORIG_SIZE" val="372.5625"/>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POLL_EMBED_ID" val="true"/>
  <p:tag name="__PE_ORIG_SIZE" val="372.5625"/>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1920</TotalTime>
  <Words>2837</Words>
  <Application>Microsoft Office PowerPoint</Application>
  <PresentationFormat>On-screen Show (16:9)</PresentationFormat>
  <Paragraphs>404</Paragraphs>
  <Slides>69</Slides>
  <Notes>30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PowerPoint Presentation</vt:lpstr>
      <vt:lpstr>Poll Everywhere Instructions</vt:lpstr>
      <vt:lpstr>Poll Everywhere</vt:lpstr>
      <vt:lpstr>PowerPoint Presentation</vt:lpstr>
      <vt:lpstr>Office of School Support</vt:lpstr>
      <vt:lpstr>Poll Everywhere</vt:lpstr>
      <vt:lpstr>PowerPoint Presentation</vt:lpstr>
      <vt:lpstr>Designations </vt:lpstr>
      <vt:lpstr>Priority Designation</vt:lpstr>
      <vt:lpstr>Priority Responsibilities</vt:lpstr>
      <vt:lpstr>PowerPoint Presentation</vt:lpstr>
      <vt:lpstr>PowerPoint Presentation</vt:lpstr>
      <vt:lpstr>Focus</vt:lpstr>
      <vt:lpstr>Focus Responsibilities</vt:lpstr>
      <vt:lpstr>SMART Goal</vt:lpstr>
      <vt:lpstr>Targeted Intervention</vt:lpstr>
      <vt:lpstr>PowerPoint Presentation</vt:lpstr>
      <vt:lpstr>Office of School Support Team</vt:lpstr>
      <vt:lpstr>OSDE School Support Specialists </vt:lpstr>
      <vt:lpstr>PowerPoint Presentation</vt:lpstr>
      <vt:lpstr>OSDE School Support Consultants</vt:lpstr>
      <vt:lpstr>Poll Everywhere</vt:lpstr>
      <vt:lpstr>PowerPoint Presentation</vt:lpstr>
      <vt:lpstr>PowerPoint Presentation</vt:lpstr>
      <vt:lpstr>PowerPoint Presentation</vt:lpstr>
      <vt:lpstr>Poll Everywhere</vt:lpstr>
      <vt:lpstr>PowerPoint Presentation</vt:lpstr>
      <vt:lpstr>PowerPoint Presentation</vt:lpstr>
      <vt:lpstr>Let’s look at the OSDE Mission</vt:lpstr>
      <vt:lpstr>What is the #1 Question Asked?</vt:lpstr>
      <vt:lpstr>#2 Question</vt:lpstr>
      <vt:lpstr>#3 Question?</vt:lpstr>
      <vt:lpstr>School Wide/School Improvement Plan </vt:lpstr>
      <vt:lpstr>Poll Everywhere</vt:lpstr>
      <vt:lpstr>PowerPoint Presentation</vt:lpstr>
      <vt:lpstr> </vt:lpstr>
      <vt:lpstr>PowerPoint Presentation</vt:lpstr>
      <vt:lpstr>Brief History of the  Nine Essential Elements</vt:lpstr>
      <vt:lpstr>How were the Oklahoma Nine Essential Elements Developed?</vt:lpstr>
      <vt:lpstr>What Works in                                    Oklahoma Schools Project</vt:lpstr>
      <vt:lpstr>What Works in Oklahoma Schools Project</vt:lpstr>
      <vt:lpstr>What Works in Oklahoma Schools                                      5 Recommendations</vt:lpstr>
      <vt:lpstr>Comprehensive Framework</vt:lpstr>
      <vt:lpstr>Maintain the 3 Big Ideas</vt:lpstr>
      <vt:lpstr>Oklahoma Nine Essential Elements</vt:lpstr>
      <vt:lpstr>PowerPoint Presentation</vt:lpstr>
      <vt:lpstr>Element 1: Academic Performance – Curriculum </vt:lpstr>
      <vt:lpstr>Element 2: Academic Performance –                      Classroom Evaluation/Assessment</vt:lpstr>
      <vt:lpstr>Element 3: Academic Performance – Instruction</vt:lpstr>
      <vt:lpstr>Element 4: Learning Environment – School Culture</vt:lpstr>
      <vt:lpstr>Element 5: Learning Environment –                               Student, Family and Community Support</vt:lpstr>
      <vt:lpstr>Element 6: Learning Environment –                               Professional Growth, Development and Evaluation</vt:lpstr>
      <vt:lpstr>Element 7: Collaborative Leadership</vt:lpstr>
      <vt:lpstr>Element 8: Collaborative Leadership –                  Organizational Structure and Resources</vt:lpstr>
      <vt:lpstr>Element 9: Collaborative Leadership –                  Comprehensive and Effective Planning</vt:lpstr>
      <vt:lpstr>School Wide/School Improvement Plan</vt:lpstr>
      <vt:lpstr>Grants Management System</vt:lpstr>
      <vt:lpstr>PowerPoint Presentation</vt:lpstr>
      <vt:lpstr>PowerPoint Presentation</vt:lpstr>
      <vt:lpstr>PowerPoint Presentation</vt:lpstr>
      <vt:lpstr>PowerPoint Presentation</vt:lpstr>
      <vt:lpstr>PowerPoint Presentation</vt:lpstr>
      <vt:lpstr>PowerPoint Presentation</vt:lpstr>
      <vt:lpstr>GMS Training</vt:lpstr>
      <vt:lpstr>Poll Everywhere</vt:lpstr>
      <vt:lpstr>PowerPoint Presentation</vt:lpstr>
      <vt:lpstr>PowerPoint Presentation</vt:lpstr>
      <vt:lpstr>PowerPoint Presentation</vt:lpstr>
      <vt:lpstr>PowerPoint Presentation</vt:lpstr>
    </vt:vector>
  </TitlesOfParts>
  <Company>Oklahoma State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Danker</dc:creator>
  <cp:lastModifiedBy>Desarae Witmer</cp:lastModifiedBy>
  <cp:revision>136</cp:revision>
  <cp:lastPrinted>2015-10-15T20:55:20Z</cp:lastPrinted>
  <dcterms:created xsi:type="dcterms:W3CDTF">2012-03-05T17:33:40Z</dcterms:created>
  <dcterms:modified xsi:type="dcterms:W3CDTF">2015-10-29T16:51:47Z</dcterms:modified>
</cp:coreProperties>
</file>