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99" r:id="rId3"/>
    <p:sldId id="303" r:id="rId4"/>
    <p:sldId id="305" r:id="rId5"/>
    <p:sldId id="306" r:id="rId6"/>
    <p:sldId id="307" r:id="rId7"/>
    <p:sldId id="309" r:id="rId8"/>
    <p:sldId id="315" r:id="rId9"/>
    <p:sldId id="313" r:id="rId10"/>
    <p:sldId id="316" r:id="rId11"/>
    <p:sldId id="317" r:id="rId12"/>
    <p:sldId id="318" r:id="rId13"/>
    <p:sldId id="308" r:id="rId14"/>
    <p:sldId id="319" r:id="rId15"/>
    <p:sldId id="320" r:id="rId16"/>
    <p:sldId id="321" r:id="rId17"/>
    <p:sldId id="298"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14" autoAdjust="0"/>
  </p:normalViewPr>
  <p:slideViewPr>
    <p:cSldViewPr>
      <p:cViewPr varScale="1">
        <p:scale>
          <a:sx n="110" d="100"/>
          <a:sy n="110" d="100"/>
        </p:scale>
        <p:origin x="1068" y="114"/>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sorterViewPr>
    <p:cViewPr>
      <p:scale>
        <a:sx n="163" d="100"/>
        <a:sy n="163" d="100"/>
      </p:scale>
      <p:origin x="0" y="3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5D4E4E5-9D89-429E-ACD2-3AC0344DBB94}" type="datetimeFigureOut">
              <a:rPr lang="en-US" smtClean="0"/>
              <a:t>8/22/2018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a:t>Oklahoma City Public Schools</a:t>
            </a: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40ED017-7C1D-426C-BFB3-6032F8C9E33E}" type="slidenum">
              <a:rPr lang="en-US" smtClean="0"/>
              <a:t>‹#›</a:t>
            </a:fld>
            <a:endParaRPr lang="en-US"/>
          </a:p>
        </p:txBody>
      </p:sp>
    </p:spTree>
    <p:extLst>
      <p:ext uri="{BB962C8B-B14F-4D97-AF65-F5344CB8AC3E}">
        <p14:creationId xmlns:p14="http://schemas.microsoft.com/office/powerpoint/2010/main" val="235356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2E99847-08DE-49E5-9CFC-318BDBFEF267}" type="datetimeFigureOut">
              <a:rPr lang="en-US" smtClean="0"/>
              <a:t>8/22/2018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a:t>Oklahoma City Public Schools</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445A68F-8C84-4440-B74E-B660FAB7416F}" type="slidenum">
              <a:rPr lang="en-US" smtClean="0"/>
              <a:t>‹#›</a:t>
            </a:fld>
            <a:endParaRPr lang="en-US"/>
          </a:p>
        </p:txBody>
      </p:sp>
    </p:spTree>
    <p:extLst>
      <p:ext uri="{BB962C8B-B14F-4D97-AF65-F5344CB8AC3E}">
        <p14:creationId xmlns:p14="http://schemas.microsoft.com/office/powerpoint/2010/main" val="26000504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a:t>
            </a:fld>
            <a:endParaRPr lang="en-US"/>
          </a:p>
        </p:txBody>
      </p:sp>
    </p:spTree>
    <p:extLst>
      <p:ext uri="{BB962C8B-B14F-4D97-AF65-F5344CB8AC3E}">
        <p14:creationId xmlns:p14="http://schemas.microsoft.com/office/powerpoint/2010/main" val="392341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10</a:t>
            </a:fld>
            <a:endParaRPr lang="en-US"/>
          </a:p>
        </p:txBody>
      </p:sp>
    </p:spTree>
    <p:extLst>
      <p:ext uri="{BB962C8B-B14F-4D97-AF65-F5344CB8AC3E}">
        <p14:creationId xmlns:p14="http://schemas.microsoft.com/office/powerpoint/2010/main" val="297255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11</a:t>
            </a:fld>
            <a:endParaRPr lang="en-US"/>
          </a:p>
        </p:txBody>
      </p:sp>
    </p:spTree>
    <p:extLst>
      <p:ext uri="{BB962C8B-B14F-4D97-AF65-F5344CB8AC3E}">
        <p14:creationId xmlns:p14="http://schemas.microsoft.com/office/powerpoint/2010/main" val="1545580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12</a:t>
            </a:fld>
            <a:endParaRPr lang="en-US"/>
          </a:p>
        </p:txBody>
      </p:sp>
    </p:spTree>
    <p:extLst>
      <p:ext uri="{BB962C8B-B14F-4D97-AF65-F5344CB8AC3E}">
        <p14:creationId xmlns:p14="http://schemas.microsoft.com/office/powerpoint/2010/main" val="246311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13</a:t>
            </a:fld>
            <a:endParaRPr lang="en-US"/>
          </a:p>
        </p:txBody>
      </p:sp>
    </p:spTree>
    <p:extLst>
      <p:ext uri="{BB962C8B-B14F-4D97-AF65-F5344CB8AC3E}">
        <p14:creationId xmlns:p14="http://schemas.microsoft.com/office/powerpoint/2010/main" val="191638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14</a:t>
            </a:fld>
            <a:endParaRPr lang="en-US"/>
          </a:p>
        </p:txBody>
      </p:sp>
    </p:spTree>
    <p:extLst>
      <p:ext uri="{BB962C8B-B14F-4D97-AF65-F5344CB8AC3E}">
        <p14:creationId xmlns:p14="http://schemas.microsoft.com/office/powerpoint/2010/main" val="329935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15</a:t>
            </a:fld>
            <a:endParaRPr lang="en-US"/>
          </a:p>
        </p:txBody>
      </p:sp>
    </p:spTree>
    <p:extLst>
      <p:ext uri="{BB962C8B-B14F-4D97-AF65-F5344CB8AC3E}">
        <p14:creationId xmlns:p14="http://schemas.microsoft.com/office/powerpoint/2010/main" val="117838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16</a:t>
            </a:fld>
            <a:endParaRPr lang="en-US"/>
          </a:p>
        </p:txBody>
      </p:sp>
    </p:spTree>
    <p:extLst>
      <p:ext uri="{BB962C8B-B14F-4D97-AF65-F5344CB8AC3E}">
        <p14:creationId xmlns:p14="http://schemas.microsoft.com/office/powerpoint/2010/main" val="338593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2</a:t>
            </a:fld>
            <a:endParaRPr lang="en-US"/>
          </a:p>
        </p:txBody>
      </p:sp>
    </p:spTree>
    <p:extLst>
      <p:ext uri="{BB962C8B-B14F-4D97-AF65-F5344CB8AC3E}">
        <p14:creationId xmlns:p14="http://schemas.microsoft.com/office/powerpoint/2010/main" val="311064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3</a:t>
            </a:fld>
            <a:endParaRPr lang="en-US"/>
          </a:p>
        </p:txBody>
      </p:sp>
    </p:spTree>
    <p:extLst>
      <p:ext uri="{BB962C8B-B14F-4D97-AF65-F5344CB8AC3E}">
        <p14:creationId xmlns:p14="http://schemas.microsoft.com/office/powerpoint/2010/main" val="87311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4</a:t>
            </a:fld>
            <a:endParaRPr lang="en-US"/>
          </a:p>
        </p:txBody>
      </p:sp>
    </p:spTree>
    <p:extLst>
      <p:ext uri="{BB962C8B-B14F-4D97-AF65-F5344CB8AC3E}">
        <p14:creationId xmlns:p14="http://schemas.microsoft.com/office/powerpoint/2010/main" val="357093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5</a:t>
            </a:fld>
            <a:endParaRPr lang="en-US"/>
          </a:p>
        </p:txBody>
      </p:sp>
    </p:spTree>
    <p:extLst>
      <p:ext uri="{BB962C8B-B14F-4D97-AF65-F5344CB8AC3E}">
        <p14:creationId xmlns:p14="http://schemas.microsoft.com/office/powerpoint/2010/main" val="272996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6</a:t>
            </a:fld>
            <a:endParaRPr lang="en-US"/>
          </a:p>
        </p:txBody>
      </p:sp>
    </p:spTree>
    <p:extLst>
      <p:ext uri="{BB962C8B-B14F-4D97-AF65-F5344CB8AC3E}">
        <p14:creationId xmlns:p14="http://schemas.microsoft.com/office/powerpoint/2010/main" val="302306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7</a:t>
            </a:fld>
            <a:endParaRPr lang="en-US"/>
          </a:p>
        </p:txBody>
      </p:sp>
    </p:spTree>
    <p:extLst>
      <p:ext uri="{BB962C8B-B14F-4D97-AF65-F5344CB8AC3E}">
        <p14:creationId xmlns:p14="http://schemas.microsoft.com/office/powerpoint/2010/main" val="382410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8</a:t>
            </a:fld>
            <a:endParaRPr lang="en-US"/>
          </a:p>
        </p:txBody>
      </p:sp>
    </p:spTree>
    <p:extLst>
      <p:ext uri="{BB962C8B-B14F-4D97-AF65-F5344CB8AC3E}">
        <p14:creationId xmlns:p14="http://schemas.microsoft.com/office/powerpoint/2010/main" val="211045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45A68F-8C84-4440-B74E-B660FAB7416F}" type="slidenum">
              <a:rPr lang="en-US" smtClean="0"/>
              <a:t>9</a:t>
            </a:fld>
            <a:endParaRPr lang="en-US"/>
          </a:p>
        </p:txBody>
      </p:sp>
    </p:spTree>
    <p:extLst>
      <p:ext uri="{BB962C8B-B14F-4D97-AF65-F5344CB8AC3E}">
        <p14:creationId xmlns:p14="http://schemas.microsoft.com/office/powerpoint/2010/main" val="229259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49E9D6-02F6-429E-AC33-C2B724CF4A52}" type="datetime1">
              <a:rPr lang="en-US" smtClean="0"/>
              <a:t>8/22/2018</a:t>
            </a:fld>
            <a:endParaRPr lang="en-US"/>
          </a:p>
        </p:txBody>
      </p:sp>
      <p:sp>
        <p:nvSpPr>
          <p:cNvPr id="5" name="Footer Placeholder 4"/>
          <p:cNvSpPr>
            <a:spLocks noGrp="1"/>
          </p:cNvSpPr>
          <p:nvPr>
            <p:ph type="ftr" sz="quarter" idx="11"/>
          </p:nvPr>
        </p:nvSpPr>
        <p:spPr/>
        <p:txBody>
          <a:bodyPr/>
          <a:lstStyle/>
          <a:p>
            <a:r>
              <a:rPr lang="en-US"/>
              <a:t>Oklahoma City Public Schools</a:t>
            </a:r>
          </a:p>
        </p:txBody>
      </p:sp>
      <p:sp>
        <p:nvSpPr>
          <p:cNvPr id="6" name="Slide Number Placeholder 5"/>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407749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DA7A8-EE29-4BF0-8818-3208B88E64F1}" type="datetime1">
              <a:rPr lang="en-US" smtClean="0"/>
              <a:t>8/22/2018</a:t>
            </a:fld>
            <a:endParaRPr lang="en-US"/>
          </a:p>
        </p:txBody>
      </p:sp>
      <p:sp>
        <p:nvSpPr>
          <p:cNvPr id="5" name="Footer Placeholder 4"/>
          <p:cNvSpPr>
            <a:spLocks noGrp="1"/>
          </p:cNvSpPr>
          <p:nvPr>
            <p:ph type="ftr" sz="quarter" idx="11"/>
          </p:nvPr>
        </p:nvSpPr>
        <p:spPr/>
        <p:txBody>
          <a:bodyPr/>
          <a:lstStyle/>
          <a:p>
            <a:r>
              <a:rPr lang="en-US"/>
              <a:t>Oklahoma City Public Schools</a:t>
            </a:r>
          </a:p>
        </p:txBody>
      </p:sp>
      <p:sp>
        <p:nvSpPr>
          <p:cNvPr id="6" name="Slide Number Placeholder 5"/>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262090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C06CA-83BE-452E-83C1-39E7AD9E0EC2}" type="datetime1">
              <a:rPr lang="en-US" smtClean="0"/>
              <a:t>8/22/2018</a:t>
            </a:fld>
            <a:endParaRPr lang="en-US"/>
          </a:p>
        </p:txBody>
      </p:sp>
      <p:sp>
        <p:nvSpPr>
          <p:cNvPr id="5" name="Footer Placeholder 4"/>
          <p:cNvSpPr>
            <a:spLocks noGrp="1"/>
          </p:cNvSpPr>
          <p:nvPr>
            <p:ph type="ftr" sz="quarter" idx="11"/>
          </p:nvPr>
        </p:nvSpPr>
        <p:spPr/>
        <p:txBody>
          <a:bodyPr/>
          <a:lstStyle/>
          <a:p>
            <a:r>
              <a:rPr lang="en-US"/>
              <a:t>Oklahoma City Public Schools</a:t>
            </a:r>
          </a:p>
        </p:txBody>
      </p:sp>
      <p:sp>
        <p:nvSpPr>
          <p:cNvPr id="6" name="Slide Number Placeholder 5"/>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385823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C897EB-8677-442C-9EBB-1B4097461B79}"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87633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897EB-8677-442C-9EBB-1B4097461B79}"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177716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C897EB-8677-442C-9EBB-1B4097461B79}"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408179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C897EB-8677-442C-9EBB-1B4097461B79}"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289145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C897EB-8677-442C-9EBB-1B4097461B79}"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156733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C897EB-8677-442C-9EBB-1B4097461B79}"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244714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897EB-8677-442C-9EBB-1B4097461B79}"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1090423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C897EB-8677-442C-9EBB-1B4097461B79}"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139644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6C1D3-0AC2-478A-84C1-7E83B6466D15}" type="datetime1">
              <a:rPr lang="en-US" smtClean="0"/>
              <a:t>8/22/2018</a:t>
            </a:fld>
            <a:endParaRPr lang="en-US"/>
          </a:p>
        </p:txBody>
      </p:sp>
      <p:sp>
        <p:nvSpPr>
          <p:cNvPr id="5" name="Footer Placeholder 4"/>
          <p:cNvSpPr>
            <a:spLocks noGrp="1"/>
          </p:cNvSpPr>
          <p:nvPr>
            <p:ph type="ftr" sz="quarter" idx="11"/>
          </p:nvPr>
        </p:nvSpPr>
        <p:spPr/>
        <p:txBody>
          <a:bodyPr/>
          <a:lstStyle/>
          <a:p>
            <a:r>
              <a:rPr lang="en-US"/>
              <a:t>Oklahoma City Public Schools</a:t>
            </a:r>
          </a:p>
        </p:txBody>
      </p:sp>
      <p:sp>
        <p:nvSpPr>
          <p:cNvPr id="6" name="Slide Number Placeholder 5"/>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698865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C897EB-8677-442C-9EBB-1B4097461B79}"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282856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897EB-8677-442C-9EBB-1B4097461B79}"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2680235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897EB-8677-442C-9EBB-1B4097461B79}"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B26EF-9B84-4379-A66D-A02A29E02F04}" type="slidenum">
              <a:rPr lang="en-US" smtClean="0"/>
              <a:t>‹#›</a:t>
            </a:fld>
            <a:endParaRPr lang="en-US"/>
          </a:p>
        </p:txBody>
      </p:sp>
    </p:spTree>
    <p:extLst>
      <p:ext uri="{BB962C8B-B14F-4D97-AF65-F5344CB8AC3E}">
        <p14:creationId xmlns:p14="http://schemas.microsoft.com/office/powerpoint/2010/main" val="3997702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middle">
    <p:spTree>
      <p:nvGrpSpPr>
        <p:cNvPr id="1" name=""/>
        <p:cNvGrpSpPr/>
        <p:nvPr/>
      </p:nvGrpSpPr>
      <p:grpSpPr>
        <a:xfrm>
          <a:off x="0" y="0"/>
          <a:ext cx="0" cy="0"/>
          <a:chOff x="0" y="0"/>
          <a:chExt cx="0" cy="0"/>
        </a:xfrm>
      </p:grpSpPr>
      <p:sp>
        <p:nvSpPr>
          <p:cNvPr id="5" name="Freeform 4"/>
          <p:cNvSpPr>
            <a:spLocks/>
          </p:cNvSpPr>
          <p:nvPr userDrawn="1"/>
        </p:nvSpPr>
        <p:spPr bwMode="auto">
          <a:xfrm>
            <a:off x="3278444" y="-7132"/>
            <a:ext cx="5865557" cy="6865132"/>
          </a:xfrm>
          <a:custGeom>
            <a:avLst/>
            <a:gdLst>
              <a:gd name="connsiteX0" fmla="*/ 15641484 w 15641484"/>
              <a:gd name="connsiteY0" fmla="*/ 0 h 13730264"/>
              <a:gd name="connsiteX1" fmla="*/ 15641484 w 15641484"/>
              <a:gd name="connsiteY1" fmla="*/ 13730264 h 13730264"/>
              <a:gd name="connsiteX2" fmla="*/ 0 w 15641484"/>
              <a:gd name="connsiteY2" fmla="*/ 13730264 h 13730264"/>
              <a:gd name="connsiteX3" fmla="*/ 6713211 w 15641484"/>
              <a:gd name="connsiteY3" fmla="*/ 14671 h 13730264"/>
            </a:gdLst>
            <a:ahLst/>
            <a:cxnLst>
              <a:cxn ang="0">
                <a:pos x="connsiteX0" y="connsiteY0"/>
              </a:cxn>
              <a:cxn ang="0">
                <a:pos x="connsiteX1" y="connsiteY1"/>
              </a:cxn>
              <a:cxn ang="0">
                <a:pos x="connsiteX2" y="connsiteY2"/>
              </a:cxn>
              <a:cxn ang="0">
                <a:pos x="connsiteX3" y="connsiteY3"/>
              </a:cxn>
            </a:cxnLst>
            <a:rect l="l" t="t" r="r" b="b"/>
            <a:pathLst>
              <a:path w="15641484" h="13730264">
                <a:moveTo>
                  <a:pt x="15641484" y="0"/>
                </a:moveTo>
                <a:lnTo>
                  <a:pt x="15641484" y="13730264"/>
                </a:lnTo>
                <a:lnTo>
                  <a:pt x="0" y="13730264"/>
                </a:lnTo>
                <a:lnTo>
                  <a:pt x="6713211" y="14671"/>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14288" tIns="14288" rIns="14288" bIns="14288" numCol="1" spcCol="0" rtlCol="0" fromWordArt="0" anchor="ctr" anchorCtr="0" forceAA="0" compatLnSpc="1">
            <a:prstTxWarp prst="textNoShape">
              <a:avLst/>
            </a:prstTxWarp>
            <a:noAutofit/>
          </a:bodyPr>
          <a:lstStyle/>
          <a:p>
            <a:pPr marL="96441" marR="0" lvl="0" indent="0" eaLnBrk="1" latinLnBrk="0">
              <a:lnSpc>
                <a:spcPct val="100000"/>
              </a:lnSpc>
              <a:buClrTx/>
              <a:buSzTx/>
              <a:buFontTx/>
              <a:buNone/>
              <a:tabLst/>
            </a:pPr>
            <a:endParaRPr kumimoji="0" lang="en-US" sz="506" b="0" i="0" u="none" strike="noStrike" cap="none" normalizeH="0" baseline="0" dirty="0">
              <a:ln>
                <a:noFill/>
              </a:ln>
              <a:effectLst/>
              <a:latin typeface="+mj-lt"/>
              <a:cs typeface="Arial" panose="020B0604020202020204" pitchFamily="34" charset="0"/>
            </a:endParaRPr>
          </a:p>
        </p:txBody>
      </p:sp>
      <p:sp>
        <p:nvSpPr>
          <p:cNvPr id="8" name="Tytuł 7"/>
          <p:cNvSpPr>
            <a:spLocks noGrp="1"/>
          </p:cNvSpPr>
          <p:nvPr>
            <p:ph type="title" hasCustomPrompt="1"/>
          </p:nvPr>
        </p:nvSpPr>
        <p:spPr>
          <a:xfrm>
            <a:off x="2304218" y="3936714"/>
            <a:ext cx="4534653" cy="549381"/>
          </a:xfrm>
          <a:prstGeom prst="rect">
            <a:avLst/>
          </a:prstGeom>
        </p:spPr>
        <p:txBody>
          <a:bodyPr wrap="square">
            <a:spAutoFit/>
          </a:bodyPr>
          <a:lstStyle>
            <a:lvl1pPr algn="ctr">
              <a:defRPr baseline="0">
                <a:solidFill>
                  <a:schemeClr val="tx1"/>
                </a:solidFill>
              </a:defRPr>
            </a:lvl1pPr>
          </a:lstStyle>
          <a:p>
            <a:r>
              <a:rPr lang="pl-PL" dirty="0"/>
              <a:t>Timelines &amp; Planning</a:t>
            </a:r>
            <a:endParaRPr lang="en-US" dirty="0"/>
          </a:p>
        </p:txBody>
      </p:sp>
      <p:sp>
        <p:nvSpPr>
          <p:cNvPr id="12" name="Text Placeholder 11"/>
          <p:cNvSpPr>
            <a:spLocks noGrp="1"/>
          </p:cNvSpPr>
          <p:nvPr>
            <p:ph type="body" sz="quarter" idx="10" hasCustomPrompt="1"/>
          </p:nvPr>
        </p:nvSpPr>
        <p:spPr>
          <a:xfrm>
            <a:off x="3549378" y="4660974"/>
            <a:ext cx="1814513" cy="438150"/>
          </a:xfrm>
          <a:prstGeom prst="rect">
            <a:avLst/>
          </a:prstGeom>
        </p:spPr>
        <p:txBody>
          <a:bodyPr/>
          <a:lstStyle>
            <a:lvl1pPr marL="0" marR="0" indent="0" algn="ctr" defTabSz="128588" rtl="0" eaLnBrk="1" fontAlgn="base" latinLnBrk="0" hangingPunct="0">
              <a:lnSpc>
                <a:spcPct val="100000"/>
              </a:lnSpc>
              <a:spcBef>
                <a:spcPct val="0"/>
              </a:spcBef>
              <a:spcAft>
                <a:spcPct val="0"/>
              </a:spcAft>
              <a:buClrTx/>
              <a:buSzTx/>
              <a:buFontTx/>
              <a:buNone/>
              <a:tabLst/>
              <a:defRPr sz="1238">
                <a:solidFill>
                  <a:schemeClr val="tx1"/>
                </a:solidFill>
                <a:latin typeface="Lato Regular" panose="020F0502020204030203" pitchFamily="34" charset="0"/>
              </a:defRPr>
            </a:lvl1pPr>
          </a:lstStyle>
          <a:p>
            <a:pPr marL="0" marR="0" lvl="0" indent="0" algn="l" defTabSz="128588" rtl="0" eaLnBrk="1" fontAlgn="base" latinLnBrk="0" hangingPunct="0">
              <a:lnSpc>
                <a:spcPct val="100000"/>
              </a:lnSpc>
              <a:spcBef>
                <a:spcPct val="0"/>
              </a:spcBef>
              <a:spcAft>
                <a:spcPct val="0"/>
              </a:spcAft>
              <a:buClrTx/>
              <a:buSzTx/>
              <a:buFontTx/>
              <a:buNone/>
              <a:tabLst/>
              <a:defRPr/>
            </a:pPr>
            <a:r>
              <a:rPr lang="pl-PL" sz="1238" b="0" dirty="0">
                <a:latin typeface="Lato Regular" panose="020F0502020204030203" pitchFamily="34" charset="0"/>
              </a:rPr>
              <a:t>Pitch Deck Edition</a:t>
            </a:r>
            <a:endParaRPr lang="en-US" sz="1238" b="0" dirty="0">
              <a:latin typeface="Lato Regular" panose="020F0502020204030203" pitchFamily="34" charset="0"/>
            </a:endParaRPr>
          </a:p>
        </p:txBody>
      </p:sp>
    </p:spTree>
    <p:extLst>
      <p:ext uri="{BB962C8B-B14F-4D97-AF65-F5344CB8AC3E}">
        <p14:creationId xmlns:p14="http://schemas.microsoft.com/office/powerpoint/2010/main" val="237520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4E1EE-7D0C-4FC7-9C3D-36D82A899BBE}" type="datetime1">
              <a:rPr lang="en-US" smtClean="0"/>
              <a:t>8/22/2018</a:t>
            </a:fld>
            <a:endParaRPr lang="en-US"/>
          </a:p>
        </p:txBody>
      </p:sp>
      <p:sp>
        <p:nvSpPr>
          <p:cNvPr id="5" name="Footer Placeholder 4"/>
          <p:cNvSpPr>
            <a:spLocks noGrp="1"/>
          </p:cNvSpPr>
          <p:nvPr>
            <p:ph type="ftr" sz="quarter" idx="11"/>
          </p:nvPr>
        </p:nvSpPr>
        <p:spPr/>
        <p:txBody>
          <a:bodyPr/>
          <a:lstStyle/>
          <a:p>
            <a:r>
              <a:rPr lang="en-US"/>
              <a:t>Oklahoma City Public Schools</a:t>
            </a:r>
          </a:p>
        </p:txBody>
      </p:sp>
      <p:sp>
        <p:nvSpPr>
          <p:cNvPr id="6" name="Slide Number Placeholder 5"/>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281785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7B0997-EEEA-4FC0-B84A-C7F3FC400A37}" type="datetime1">
              <a:rPr lang="en-US" smtClean="0"/>
              <a:t>8/22/2018</a:t>
            </a:fld>
            <a:endParaRPr lang="en-US"/>
          </a:p>
        </p:txBody>
      </p:sp>
      <p:sp>
        <p:nvSpPr>
          <p:cNvPr id="6" name="Footer Placeholder 5"/>
          <p:cNvSpPr>
            <a:spLocks noGrp="1"/>
          </p:cNvSpPr>
          <p:nvPr>
            <p:ph type="ftr" sz="quarter" idx="11"/>
          </p:nvPr>
        </p:nvSpPr>
        <p:spPr/>
        <p:txBody>
          <a:bodyPr/>
          <a:lstStyle/>
          <a:p>
            <a:r>
              <a:rPr lang="en-US"/>
              <a:t>Oklahoma City Public Schools</a:t>
            </a:r>
          </a:p>
        </p:txBody>
      </p:sp>
      <p:sp>
        <p:nvSpPr>
          <p:cNvPr id="7" name="Slide Number Placeholder 6"/>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135829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18BC7-11C4-4A3F-B8E9-73E2655571BE}" type="datetime1">
              <a:rPr lang="en-US" smtClean="0"/>
              <a:t>8/22/2018</a:t>
            </a:fld>
            <a:endParaRPr lang="en-US"/>
          </a:p>
        </p:txBody>
      </p:sp>
      <p:sp>
        <p:nvSpPr>
          <p:cNvPr id="8" name="Footer Placeholder 7"/>
          <p:cNvSpPr>
            <a:spLocks noGrp="1"/>
          </p:cNvSpPr>
          <p:nvPr>
            <p:ph type="ftr" sz="quarter" idx="11"/>
          </p:nvPr>
        </p:nvSpPr>
        <p:spPr/>
        <p:txBody>
          <a:bodyPr/>
          <a:lstStyle/>
          <a:p>
            <a:r>
              <a:rPr lang="en-US"/>
              <a:t>Oklahoma City Public Schools</a:t>
            </a:r>
          </a:p>
        </p:txBody>
      </p:sp>
      <p:sp>
        <p:nvSpPr>
          <p:cNvPr id="9" name="Slide Number Placeholder 8"/>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253657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E5C9A-D41A-4025-8ACD-D14A4A99A912}" type="datetime1">
              <a:rPr lang="en-US" smtClean="0"/>
              <a:t>8/22/2018</a:t>
            </a:fld>
            <a:endParaRPr lang="en-US"/>
          </a:p>
        </p:txBody>
      </p:sp>
      <p:sp>
        <p:nvSpPr>
          <p:cNvPr id="4" name="Footer Placeholder 3"/>
          <p:cNvSpPr>
            <a:spLocks noGrp="1"/>
          </p:cNvSpPr>
          <p:nvPr>
            <p:ph type="ftr" sz="quarter" idx="11"/>
          </p:nvPr>
        </p:nvSpPr>
        <p:spPr/>
        <p:txBody>
          <a:bodyPr/>
          <a:lstStyle/>
          <a:p>
            <a:r>
              <a:rPr lang="en-US"/>
              <a:t>Oklahoma City Public Schools</a:t>
            </a:r>
          </a:p>
        </p:txBody>
      </p:sp>
      <p:sp>
        <p:nvSpPr>
          <p:cNvPr id="5" name="Slide Number Placeholder 4"/>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89615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4066A-E179-43D2-A586-02AE85879DFE}" type="datetime1">
              <a:rPr lang="en-US" smtClean="0"/>
              <a:t>8/22/2018</a:t>
            </a:fld>
            <a:endParaRPr lang="en-US"/>
          </a:p>
        </p:txBody>
      </p:sp>
      <p:sp>
        <p:nvSpPr>
          <p:cNvPr id="3" name="Footer Placeholder 2"/>
          <p:cNvSpPr>
            <a:spLocks noGrp="1"/>
          </p:cNvSpPr>
          <p:nvPr>
            <p:ph type="ftr" sz="quarter" idx="11"/>
          </p:nvPr>
        </p:nvSpPr>
        <p:spPr/>
        <p:txBody>
          <a:bodyPr/>
          <a:lstStyle/>
          <a:p>
            <a:r>
              <a:rPr lang="en-US"/>
              <a:t>Oklahoma City Public Schools</a:t>
            </a:r>
          </a:p>
        </p:txBody>
      </p:sp>
      <p:sp>
        <p:nvSpPr>
          <p:cNvPr id="4" name="Slide Number Placeholder 3"/>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37160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4B21C-B8DA-4113-8751-F7614561C52D}" type="datetime1">
              <a:rPr lang="en-US" smtClean="0"/>
              <a:t>8/22/2018</a:t>
            </a:fld>
            <a:endParaRPr lang="en-US"/>
          </a:p>
        </p:txBody>
      </p:sp>
      <p:sp>
        <p:nvSpPr>
          <p:cNvPr id="6" name="Footer Placeholder 5"/>
          <p:cNvSpPr>
            <a:spLocks noGrp="1"/>
          </p:cNvSpPr>
          <p:nvPr>
            <p:ph type="ftr" sz="quarter" idx="11"/>
          </p:nvPr>
        </p:nvSpPr>
        <p:spPr/>
        <p:txBody>
          <a:bodyPr/>
          <a:lstStyle/>
          <a:p>
            <a:r>
              <a:rPr lang="en-US"/>
              <a:t>Oklahoma City Public Schools</a:t>
            </a:r>
          </a:p>
        </p:txBody>
      </p:sp>
      <p:sp>
        <p:nvSpPr>
          <p:cNvPr id="7" name="Slide Number Placeholder 6"/>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148754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21F8A-1302-4BE9-9561-BC253D1D5E13}" type="datetime1">
              <a:rPr lang="en-US" smtClean="0"/>
              <a:t>8/22/2018</a:t>
            </a:fld>
            <a:endParaRPr lang="en-US"/>
          </a:p>
        </p:txBody>
      </p:sp>
      <p:sp>
        <p:nvSpPr>
          <p:cNvPr id="6" name="Footer Placeholder 5"/>
          <p:cNvSpPr>
            <a:spLocks noGrp="1"/>
          </p:cNvSpPr>
          <p:nvPr>
            <p:ph type="ftr" sz="quarter" idx="11"/>
          </p:nvPr>
        </p:nvSpPr>
        <p:spPr/>
        <p:txBody>
          <a:bodyPr/>
          <a:lstStyle/>
          <a:p>
            <a:r>
              <a:rPr lang="en-US"/>
              <a:t>Oklahoma City Public Schools</a:t>
            </a:r>
          </a:p>
        </p:txBody>
      </p:sp>
      <p:sp>
        <p:nvSpPr>
          <p:cNvPr id="7" name="Slide Number Placeholder 6"/>
          <p:cNvSpPr>
            <a:spLocks noGrp="1"/>
          </p:cNvSpPr>
          <p:nvPr>
            <p:ph type="sldNum" sz="quarter" idx="12"/>
          </p:nvPr>
        </p:nvSpPr>
        <p:spPr/>
        <p:txBody>
          <a:bodyPr/>
          <a:lstStyle/>
          <a:p>
            <a:fld id="{1AF497E1-A4D7-446D-92C7-F56414C52CBB}" type="slidenum">
              <a:rPr lang="en-US" smtClean="0"/>
              <a:t>‹#›</a:t>
            </a:fld>
            <a:endParaRPr lang="en-US"/>
          </a:p>
        </p:txBody>
      </p:sp>
    </p:spTree>
    <p:extLst>
      <p:ext uri="{BB962C8B-B14F-4D97-AF65-F5344CB8AC3E}">
        <p14:creationId xmlns:p14="http://schemas.microsoft.com/office/powerpoint/2010/main" val="2751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C3035-CFA2-436C-A55D-2165EAEA93DB}" type="datetime1">
              <a:rPr lang="en-US" smtClean="0"/>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Oklahoma City Public Schools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497E1-A4D7-446D-92C7-F56414C52CBB}" type="slidenum">
              <a:rPr lang="en-US" smtClean="0"/>
              <a:t>‹#›</a:t>
            </a:fld>
            <a:endParaRPr lang="en-US"/>
          </a:p>
        </p:txBody>
      </p:sp>
    </p:spTree>
    <p:extLst>
      <p:ext uri="{BB962C8B-B14F-4D97-AF65-F5344CB8AC3E}">
        <p14:creationId xmlns:p14="http://schemas.microsoft.com/office/powerpoint/2010/main" val="342407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897EB-8677-442C-9EBB-1B4097461B79}" type="datetimeFigureOut">
              <a:rPr lang="en-US" smtClean="0"/>
              <a:t>8/22/2018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B26EF-9B84-4379-A66D-A02A29E02F04}" type="slidenum">
              <a:rPr lang="en-US" smtClean="0"/>
              <a:t>‹#›</a:t>
            </a:fld>
            <a:endParaRPr lang="en-US"/>
          </a:p>
        </p:txBody>
      </p:sp>
    </p:spTree>
    <p:extLst>
      <p:ext uri="{BB962C8B-B14F-4D97-AF65-F5344CB8AC3E}">
        <p14:creationId xmlns:p14="http://schemas.microsoft.com/office/powerpoint/2010/main" val="3867318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19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676400" y="228600"/>
            <a:ext cx="6553200" cy="646331"/>
          </a:xfrm>
          <a:prstGeom prst="rect">
            <a:avLst/>
          </a:prstGeom>
          <a:noFill/>
        </p:spPr>
        <p:txBody>
          <a:bodyPr wrap="square" rtlCol="0">
            <a:spAutoFit/>
          </a:bodyPr>
          <a:lstStyle/>
          <a:p>
            <a:r>
              <a:rPr lang="en-US" sz="3600" dirty="0">
                <a:latin typeface="Volkswagen" pitchFamily="2" charset="0"/>
              </a:rPr>
              <a:t>ISSUE # 3 - Transportation</a:t>
            </a:r>
          </a:p>
        </p:txBody>
      </p:sp>
      <p:sp>
        <p:nvSpPr>
          <p:cNvPr id="4" name="TextBox 3">
            <a:extLst>
              <a:ext uri="{FF2B5EF4-FFF2-40B4-BE49-F238E27FC236}">
                <a16:creationId xmlns:a16="http://schemas.microsoft.com/office/drawing/2014/main" id="{2CE8B9C9-A5C2-44D2-87A9-6A4FEF7D06C9}"/>
              </a:ext>
            </a:extLst>
          </p:cNvPr>
          <p:cNvSpPr txBox="1"/>
          <p:nvPr/>
        </p:nvSpPr>
        <p:spPr>
          <a:xfrm>
            <a:off x="1752600" y="1066800"/>
            <a:ext cx="6477000" cy="4939814"/>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Volkswagen" pitchFamily="2" charset="0"/>
              </a:rPr>
              <a:t>Generally, charter schools are not required to provide transportation</a:t>
            </a:r>
          </a:p>
          <a:p>
            <a:pPr marL="742950" lvl="1" indent="-285750">
              <a:buFont typeface="Arial" panose="020B0604020202020204" pitchFamily="34" charset="0"/>
              <a:buChar char="•"/>
            </a:pPr>
            <a:r>
              <a:rPr lang="en-US" sz="1500" dirty="0">
                <a:latin typeface="Volkswagen" pitchFamily="2" charset="0"/>
              </a:rPr>
              <a:t>Special Education &amp; homeless students</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Majority of charter schools do not provide transportation.</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requested transportation be included so SCS did propose a transportation plan beyond what is required by law. </a:t>
            </a:r>
          </a:p>
          <a:p>
            <a:pPr marL="742950" lvl="1" indent="-285750">
              <a:buFont typeface="Arial" panose="020B0604020202020204" pitchFamily="34" charset="0"/>
              <a:buChar char="•"/>
            </a:pPr>
            <a:r>
              <a:rPr lang="en-US" sz="1500" dirty="0">
                <a:latin typeface="Volkswagen" pitchFamily="2" charset="0"/>
              </a:rPr>
              <a:t>OKCPS now seeks to use it as a grounds for denial</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admits that SCS provided a transportation plan, as required by law.</a:t>
            </a:r>
          </a:p>
          <a:p>
            <a:pPr marL="742950" lvl="1" indent="-285750">
              <a:buFont typeface="Arial" panose="020B0604020202020204" pitchFamily="34" charset="0"/>
              <a:buChar char="•"/>
            </a:pPr>
            <a:r>
              <a:rPr lang="en-US" sz="1500" dirty="0">
                <a:latin typeface="Volkswagen" pitchFamily="2" charset="0"/>
              </a:rPr>
              <a:t>OKCPS actually applauds SCS for providing transportation</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disputes whether financial plan will support the non-required transportation.</a:t>
            </a:r>
          </a:p>
          <a:p>
            <a:pPr marL="742950" lvl="1" indent="-285750">
              <a:buFont typeface="Arial" panose="020B0604020202020204" pitchFamily="34" charset="0"/>
              <a:buChar char="•"/>
            </a:pPr>
            <a:r>
              <a:rPr lang="en-US" sz="1500" dirty="0">
                <a:latin typeface="Volkswagen" pitchFamily="2" charset="0"/>
              </a:rPr>
              <a:t>SCS developed budget using market estimates</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only raised as a concern after Amended Application submitted.</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Non-mandatory transportation is not grounds for denial</a:t>
            </a:r>
          </a:p>
          <a:p>
            <a:pPr marL="285750" indent="-285750">
              <a:buFont typeface="Arial" panose="020B0604020202020204" pitchFamily="34" charset="0"/>
              <a:buChar char="•"/>
            </a:pPr>
            <a:endParaRPr lang="en-US" sz="1500" dirty="0">
              <a:latin typeface="Volkswagen" pitchFamily="2" charset="0"/>
            </a:endParaRPr>
          </a:p>
          <a:p>
            <a:endParaRPr lang="en-US" sz="1500" dirty="0">
              <a:latin typeface="Volkswagen" pitchFamily="2" charset="0"/>
            </a:endParaRPr>
          </a:p>
        </p:txBody>
      </p:sp>
    </p:spTree>
    <p:extLst>
      <p:ext uri="{BB962C8B-B14F-4D97-AF65-F5344CB8AC3E}">
        <p14:creationId xmlns:p14="http://schemas.microsoft.com/office/powerpoint/2010/main" val="355771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676400" y="304800"/>
            <a:ext cx="6553200" cy="646331"/>
          </a:xfrm>
          <a:prstGeom prst="rect">
            <a:avLst/>
          </a:prstGeom>
          <a:noFill/>
        </p:spPr>
        <p:txBody>
          <a:bodyPr wrap="square" rtlCol="0">
            <a:spAutoFit/>
          </a:bodyPr>
          <a:lstStyle/>
          <a:p>
            <a:r>
              <a:rPr lang="en-US" sz="3600" dirty="0">
                <a:latin typeface="Volkswagen" pitchFamily="2" charset="0"/>
              </a:rPr>
              <a:t>ISSUE # 4 - Financial</a:t>
            </a:r>
          </a:p>
        </p:txBody>
      </p:sp>
      <p:sp>
        <p:nvSpPr>
          <p:cNvPr id="4" name="TextBox 3">
            <a:extLst>
              <a:ext uri="{FF2B5EF4-FFF2-40B4-BE49-F238E27FC236}">
                <a16:creationId xmlns:a16="http://schemas.microsoft.com/office/drawing/2014/main" id="{2CE8B9C9-A5C2-44D2-87A9-6A4FEF7D06C9}"/>
              </a:ext>
            </a:extLst>
          </p:cNvPr>
          <p:cNvSpPr txBox="1"/>
          <p:nvPr/>
        </p:nvSpPr>
        <p:spPr>
          <a:xfrm>
            <a:off x="1676400" y="990600"/>
            <a:ext cx="6553200" cy="5401479"/>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Volkswagen" pitchFamily="2" charset="0"/>
              </a:rPr>
              <a:t>OKCPS admits SCS provided a financial plan as required by law.</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denies Revised Application with comment that the 5-year Budget, “cannot be relied on as a sustainable plan as Sovereign Charter Schools has not been able to generate sufficient confidence for the reviewer as to their financial acumen and understanding of school finance common knowledge.”</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Denial of application because reviewer does not think SCS has the “financial acumen” or “school finance common knowledge” are not valid grounds.</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SCS relied upon experts to assist with budgeting, including Andy Evans with OPSRC and others with decades of experience in school finance. </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Disagreements about diesel fuel costs and other such estimates are not grounds for denial</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Areas of concern were not raised by OKCPS prior to submission of Revised Application.</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SCS meets the legal requirements by submitting a financial plan that addresses all required areas.</a:t>
            </a:r>
          </a:p>
          <a:p>
            <a:pPr marL="285750" indent="-285750">
              <a:buFont typeface="Arial" panose="020B0604020202020204" pitchFamily="34" charset="0"/>
              <a:buChar char="•"/>
            </a:pPr>
            <a:endParaRPr lang="en-US" sz="1500" dirty="0">
              <a:latin typeface="Volkswagen" pitchFamily="2" charset="0"/>
            </a:endParaRPr>
          </a:p>
          <a:p>
            <a:endParaRPr lang="en-US" sz="1500" dirty="0">
              <a:latin typeface="Volkswagen" pitchFamily="2" charset="0"/>
            </a:endParaRPr>
          </a:p>
        </p:txBody>
      </p:sp>
    </p:spTree>
    <p:extLst>
      <p:ext uri="{BB962C8B-B14F-4D97-AF65-F5344CB8AC3E}">
        <p14:creationId xmlns:p14="http://schemas.microsoft.com/office/powerpoint/2010/main" val="107245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524000" y="316468"/>
            <a:ext cx="7010400" cy="646331"/>
          </a:xfrm>
          <a:prstGeom prst="rect">
            <a:avLst/>
          </a:prstGeom>
          <a:noFill/>
        </p:spPr>
        <p:txBody>
          <a:bodyPr wrap="square" rtlCol="0">
            <a:spAutoFit/>
          </a:bodyPr>
          <a:lstStyle/>
          <a:p>
            <a:r>
              <a:rPr lang="en-US" sz="3600" dirty="0">
                <a:latin typeface="Volkswagen" pitchFamily="2" charset="0"/>
              </a:rPr>
              <a:t>Community Support &amp; Engagement</a:t>
            </a:r>
          </a:p>
        </p:txBody>
      </p:sp>
      <p:sp>
        <p:nvSpPr>
          <p:cNvPr id="4" name="TextBox 3">
            <a:extLst>
              <a:ext uri="{FF2B5EF4-FFF2-40B4-BE49-F238E27FC236}">
                <a16:creationId xmlns:a16="http://schemas.microsoft.com/office/drawing/2014/main" id="{2CE8B9C9-A5C2-44D2-87A9-6A4FEF7D06C9}"/>
              </a:ext>
            </a:extLst>
          </p:cNvPr>
          <p:cNvSpPr txBox="1"/>
          <p:nvPr/>
        </p:nvSpPr>
        <p:spPr>
          <a:xfrm>
            <a:off x="1447799" y="962799"/>
            <a:ext cx="3048001" cy="2966323"/>
          </a:xfrm>
          <a:prstGeom prst="rect">
            <a:avLst/>
          </a:prstGeom>
          <a:noFill/>
        </p:spPr>
        <p:txBody>
          <a:bodyPr wrap="square" rtlCol="0">
            <a:spAutoFit/>
          </a:bodyPr>
          <a:lstStyle/>
          <a:p>
            <a:r>
              <a:rPr lang="en-US" sz="1500" u="sng" dirty="0">
                <a:latin typeface="Volkswagen" pitchFamily="2" charset="0"/>
              </a:rPr>
              <a:t>Community Led Design</a:t>
            </a:r>
          </a:p>
          <a:p>
            <a:r>
              <a:rPr lang="en-US" sz="1500" dirty="0">
                <a:latin typeface="Volkswagen" pitchFamily="2" charset="0"/>
              </a:rPr>
              <a:t>The SCS team engaged in a lengthy and robust effort to seek community input into the design of the school. </a:t>
            </a:r>
          </a:p>
          <a:p>
            <a:endParaRPr lang="en-US" sz="1500" dirty="0">
              <a:latin typeface="Volkswagen" pitchFamily="2" charset="0"/>
            </a:endParaRPr>
          </a:p>
          <a:p>
            <a:r>
              <a:rPr lang="en-US" sz="1500" dirty="0">
                <a:latin typeface="Volkswagen" pitchFamily="2" charset="0"/>
              </a:rPr>
              <a:t>Our school’s mission and vision are derived from hundreds of points of feedback from focus groups, interviews, surveys, and one-on-one conversations about the issues that are affecting our families. That mission impacts everything else</a:t>
            </a:r>
          </a:p>
        </p:txBody>
      </p:sp>
      <p:pic>
        <p:nvPicPr>
          <p:cNvPr id="5" name="Picture 4" descr="Late Summer Community Gathering">
            <a:extLst>
              <a:ext uri="{FF2B5EF4-FFF2-40B4-BE49-F238E27FC236}">
                <a16:creationId xmlns:a16="http://schemas.microsoft.com/office/drawing/2014/main" id="{F0C3829A-7FD4-46F9-BEB1-8E319A5174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9302" y="1143000"/>
            <a:ext cx="4208101" cy="2537430"/>
          </a:xfrm>
          <a:prstGeom prst="rect">
            <a:avLst/>
          </a:prstGeom>
        </p:spPr>
      </p:pic>
      <p:sp>
        <p:nvSpPr>
          <p:cNvPr id="2" name="Rectangle 1">
            <a:extLst>
              <a:ext uri="{FF2B5EF4-FFF2-40B4-BE49-F238E27FC236}">
                <a16:creationId xmlns:a16="http://schemas.microsoft.com/office/drawing/2014/main" id="{44EA3F37-2690-4B76-B2BC-4CA017C7264E}"/>
              </a:ext>
            </a:extLst>
          </p:cNvPr>
          <p:cNvSpPr/>
          <p:nvPr/>
        </p:nvSpPr>
        <p:spPr>
          <a:xfrm>
            <a:off x="1447799" y="4518630"/>
            <a:ext cx="7329604" cy="2223195"/>
          </a:xfrm>
          <a:prstGeom prst="rect">
            <a:avLst/>
          </a:prstGeom>
        </p:spPr>
        <p:txBody>
          <a:bodyPr wrap="square">
            <a:spAutoFit/>
          </a:bodyPr>
          <a:lstStyle/>
          <a:p>
            <a:r>
              <a:rPr lang="en-US" sz="1500" u="sng" dirty="0">
                <a:latin typeface="Volkswagen" pitchFamily="2" charset="0"/>
              </a:rPr>
              <a:t>Community Engagement &amp; Partnerships</a:t>
            </a:r>
          </a:p>
          <a:p>
            <a:pPr marL="285750" indent="-285750">
              <a:buFont typeface="Arial" panose="020B0604020202020204" pitchFamily="34" charset="0"/>
              <a:buChar char="•"/>
            </a:pPr>
            <a:r>
              <a:rPr lang="en-US" sz="1500" dirty="0">
                <a:latin typeface="Volkswagen" pitchFamily="2" charset="0"/>
              </a:rPr>
              <a:t>Community partners can help achieve our vision in the areas of wellness and cultural curriculum and content</a:t>
            </a:r>
          </a:p>
          <a:p>
            <a:pPr marL="285750" indent="-285750">
              <a:buFont typeface="Arial" panose="020B0604020202020204" pitchFamily="34" charset="0"/>
              <a:buChar char="•"/>
            </a:pPr>
            <a:r>
              <a:rPr lang="en-US" sz="1500" dirty="0">
                <a:latin typeface="Volkswagen" pitchFamily="2" charset="0"/>
              </a:rPr>
              <a:t>Opportunity for programs and providers not traditionally involved in our school system to play a bigger role for mutual benefit</a:t>
            </a:r>
          </a:p>
          <a:p>
            <a:pPr marL="285750" indent="-285750">
              <a:buFont typeface="Arial" panose="020B0604020202020204" pitchFamily="34" charset="0"/>
              <a:buChar char="•"/>
            </a:pPr>
            <a:r>
              <a:rPr lang="en-US" sz="1500" dirty="0">
                <a:latin typeface="Volkswagen" pitchFamily="2" charset="0"/>
              </a:rPr>
              <a:t>Parents and other stakeholders are a part of the school self-assessment process</a:t>
            </a:r>
          </a:p>
          <a:p>
            <a:pPr marL="285750" indent="-285750">
              <a:buFont typeface="Arial" panose="020B0604020202020204" pitchFamily="34" charset="0"/>
              <a:buChar char="•"/>
            </a:pPr>
            <a:r>
              <a:rPr lang="en-US" sz="1500" dirty="0">
                <a:latin typeface="Volkswagen" pitchFamily="2" charset="0"/>
              </a:rPr>
              <a:t>SCS team wants to partner with authorizer to develop mission-aligned performance framework metrics that help us measure our community impact in addition to the traditional measures found in most charter contracts</a:t>
            </a:r>
          </a:p>
        </p:txBody>
      </p:sp>
      <p:sp>
        <p:nvSpPr>
          <p:cNvPr id="7" name="TextBox 6">
            <a:extLst>
              <a:ext uri="{FF2B5EF4-FFF2-40B4-BE49-F238E27FC236}">
                <a16:creationId xmlns:a16="http://schemas.microsoft.com/office/drawing/2014/main" id="{8CA9DC26-5FB7-40D1-BD18-692F904588F4}"/>
              </a:ext>
            </a:extLst>
          </p:cNvPr>
          <p:cNvSpPr txBox="1"/>
          <p:nvPr/>
        </p:nvSpPr>
        <p:spPr>
          <a:xfrm>
            <a:off x="1447800" y="3733800"/>
            <a:ext cx="7329604" cy="784830"/>
          </a:xfrm>
          <a:prstGeom prst="rect">
            <a:avLst/>
          </a:prstGeom>
          <a:noFill/>
        </p:spPr>
        <p:txBody>
          <a:bodyPr wrap="square" rtlCol="0">
            <a:spAutoFit/>
          </a:bodyPr>
          <a:lstStyle/>
          <a:p>
            <a:r>
              <a:rPr lang="en-US" sz="1500" dirty="0">
                <a:latin typeface="Volkswagen" pitchFamily="2" charset="0"/>
              </a:rPr>
              <a:t>from academic program design to operational factors like our decision to be the only OKC charter offering a transportation option for families. Closing achievement gaps is critical work – but schools can and should aspire to have a greater community-specific impact too!</a:t>
            </a:r>
          </a:p>
        </p:txBody>
      </p:sp>
    </p:spTree>
    <p:extLst>
      <p:ext uri="{BB962C8B-B14F-4D97-AF65-F5344CB8AC3E}">
        <p14:creationId xmlns:p14="http://schemas.microsoft.com/office/powerpoint/2010/main" val="424114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524000" y="304800"/>
            <a:ext cx="7086600" cy="6063198"/>
          </a:xfrm>
          <a:prstGeom prst="rect">
            <a:avLst/>
          </a:prstGeom>
          <a:noFill/>
        </p:spPr>
        <p:txBody>
          <a:bodyPr wrap="square" rtlCol="0">
            <a:spAutoFit/>
          </a:bodyPr>
          <a:lstStyle/>
          <a:p>
            <a:r>
              <a:rPr lang="en-US" sz="2600" dirty="0">
                <a:latin typeface="Volkswagen" pitchFamily="2" charset="0"/>
              </a:rPr>
              <a:t>Community Support &amp; Engagement Summary</a:t>
            </a:r>
          </a:p>
          <a:p>
            <a:endParaRPr lang="en-US" sz="1000" dirty="0">
              <a:latin typeface="Volkswagen" pitchFamily="2" charset="0"/>
            </a:endParaRPr>
          </a:p>
          <a:p>
            <a:pPr marL="342900" indent="-342900">
              <a:buFont typeface="Arial" panose="020B0604020202020204" pitchFamily="34" charset="0"/>
              <a:buChar char="•"/>
            </a:pPr>
            <a:r>
              <a:rPr lang="en-US" dirty="0">
                <a:latin typeface="Volkswagen" pitchFamily="2" charset="0"/>
              </a:rPr>
              <a:t>Five Public Community since last fall</a:t>
            </a:r>
          </a:p>
          <a:p>
            <a:r>
              <a:rPr lang="en-US" dirty="0">
                <a:latin typeface="Volkswagen" pitchFamily="2" charset="0"/>
              </a:rPr>
              <a:t>	- Over 300 attendees at these events in total</a:t>
            </a:r>
          </a:p>
          <a:p>
            <a:endParaRPr lang="en-US" sz="1000" dirty="0">
              <a:latin typeface="Volkswagen" pitchFamily="2" charset="0"/>
            </a:endParaRPr>
          </a:p>
          <a:p>
            <a:pPr marL="342900" indent="-342900">
              <a:buFont typeface="Arial" panose="020B0604020202020204" pitchFamily="34" charset="0"/>
              <a:buChar char="•"/>
            </a:pPr>
            <a:r>
              <a:rPr lang="en-US" dirty="0">
                <a:latin typeface="Volkswagen" pitchFamily="2" charset="0"/>
              </a:rPr>
              <a:t>Over a dozen letters of support from a coalition of Native and Non-Native parents, community-based organization leaders, </a:t>
            </a:r>
            <a:r>
              <a:rPr lang="en-US" dirty="0" err="1">
                <a:latin typeface="Volkswagen" pitchFamily="2" charset="0"/>
              </a:rPr>
              <a:t>Indigneous</a:t>
            </a:r>
            <a:r>
              <a:rPr lang="en-US" dirty="0">
                <a:latin typeface="Volkswagen" pitchFamily="2" charset="0"/>
              </a:rPr>
              <a:t> religious organizations, elected tribal leaders and administrators, Native professors from local universities and other indigenous educators</a:t>
            </a:r>
          </a:p>
          <a:p>
            <a:endParaRPr lang="en-US" sz="1200" dirty="0">
              <a:latin typeface="Volkswagen" pitchFamily="2" charset="0"/>
            </a:endParaRPr>
          </a:p>
          <a:p>
            <a:pPr marL="342900" indent="-342900">
              <a:buFont typeface="Arial" panose="020B0604020202020204" pitchFamily="34" charset="0"/>
              <a:buChar char="•"/>
            </a:pPr>
            <a:r>
              <a:rPr lang="en-US" dirty="0">
                <a:latin typeface="Volkswagen" pitchFamily="2" charset="0"/>
              </a:rPr>
              <a:t>71 community surveys completed by families interested in SCS offering insight into parent &amp; student needs gathered in two weeks</a:t>
            </a:r>
          </a:p>
          <a:p>
            <a:endParaRPr lang="en-US" dirty="0">
              <a:latin typeface="Volkswagen" pitchFamily="2" charset="0"/>
            </a:endParaRPr>
          </a:p>
          <a:p>
            <a:pPr marL="342900" indent="-342900">
              <a:buFont typeface="Arial" panose="020B0604020202020204" pitchFamily="34" charset="0"/>
              <a:buChar char="•"/>
            </a:pPr>
            <a:r>
              <a:rPr lang="en-US" dirty="0">
                <a:latin typeface="Volkswagen" pitchFamily="2" charset="0"/>
              </a:rPr>
              <a:t>Social Media - Facebook – Over 700 followers </a:t>
            </a:r>
          </a:p>
          <a:p>
            <a:endParaRPr lang="en-US" dirty="0">
              <a:latin typeface="Volkswagen" pitchFamily="2" charset="0"/>
            </a:endParaRPr>
          </a:p>
          <a:p>
            <a:pPr marL="342900" indent="-342900">
              <a:buFont typeface="Arial" panose="020B0604020202020204" pitchFamily="34" charset="0"/>
              <a:buChar char="•"/>
            </a:pPr>
            <a:r>
              <a:rPr lang="en-US" dirty="0">
                <a:latin typeface="Volkswagen" pitchFamily="2" charset="0"/>
              </a:rPr>
              <a:t>Nearly a dozen local and national news articles and interviews about possible first Native-focused charter school in Oklahoma </a:t>
            </a:r>
          </a:p>
          <a:p>
            <a:pPr marL="342900" indent="-342900">
              <a:buFont typeface="Arial" panose="020B0604020202020204" pitchFamily="34" charset="0"/>
              <a:buChar char="•"/>
            </a:pPr>
            <a:endParaRPr lang="en-US" dirty="0">
              <a:latin typeface="Volkswagen" pitchFamily="2" charset="0"/>
            </a:endParaRPr>
          </a:p>
          <a:p>
            <a:pPr marL="342900" indent="-342900">
              <a:buFont typeface="Arial" panose="020B0604020202020204" pitchFamily="34" charset="0"/>
              <a:buChar char="•"/>
            </a:pPr>
            <a:r>
              <a:rPr lang="en-US" dirty="0">
                <a:latin typeface="Volkswagen" pitchFamily="2" charset="0"/>
              </a:rPr>
              <a:t>OKCPS has always given SCS a perfect score on its demonstration of community support in its scoring rubric, recognizing the effort and extent of our outreach and efficacy of our community-led design</a:t>
            </a:r>
          </a:p>
        </p:txBody>
      </p:sp>
    </p:spTree>
    <p:extLst>
      <p:ext uri="{BB962C8B-B14F-4D97-AF65-F5344CB8AC3E}">
        <p14:creationId xmlns:p14="http://schemas.microsoft.com/office/powerpoint/2010/main" val="209935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524000" y="304800"/>
            <a:ext cx="7086600" cy="6001643"/>
          </a:xfrm>
          <a:prstGeom prst="rect">
            <a:avLst/>
          </a:prstGeom>
          <a:noFill/>
        </p:spPr>
        <p:txBody>
          <a:bodyPr wrap="square" rtlCol="0">
            <a:spAutoFit/>
          </a:bodyPr>
          <a:lstStyle/>
          <a:p>
            <a:r>
              <a:rPr lang="en-US" sz="2600" dirty="0">
                <a:latin typeface="Volkswagen" pitchFamily="2" charset="0"/>
              </a:rPr>
              <a:t>SDE – CHARTER SCHOOL REVIEW COMMITTEE</a:t>
            </a:r>
          </a:p>
          <a:p>
            <a:endParaRPr lang="en-US" sz="2000" dirty="0">
              <a:latin typeface="Volkswagen" pitchFamily="2" charset="0"/>
            </a:endParaRPr>
          </a:p>
          <a:p>
            <a:r>
              <a:rPr lang="en-US" sz="2200" dirty="0">
                <a:latin typeface="Volkswagen" pitchFamily="2" charset="0"/>
              </a:rPr>
              <a:t>SCS’s charter school application “</a:t>
            </a:r>
            <a:r>
              <a:rPr lang="en-US" sz="2200" b="1" u="sng" dirty="0">
                <a:latin typeface="Volkswagen" pitchFamily="2" charset="0"/>
              </a:rPr>
              <a:t>is of appropriately high quality to warrant sponsorship approval by the State Board</a:t>
            </a:r>
            <a:r>
              <a:rPr lang="en-US" sz="2200" dirty="0">
                <a:latin typeface="Volkswagen" pitchFamily="2" charset="0"/>
              </a:rPr>
              <a:t>. Those involved in the development of the proposed school appear to have taken a pedagogically grounded approach to designing a curriculum that will engage students with culturally affirming materials, while meeting state content standards. The intention for ongoing engagement with a network of similarly designed Native American charter schools with a positive track record in their communities suggests SCS will have continuing outside support once the school is up and running. They have also demonstrated the buy-in of local Native communities, another indication of the potential for success in engaging students and families in the coming years.”</a:t>
            </a:r>
          </a:p>
          <a:p>
            <a:endParaRPr lang="en-US" sz="2000" dirty="0">
              <a:latin typeface="Volkswagen" pitchFamily="2" charset="0"/>
            </a:endParaRPr>
          </a:p>
          <a:p>
            <a:endParaRPr lang="en-US" sz="1000" dirty="0">
              <a:latin typeface="Volkswagen" pitchFamily="2" charset="0"/>
            </a:endParaRPr>
          </a:p>
        </p:txBody>
      </p:sp>
    </p:spTree>
    <p:extLst>
      <p:ext uri="{BB962C8B-B14F-4D97-AF65-F5344CB8AC3E}">
        <p14:creationId xmlns:p14="http://schemas.microsoft.com/office/powerpoint/2010/main" val="172851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524000" y="304800"/>
            <a:ext cx="7086600" cy="5878532"/>
          </a:xfrm>
          <a:prstGeom prst="rect">
            <a:avLst/>
          </a:prstGeom>
          <a:noFill/>
        </p:spPr>
        <p:txBody>
          <a:bodyPr wrap="square" rtlCol="0">
            <a:spAutoFit/>
          </a:bodyPr>
          <a:lstStyle/>
          <a:p>
            <a:r>
              <a:rPr lang="en-US" sz="2600" dirty="0">
                <a:latin typeface="Volkswagen" pitchFamily="2" charset="0"/>
              </a:rPr>
              <a:t>SDE – CHARTER SCHOOL REVIEW COMMITTEE</a:t>
            </a:r>
          </a:p>
          <a:p>
            <a:endParaRPr lang="en-US" sz="2000" dirty="0">
              <a:latin typeface="Volkswagen" pitchFamily="2" charset="0"/>
            </a:endParaRPr>
          </a:p>
          <a:p>
            <a:r>
              <a:rPr lang="en-US" sz="2000" dirty="0">
                <a:latin typeface="Volkswagen" pitchFamily="2" charset="0"/>
              </a:rPr>
              <a:t>“Beyond meeting the requirements of the Charter Schools Act, the proposed SCS aims to support the particular needs of Native American students and communities, while offering an integrated educational program that can benefit students from any background.”</a:t>
            </a:r>
          </a:p>
          <a:p>
            <a:endParaRPr lang="en-US" sz="2000" dirty="0">
              <a:latin typeface="Volkswagen" pitchFamily="2" charset="0"/>
            </a:endParaRPr>
          </a:p>
          <a:p>
            <a:r>
              <a:rPr lang="en-US" sz="2000" dirty="0">
                <a:latin typeface="Volkswagen" pitchFamily="2" charset="0"/>
              </a:rPr>
              <a:t>“Given Oklahoma’s role as the site where so many tribal nations were relocated by force, and where several forced-attendance ‘Indian boarding schools’ once operated with the goal of eradicating Native languages and cultures, for the State Board of Education to sponsor a public charter school accountable to the state and responsive to its indigenous communities is a unique restorative opportunity.” </a:t>
            </a:r>
          </a:p>
          <a:p>
            <a:endParaRPr lang="en-US" sz="2000" dirty="0">
              <a:latin typeface="Volkswagen" pitchFamily="2" charset="0"/>
            </a:endParaRPr>
          </a:p>
          <a:p>
            <a:r>
              <a:rPr lang="en-US" sz="2000" dirty="0">
                <a:latin typeface="Volkswagen" pitchFamily="2" charset="0"/>
              </a:rPr>
              <a:t>SCS respectfully requests your approval of the appeal consistent with the SDE’s staff recommendation. </a:t>
            </a:r>
          </a:p>
          <a:p>
            <a:endParaRPr lang="en-US" sz="1000" dirty="0">
              <a:latin typeface="Volkswagen" pitchFamily="2" charset="0"/>
            </a:endParaRPr>
          </a:p>
        </p:txBody>
      </p:sp>
    </p:spTree>
    <p:extLst>
      <p:ext uri="{BB962C8B-B14F-4D97-AF65-F5344CB8AC3E}">
        <p14:creationId xmlns:p14="http://schemas.microsoft.com/office/powerpoint/2010/main" val="70143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 and Answer Opportunity</a:t>
            </a:r>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2219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F0241-AAED-4B51-A420-4FB45CFC1B3C}"/>
              </a:ext>
            </a:extLst>
          </p:cNvPr>
          <p:cNvSpPr txBox="1"/>
          <p:nvPr/>
        </p:nvSpPr>
        <p:spPr>
          <a:xfrm>
            <a:off x="1447800" y="990600"/>
            <a:ext cx="7543800" cy="3554819"/>
          </a:xfrm>
          <a:prstGeom prst="rect">
            <a:avLst/>
          </a:prstGeom>
          <a:noFill/>
        </p:spPr>
        <p:txBody>
          <a:bodyPr wrap="square" rtlCol="0">
            <a:spAutoFit/>
          </a:bodyPr>
          <a:lstStyle/>
          <a:p>
            <a:pPr algn="ctr"/>
            <a:endParaRPr lang="en-US" sz="4500" cap="small" dirty="0">
              <a:latin typeface="Volkswagen" pitchFamily="2" charset="0"/>
            </a:endParaRPr>
          </a:p>
          <a:p>
            <a:pPr algn="ctr"/>
            <a:r>
              <a:rPr lang="en-US" sz="4500" cap="small" dirty="0">
                <a:latin typeface="Volkswagen" pitchFamily="2" charset="0"/>
              </a:rPr>
              <a:t>Sovereign Community School</a:t>
            </a:r>
          </a:p>
          <a:p>
            <a:pPr algn="ctr"/>
            <a:r>
              <a:rPr lang="en-US" cap="small" dirty="0">
                <a:latin typeface="Volkswagen" pitchFamily="2" charset="0"/>
              </a:rPr>
              <a:t>A Presentation to the Oklahoma State Board of Education</a:t>
            </a:r>
          </a:p>
          <a:p>
            <a:pPr algn="ctr"/>
            <a:endParaRPr lang="en-US" cap="small" dirty="0">
              <a:latin typeface="Volkswagen" pitchFamily="2" charset="0"/>
            </a:endParaRPr>
          </a:p>
          <a:p>
            <a:pPr algn="ctr"/>
            <a:endParaRPr lang="en-US" cap="small" dirty="0">
              <a:latin typeface="Volkswagen" pitchFamily="2" charset="0"/>
            </a:endParaRPr>
          </a:p>
          <a:p>
            <a:pPr algn="ctr"/>
            <a:endParaRPr lang="en-US" sz="2700" cap="small" dirty="0">
              <a:latin typeface="Volkswagen" pitchFamily="2" charset="0"/>
            </a:endParaRPr>
          </a:p>
          <a:p>
            <a:pPr algn="ctr"/>
            <a:r>
              <a:rPr lang="en-US" sz="2700" cap="small" dirty="0">
                <a:latin typeface="Volkswagen" pitchFamily="2" charset="0"/>
              </a:rPr>
              <a:t>Presented by Bill Hickman</a:t>
            </a:r>
          </a:p>
          <a:p>
            <a:pPr algn="ctr"/>
            <a:r>
              <a:rPr lang="en-US" sz="2700" cap="small" dirty="0">
                <a:latin typeface="Volkswagen" pitchFamily="2" charset="0"/>
              </a:rPr>
              <a:t>August 23, 2018</a:t>
            </a:r>
          </a:p>
        </p:txBody>
      </p:sp>
    </p:spTree>
    <p:extLst>
      <p:ext uri="{BB962C8B-B14F-4D97-AF65-F5344CB8AC3E}">
        <p14:creationId xmlns:p14="http://schemas.microsoft.com/office/powerpoint/2010/main" val="254782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752600" y="381000"/>
            <a:ext cx="6477000" cy="646331"/>
          </a:xfrm>
          <a:prstGeom prst="rect">
            <a:avLst/>
          </a:prstGeom>
          <a:noFill/>
        </p:spPr>
        <p:txBody>
          <a:bodyPr wrap="square" rtlCol="0">
            <a:spAutoFit/>
          </a:bodyPr>
          <a:lstStyle/>
          <a:p>
            <a:r>
              <a:rPr lang="en-US" sz="3600" dirty="0">
                <a:latin typeface="Volkswagen" pitchFamily="2" charset="0"/>
              </a:rPr>
              <a:t>Mission and Vision for School</a:t>
            </a:r>
          </a:p>
        </p:txBody>
      </p:sp>
      <p:sp>
        <p:nvSpPr>
          <p:cNvPr id="2" name="TextBox 1">
            <a:extLst>
              <a:ext uri="{FF2B5EF4-FFF2-40B4-BE49-F238E27FC236}">
                <a16:creationId xmlns:a16="http://schemas.microsoft.com/office/drawing/2014/main" id="{6CD89FEF-F545-4458-85D1-A7A345D75CE1}"/>
              </a:ext>
            </a:extLst>
          </p:cNvPr>
          <p:cNvSpPr txBox="1"/>
          <p:nvPr/>
        </p:nvSpPr>
        <p:spPr>
          <a:xfrm>
            <a:off x="1752600" y="1219200"/>
            <a:ext cx="6477000" cy="4478149"/>
          </a:xfrm>
          <a:prstGeom prst="rect">
            <a:avLst/>
          </a:prstGeom>
          <a:noFill/>
        </p:spPr>
        <p:txBody>
          <a:bodyPr wrap="square" rtlCol="0">
            <a:spAutoFit/>
          </a:bodyPr>
          <a:lstStyle/>
          <a:p>
            <a:pPr algn="ctr"/>
            <a:endParaRPr lang="en-US" sz="1500" u="sng" dirty="0">
              <a:latin typeface="Volkswagen" pitchFamily="2" charset="0"/>
            </a:endParaRPr>
          </a:p>
          <a:p>
            <a:pPr algn="ctr"/>
            <a:r>
              <a:rPr lang="en-US" sz="1500" u="sng" dirty="0">
                <a:latin typeface="Volkswagen" pitchFamily="2" charset="0"/>
              </a:rPr>
              <a:t>Mission Statement</a:t>
            </a:r>
          </a:p>
          <a:p>
            <a:pPr algn="ctr"/>
            <a:r>
              <a:rPr lang="en-US" sz="1500" dirty="0">
                <a:latin typeface="Volkswagen" pitchFamily="2" charset="0"/>
              </a:rPr>
              <a:t>The Sovereign Community School will activate the next generation of indigenous leaders by engaging our youth with rigorous, culturally relevant curriculum that challenges them to understand and affirm their roles as citizens in our many Native nations.</a:t>
            </a:r>
          </a:p>
          <a:p>
            <a:pPr algn="ctr"/>
            <a:endParaRPr lang="en-US" sz="1500" dirty="0">
              <a:latin typeface="Volkswagen" pitchFamily="2" charset="0"/>
            </a:endParaRPr>
          </a:p>
          <a:p>
            <a:pPr algn="ctr"/>
            <a:r>
              <a:rPr lang="en-US" sz="1500" u="sng" dirty="0">
                <a:latin typeface="Volkswagen" pitchFamily="2" charset="0"/>
              </a:rPr>
              <a:t>Vision</a:t>
            </a:r>
          </a:p>
          <a:p>
            <a:pPr algn="ctr"/>
            <a:r>
              <a:rPr lang="en-US" sz="1500" dirty="0">
                <a:latin typeface="Volkswagen" pitchFamily="2" charset="0"/>
              </a:rPr>
              <a:t>Our school is born from the ideas of the Native community of Oklahoma City and from them we believe first that meeting student wellness needs is foundational to our children’s academic success. We believe that rigorous and culturally relevant classroom content increases student engagement, learning, understanding and critical thinking while also elevating student consciousness about justice for our communities. We believe that creating a space for indigenous people to build community, fellowship and solidarity in Oklahoma City strengthens our kids, families and our nations. The wisdom of our Grandmothers and Grandfathers is key to realizing our mission and that by placing that wisdom foremost we will activate the next generation of holistically healthy indigenous leaders and empowered citizens.</a:t>
            </a:r>
          </a:p>
        </p:txBody>
      </p:sp>
    </p:spTree>
    <p:extLst>
      <p:ext uri="{BB962C8B-B14F-4D97-AF65-F5344CB8AC3E}">
        <p14:creationId xmlns:p14="http://schemas.microsoft.com/office/powerpoint/2010/main" val="103645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752600" y="381000"/>
            <a:ext cx="6477000" cy="646331"/>
          </a:xfrm>
          <a:prstGeom prst="rect">
            <a:avLst/>
          </a:prstGeom>
          <a:noFill/>
        </p:spPr>
        <p:txBody>
          <a:bodyPr wrap="square" rtlCol="0">
            <a:spAutoFit/>
          </a:bodyPr>
          <a:lstStyle/>
          <a:p>
            <a:r>
              <a:rPr lang="en-US" sz="3600" dirty="0">
                <a:latin typeface="Volkswagen" pitchFamily="2" charset="0"/>
              </a:rPr>
              <a:t>Target Population</a:t>
            </a:r>
          </a:p>
        </p:txBody>
      </p:sp>
      <p:sp>
        <p:nvSpPr>
          <p:cNvPr id="4" name="TextBox 3">
            <a:extLst>
              <a:ext uri="{FF2B5EF4-FFF2-40B4-BE49-F238E27FC236}">
                <a16:creationId xmlns:a16="http://schemas.microsoft.com/office/drawing/2014/main" id="{2CE8B9C9-A5C2-44D2-87A9-6A4FEF7D06C9}"/>
              </a:ext>
            </a:extLst>
          </p:cNvPr>
          <p:cNvSpPr txBox="1"/>
          <p:nvPr/>
        </p:nvSpPr>
        <p:spPr>
          <a:xfrm>
            <a:off x="1752600" y="1295400"/>
            <a:ext cx="6477000" cy="3785652"/>
          </a:xfrm>
          <a:prstGeom prst="rect">
            <a:avLst/>
          </a:prstGeom>
          <a:noFill/>
        </p:spPr>
        <p:txBody>
          <a:bodyPr wrap="square" rtlCol="0">
            <a:spAutoFit/>
          </a:bodyPr>
          <a:lstStyle/>
          <a:p>
            <a:r>
              <a:rPr lang="en-US" sz="1500" u="sng" dirty="0">
                <a:latin typeface="Volkswagen" pitchFamily="2" charset="0"/>
              </a:rPr>
              <a:t>Students and Families</a:t>
            </a:r>
            <a:endParaRPr lang="en-US" sz="1500" dirty="0">
              <a:latin typeface="Volkswagen" pitchFamily="2" charset="0"/>
            </a:endParaRPr>
          </a:p>
          <a:p>
            <a:r>
              <a:rPr lang="en-US" sz="1500" dirty="0">
                <a:latin typeface="Volkswagen" pitchFamily="2" charset="0"/>
              </a:rPr>
              <a:t>The Sovereign Community School’s academic program and school culture are built to particularly serve the needs of the thousands of Native children and families in Oklahoma City. We also believe that non-Native families in the City would greatly benefit from our unique disposition to curriculum and content as our focus on wellness, academic rigor, and community building are universal values just framed from an indigenous perspective often missing from the dominant cultural education tradition.</a:t>
            </a:r>
          </a:p>
          <a:p>
            <a:endParaRPr lang="en-US" sz="1500" dirty="0">
              <a:latin typeface="Volkswagen" pitchFamily="2" charset="0"/>
            </a:endParaRPr>
          </a:p>
          <a:p>
            <a:endParaRPr lang="en-US" sz="1500" dirty="0">
              <a:latin typeface="Volkswagen" pitchFamily="2" charset="0"/>
            </a:endParaRPr>
          </a:p>
          <a:p>
            <a:r>
              <a:rPr lang="en-US" sz="1500" u="sng" dirty="0">
                <a:latin typeface="Volkswagen" pitchFamily="2" charset="0"/>
              </a:rPr>
              <a:t>Enrollment</a:t>
            </a:r>
          </a:p>
          <a:p>
            <a:pPr marL="285750" indent="-285750">
              <a:buFont typeface="Arial" panose="020B0604020202020204" pitchFamily="34" charset="0"/>
              <a:buChar char="•"/>
            </a:pPr>
            <a:r>
              <a:rPr lang="en-US" sz="1500" b="1" dirty="0">
                <a:latin typeface="Volkswagen" pitchFamily="2" charset="0"/>
              </a:rPr>
              <a:t>Year One: 75 6</a:t>
            </a:r>
            <a:r>
              <a:rPr lang="en-US" sz="1500" b="1" baseline="30000" dirty="0">
                <a:latin typeface="Volkswagen" pitchFamily="2" charset="0"/>
              </a:rPr>
              <a:t>th</a:t>
            </a:r>
            <a:r>
              <a:rPr lang="en-US" sz="1500" b="1" dirty="0">
                <a:latin typeface="Volkswagen" pitchFamily="2" charset="0"/>
              </a:rPr>
              <a:t> graders; 75 9</a:t>
            </a:r>
            <a:r>
              <a:rPr lang="en-US" sz="1500" b="1" baseline="30000" dirty="0">
                <a:latin typeface="Volkswagen" pitchFamily="2" charset="0"/>
              </a:rPr>
              <a:t>th</a:t>
            </a:r>
            <a:r>
              <a:rPr lang="en-US" sz="1500" b="1" dirty="0">
                <a:latin typeface="Volkswagen" pitchFamily="2" charset="0"/>
              </a:rPr>
              <a:t> graders</a:t>
            </a:r>
          </a:p>
          <a:p>
            <a:pPr marL="285750" indent="-285750">
              <a:buFont typeface="Arial" panose="020B0604020202020204" pitchFamily="34" charset="0"/>
              <a:buChar char="•"/>
            </a:pPr>
            <a:r>
              <a:rPr lang="en-US" sz="1500" b="1" dirty="0">
                <a:latin typeface="Volkswagen" pitchFamily="2" charset="0"/>
              </a:rPr>
              <a:t>Year Two: 150 6</a:t>
            </a:r>
            <a:r>
              <a:rPr lang="en-US" sz="1500" b="1" baseline="30000" dirty="0">
                <a:latin typeface="Volkswagen" pitchFamily="2" charset="0"/>
              </a:rPr>
              <a:t>th</a:t>
            </a:r>
            <a:r>
              <a:rPr lang="en-US" sz="1500" b="1" dirty="0">
                <a:latin typeface="Volkswagen" pitchFamily="2" charset="0"/>
              </a:rPr>
              <a:t> and 7</a:t>
            </a:r>
            <a:r>
              <a:rPr lang="en-US" sz="1500" b="1" baseline="30000" dirty="0">
                <a:latin typeface="Volkswagen" pitchFamily="2" charset="0"/>
              </a:rPr>
              <a:t>th</a:t>
            </a:r>
            <a:r>
              <a:rPr lang="en-US" sz="1500" b="1" dirty="0">
                <a:latin typeface="Volkswagen" pitchFamily="2" charset="0"/>
              </a:rPr>
              <a:t> graders; 150 9</a:t>
            </a:r>
            <a:r>
              <a:rPr lang="en-US" sz="1500" b="1" baseline="30000" dirty="0">
                <a:latin typeface="Volkswagen" pitchFamily="2" charset="0"/>
              </a:rPr>
              <a:t>th</a:t>
            </a:r>
            <a:r>
              <a:rPr lang="en-US" sz="1500" b="1" dirty="0">
                <a:latin typeface="Volkswagen" pitchFamily="2" charset="0"/>
              </a:rPr>
              <a:t> and 10</a:t>
            </a:r>
            <a:r>
              <a:rPr lang="en-US" sz="1500" b="1" baseline="30000" dirty="0">
                <a:latin typeface="Volkswagen" pitchFamily="2" charset="0"/>
              </a:rPr>
              <a:t>th</a:t>
            </a:r>
            <a:r>
              <a:rPr lang="en-US" sz="1500" b="1" dirty="0">
                <a:latin typeface="Volkswagen" pitchFamily="2" charset="0"/>
              </a:rPr>
              <a:t> graders</a:t>
            </a:r>
          </a:p>
          <a:p>
            <a:pPr marL="285750" indent="-285750">
              <a:buFont typeface="Arial" panose="020B0604020202020204" pitchFamily="34" charset="0"/>
              <a:buChar char="•"/>
            </a:pPr>
            <a:r>
              <a:rPr lang="en-US" sz="1500" b="1" dirty="0">
                <a:latin typeface="Volkswagen" pitchFamily="2" charset="0"/>
              </a:rPr>
              <a:t>Year Three: 225 Middle Schoolers; 225 9</a:t>
            </a:r>
            <a:r>
              <a:rPr lang="en-US" sz="1500" b="1" baseline="30000" dirty="0">
                <a:latin typeface="Volkswagen" pitchFamily="2" charset="0"/>
              </a:rPr>
              <a:t>th</a:t>
            </a:r>
            <a:r>
              <a:rPr lang="en-US" sz="1500" b="1" dirty="0">
                <a:latin typeface="Volkswagen" pitchFamily="2" charset="0"/>
              </a:rPr>
              <a:t>-11</a:t>
            </a:r>
            <a:r>
              <a:rPr lang="en-US" sz="1500" b="1" baseline="30000" dirty="0">
                <a:latin typeface="Volkswagen" pitchFamily="2" charset="0"/>
              </a:rPr>
              <a:t>th</a:t>
            </a:r>
            <a:r>
              <a:rPr lang="en-US" sz="1500" b="1" dirty="0">
                <a:latin typeface="Volkswagen" pitchFamily="2" charset="0"/>
              </a:rPr>
              <a:t> graders</a:t>
            </a:r>
          </a:p>
          <a:p>
            <a:pPr marL="285750" indent="-285750">
              <a:buFont typeface="Arial" panose="020B0604020202020204" pitchFamily="34" charset="0"/>
              <a:buChar char="•"/>
            </a:pPr>
            <a:r>
              <a:rPr lang="en-US" sz="1500" b="1" dirty="0">
                <a:latin typeface="Volkswagen" pitchFamily="2" charset="0"/>
              </a:rPr>
              <a:t>Year Four: 225 Middle Schoolers; 300 High Schoolers</a:t>
            </a:r>
          </a:p>
          <a:p>
            <a:pPr marL="285750" indent="-285750">
              <a:buFont typeface="Arial" panose="020B0604020202020204" pitchFamily="34" charset="0"/>
              <a:buChar char="•"/>
            </a:pPr>
            <a:r>
              <a:rPr lang="en-US" sz="1500" b="1" dirty="0">
                <a:latin typeface="Volkswagen" pitchFamily="2" charset="0"/>
              </a:rPr>
              <a:t>Year Five: 225 Middle Schoolers; 300 High Schoolers</a:t>
            </a:r>
          </a:p>
        </p:txBody>
      </p:sp>
    </p:spTree>
    <p:extLst>
      <p:ext uri="{BB962C8B-B14F-4D97-AF65-F5344CB8AC3E}">
        <p14:creationId xmlns:p14="http://schemas.microsoft.com/office/powerpoint/2010/main" val="115242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905000" y="152400"/>
            <a:ext cx="6400800" cy="646331"/>
          </a:xfrm>
          <a:prstGeom prst="rect">
            <a:avLst/>
          </a:prstGeom>
          <a:noFill/>
        </p:spPr>
        <p:txBody>
          <a:bodyPr wrap="square" rtlCol="0">
            <a:spAutoFit/>
          </a:bodyPr>
          <a:lstStyle/>
          <a:p>
            <a:r>
              <a:rPr lang="en-US" sz="3600" dirty="0">
                <a:latin typeface="Volkswagen" pitchFamily="2" charset="0"/>
              </a:rPr>
              <a:t>NACA Inspired Schools Network</a:t>
            </a:r>
          </a:p>
        </p:txBody>
      </p:sp>
      <p:sp>
        <p:nvSpPr>
          <p:cNvPr id="4" name="TextBox 3">
            <a:extLst>
              <a:ext uri="{FF2B5EF4-FFF2-40B4-BE49-F238E27FC236}">
                <a16:creationId xmlns:a16="http://schemas.microsoft.com/office/drawing/2014/main" id="{2CE8B9C9-A5C2-44D2-87A9-6A4FEF7D06C9}"/>
              </a:ext>
            </a:extLst>
          </p:cNvPr>
          <p:cNvSpPr txBox="1"/>
          <p:nvPr/>
        </p:nvSpPr>
        <p:spPr>
          <a:xfrm>
            <a:off x="1676400" y="798732"/>
            <a:ext cx="6553200" cy="5401479"/>
          </a:xfrm>
          <a:prstGeom prst="rect">
            <a:avLst/>
          </a:prstGeom>
          <a:noFill/>
        </p:spPr>
        <p:txBody>
          <a:bodyPr wrap="square" rtlCol="0">
            <a:spAutoFit/>
          </a:bodyPr>
          <a:lstStyle/>
          <a:p>
            <a:r>
              <a:rPr lang="en-US" sz="1500" u="sng" dirty="0">
                <a:latin typeface="Volkswagen" pitchFamily="2" charset="0"/>
              </a:rPr>
              <a:t>Native American Community Academy</a:t>
            </a:r>
          </a:p>
          <a:p>
            <a:pPr marL="285750" indent="-285750">
              <a:buFont typeface="Arial" panose="020B0604020202020204" pitchFamily="34" charset="0"/>
              <a:buChar char="•"/>
            </a:pPr>
            <a:r>
              <a:rPr lang="en-US" sz="1500" dirty="0">
                <a:latin typeface="Volkswagen" pitchFamily="2" charset="0"/>
              </a:rPr>
              <a:t>Located in Albuquerque, NM</a:t>
            </a:r>
          </a:p>
          <a:p>
            <a:pPr marL="285750" indent="-285750">
              <a:buFont typeface="Arial" panose="020B0604020202020204" pitchFamily="34" charset="0"/>
              <a:buChar char="•"/>
            </a:pPr>
            <a:r>
              <a:rPr lang="en-US" sz="1500" dirty="0">
                <a:latin typeface="Volkswagen" pitchFamily="2" charset="0"/>
              </a:rPr>
              <a:t>Founded in 2006 and currently in 12</a:t>
            </a:r>
            <a:r>
              <a:rPr lang="en-US" sz="1500" baseline="30000" dirty="0">
                <a:latin typeface="Volkswagen" pitchFamily="2" charset="0"/>
              </a:rPr>
              <a:t>th</a:t>
            </a:r>
            <a:r>
              <a:rPr lang="en-US" sz="1500" dirty="0">
                <a:latin typeface="Volkswagen" pitchFamily="2" charset="0"/>
              </a:rPr>
              <a:t> year of operation</a:t>
            </a:r>
          </a:p>
          <a:p>
            <a:pPr marL="285750" indent="-285750">
              <a:buFont typeface="Arial" panose="020B0604020202020204" pitchFamily="34" charset="0"/>
              <a:buChar char="•"/>
            </a:pPr>
            <a:r>
              <a:rPr lang="en-US" sz="1500" dirty="0">
                <a:latin typeface="Volkswagen" pitchFamily="2" charset="0"/>
              </a:rPr>
              <a:t>Serving 6-12 grades with an expanding elementary school serving K-2</a:t>
            </a:r>
          </a:p>
          <a:p>
            <a:pPr marL="285750" indent="-285750">
              <a:buFont typeface="Arial" panose="020B0604020202020204" pitchFamily="34" charset="0"/>
              <a:buChar char="•"/>
            </a:pPr>
            <a:r>
              <a:rPr lang="en-US" sz="1500" dirty="0">
                <a:latin typeface="Volkswagen" pitchFamily="2" charset="0"/>
              </a:rPr>
              <a:t>Nearly 400 students from 37 different tribal backgrounds</a:t>
            </a:r>
          </a:p>
          <a:p>
            <a:pPr marL="285750" indent="-285750">
              <a:buFont typeface="Arial" panose="020B0604020202020204" pitchFamily="34" charset="0"/>
              <a:buChar char="•"/>
            </a:pPr>
            <a:r>
              <a:rPr lang="en-US" sz="1500" dirty="0">
                <a:latin typeface="Volkswagen" pitchFamily="2" charset="0"/>
              </a:rPr>
              <a:t>68% on-time graduation rate (20+ points higher than OKCPS), 90% of graduates matriculate to college</a:t>
            </a:r>
          </a:p>
          <a:p>
            <a:pPr marL="285750" indent="-285750">
              <a:buFont typeface="Arial" panose="020B0604020202020204" pitchFamily="34" charset="0"/>
              <a:buChar char="•"/>
            </a:pPr>
            <a:r>
              <a:rPr lang="en-US" sz="1500" dirty="0">
                <a:latin typeface="Volkswagen" pitchFamily="2" charset="0"/>
              </a:rPr>
              <a:t>Nearly 3 in 4 alumni still enrolled in college 2 years after graduating</a:t>
            </a:r>
          </a:p>
          <a:p>
            <a:endParaRPr lang="en-US" sz="1500" dirty="0">
              <a:latin typeface="Volkswagen" pitchFamily="2" charset="0"/>
            </a:endParaRPr>
          </a:p>
          <a:p>
            <a:r>
              <a:rPr lang="en-US" sz="1500" u="sng" dirty="0">
                <a:latin typeface="Volkswagen" pitchFamily="2" charset="0"/>
              </a:rPr>
              <a:t>Inspired Schools Network</a:t>
            </a: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School design fellowship program dedicated to using community-led design principles that created NACA in ‘05 and ’06</a:t>
            </a:r>
          </a:p>
          <a:p>
            <a:pPr marL="285750" indent="-285750">
              <a:buFont typeface="Arial" panose="020B0604020202020204" pitchFamily="34" charset="0"/>
              <a:buChar char="•"/>
            </a:pPr>
            <a:r>
              <a:rPr lang="en-US" sz="1500" dirty="0">
                <a:latin typeface="Volkswagen" pitchFamily="2" charset="0"/>
              </a:rPr>
              <a:t>Founded in 2011, school design fellowship launched in 2014</a:t>
            </a:r>
          </a:p>
          <a:p>
            <a:pPr marL="285750" indent="-285750">
              <a:buFont typeface="Arial" panose="020B0604020202020204" pitchFamily="34" charset="0"/>
              <a:buChar char="•"/>
            </a:pPr>
            <a:r>
              <a:rPr lang="en-US" sz="1500" dirty="0">
                <a:latin typeface="Volkswagen" pitchFamily="2" charset="0"/>
              </a:rPr>
              <a:t>6 schools in network: NACA, Six Directions, DEAP, Dream </a:t>
            </a:r>
            <a:r>
              <a:rPr lang="en-US" sz="1500" dirty="0" err="1">
                <a:latin typeface="Volkswagen" pitchFamily="2" charset="0"/>
              </a:rPr>
              <a:t>Din</a:t>
            </a:r>
            <a:r>
              <a:rPr lang="en-US" sz="1500" dirty="0" err="1">
                <a:latin typeface="Calibri" panose="020F0502020204030204" pitchFamily="34" charset="0"/>
                <a:cs typeface="Calibri" panose="020F0502020204030204" pitchFamily="34" charset="0"/>
              </a:rPr>
              <a:t>é</a:t>
            </a:r>
            <a:r>
              <a:rPr lang="en-US" sz="1500" dirty="0">
                <a:latin typeface="Volkswagen" pitchFamily="2" charset="0"/>
              </a:rPr>
              <a:t>, Keres Children’s Learning Center, </a:t>
            </a:r>
            <a:r>
              <a:rPr lang="en-US" sz="1500" dirty="0" err="1">
                <a:latin typeface="Volkswagen" pitchFamily="2" charset="0"/>
              </a:rPr>
              <a:t>Kha’p’o</a:t>
            </a:r>
            <a:r>
              <a:rPr lang="en-US" sz="1500" dirty="0">
                <a:latin typeface="Volkswagen" pitchFamily="2" charset="0"/>
              </a:rPr>
              <a:t> Community School</a:t>
            </a:r>
          </a:p>
          <a:p>
            <a:pPr marL="285750" indent="-285750">
              <a:buFont typeface="Arial" panose="020B0604020202020204" pitchFamily="34" charset="0"/>
              <a:buChar char="•"/>
            </a:pPr>
            <a:r>
              <a:rPr lang="en-US" sz="1500" dirty="0">
                <a:latin typeface="Volkswagen" pitchFamily="2" charset="0"/>
              </a:rPr>
              <a:t>‘Network’ model focused on new school start-up and design with menu of back-office and academic program supports for member schools</a:t>
            </a:r>
          </a:p>
          <a:p>
            <a:pPr marL="285750" indent="-285750">
              <a:buFont typeface="Arial" panose="020B0604020202020204" pitchFamily="34" charset="0"/>
              <a:buChar char="•"/>
            </a:pPr>
            <a:r>
              <a:rPr lang="en-US" sz="1500" dirty="0">
                <a:latin typeface="Volkswagen" pitchFamily="2" charset="0"/>
              </a:rPr>
              <a:t>Not strictly charter schools </a:t>
            </a:r>
          </a:p>
          <a:p>
            <a:endParaRPr lang="en-US" sz="1500" dirty="0">
              <a:latin typeface="Volkswagen" pitchFamily="2" charset="0"/>
            </a:endParaRPr>
          </a:p>
          <a:p>
            <a:r>
              <a:rPr lang="en-US" sz="1500" u="sng" dirty="0">
                <a:latin typeface="Volkswagen" pitchFamily="2" charset="0"/>
              </a:rPr>
              <a:t>Tribal Education Departments National Assembly (TEDNA)</a:t>
            </a:r>
          </a:p>
          <a:p>
            <a:pPr marL="285750" indent="-285750">
              <a:buFont typeface="Arial" panose="020B0604020202020204" pitchFamily="34" charset="0"/>
              <a:buChar char="•"/>
            </a:pPr>
            <a:r>
              <a:rPr lang="en-US" sz="1500" dirty="0">
                <a:latin typeface="Volkswagen" pitchFamily="2" charset="0"/>
              </a:rPr>
              <a:t>Okla. Advisory Council on Indian Education (OACIE) – July 2018</a:t>
            </a:r>
          </a:p>
          <a:p>
            <a:pPr marL="742950" lvl="1" indent="-285750">
              <a:buFont typeface="Arial" panose="020B0604020202020204" pitchFamily="34" charset="0"/>
              <a:buChar char="•"/>
            </a:pPr>
            <a:r>
              <a:rPr lang="en-US" sz="1500" dirty="0">
                <a:latin typeface="Volkswagen" pitchFamily="2" charset="0"/>
              </a:rPr>
              <a:t>Integrate more culturally responsive Native curriculum </a:t>
            </a:r>
          </a:p>
          <a:p>
            <a:pPr marL="742950" lvl="1" indent="-285750">
              <a:buFont typeface="Arial" panose="020B0604020202020204" pitchFamily="34" charset="0"/>
              <a:buChar char="•"/>
            </a:pPr>
            <a:r>
              <a:rPr lang="en-US" sz="1500" dirty="0">
                <a:latin typeface="Volkswagen" pitchFamily="2" charset="0"/>
              </a:rPr>
              <a:t>Encourage and cultivate a greater understanding of Native culture</a:t>
            </a:r>
          </a:p>
        </p:txBody>
      </p:sp>
    </p:spTree>
    <p:extLst>
      <p:ext uri="{BB962C8B-B14F-4D97-AF65-F5344CB8AC3E}">
        <p14:creationId xmlns:p14="http://schemas.microsoft.com/office/powerpoint/2010/main" val="171413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752600" y="228600"/>
            <a:ext cx="6477000" cy="646331"/>
          </a:xfrm>
          <a:prstGeom prst="rect">
            <a:avLst/>
          </a:prstGeom>
          <a:noFill/>
        </p:spPr>
        <p:txBody>
          <a:bodyPr wrap="square" rtlCol="0">
            <a:spAutoFit/>
          </a:bodyPr>
          <a:lstStyle/>
          <a:p>
            <a:r>
              <a:rPr lang="en-US" sz="3600" dirty="0">
                <a:latin typeface="Volkswagen" pitchFamily="2" charset="0"/>
              </a:rPr>
              <a:t>Educational Program</a:t>
            </a:r>
          </a:p>
        </p:txBody>
      </p:sp>
      <p:sp>
        <p:nvSpPr>
          <p:cNvPr id="4" name="TextBox 3">
            <a:extLst>
              <a:ext uri="{FF2B5EF4-FFF2-40B4-BE49-F238E27FC236}">
                <a16:creationId xmlns:a16="http://schemas.microsoft.com/office/drawing/2014/main" id="{2CE8B9C9-A5C2-44D2-87A9-6A4FEF7D06C9}"/>
              </a:ext>
            </a:extLst>
          </p:cNvPr>
          <p:cNvSpPr txBox="1"/>
          <p:nvPr/>
        </p:nvSpPr>
        <p:spPr>
          <a:xfrm>
            <a:off x="1752600" y="1066800"/>
            <a:ext cx="6477000" cy="4708981"/>
          </a:xfrm>
          <a:prstGeom prst="rect">
            <a:avLst/>
          </a:prstGeom>
          <a:noFill/>
        </p:spPr>
        <p:txBody>
          <a:bodyPr wrap="square" rtlCol="0">
            <a:spAutoFit/>
          </a:bodyPr>
          <a:lstStyle/>
          <a:p>
            <a:r>
              <a:rPr lang="en-US" sz="1500" u="sng" dirty="0">
                <a:latin typeface="Volkswagen" pitchFamily="2" charset="0"/>
              </a:rPr>
              <a:t>Curriculum &amp; Professional Development</a:t>
            </a:r>
          </a:p>
          <a:p>
            <a:endParaRPr lang="en-US" sz="1500" u="sng" dirty="0">
              <a:latin typeface="Volkswagen" pitchFamily="2" charset="0"/>
            </a:endParaRPr>
          </a:p>
          <a:p>
            <a:pPr marL="285750" indent="-285750">
              <a:buFont typeface="Arial" panose="020B0604020202020204" pitchFamily="34" charset="0"/>
              <a:buChar char="•"/>
            </a:pPr>
            <a:r>
              <a:rPr lang="en-US" sz="1500" dirty="0">
                <a:latin typeface="Volkswagen" pitchFamily="2" charset="0"/>
              </a:rPr>
              <a:t>Traditional Core Curriculum (Reading, Writing, History, Math, Science)</a:t>
            </a:r>
          </a:p>
          <a:p>
            <a:pPr marL="742950" lvl="1" indent="-285750">
              <a:buFont typeface="Arial" panose="020B0604020202020204" pitchFamily="34" charset="0"/>
              <a:buChar char="•"/>
            </a:pPr>
            <a:r>
              <a:rPr lang="en-US" sz="1500" dirty="0">
                <a:latin typeface="Volkswagen" pitchFamily="2" charset="0"/>
              </a:rPr>
              <a:t>Sourced from a variety of areas: Springboard ELA, Eureka Math, Washington state’s ‘Since Time Immemorial’, NACA-developed</a:t>
            </a:r>
          </a:p>
          <a:p>
            <a:pPr lvl="1"/>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Special Curriculum: We will also adapt and develop specialty curriculum</a:t>
            </a:r>
          </a:p>
          <a:p>
            <a:pPr marL="742950" lvl="1" indent="-285750">
              <a:buFont typeface="Arial" panose="020B0604020202020204" pitchFamily="34" charset="0"/>
              <a:buChar char="•"/>
            </a:pPr>
            <a:r>
              <a:rPr lang="en-US" sz="1500" dirty="0">
                <a:latin typeface="Volkswagen" pitchFamily="2" charset="0"/>
              </a:rPr>
              <a:t>Indigenous Wellness: Holistic, self-reflective, indigenous-centered</a:t>
            </a:r>
          </a:p>
          <a:p>
            <a:pPr marL="742950" lvl="1" indent="-285750">
              <a:buFont typeface="Arial" panose="020B0604020202020204" pitchFamily="34" charset="0"/>
              <a:buChar char="•"/>
            </a:pPr>
            <a:r>
              <a:rPr lang="en-US" sz="1500" dirty="0">
                <a:latin typeface="Volkswagen" pitchFamily="2" charset="0"/>
              </a:rPr>
              <a:t>Indigenous Languages: Socio-linguistic Native language program</a:t>
            </a:r>
          </a:p>
          <a:p>
            <a:pPr marL="742950" lvl="1" indent="-285750">
              <a:buFont typeface="Arial" panose="020B0604020202020204" pitchFamily="34" charset="0"/>
              <a:buChar char="•"/>
            </a:pPr>
            <a:r>
              <a:rPr lang="en-US" sz="1500" dirty="0">
                <a:latin typeface="Volkswagen" pitchFamily="2" charset="0"/>
              </a:rPr>
              <a:t>Indigenous Culture: Melding of arts (song, dance, ceremony,), indigenous philosophies and wisdom into a single class</a:t>
            </a:r>
          </a:p>
          <a:p>
            <a:pPr marL="742950" lvl="1" indent="-285750">
              <a:buFont typeface="Arial" panose="020B0604020202020204" pitchFamily="34" charset="0"/>
              <a:buChar char="•"/>
            </a:pPr>
            <a:r>
              <a:rPr lang="en-US" sz="1500" dirty="0">
                <a:latin typeface="Volkswagen" pitchFamily="2" charset="0"/>
              </a:rPr>
              <a:t>Near-daily advisory time</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Culturally Responsive Teaching Practices </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Robust professional development for instructional and leadership staff</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One day each week school lets out early and faculty do PD all afternoon, 10 days added to school year to account for missing instructional time</a:t>
            </a:r>
          </a:p>
          <a:p>
            <a:endParaRPr lang="en-US" sz="1500" dirty="0">
              <a:latin typeface="Volkswagen" pitchFamily="2" charset="0"/>
            </a:endParaRPr>
          </a:p>
        </p:txBody>
      </p:sp>
    </p:spTree>
    <p:extLst>
      <p:ext uri="{BB962C8B-B14F-4D97-AF65-F5344CB8AC3E}">
        <p14:creationId xmlns:p14="http://schemas.microsoft.com/office/powerpoint/2010/main" val="265534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828800" y="685800"/>
            <a:ext cx="6400800" cy="646331"/>
          </a:xfrm>
          <a:prstGeom prst="rect">
            <a:avLst/>
          </a:prstGeom>
          <a:noFill/>
        </p:spPr>
        <p:txBody>
          <a:bodyPr wrap="square" rtlCol="0">
            <a:spAutoFit/>
          </a:bodyPr>
          <a:lstStyle/>
          <a:p>
            <a:r>
              <a:rPr lang="en-US" sz="3600" dirty="0">
                <a:latin typeface="Volkswagen" pitchFamily="2" charset="0"/>
              </a:rPr>
              <a:t>OKCPS Grounds for Denial</a:t>
            </a:r>
          </a:p>
        </p:txBody>
      </p:sp>
      <p:sp>
        <p:nvSpPr>
          <p:cNvPr id="4" name="TextBox 3">
            <a:extLst>
              <a:ext uri="{FF2B5EF4-FFF2-40B4-BE49-F238E27FC236}">
                <a16:creationId xmlns:a16="http://schemas.microsoft.com/office/drawing/2014/main" id="{2CE8B9C9-A5C2-44D2-87A9-6A4FEF7D06C9}"/>
              </a:ext>
            </a:extLst>
          </p:cNvPr>
          <p:cNvSpPr txBox="1"/>
          <p:nvPr/>
        </p:nvSpPr>
        <p:spPr>
          <a:xfrm>
            <a:off x="1828800" y="1600200"/>
            <a:ext cx="6400800" cy="3554819"/>
          </a:xfrm>
          <a:prstGeom prst="rect">
            <a:avLst/>
          </a:prstGeom>
          <a:noFill/>
        </p:spPr>
        <p:txBody>
          <a:bodyPr wrap="square" rtlCol="0">
            <a:spAutoFit/>
          </a:bodyPr>
          <a:lstStyle/>
          <a:p>
            <a:pPr marL="342900" indent="-342900">
              <a:buAutoNum type="arabicPeriod"/>
            </a:pPr>
            <a:r>
              <a:rPr lang="en-US" sz="1500" dirty="0">
                <a:latin typeface="Volkswagen" pitchFamily="2" charset="0"/>
              </a:rPr>
              <a:t>Administrative Leadership</a:t>
            </a:r>
          </a:p>
          <a:p>
            <a:pPr marL="342900" indent="-342900">
              <a:buAutoNum type="arabicPeriod"/>
            </a:pPr>
            <a:endParaRPr lang="en-US" sz="1500" dirty="0">
              <a:latin typeface="Volkswagen" pitchFamily="2" charset="0"/>
            </a:endParaRPr>
          </a:p>
          <a:p>
            <a:pPr marL="342900" indent="-342900">
              <a:buAutoNum type="arabicPeriod"/>
            </a:pPr>
            <a:r>
              <a:rPr lang="en-US" sz="1500" dirty="0">
                <a:latin typeface="Volkswagen" pitchFamily="2" charset="0"/>
              </a:rPr>
              <a:t>Facilities</a:t>
            </a:r>
          </a:p>
          <a:p>
            <a:pPr marL="342900" indent="-342900">
              <a:buAutoNum type="arabicPeriod"/>
            </a:pPr>
            <a:endParaRPr lang="en-US" sz="1500" dirty="0">
              <a:latin typeface="Volkswagen" pitchFamily="2" charset="0"/>
            </a:endParaRPr>
          </a:p>
          <a:p>
            <a:pPr marL="342900" indent="-342900">
              <a:buAutoNum type="arabicPeriod"/>
            </a:pPr>
            <a:r>
              <a:rPr lang="en-US" sz="1500" dirty="0">
                <a:latin typeface="Volkswagen" pitchFamily="2" charset="0"/>
              </a:rPr>
              <a:t>Transportation</a:t>
            </a:r>
          </a:p>
          <a:p>
            <a:pPr marL="342900" indent="-342900">
              <a:buAutoNum type="arabicPeriod"/>
            </a:pPr>
            <a:endParaRPr lang="en-US" sz="1500" dirty="0">
              <a:latin typeface="Volkswagen" pitchFamily="2" charset="0"/>
            </a:endParaRPr>
          </a:p>
          <a:p>
            <a:pPr marL="342900" indent="-342900">
              <a:buAutoNum type="arabicPeriod"/>
            </a:pPr>
            <a:r>
              <a:rPr lang="en-US" sz="1500" dirty="0">
                <a:latin typeface="Volkswagen" pitchFamily="2" charset="0"/>
              </a:rPr>
              <a:t>Finance</a:t>
            </a:r>
          </a:p>
          <a:p>
            <a:pPr marL="342900" indent="-342900">
              <a:buAutoNum type="arabicPeriod"/>
            </a:pPr>
            <a:endParaRPr lang="en-US" sz="1500" dirty="0">
              <a:latin typeface="Volkswagen" pitchFamily="2" charset="0"/>
            </a:endParaRPr>
          </a:p>
          <a:p>
            <a:pPr marL="342900" indent="-342900">
              <a:buAutoNum type="arabicPeriod"/>
            </a:pPr>
            <a:endParaRPr lang="en-US" sz="1500" dirty="0">
              <a:latin typeface="Volkswagen" pitchFamily="2" charset="0"/>
            </a:endParaRPr>
          </a:p>
          <a:p>
            <a:r>
              <a:rPr lang="en-US" sz="1500" dirty="0">
                <a:latin typeface="Volkswagen" pitchFamily="2" charset="0"/>
              </a:rPr>
              <a:t>OKCPS Evaluation Rubric</a:t>
            </a:r>
          </a:p>
          <a:p>
            <a:endParaRPr lang="en-US" sz="1500" dirty="0">
              <a:latin typeface="Volkswagen" pitchFamily="2" charset="0"/>
            </a:endParaRPr>
          </a:p>
          <a:p>
            <a:r>
              <a:rPr lang="en-US" sz="1500" dirty="0">
                <a:latin typeface="Volkswagen" pitchFamily="2" charset="0"/>
              </a:rPr>
              <a:t>	Evaluation Rubric not timely provided to SCS</a:t>
            </a:r>
          </a:p>
          <a:p>
            <a:r>
              <a:rPr lang="en-US" sz="1500" dirty="0">
                <a:latin typeface="Volkswagen" pitchFamily="2" charset="0"/>
              </a:rPr>
              <a:t>	Pass – Fail Standard v. Meets Legal Requirements v. Expectations</a:t>
            </a:r>
          </a:p>
          <a:p>
            <a:endParaRPr lang="en-US" sz="1500" dirty="0">
              <a:latin typeface="Volkswagen" pitchFamily="2" charset="0"/>
            </a:endParaRPr>
          </a:p>
          <a:p>
            <a:r>
              <a:rPr lang="en-US" sz="1500" dirty="0">
                <a:latin typeface="Volkswagen" pitchFamily="2" charset="0"/>
              </a:rPr>
              <a:t>Purpose of Charter Schools</a:t>
            </a:r>
          </a:p>
        </p:txBody>
      </p:sp>
    </p:spTree>
    <p:extLst>
      <p:ext uri="{BB962C8B-B14F-4D97-AF65-F5344CB8AC3E}">
        <p14:creationId xmlns:p14="http://schemas.microsoft.com/office/powerpoint/2010/main" val="240366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600200" y="228600"/>
            <a:ext cx="7239000" cy="646331"/>
          </a:xfrm>
          <a:prstGeom prst="rect">
            <a:avLst/>
          </a:prstGeom>
          <a:noFill/>
        </p:spPr>
        <p:txBody>
          <a:bodyPr wrap="square" rtlCol="0">
            <a:spAutoFit/>
          </a:bodyPr>
          <a:lstStyle/>
          <a:p>
            <a:r>
              <a:rPr lang="en-US" sz="3600" dirty="0">
                <a:latin typeface="Volkswagen" pitchFamily="2" charset="0"/>
              </a:rPr>
              <a:t>ISSUE # 1 – Administrative Leadership</a:t>
            </a:r>
          </a:p>
        </p:txBody>
      </p:sp>
      <p:sp>
        <p:nvSpPr>
          <p:cNvPr id="4" name="TextBox 3">
            <a:extLst>
              <a:ext uri="{FF2B5EF4-FFF2-40B4-BE49-F238E27FC236}">
                <a16:creationId xmlns:a16="http://schemas.microsoft.com/office/drawing/2014/main" id="{2CE8B9C9-A5C2-44D2-87A9-6A4FEF7D06C9}"/>
              </a:ext>
            </a:extLst>
          </p:cNvPr>
          <p:cNvSpPr txBox="1"/>
          <p:nvPr/>
        </p:nvSpPr>
        <p:spPr>
          <a:xfrm>
            <a:off x="1676400" y="990600"/>
            <a:ext cx="6553200" cy="5170646"/>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Volkswagen" pitchFamily="2" charset="0"/>
              </a:rPr>
              <a:t>OKCPS asserts that “job description does not identify qualifications aligned with administrative or teacher leadership experience.” </a:t>
            </a:r>
          </a:p>
          <a:p>
            <a:endParaRPr lang="en-US" sz="1500" u="sng" dirty="0">
              <a:latin typeface="Volkswagen" pitchFamily="2" charset="0"/>
            </a:endParaRPr>
          </a:p>
          <a:p>
            <a:pPr marL="285750" indent="-285750">
              <a:buFont typeface="Arial" panose="020B0604020202020204" pitchFamily="34" charset="0"/>
              <a:buChar char="•"/>
            </a:pPr>
            <a:r>
              <a:rPr lang="en-US" sz="1500" dirty="0">
                <a:latin typeface="Volkswagen" pitchFamily="2" charset="0"/>
              </a:rPr>
              <a:t>Charter law does not require that a job description for the school leader be included in the application.</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admits “there is concern” but OKCPS does not state that application fails to meet legal requirements.</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Lead applicant will not serve as founding school leader, rather a founding principal is being recruited and will hopefully start late Summer 2018.</a:t>
            </a:r>
          </a:p>
          <a:p>
            <a:pPr marL="285750" indent="-285750">
              <a:buFont typeface="Arial" panose="020B0604020202020204" pitchFamily="34" charset="0"/>
              <a:buChar char="•"/>
            </a:pPr>
            <a:endParaRPr lang="en-US" sz="1500" u="sng" dirty="0">
              <a:latin typeface="Volkswagen" pitchFamily="2" charset="0"/>
            </a:endParaRPr>
          </a:p>
          <a:p>
            <a:pPr marL="285750" indent="-285750">
              <a:buFont typeface="Arial" panose="020B0604020202020204" pitchFamily="34" charset="0"/>
              <a:buChar char="•"/>
            </a:pPr>
            <a:r>
              <a:rPr lang="en-US" sz="1500" dirty="0">
                <a:latin typeface="Volkswagen" pitchFamily="2" charset="0"/>
              </a:rPr>
              <a:t>Presently building a pool of candidates and would consider qualified, experienced school superintendent or principal for position.</a:t>
            </a:r>
            <a:br>
              <a:rPr lang="en-US" sz="1500" dirty="0">
                <a:latin typeface="Volkswagen" pitchFamily="2" charset="0"/>
              </a:rPr>
            </a:b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Given curriculum innovations, we plan for a robust professional development sequence for instructional and leadership staff</a:t>
            </a:r>
          </a:p>
          <a:p>
            <a:pPr marL="742950" lvl="1" indent="-285750">
              <a:buFont typeface="Arial" panose="020B0604020202020204" pitchFamily="34" charset="0"/>
              <a:buChar char="•"/>
            </a:pPr>
            <a:r>
              <a:rPr lang="en-US" sz="1500" dirty="0">
                <a:latin typeface="Volkswagen" pitchFamily="2" charset="0"/>
              </a:rPr>
              <a:t>One day each week school lets out early and faculty do PD all afternoon, 10 days added to school year to account for missing instructional time</a:t>
            </a:r>
          </a:p>
          <a:p>
            <a:pPr marL="285750"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Non-mandatory job description not grounds for denial </a:t>
            </a:r>
          </a:p>
          <a:p>
            <a:endParaRPr lang="en-US" sz="1500" dirty="0">
              <a:latin typeface="Volkswagen" pitchFamily="2" charset="0"/>
            </a:endParaRPr>
          </a:p>
        </p:txBody>
      </p:sp>
    </p:spTree>
    <p:extLst>
      <p:ext uri="{BB962C8B-B14F-4D97-AF65-F5344CB8AC3E}">
        <p14:creationId xmlns:p14="http://schemas.microsoft.com/office/powerpoint/2010/main" val="321164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588A-CB07-42A2-86D0-45144BBAA43F}"/>
              </a:ext>
            </a:extLst>
          </p:cNvPr>
          <p:cNvSpPr txBox="1"/>
          <p:nvPr/>
        </p:nvSpPr>
        <p:spPr>
          <a:xfrm>
            <a:off x="1701114" y="177424"/>
            <a:ext cx="6553200" cy="646331"/>
          </a:xfrm>
          <a:prstGeom prst="rect">
            <a:avLst/>
          </a:prstGeom>
          <a:noFill/>
        </p:spPr>
        <p:txBody>
          <a:bodyPr wrap="square" rtlCol="0">
            <a:spAutoFit/>
          </a:bodyPr>
          <a:lstStyle/>
          <a:p>
            <a:r>
              <a:rPr lang="en-US" sz="3600" dirty="0">
                <a:latin typeface="Volkswagen" pitchFamily="2" charset="0"/>
              </a:rPr>
              <a:t>ISSUE # 2 - Facilities</a:t>
            </a:r>
          </a:p>
        </p:txBody>
      </p:sp>
      <p:sp>
        <p:nvSpPr>
          <p:cNvPr id="4" name="TextBox 3">
            <a:extLst>
              <a:ext uri="{FF2B5EF4-FFF2-40B4-BE49-F238E27FC236}">
                <a16:creationId xmlns:a16="http://schemas.microsoft.com/office/drawing/2014/main" id="{2CE8B9C9-A5C2-44D2-87A9-6A4FEF7D06C9}"/>
              </a:ext>
            </a:extLst>
          </p:cNvPr>
          <p:cNvSpPr txBox="1"/>
          <p:nvPr/>
        </p:nvSpPr>
        <p:spPr>
          <a:xfrm>
            <a:off x="1676400" y="1066800"/>
            <a:ext cx="6553200" cy="5170646"/>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Volkswagen" pitchFamily="2" charset="0"/>
              </a:rPr>
              <a:t>OKCPS grounds for denial is based on the “proposed financial plan.”</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admits that SCS submits a facilities plan and contingency plans, as required by law.</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OKCPS states that renovations are needed during the planning year and not adequately addressed in financial plan. </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SCS has a $325,000 grant from Walton Family Foundation for renovations.</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Grant covers full cost of any renovations identified by Beck Design</a:t>
            </a:r>
          </a:p>
          <a:p>
            <a:pPr marL="742950" lvl="1" indent="-285750">
              <a:buFont typeface="Arial" panose="020B0604020202020204" pitchFamily="34" charset="0"/>
              <a:buChar char="•"/>
            </a:pPr>
            <a:r>
              <a:rPr lang="en-US" sz="1500" dirty="0">
                <a:latin typeface="Volkswagen" pitchFamily="2" charset="0"/>
              </a:rPr>
              <a:t>Minimal changes as a former OKCPS school site.</a:t>
            </a:r>
          </a:p>
          <a:p>
            <a:pPr lvl="1"/>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Proposed lease terms include $15,000 renovation allowance from Landlord. </a:t>
            </a:r>
          </a:p>
          <a:p>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 70 O.S. Section 3-135 allows for pre-opening requirements / conditions to monitor start up process to ensure school is prepared to open smoothly and ensure meets all building, health, safety, insurance and legal requirements.</a:t>
            </a:r>
          </a:p>
          <a:p>
            <a:pPr marL="742950" lvl="1" indent="-285750">
              <a:buFont typeface="Arial" panose="020B0604020202020204" pitchFamily="34" charset="0"/>
              <a:buChar char="•"/>
            </a:pPr>
            <a:r>
              <a:rPr lang="en-US" sz="1500" dirty="0">
                <a:latin typeface="Volkswagen" pitchFamily="2" charset="0"/>
              </a:rPr>
              <a:t>Seminole Academy &amp; LeMonde</a:t>
            </a:r>
          </a:p>
          <a:p>
            <a:pPr marL="742950" lvl="1" indent="-285750">
              <a:buFont typeface="Arial" panose="020B0604020202020204" pitchFamily="34" charset="0"/>
              <a:buChar char="•"/>
            </a:pPr>
            <a:endParaRPr lang="en-US" sz="1500" dirty="0">
              <a:latin typeface="Volkswagen" pitchFamily="2" charset="0"/>
            </a:endParaRPr>
          </a:p>
          <a:p>
            <a:pPr marL="285750" indent="-285750">
              <a:buFont typeface="Arial" panose="020B0604020202020204" pitchFamily="34" charset="0"/>
              <a:buChar char="•"/>
            </a:pPr>
            <a:r>
              <a:rPr lang="en-US" sz="1500" dirty="0">
                <a:latin typeface="Volkswagen" pitchFamily="2" charset="0"/>
              </a:rPr>
              <a:t>SCS meets legal requirements for facilities</a:t>
            </a:r>
          </a:p>
          <a:p>
            <a:endParaRPr lang="en-US" sz="1500" dirty="0">
              <a:latin typeface="Volkswagen" pitchFamily="2" charset="0"/>
            </a:endParaRPr>
          </a:p>
        </p:txBody>
      </p:sp>
    </p:spTree>
    <p:extLst>
      <p:ext uri="{BB962C8B-B14F-4D97-AF65-F5344CB8AC3E}">
        <p14:creationId xmlns:p14="http://schemas.microsoft.com/office/powerpoint/2010/main" val="124074433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F271C"/>
      </a:dk2>
      <a:lt2>
        <a:srgbClr val="E7DEC9"/>
      </a:lt2>
      <a:accent1>
        <a:srgbClr val="2D8BA9"/>
      </a:accent1>
      <a:accent2>
        <a:srgbClr val="FACF1A"/>
      </a:accent2>
      <a:accent3>
        <a:srgbClr val="19488D"/>
      </a:accent3>
      <a:accent4>
        <a:srgbClr val="84AA33"/>
      </a:accent4>
      <a:accent5>
        <a:srgbClr val="F01458"/>
      </a:accent5>
      <a:accent6>
        <a:srgbClr val="595959"/>
      </a:accent6>
      <a:hlink>
        <a:srgbClr val="8DC765"/>
      </a:hlink>
      <a:folHlink>
        <a:srgbClr val="AA8A14"/>
      </a:folHlink>
    </a:clrScheme>
    <a:fontScheme name="Custom 1">
      <a:majorFont>
        <a:latin typeface="Univer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7913</TotalTime>
  <Words>1675</Words>
  <Application>Microsoft Office PowerPoint</Application>
  <PresentationFormat>On-screen Show (4:3)</PresentationFormat>
  <Paragraphs>195</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Lato Regular</vt:lpstr>
      <vt:lpstr>Univers</vt:lpstr>
      <vt:lpstr>Volkswagen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and Answer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Crystal D. Britton</dc:creator>
  <cp:lastModifiedBy>W Hickman</cp:lastModifiedBy>
  <cp:revision>139</cp:revision>
  <cp:lastPrinted>2018-08-22T11:54:43Z</cp:lastPrinted>
  <dcterms:created xsi:type="dcterms:W3CDTF">2014-09-30T14:17:49Z</dcterms:created>
  <dcterms:modified xsi:type="dcterms:W3CDTF">2018-08-22T11:54:48Z</dcterms:modified>
</cp:coreProperties>
</file>