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9"/>
  </p:notesMasterIdLst>
  <p:sldIdLst>
    <p:sldId id="261" r:id="rId5"/>
    <p:sldId id="270" r:id="rId6"/>
    <p:sldId id="271" r:id="rId7"/>
    <p:sldId id="273" r:id="rId8"/>
    <p:sldId id="274" r:id="rId9"/>
    <p:sldId id="275" r:id="rId10"/>
    <p:sldId id="276" r:id="rId11"/>
    <p:sldId id="281" r:id="rId12"/>
    <p:sldId id="282" r:id="rId13"/>
    <p:sldId id="283" r:id="rId14"/>
    <p:sldId id="284" r:id="rId15"/>
    <p:sldId id="285" r:id="rId16"/>
    <p:sldId id="286" r:id="rId17"/>
    <p:sldId id="287" r:id="rId18"/>
    <p:sldId id="288" r:id="rId19"/>
    <p:sldId id="289" r:id="rId20"/>
    <p:sldId id="290" r:id="rId21"/>
    <p:sldId id="277" r:id="rId22"/>
    <p:sldId id="279" r:id="rId23"/>
    <p:sldId id="291" r:id="rId24"/>
    <p:sldId id="292" r:id="rId25"/>
    <p:sldId id="293" r:id="rId26"/>
    <p:sldId id="280" r:id="rId27"/>
    <p:sldId id="27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7878"/>
    <a:srgbClr val="D15420"/>
    <a:srgbClr val="464646"/>
    <a:srgbClr val="004E9A"/>
    <a:srgbClr val="187BC0"/>
    <a:srgbClr val="A96728"/>
    <a:srgbClr val="DE9027"/>
    <a:srgbClr val="914115"/>
    <a:srgbClr val="326820"/>
    <a:srgbClr val="669B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E4073E-18F4-4B20-A069-4860C4E686E1}" v="3" dt="2022-08-31T14:04:00.6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24" autoAdjust="0"/>
    <p:restoredTop sz="96327"/>
  </p:normalViewPr>
  <p:slideViewPr>
    <p:cSldViewPr snapToGrid="0" snapToObjects="1">
      <p:cViewPr varScale="1">
        <p:scale>
          <a:sx n="76" d="100"/>
          <a:sy n="76" d="100"/>
        </p:scale>
        <p:origin x="44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na Spence" userId="S::tina.spence@sde.ok.gov::10753a85-d44e-45c0-b65a-ea1dffec4795" providerId="AD" clId="Web-{EAE4073E-18F4-4B20-A069-4860C4E686E1}"/>
    <pc:docChg chg="modSld">
      <pc:chgData name="Tina Spence" userId="S::tina.spence@sde.ok.gov::10753a85-d44e-45c0-b65a-ea1dffec4795" providerId="AD" clId="Web-{EAE4073E-18F4-4B20-A069-4860C4E686E1}" dt="2022-08-31T14:04:00.693" v="3" actId="20577"/>
      <pc:docMkLst>
        <pc:docMk/>
      </pc:docMkLst>
      <pc:sldChg chg="modSp">
        <pc:chgData name="Tina Spence" userId="S::tina.spence@sde.ok.gov::10753a85-d44e-45c0-b65a-ea1dffec4795" providerId="AD" clId="Web-{EAE4073E-18F4-4B20-A069-4860C4E686E1}" dt="2022-08-31T14:04:00.693" v="3" actId="20577"/>
        <pc:sldMkLst>
          <pc:docMk/>
          <pc:sldMk cId="3361849933" sldId="281"/>
        </pc:sldMkLst>
        <pc:spChg chg="mod">
          <ac:chgData name="Tina Spence" userId="S::tina.spence@sde.ok.gov::10753a85-d44e-45c0-b65a-ea1dffec4795" providerId="AD" clId="Web-{EAE4073E-18F4-4B20-A069-4860C4E686E1}" dt="2022-08-31T14:04:00.693" v="3" actId="20577"/>
          <ac:spMkLst>
            <pc:docMk/>
            <pc:sldMk cId="3361849933" sldId="281"/>
            <ac:spMk id="3" creationId="{7B24D663-4283-480F-B357-55DCCB0366BA}"/>
          </ac:spMkLst>
        </pc:spChg>
      </pc:sldChg>
    </pc:docChg>
  </pc:docChgLst>
  <pc:docChgLst>
    <pc:chgData name="Leslie Janis" userId="ee1f4201-f850-40ed-98b8-7841fc0018ef" providerId="ADAL" clId="{0A3157CA-6F95-42B6-9620-E8AF1DDD7E60}"/>
    <pc:docChg chg="modSld">
      <pc:chgData name="Leslie Janis" userId="ee1f4201-f850-40ed-98b8-7841fc0018ef" providerId="ADAL" clId="{0A3157CA-6F95-42B6-9620-E8AF1DDD7E60}" dt="2022-08-31T14:31:41.381" v="56" actId="20577"/>
      <pc:docMkLst>
        <pc:docMk/>
      </pc:docMkLst>
      <pc:sldChg chg="modSp mod">
        <pc:chgData name="Leslie Janis" userId="ee1f4201-f850-40ed-98b8-7841fc0018ef" providerId="ADAL" clId="{0A3157CA-6F95-42B6-9620-E8AF1DDD7E60}" dt="2022-08-31T14:31:41.381" v="56" actId="20577"/>
        <pc:sldMkLst>
          <pc:docMk/>
          <pc:sldMk cId="180728658" sldId="261"/>
        </pc:sldMkLst>
        <pc:spChg chg="mod">
          <ac:chgData name="Leslie Janis" userId="ee1f4201-f850-40ed-98b8-7841fc0018ef" providerId="ADAL" clId="{0A3157CA-6F95-42B6-9620-E8AF1DDD7E60}" dt="2022-08-31T14:31:41.381" v="56" actId="20577"/>
          <ac:spMkLst>
            <pc:docMk/>
            <pc:sldMk cId="180728658" sldId="261"/>
            <ac:spMk id="17" creationId="{9A7AD821-C802-3048-AE06-8443FBE6776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3698B-7DD6-C74D-BB93-757F14B7B698}" type="datetimeFigureOut">
              <a:rPr lang="en-US" smtClean="0"/>
              <a:t>8/31/2022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936F9-C00C-D84D-AB08-223138E554E6}" type="slidenum">
              <a:rPr lang="en-US" smtClean="0"/>
              <a:t>‹#›</a:t>
            </a:fld>
            <a:endParaRPr lang="en-US"/>
          </a:p>
        </p:txBody>
      </p:sp>
    </p:spTree>
    <p:extLst>
      <p:ext uri="{BB962C8B-B14F-4D97-AF65-F5344CB8AC3E}">
        <p14:creationId xmlns:p14="http://schemas.microsoft.com/office/powerpoint/2010/main" val="294297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userDrawn="1"/>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30920395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6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userDrawn="1"/>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5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dirty="0"/>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0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pPr algn="r"/>
            <a:fld id="{D5CA4161-6EC3-4748-B7F3-82EA64CE3DD4}" type="slidenum">
              <a:rPr lang="en-US" smtClean="0"/>
              <a:pPr algn="r"/>
              <a:t>‹#›</a:t>
            </a:fld>
            <a:endParaRPr lang="en-US" dirty="0"/>
          </a:p>
        </p:txBody>
      </p:sp>
    </p:spTree>
    <p:extLst>
      <p:ext uri="{BB962C8B-B14F-4D97-AF65-F5344CB8AC3E}">
        <p14:creationId xmlns:p14="http://schemas.microsoft.com/office/powerpoint/2010/main" val="20377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ites.ed.gov/idea/regs/b/d/300.304/b/3" TargetMode="External"/><Relationship Id="rId2" Type="http://schemas.openxmlformats.org/officeDocument/2006/relationships/hyperlink" Target="https://sites.ed.gov/idea/regs/b/d/300.304/b/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sde.ok.gov/special-educa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640797B4-4414-534A-A4A6-659B35516D4F}"/>
              </a:ext>
            </a:extLst>
          </p:cNvPr>
          <p:cNvSpPr>
            <a:spLocks noGrp="1"/>
          </p:cNvSpPr>
          <p:nvPr>
            <p:ph type="ctrTitle"/>
          </p:nvPr>
        </p:nvSpPr>
        <p:spPr/>
        <p:txBody>
          <a:bodyPr/>
          <a:lstStyle/>
          <a:p>
            <a:r>
              <a:rPr lang="en-US" dirty="0"/>
              <a:t>Charter Schools </a:t>
            </a:r>
            <a:br>
              <a:rPr lang="en-US" dirty="0"/>
            </a:br>
            <a:r>
              <a:rPr lang="en-US" dirty="0"/>
              <a:t>and Students with Disabilities</a:t>
            </a:r>
          </a:p>
        </p:txBody>
      </p:sp>
      <p:sp>
        <p:nvSpPr>
          <p:cNvPr id="17" name="Subtitle 16">
            <a:extLst>
              <a:ext uri="{FF2B5EF4-FFF2-40B4-BE49-F238E27FC236}">
                <a16:creationId xmlns:a16="http://schemas.microsoft.com/office/drawing/2014/main" id="{9A7AD821-C802-3048-AE06-8443FBE67764}"/>
              </a:ext>
            </a:extLst>
          </p:cNvPr>
          <p:cNvSpPr>
            <a:spLocks noGrp="1"/>
          </p:cNvSpPr>
          <p:nvPr>
            <p:ph type="subTitle" idx="1"/>
          </p:nvPr>
        </p:nvSpPr>
        <p:spPr/>
        <p:txBody>
          <a:bodyPr/>
          <a:lstStyle/>
          <a:p>
            <a:r>
              <a:rPr lang="en-US" dirty="0"/>
              <a:t>Tina Spence</a:t>
            </a:r>
          </a:p>
          <a:p>
            <a:r>
              <a:rPr lang="en-US" dirty="0"/>
              <a:t>Director of Compliance &amp; Monitoring</a:t>
            </a:r>
          </a:p>
        </p:txBody>
      </p:sp>
    </p:spTree>
    <p:extLst>
      <p:ext uri="{BB962C8B-B14F-4D97-AF65-F5344CB8AC3E}">
        <p14:creationId xmlns:p14="http://schemas.microsoft.com/office/powerpoint/2010/main" val="18072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45A16-C7B8-4C79-B05A-DC6D678FDA17}"/>
              </a:ext>
            </a:extLst>
          </p:cNvPr>
          <p:cNvSpPr>
            <a:spLocks noGrp="1"/>
          </p:cNvSpPr>
          <p:nvPr>
            <p:ph type="title"/>
          </p:nvPr>
        </p:nvSpPr>
        <p:spPr/>
        <p:txBody>
          <a:bodyPr/>
          <a:lstStyle/>
          <a:p>
            <a:r>
              <a:rPr lang="en-US" dirty="0"/>
              <a:t>Required Evaluation Components</a:t>
            </a:r>
          </a:p>
        </p:txBody>
      </p:sp>
      <p:sp>
        <p:nvSpPr>
          <p:cNvPr id="3" name="Content Placeholder 2">
            <a:extLst>
              <a:ext uri="{FF2B5EF4-FFF2-40B4-BE49-F238E27FC236}">
                <a16:creationId xmlns:a16="http://schemas.microsoft.com/office/drawing/2014/main" id="{9B5C1F1A-C71A-4B22-8B52-D35FA221F3B5}"/>
              </a:ext>
            </a:extLst>
          </p:cNvPr>
          <p:cNvSpPr>
            <a:spLocks noGrp="1"/>
          </p:cNvSpPr>
          <p:nvPr>
            <p:ph idx="1"/>
          </p:nvPr>
        </p:nvSpPr>
        <p:spPr/>
        <p:txBody>
          <a:bodyPr>
            <a:normAutofit fontScale="77500" lnSpcReduction="20000"/>
          </a:bodyPr>
          <a:lstStyle/>
          <a:p>
            <a:pPr marL="0" indent="0">
              <a:buClr>
                <a:srgbClr val="902680"/>
              </a:buClr>
              <a:buNone/>
            </a:pPr>
            <a:r>
              <a:rPr lang="en-US" sz="3200" dirty="0">
                <a:effectLst/>
                <a:latin typeface="Arial"/>
                <a:ea typeface="Calibri" panose="020F0502020204030204" pitchFamily="34" charset="0"/>
                <a:cs typeface="Times New Roman"/>
              </a:rPr>
              <a:t>2. Required evaluation components defined per category of suspected disability.</a:t>
            </a:r>
            <a:r>
              <a:rPr lang="en-US" sz="3200" dirty="0">
                <a:latin typeface="Arial"/>
                <a:ea typeface="Calibri" panose="020F0502020204030204" pitchFamily="34" charset="0"/>
                <a:cs typeface="Times New Roman"/>
              </a:rPr>
              <a:t> </a:t>
            </a:r>
            <a:endParaRPr lang="en-US" dirty="0"/>
          </a:p>
          <a:p>
            <a:pPr marL="0" indent="0">
              <a:buClr>
                <a:srgbClr val="902680"/>
              </a:buClr>
              <a:buNone/>
            </a:pPr>
            <a:r>
              <a:rPr lang="en-US" sz="3200" dirty="0">
                <a:solidFill>
                  <a:srgbClr val="F47524"/>
                </a:solidFill>
                <a:effectLst/>
                <a:latin typeface="Arial"/>
                <a:ea typeface="Calibri" panose="020F0502020204030204" pitchFamily="34" charset="0"/>
                <a:cs typeface="Times New Roman"/>
              </a:rPr>
              <a:t>(34 CFR § 300.304(b)(1)(</a:t>
            </a:r>
            <a:r>
              <a:rPr lang="en-US" sz="3200" dirty="0" err="1">
                <a:solidFill>
                  <a:srgbClr val="F47524"/>
                </a:solidFill>
                <a:effectLst/>
                <a:latin typeface="Arial"/>
                <a:ea typeface="Calibri" panose="020F0502020204030204" pitchFamily="34" charset="0"/>
                <a:cs typeface="Times New Roman"/>
              </a:rPr>
              <a:t>i</a:t>
            </a:r>
            <a:r>
              <a:rPr lang="en-US" sz="3200" dirty="0">
                <a:solidFill>
                  <a:srgbClr val="F47524"/>
                </a:solidFill>
                <a:effectLst/>
                <a:latin typeface="Arial"/>
                <a:ea typeface="Calibri" panose="020F0502020204030204" pitchFamily="34" charset="0"/>
                <a:cs typeface="Times New Roman"/>
              </a:rPr>
              <a:t>)(2)(3))</a:t>
            </a:r>
            <a:r>
              <a:rPr lang="en-US" sz="3200" dirty="0">
                <a:latin typeface="Arial"/>
                <a:ea typeface="Calibri" panose="020F0502020204030204" pitchFamily="34" charset="0"/>
                <a:cs typeface="Times New Roman"/>
              </a:rPr>
              <a:t> </a:t>
            </a:r>
            <a:endParaRPr lang="en-US" sz="3200" dirty="0">
              <a:effectLst/>
              <a:latin typeface="Arial" panose="020B0604020202020204" pitchFamily="34" charset="0"/>
              <a:ea typeface="Calibri" panose="020F0502020204030204" pitchFamily="34" charset="0"/>
              <a:cs typeface="Times New Roman" panose="02020603050405020304" pitchFamily="18" charset="0"/>
            </a:endParaRPr>
          </a:p>
          <a:p>
            <a:pPr>
              <a:buClr>
                <a:srgbClr val="902680"/>
              </a:buClr>
            </a:pPr>
            <a:r>
              <a:rPr lang="en-US" sz="3200" b="1" dirty="0">
                <a:solidFill>
                  <a:srgbClr val="E35D0B"/>
                </a:solidFill>
                <a:effectLst/>
                <a:latin typeface="Arial"/>
                <a:ea typeface="Calibri" panose="020F0502020204030204" pitchFamily="34" charset="0"/>
                <a:cs typeface="Times New Roman"/>
              </a:rPr>
              <a:t>IDEA</a:t>
            </a:r>
            <a:r>
              <a:rPr lang="en-US" sz="3200" dirty="0">
                <a:effectLst/>
                <a:latin typeface="Arial"/>
                <a:ea typeface="Calibri" panose="020F0502020204030204" pitchFamily="34" charset="0"/>
                <a:cs typeface="Times New Roman"/>
              </a:rPr>
              <a:t>: </a:t>
            </a:r>
            <a:r>
              <a:rPr lang="en-US" sz="3200" i="1" dirty="0">
                <a:effectLst/>
                <a:latin typeface="Arial"/>
                <a:ea typeface="Calibri" panose="020F0502020204030204" pitchFamily="34" charset="0"/>
                <a:cs typeface="Times New Roman"/>
              </a:rPr>
              <a:t>“Use a variety of assessment tools and strategies to gather relevant functional, developmental, and academic information about the child, including information provided by the parent, </a:t>
            </a:r>
            <a:r>
              <a:rPr lang="en-US" sz="3200" i="1" u="sng" dirty="0">
                <a:solidFill>
                  <a:srgbClr val="0563C1"/>
                </a:solidFill>
                <a:effectLst/>
                <a:latin typeface="Arial"/>
                <a:ea typeface="Calibri" panose="020F0502020204030204" pitchFamily="34" charset="0"/>
                <a:cs typeface="Times New Roman"/>
                <a:hlinkClick r:id="rId2"/>
              </a:rPr>
              <a:t>(2)</a:t>
            </a:r>
            <a:r>
              <a:rPr lang="en-US" sz="3200" i="1" dirty="0">
                <a:effectLst/>
                <a:latin typeface="Arial"/>
                <a:ea typeface="Calibri" panose="020F0502020204030204" pitchFamily="34" charset="0"/>
                <a:cs typeface="Times New Roman"/>
              </a:rPr>
              <a:t> Not use any single measure or assessment as the sole criterion for determining whether a child is a child with a disability; and </a:t>
            </a:r>
            <a:r>
              <a:rPr lang="en-US" sz="3200" i="1" u="sng" dirty="0">
                <a:solidFill>
                  <a:srgbClr val="0563C1"/>
                </a:solidFill>
                <a:effectLst/>
                <a:latin typeface="Arial"/>
                <a:ea typeface="Calibri" panose="020F0502020204030204" pitchFamily="34" charset="0"/>
                <a:cs typeface="Times New Roman"/>
                <a:hlinkClick r:id="rId3"/>
              </a:rPr>
              <a:t>(3)</a:t>
            </a:r>
            <a:r>
              <a:rPr lang="en-US" sz="3200" i="1" dirty="0">
                <a:effectLst/>
                <a:latin typeface="Arial"/>
                <a:ea typeface="Calibri" panose="020F0502020204030204" pitchFamily="34" charset="0"/>
                <a:cs typeface="Times New Roman"/>
              </a:rPr>
              <a:t> Use technically sound instruments that may assess the relative contribution of cognitive and behavioral factors, in addition to physical or developmental factors.”</a:t>
            </a:r>
            <a:r>
              <a:rPr lang="en-US" sz="3200" dirty="0">
                <a:latin typeface="Arial"/>
                <a:ea typeface="Calibri" panose="020F0502020204030204" pitchFamily="34" charset="0"/>
                <a:cs typeface="Times New Roman"/>
              </a:rPr>
              <a:t> </a:t>
            </a:r>
            <a:endParaRPr lang="en-US" sz="3200" dirty="0">
              <a:effectLst/>
              <a:latin typeface="Arial" panose="020B0604020202020204" pitchFamily="34" charset="0"/>
              <a:ea typeface="Calibri" panose="020F0502020204030204" pitchFamily="34" charset="0"/>
              <a:cs typeface="Times New Roman" panose="02020603050405020304" pitchFamily="18" charset="0"/>
            </a:endParaRPr>
          </a:p>
          <a:p>
            <a:pPr>
              <a:buClr>
                <a:srgbClr val="902680"/>
              </a:buClr>
            </a:pPr>
            <a:r>
              <a:rPr lang="en-US" sz="3200" b="1" dirty="0">
                <a:solidFill>
                  <a:srgbClr val="E35D0B"/>
                </a:solidFill>
                <a:effectLst/>
                <a:latin typeface="Arial"/>
                <a:ea typeface="Calibri" panose="020F0502020204030204" pitchFamily="34" charset="0"/>
                <a:cs typeface="Times New Roman"/>
              </a:rPr>
              <a:t>Oklahoma</a:t>
            </a:r>
            <a:r>
              <a:rPr lang="en-US" sz="3200" dirty="0">
                <a:effectLst/>
                <a:latin typeface="Arial"/>
                <a:ea typeface="Calibri" panose="020F0502020204030204" pitchFamily="34" charset="0"/>
                <a:cs typeface="Times New Roman"/>
              </a:rPr>
              <a:t>: Defined required components that make up a comprehensive evaluation.</a:t>
            </a:r>
          </a:p>
          <a:p>
            <a:endParaRPr lang="en-US" dirty="0"/>
          </a:p>
        </p:txBody>
      </p:sp>
      <p:sp>
        <p:nvSpPr>
          <p:cNvPr id="4" name="Footer Placeholder 3">
            <a:extLst>
              <a:ext uri="{FF2B5EF4-FFF2-40B4-BE49-F238E27FC236}">
                <a16:creationId xmlns:a16="http://schemas.microsoft.com/office/drawing/2014/main" id="{9D838405-A6E2-45CC-BA8F-7161AD790600}"/>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13A2D8F2-2C15-4B50-A2E9-49E88FFC38B1}"/>
              </a:ext>
            </a:extLst>
          </p:cNvPr>
          <p:cNvSpPr>
            <a:spLocks noGrp="1"/>
          </p:cNvSpPr>
          <p:nvPr>
            <p:ph type="sldNum" sz="quarter" idx="12"/>
          </p:nvPr>
        </p:nvSpPr>
        <p:spPr/>
        <p:txBody>
          <a:bodyPr/>
          <a:lstStyle/>
          <a:p>
            <a:fld id="{D5CA4161-6EC3-4748-B7F3-82EA64CE3DD4}" type="slidenum">
              <a:rPr lang="en-US" smtClean="0"/>
              <a:pPr/>
              <a:t>10</a:t>
            </a:fld>
            <a:endParaRPr lang="en-US" dirty="0"/>
          </a:p>
        </p:txBody>
      </p:sp>
    </p:spTree>
    <p:extLst>
      <p:ext uri="{BB962C8B-B14F-4D97-AF65-F5344CB8AC3E}">
        <p14:creationId xmlns:p14="http://schemas.microsoft.com/office/powerpoint/2010/main" val="3239678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870D1-DE15-47F2-ADCF-3EAF3D1BF258}"/>
              </a:ext>
            </a:extLst>
          </p:cNvPr>
          <p:cNvSpPr>
            <a:spLocks noGrp="1"/>
          </p:cNvSpPr>
          <p:nvPr>
            <p:ph type="title"/>
          </p:nvPr>
        </p:nvSpPr>
        <p:spPr/>
        <p:txBody>
          <a:bodyPr/>
          <a:lstStyle/>
          <a:p>
            <a:r>
              <a:rPr lang="en-US" dirty="0"/>
              <a:t>45 School Day Initial Evaluation Timeline *</a:t>
            </a:r>
          </a:p>
        </p:txBody>
      </p:sp>
      <p:sp>
        <p:nvSpPr>
          <p:cNvPr id="3" name="Content Placeholder 2">
            <a:extLst>
              <a:ext uri="{FF2B5EF4-FFF2-40B4-BE49-F238E27FC236}">
                <a16:creationId xmlns:a16="http://schemas.microsoft.com/office/drawing/2014/main" id="{D50CAC44-BCFF-4DB8-900B-EB0E50BA8D33}"/>
              </a:ext>
            </a:extLst>
          </p:cNvPr>
          <p:cNvSpPr>
            <a:spLocks noGrp="1"/>
          </p:cNvSpPr>
          <p:nvPr>
            <p:ph idx="1"/>
          </p:nvPr>
        </p:nvSpPr>
        <p:spPr/>
        <p:txBody>
          <a:bodyPr>
            <a:normAutofit fontScale="92500" lnSpcReduction="20000"/>
          </a:bodyPr>
          <a:lstStyle/>
          <a:p>
            <a:pPr marL="0" indent="0">
              <a:buClr>
                <a:srgbClr val="902680"/>
              </a:buClr>
              <a:buNone/>
            </a:pPr>
            <a:r>
              <a:rPr lang="en-US" dirty="0">
                <a:effectLst/>
                <a:latin typeface="Arial"/>
                <a:ea typeface="Calibri" panose="020F0502020204030204" pitchFamily="34" charset="0"/>
                <a:cs typeface="Times New Roman"/>
              </a:rPr>
              <a:t>3. From the date of parent consent for the initial evaluation to the date of the eligibility meeting must be within 45 school days.</a:t>
            </a:r>
            <a:r>
              <a:rPr lang="en-US" dirty="0">
                <a:latin typeface="Arial"/>
                <a:ea typeface="Calibri" panose="020F0502020204030204" pitchFamily="34" charset="0"/>
                <a:cs typeface="Times New Roman"/>
              </a:rPr>
              <a:t> </a:t>
            </a:r>
            <a:endParaRPr lang="en-US" dirty="0"/>
          </a:p>
          <a:p>
            <a:pPr marL="0" indent="0">
              <a:buClr>
                <a:srgbClr val="902680"/>
              </a:buClr>
              <a:buNone/>
            </a:pPr>
            <a:r>
              <a:rPr lang="en-US" dirty="0">
                <a:solidFill>
                  <a:srgbClr val="F47524"/>
                </a:solidFill>
                <a:effectLst/>
                <a:latin typeface="Arial"/>
                <a:ea typeface="Calibri" panose="020F0502020204030204" pitchFamily="34" charset="0"/>
                <a:cs typeface="Times New Roman"/>
              </a:rPr>
              <a:t>(20 USC § 1414(a)(1)(C)(</a:t>
            </a:r>
            <a:r>
              <a:rPr lang="en-US" dirty="0" err="1">
                <a:solidFill>
                  <a:srgbClr val="F47524"/>
                </a:solidFill>
                <a:effectLst/>
                <a:latin typeface="Arial"/>
                <a:ea typeface="Calibri" panose="020F0502020204030204" pitchFamily="34" charset="0"/>
                <a:cs typeface="Times New Roman"/>
              </a:rPr>
              <a:t>i</a:t>
            </a:r>
            <a:r>
              <a:rPr lang="en-US" dirty="0">
                <a:solidFill>
                  <a:srgbClr val="F47524"/>
                </a:solidFill>
                <a:effectLst/>
                <a:latin typeface="Arial"/>
                <a:ea typeface="Calibri" panose="020F0502020204030204" pitchFamily="34" charset="0"/>
                <a:cs typeface="Times New Roman"/>
              </a:rPr>
              <a:t>)) and 34 CFR § 300.301(c)(1)(</a:t>
            </a:r>
            <a:r>
              <a:rPr lang="en-US" dirty="0" err="1">
                <a:solidFill>
                  <a:srgbClr val="F47524"/>
                </a:solidFill>
                <a:effectLst/>
                <a:latin typeface="Arial"/>
                <a:ea typeface="Calibri" panose="020F0502020204030204" pitchFamily="34" charset="0"/>
                <a:cs typeface="Times New Roman"/>
              </a:rPr>
              <a:t>i</a:t>
            </a:r>
            <a:r>
              <a:rPr lang="en-US" dirty="0">
                <a:solidFill>
                  <a:srgbClr val="F47524"/>
                </a:solidFill>
                <a:effectLst/>
                <a:latin typeface="Arial"/>
                <a:ea typeface="Calibri" panose="020F0502020204030204" pitchFamily="34" charset="0"/>
                <a:cs typeface="Times New Roman"/>
              </a:rPr>
              <a:t>)(ii)):</a:t>
            </a:r>
            <a:r>
              <a:rPr lang="en-US" dirty="0">
                <a:solidFill>
                  <a:srgbClr val="F47524"/>
                </a:solidFill>
                <a:latin typeface="Arial"/>
                <a:ea typeface="Calibri" panose="020F0502020204030204" pitchFamily="34" charset="0"/>
                <a:cs typeface="Times New Roman"/>
              </a:rPr>
              <a:t> </a:t>
            </a:r>
            <a:endParaRPr lang="en-US" dirty="0">
              <a:solidFill>
                <a:srgbClr val="F47524"/>
              </a:solidFill>
              <a:effectLst/>
              <a:latin typeface="Arial" panose="020B0604020202020204" pitchFamily="34" charset="0"/>
              <a:ea typeface="Calibri" panose="020F0502020204030204" pitchFamily="34" charset="0"/>
              <a:cs typeface="Times New Roman" panose="02020603050405020304" pitchFamily="18" charset="0"/>
            </a:endParaRPr>
          </a:p>
          <a:p>
            <a:pPr>
              <a:buClr>
                <a:srgbClr val="902680"/>
              </a:buClr>
            </a:pPr>
            <a:r>
              <a:rPr lang="en-US" b="1" dirty="0">
                <a:solidFill>
                  <a:srgbClr val="E35D0B"/>
                </a:solidFill>
                <a:effectLst/>
                <a:latin typeface="Arial"/>
                <a:ea typeface="Calibri" panose="020F0502020204030204" pitchFamily="34" charset="0"/>
                <a:cs typeface="Times New Roman"/>
              </a:rPr>
              <a:t>IDEA</a:t>
            </a:r>
            <a:r>
              <a:rPr lang="en-US" dirty="0">
                <a:effectLst/>
                <a:latin typeface="Arial"/>
                <a:ea typeface="Calibri" panose="020F0502020204030204" pitchFamily="34" charset="0"/>
                <a:cs typeface="Times New Roman"/>
              </a:rPr>
              <a:t>: </a:t>
            </a:r>
            <a:r>
              <a:rPr lang="en-US" i="1" dirty="0">
                <a:effectLst/>
                <a:latin typeface="Arial"/>
                <a:ea typeface="Calibri" panose="020F0502020204030204" pitchFamily="34" charset="0"/>
                <a:cs typeface="Times New Roman"/>
              </a:rPr>
              <a:t>“to determine whether a child is a child with a disability within </a:t>
            </a:r>
            <a:r>
              <a:rPr lang="en-US" b="1" i="1" dirty="0">
                <a:effectLst/>
                <a:latin typeface="Arial"/>
                <a:ea typeface="Calibri" panose="020F0502020204030204" pitchFamily="34" charset="0"/>
                <a:cs typeface="Times New Roman"/>
              </a:rPr>
              <a:t>60 days </a:t>
            </a:r>
            <a:r>
              <a:rPr lang="en-US" i="1" dirty="0">
                <a:effectLst/>
                <a:latin typeface="Arial"/>
                <a:ea typeface="Calibri" panose="020F0502020204030204" pitchFamily="34" charset="0"/>
                <a:cs typeface="Times New Roman"/>
              </a:rPr>
              <a:t>of receiving parental consent for the evaluation” or “If the State establishes a timeframe within which the evaluation must be conducted”;</a:t>
            </a:r>
            <a:r>
              <a:rPr lang="en-US" dirty="0">
                <a:latin typeface="Arial"/>
                <a:ea typeface="Calibri" panose="020F0502020204030204" pitchFamily="34" charset="0"/>
                <a:cs typeface="Times New Roman"/>
              </a:rPr>
              <a:t> </a:t>
            </a:r>
            <a:endParaRPr lang="en-US" dirty="0">
              <a:effectLst/>
              <a:latin typeface="Arial" panose="020B0604020202020204" pitchFamily="34" charset="0"/>
              <a:ea typeface="Calibri" panose="020F0502020204030204" pitchFamily="34" charset="0"/>
              <a:cs typeface="Times New Roman" panose="02020603050405020304" pitchFamily="18" charset="0"/>
            </a:endParaRPr>
          </a:p>
          <a:p>
            <a:pPr>
              <a:buClr>
                <a:srgbClr val="902680"/>
              </a:buClr>
            </a:pPr>
            <a:r>
              <a:rPr lang="en-US" b="1" dirty="0">
                <a:solidFill>
                  <a:srgbClr val="E35D0B"/>
                </a:solidFill>
                <a:effectLst/>
                <a:latin typeface="Arial"/>
                <a:ea typeface="Calibri" panose="020F0502020204030204" pitchFamily="34" charset="0"/>
                <a:cs typeface="Times New Roman"/>
              </a:rPr>
              <a:t>Oklahoma</a:t>
            </a:r>
            <a:r>
              <a:rPr lang="en-US" dirty="0">
                <a:effectLst/>
                <a:latin typeface="Arial"/>
                <a:ea typeface="Calibri" panose="020F0502020204030204" pitchFamily="34" charset="0"/>
                <a:cs typeface="Times New Roman"/>
              </a:rPr>
              <a:t>: The initial eligibility determination must be completed within 45 school days of receiving parental consent for the initial evaluation.</a:t>
            </a:r>
          </a:p>
          <a:p>
            <a:endParaRPr lang="en-US" dirty="0"/>
          </a:p>
        </p:txBody>
      </p:sp>
      <p:sp>
        <p:nvSpPr>
          <p:cNvPr id="4" name="Footer Placeholder 3">
            <a:extLst>
              <a:ext uri="{FF2B5EF4-FFF2-40B4-BE49-F238E27FC236}">
                <a16:creationId xmlns:a16="http://schemas.microsoft.com/office/drawing/2014/main" id="{8F4156A2-E732-4CD3-8BE7-EB8FFA5CCED2}"/>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976D2E03-9996-4675-90CE-DF1B6B9B7D02}"/>
              </a:ext>
            </a:extLst>
          </p:cNvPr>
          <p:cNvSpPr>
            <a:spLocks noGrp="1"/>
          </p:cNvSpPr>
          <p:nvPr>
            <p:ph type="sldNum" sz="quarter" idx="12"/>
          </p:nvPr>
        </p:nvSpPr>
        <p:spPr/>
        <p:txBody>
          <a:bodyPr/>
          <a:lstStyle/>
          <a:p>
            <a:fld id="{D5CA4161-6EC3-4748-B7F3-82EA64CE3DD4}" type="slidenum">
              <a:rPr lang="en-US" smtClean="0"/>
              <a:pPr/>
              <a:t>11</a:t>
            </a:fld>
            <a:endParaRPr lang="en-US" dirty="0"/>
          </a:p>
        </p:txBody>
      </p:sp>
    </p:spTree>
    <p:extLst>
      <p:ext uri="{BB962C8B-B14F-4D97-AF65-F5344CB8AC3E}">
        <p14:creationId xmlns:p14="http://schemas.microsoft.com/office/powerpoint/2010/main" val="3376336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DE0D3-1859-4F76-9C4F-DCFE0537308A}"/>
              </a:ext>
            </a:extLst>
          </p:cNvPr>
          <p:cNvSpPr>
            <a:spLocks noGrp="1"/>
          </p:cNvSpPr>
          <p:nvPr>
            <p:ph type="title"/>
          </p:nvPr>
        </p:nvSpPr>
        <p:spPr/>
        <p:txBody>
          <a:bodyPr/>
          <a:lstStyle/>
          <a:p>
            <a:r>
              <a:rPr lang="en-US" dirty="0"/>
              <a:t>Eligibility Team Members</a:t>
            </a:r>
          </a:p>
        </p:txBody>
      </p:sp>
      <p:sp>
        <p:nvSpPr>
          <p:cNvPr id="3" name="Content Placeholder 2">
            <a:extLst>
              <a:ext uri="{FF2B5EF4-FFF2-40B4-BE49-F238E27FC236}">
                <a16:creationId xmlns:a16="http://schemas.microsoft.com/office/drawing/2014/main" id="{A749E58C-22B4-4227-A3F0-6D70EF4BF44D}"/>
              </a:ext>
            </a:extLst>
          </p:cNvPr>
          <p:cNvSpPr>
            <a:spLocks noGrp="1"/>
          </p:cNvSpPr>
          <p:nvPr>
            <p:ph idx="1"/>
          </p:nvPr>
        </p:nvSpPr>
        <p:spPr/>
        <p:txBody>
          <a:bodyPr>
            <a:normAutofit fontScale="77500" lnSpcReduction="20000"/>
          </a:bodyPr>
          <a:lstStyle/>
          <a:p>
            <a:pPr marL="0" indent="0">
              <a:buClr>
                <a:srgbClr val="902680"/>
              </a:buClr>
              <a:buNone/>
            </a:pPr>
            <a:r>
              <a:rPr lang="en-US" sz="3200" dirty="0">
                <a:effectLst/>
                <a:latin typeface="Arial"/>
                <a:ea typeface="Calibri" panose="020F0502020204030204" pitchFamily="34" charset="0"/>
                <a:cs typeface="Times New Roman"/>
              </a:rPr>
              <a:t>4. </a:t>
            </a:r>
            <a:r>
              <a:rPr lang="en-US" sz="3200" dirty="0">
                <a:latin typeface="Arial"/>
                <a:ea typeface="Calibri" panose="020F0502020204030204" pitchFamily="34" charset="0"/>
                <a:cs typeface="Times New Roman"/>
              </a:rPr>
              <a:t>Defined</a:t>
            </a:r>
            <a:r>
              <a:rPr lang="en-US" sz="3200" dirty="0">
                <a:effectLst/>
                <a:latin typeface="Arial"/>
                <a:ea typeface="Calibri" panose="020F0502020204030204" pitchFamily="34" charset="0"/>
                <a:cs typeface="Times New Roman"/>
              </a:rPr>
              <a:t> qualified professionals required to attend the eligibility team members</a:t>
            </a:r>
            <a:r>
              <a:rPr lang="en-US" sz="3200" dirty="0">
                <a:latin typeface="Arial"/>
                <a:ea typeface="Calibri" panose="020F0502020204030204" pitchFamily="34" charset="0"/>
                <a:cs typeface="Times New Roman"/>
              </a:rPr>
              <a:t> </a:t>
            </a:r>
            <a:endParaRPr lang="en-US" dirty="0"/>
          </a:p>
          <a:p>
            <a:pPr marL="0" indent="0">
              <a:buClr>
                <a:srgbClr val="902680"/>
              </a:buClr>
              <a:buNone/>
            </a:pPr>
            <a:r>
              <a:rPr lang="en-US" sz="3200" dirty="0">
                <a:solidFill>
                  <a:srgbClr val="F47524"/>
                </a:solidFill>
                <a:effectLst/>
                <a:latin typeface="Arial"/>
                <a:ea typeface="Calibri" panose="020F0502020204030204" pitchFamily="34" charset="0"/>
                <a:cs typeface="Times New Roman"/>
              </a:rPr>
              <a:t>(34 CFR § 300.306 and § 300.308)</a:t>
            </a:r>
            <a:r>
              <a:rPr lang="en-US" sz="3200" dirty="0">
                <a:solidFill>
                  <a:srgbClr val="F47524"/>
                </a:solidFill>
                <a:latin typeface="Arial"/>
                <a:ea typeface="Calibri" panose="020F0502020204030204" pitchFamily="34" charset="0"/>
                <a:cs typeface="Times New Roman"/>
              </a:rPr>
              <a:t> </a:t>
            </a:r>
            <a:endParaRPr lang="en-US" sz="3200" dirty="0">
              <a:solidFill>
                <a:srgbClr val="F47524"/>
              </a:solidFill>
              <a:effectLst/>
              <a:latin typeface="Arial" panose="020B0604020202020204" pitchFamily="34" charset="0"/>
              <a:ea typeface="Calibri" panose="020F0502020204030204" pitchFamily="34" charset="0"/>
              <a:cs typeface="Times New Roman" panose="02020603050405020304" pitchFamily="18" charset="0"/>
            </a:endParaRPr>
          </a:p>
          <a:p>
            <a:pPr>
              <a:buClr>
                <a:srgbClr val="902680"/>
              </a:buClr>
            </a:pPr>
            <a:r>
              <a:rPr lang="en-US" sz="3200" b="1" dirty="0">
                <a:solidFill>
                  <a:srgbClr val="E35D0B"/>
                </a:solidFill>
                <a:effectLst/>
                <a:latin typeface="Arial"/>
                <a:ea typeface="Calibri" panose="020F0502020204030204" pitchFamily="34" charset="0"/>
                <a:cs typeface="Times New Roman"/>
              </a:rPr>
              <a:t>IDEA</a:t>
            </a:r>
            <a:r>
              <a:rPr lang="en-US" sz="3200" dirty="0">
                <a:effectLst/>
                <a:latin typeface="Arial"/>
                <a:ea typeface="Calibri" panose="020F0502020204030204" pitchFamily="34" charset="0"/>
                <a:cs typeface="Times New Roman"/>
              </a:rPr>
              <a:t>: A group of qualified professionals and the parent. For Specific Learning Disability determination requires the child’s regular teacher.</a:t>
            </a:r>
            <a:r>
              <a:rPr lang="en-US" sz="3200" dirty="0">
                <a:latin typeface="Arial"/>
                <a:ea typeface="Calibri" panose="020F0502020204030204" pitchFamily="34" charset="0"/>
                <a:cs typeface="Times New Roman"/>
              </a:rPr>
              <a:t> </a:t>
            </a:r>
            <a:endParaRPr lang="en-US" sz="3200" dirty="0">
              <a:effectLst/>
              <a:latin typeface="Arial" panose="020B0604020202020204" pitchFamily="34" charset="0"/>
              <a:ea typeface="Calibri" panose="020F0502020204030204" pitchFamily="34" charset="0"/>
              <a:cs typeface="Times New Roman" panose="02020603050405020304" pitchFamily="18" charset="0"/>
            </a:endParaRPr>
          </a:p>
          <a:p>
            <a:pPr>
              <a:buClr>
                <a:srgbClr val="902680"/>
              </a:buClr>
            </a:pPr>
            <a:r>
              <a:rPr lang="en-US" sz="3200" b="1" dirty="0">
                <a:solidFill>
                  <a:srgbClr val="E35D0B"/>
                </a:solidFill>
                <a:effectLst/>
                <a:latin typeface="Arial"/>
                <a:ea typeface="Calibri" panose="020F0502020204030204" pitchFamily="34" charset="0"/>
                <a:cs typeface="Times New Roman"/>
              </a:rPr>
              <a:t>Oklahoma</a:t>
            </a:r>
            <a:r>
              <a:rPr lang="en-US" sz="3200" dirty="0">
                <a:effectLst/>
                <a:latin typeface="Arial"/>
                <a:ea typeface="Calibri" panose="020F0502020204030204" pitchFamily="34" charset="0"/>
                <a:cs typeface="Times New Roman"/>
              </a:rPr>
              <a:t>: For all disability categories require the following team members to attend the eligibility determination meeting: Parent, Administrator, Special Education Teacher, General Education Teacher (at least one) and Qualified Professional(s) who have the credentials to administer and interpret evaluation tools (e.g., school psychologists, school psychometrists, speech language pathologists, remedial reading teacher, occupational therapist, physical therapists, etc.).</a:t>
            </a:r>
          </a:p>
          <a:p>
            <a:endParaRPr lang="en-US" dirty="0"/>
          </a:p>
        </p:txBody>
      </p:sp>
      <p:sp>
        <p:nvSpPr>
          <p:cNvPr id="4" name="Footer Placeholder 3">
            <a:extLst>
              <a:ext uri="{FF2B5EF4-FFF2-40B4-BE49-F238E27FC236}">
                <a16:creationId xmlns:a16="http://schemas.microsoft.com/office/drawing/2014/main" id="{555C6DF0-DB09-46FD-A479-642E20D42439}"/>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158C0256-230A-4BDB-80C3-6A5076DDF56A}"/>
              </a:ext>
            </a:extLst>
          </p:cNvPr>
          <p:cNvSpPr>
            <a:spLocks noGrp="1"/>
          </p:cNvSpPr>
          <p:nvPr>
            <p:ph type="sldNum" sz="quarter" idx="12"/>
          </p:nvPr>
        </p:nvSpPr>
        <p:spPr/>
        <p:txBody>
          <a:bodyPr/>
          <a:lstStyle/>
          <a:p>
            <a:fld id="{D5CA4161-6EC3-4748-B7F3-82EA64CE3DD4}" type="slidenum">
              <a:rPr lang="en-US" smtClean="0"/>
              <a:pPr/>
              <a:t>12</a:t>
            </a:fld>
            <a:endParaRPr lang="en-US" dirty="0"/>
          </a:p>
        </p:txBody>
      </p:sp>
    </p:spTree>
    <p:extLst>
      <p:ext uri="{BB962C8B-B14F-4D97-AF65-F5344CB8AC3E}">
        <p14:creationId xmlns:p14="http://schemas.microsoft.com/office/powerpoint/2010/main" val="924977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EAFF7-B563-4E2E-B6FC-1B2EC1D0860B}"/>
              </a:ext>
            </a:extLst>
          </p:cNvPr>
          <p:cNvSpPr>
            <a:spLocks noGrp="1"/>
          </p:cNvSpPr>
          <p:nvPr>
            <p:ph type="title"/>
          </p:nvPr>
        </p:nvSpPr>
        <p:spPr/>
        <p:txBody>
          <a:bodyPr/>
          <a:lstStyle/>
          <a:p>
            <a:r>
              <a:rPr lang="en-US" dirty="0"/>
              <a:t>Move-In or Transfer *</a:t>
            </a:r>
          </a:p>
        </p:txBody>
      </p:sp>
      <p:sp>
        <p:nvSpPr>
          <p:cNvPr id="3" name="Content Placeholder 2">
            <a:extLst>
              <a:ext uri="{FF2B5EF4-FFF2-40B4-BE49-F238E27FC236}">
                <a16:creationId xmlns:a16="http://schemas.microsoft.com/office/drawing/2014/main" id="{1A887551-3AE0-4257-9E1E-A34D22131F47}"/>
              </a:ext>
            </a:extLst>
          </p:cNvPr>
          <p:cNvSpPr>
            <a:spLocks noGrp="1"/>
          </p:cNvSpPr>
          <p:nvPr>
            <p:ph idx="1"/>
          </p:nvPr>
        </p:nvSpPr>
        <p:spPr/>
        <p:txBody>
          <a:bodyPr>
            <a:normAutofit fontScale="92500" lnSpcReduction="20000"/>
          </a:bodyPr>
          <a:lstStyle/>
          <a:p>
            <a:pPr marL="0" indent="0">
              <a:buClr>
                <a:srgbClr val="902680"/>
              </a:buClr>
              <a:buNone/>
            </a:pPr>
            <a:r>
              <a:rPr lang="en-US" dirty="0">
                <a:effectLst/>
                <a:latin typeface="Arial"/>
                <a:ea typeface="Calibri" panose="020F0502020204030204" pitchFamily="34" charset="0"/>
                <a:cs typeface="Arial"/>
              </a:rPr>
              <a:t>5. An IEP for new move-in or transfer students must be in place within 10 school days of the student’s first day of attendance.</a:t>
            </a:r>
            <a:r>
              <a:rPr lang="en-US" dirty="0">
                <a:latin typeface="Arial"/>
                <a:ea typeface="Calibri" panose="020F0502020204030204" pitchFamily="34" charset="0"/>
                <a:cs typeface="Arial"/>
              </a:rPr>
              <a:t> </a:t>
            </a:r>
            <a:endParaRPr lang="en-US" dirty="0"/>
          </a:p>
          <a:p>
            <a:pPr marL="0" indent="0">
              <a:buClr>
                <a:srgbClr val="902680"/>
              </a:buClr>
              <a:buNone/>
            </a:pPr>
            <a:r>
              <a:rPr lang="en-US" dirty="0">
                <a:solidFill>
                  <a:srgbClr val="F47524"/>
                </a:solidFill>
                <a:effectLst/>
                <a:latin typeface="Arial"/>
                <a:ea typeface="Calibri" panose="020F0502020204030204" pitchFamily="34" charset="0"/>
                <a:cs typeface="Arial"/>
              </a:rPr>
              <a:t>(20 USC § 1414(d)(2)(C)(</a:t>
            </a:r>
            <a:r>
              <a:rPr lang="en-US" dirty="0" err="1">
                <a:solidFill>
                  <a:srgbClr val="F47524"/>
                </a:solidFill>
                <a:effectLst/>
                <a:latin typeface="Arial"/>
                <a:ea typeface="Calibri" panose="020F0502020204030204" pitchFamily="34" charset="0"/>
                <a:cs typeface="Arial"/>
              </a:rPr>
              <a:t>i</a:t>
            </a:r>
            <a:r>
              <a:rPr lang="en-US" dirty="0">
                <a:solidFill>
                  <a:srgbClr val="F47524"/>
                </a:solidFill>
                <a:effectLst/>
                <a:latin typeface="Arial"/>
                <a:ea typeface="Calibri" panose="020F0502020204030204" pitchFamily="34" charset="0"/>
                <a:cs typeface="Arial"/>
              </a:rPr>
              <a:t>)(I) and 34 CFR § 300.323)</a:t>
            </a:r>
            <a:r>
              <a:rPr lang="en-US" dirty="0">
                <a:latin typeface="Arial"/>
                <a:ea typeface="Calibri" panose="020F0502020204030204" pitchFamily="34" charset="0"/>
                <a:cs typeface="Arial"/>
              </a:rPr>
              <a:t> </a:t>
            </a:r>
            <a:endParaRPr lang="en-US" dirty="0">
              <a:effectLst/>
              <a:latin typeface="Arial" panose="020B0604020202020204" pitchFamily="34" charset="0"/>
              <a:ea typeface="Calibri" panose="020F0502020204030204" pitchFamily="34" charset="0"/>
              <a:cs typeface="Arial" panose="020B0604020202020204" pitchFamily="34" charset="0"/>
            </a:endParaRPr>
          </a:p>
          <a:p>
            <a:pPr>
              <a:buClr>
                <a:srgbClr val="902680"/>
              </a:buClr>
            </a:pPr>
            <a:r>
              <a:rPr lang="en-US" b="1" dirty="0">
                <a:solidFill>
                  <a:srgbClr val="E35D0B"/>
                </a:solidFill>
                <a:effectLst/>
                <a:latin typeface="Arial"/>
                <a:ea typeface="Calibri" panose="020F0502020204030204" pitchFamily="34" charset="0"/>
                <a:cs typeface="Arial"/>
              </a:rPr>
              <a:t>IDEA</a:t>
            </a:r>
            <a:r>
              <a:rPr lang="en-US" dirty="0">
                <a:effectLst/>
                <a:latin typeface="Arial"/>
                <a:ea typeface="Calibri" panose="020F0502020204030204" pitchFamily="34" charset="0"/>
                <a:cs typeface="Arial"/>
              </a:rPr>
              <a:t>: No timeline</a:t>
            </a:r>
            <a:r>
              <a:rPr lang="en-US" dirty="0">
                <a:latin typeface="Arial"/>
                <a:ea typeface="Calibri" panose="020F0502020204030204" pitchFamily="34" charset="0"/>
                <a:cs typeface="Arial"/>
              </a:rPr>
              <a:t> </a:t>
            </a:r>
            <a:endParaRPr lang="en-US" dirty="0">
              <a:effectLst/>
              <a:latin typeface="Arial" panose="020B0604020202020204" pitchFamily="34" charset="0"/>
              <a:ea typeface="Calibri" panose="020F0502020204030204" pitchFamily="34" charset="0"/>
              <a:cs typeface="Arial" panose="020B0604020202020204" pitchFamily="34" charset="0"/>
            </a:endParaRPr>
          </a:p>
          <a:p>
            <a:pPr>
              <a:buClr>
                <a:srgbClr val="902680"/>
              </a:buClr>
            </a:pPr>
            <a:r>
              <a:rPr lang="en-US" b="1" dirty="0">
                <a:solidFill>
                  <a:srgbClr val="E35D0B"/>
                </a:solidFill>
                <a:effectLst/>
                <a:latin typeface="Arial"/>
                <a:ea typeface="Calibri" panose="020F0502020204030204" pitchFamily="34" charset="0"/>
                <a:cs typeface="Arial"/>
              </a:rPr>
              <a:t>Oklahoma</a:t>
            </a:r>
            <a:r>
              <a:rPr lang="en-US" dirty="0">
                <a:effectLst/>
                <a:latin typeface="Arial"/>
                <a:ea typeface="Calibri" panose="020F0502020204030204" pitchFamily="34" charset="0"/>
                <a:cs typeface="Arial"/>
              </a:rPr>
              <a:t>: The LEA must provide comparable services described in the previously held IEP, in consultation with the parent until the district either formally accepts the IEP from the previous district as written or develops and implements a new subsequent IEP within ten (10) school days from the date of the student’s first day of attendance.</a:t>
            </a:r>
          </a:p>
          <a:p>
            <a:endParaRPr lang="en-US" dirty="0"/>
          </a:p>
        </p:txBody>
      </p:sp>
      <p:sp>
        <p:nvSpPr>
          <p:cNvPr id="4" name="Footer Placeholder 3">
            <a:extLst>
              <a:ext uri="{FF2B5EF4-FFF2-40B4-BE49-F238E27FC236}">
                <a16:creationId xmlns:a16="http://schemas.microsoft.com/office/drawing/2014/main" id="{B672F2F3-57EA-4971-9D9E-4FCDED5833AD}"/>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16213AE-DFCE-4D65-B3FF-5531F8EDC379}"/>
              </a:ext>
            </a:extLst>
          </p:cNvPr>
          <p:cNvSpPr>
            <a:spLocks noGrp="1"/>
          </p:cNvSpPr>
          <p:nvPr>
            <p:ph type="sldNum" sz="quarter" idx="12"/>
          </p:nvPr>
        </p:nvSpPr>
        <p:spPr/>
        <p:txBody>
          <a:bodyPr/>
          <a:lstStyle/>
          <a:p>
            <a:fld id="{D5CA4161-6EC3-4748-B7F3-82EA64CE3DD4}" type="slidenum">
              <a:rPr lang="en-US" smtClean="0"/>
              <a:pPr/>
              <a:t>13</a:t>
            </a:fld>
            <a:endParaRPr lang="en-US" dirty="0"/>
          </a:p>
        </p:txBody>
      </p:sp>
    </p:spTree>
    <p:extLst>
      <p:ext uri="{BB962C8B-B14F-4D97-AF65-F5344CB8AC3E}">
        <p14:creationId xmlns:p14="http://schemas.microsoft.com/office/powerpoint/2010/main" val="1764259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D96F9-E364-416D-86A4-B2444EAA1059}"/>
              </a:ext>
            </a:extLst>
          </p:cNvPr>
          <p:cNvSpPr>
            <a:spLocks noGrp="1"/>
          </p:cNvSpPr>
          <p:nvPr>
            <p:ph type="title"/>
          </p:nvPr>
        </p:nvSpPr>
        <p:spPr/>
        <p:txBody>
          <a:bodyPr/>
          <a:lstStyle/>
          <a:p>
            <a:r>
              <a:rPr lang="en-US" dirty="0"/>
              <a:t>Service Types Defined</a:t>
            </a:r>
          </a:p>
        </p:txBody>
      </p:sp>
      <p:sp>
        <p:nvSpPr>
          <p:cNvPr id="3" name="Content Placeholder 2">
            <a:extLst>
              <a:ext uri="{FF2B5EF4-FFF2-40B4-BE49-F238E27FC236}">
                <a16:creationId xmlns:a16="http://schemas.microsoft.com/office/drawing/2014/main" id="{A6E58BFE-93F2-4761-88D1-79E177F67047}"/>
              </a:ext>
            </a:extLst>
          </p:cNvPr>
          <p:cNvSpPr>
            <a:spLocks noGrp="1"/>
          </p:cNvSpPr>
          <p:nvPr>
            <p:ph idx="1"/>
          </p:nvPr>
        </p:nvSpPr>
        <p:spPr/>
        <p:txBody>
          <a:bodyPr>
            <a:normAutofit fontScale="92500" lnSpcReduction="10000"/>
          </a:bodyPr>
          <a:lstStyle/>
          <a:p>
            <a:pPr marL="0" indent="0">
              <a:buClr>
                <a:srgbClr val="902680"/>
              </a:buClr>
              <a:buNone/>
            </a:pPr>
            <a:r>
              <a:rPr lang="en-US" dirty="0">
                <a:effectLst/>
                <a:latin typeface="Arial"/>
                <a:ea typeface="Calibri" panose="020F0502020204030204" pitchFamily="34" charset="0"/>
                <a:cs typeface="Times New Roman"/>
              </a:rPr>
              <a:t>6. Special Education and Related Services are provided in a variety of service types and are defined.</a:t>
            </a:r>
            <a:r>
              <a:rPr lang="en-US" dirty="0">
                <a:latin typeface="Arial"/>
                <a:ea typeface="Calibri" panose="020F0502020204030204" pitchFamily="34" charset="0"/>
                <a:cs typeface="Times New Roman"/>
              </a:rPr>
              <a:t> </a:t>
            </a:r>
            <a:endParaRPr lang="en-US" dirty="0"/>
          </a:p>
          <a:p>
            <a:pPr marL="0" indent="0">
              <a:buClr>
                <a:srgbClr val="902680"/>
              </a:buClr>
              <a:buNone/>
            </a:pPr>
            <a:r>
              <a:rPr lang="en-US" dirty="0">
                <a:solidFill>
                  <a:srgbClr val="F47524"/>
                </a:solidFill>
                <a:effectLst/>
                <a:latin typeface="Arial"/>
                <a:ea typeface="Calibri" panose="020F0502020204030204" pitchFamily="34" charset="0"/>
                <a:cs typeface="Times New Roman"/>
              </a:rPr>
              <a:t>(34 CFR § 300.39(b)(3))</a:t>
            </a:r>
            <a:r>
              <a:rPr lang="en-US" dirty="0">
                <a:solidFill>
                  <a:srgbClr val="F47524"/>
                </a:solidFill>
                <a:latin typeface="Arial"/>
                <a:ea typeface="Calibri" panose="020F0502020204030204" pitchFamily="34" charset="0"/>
                <a:cs typeface="Times New Roman"/>
              </a:rPr>
              <a:t> </a:t>
            </a:r>
            <a:endParaRPr lang="en-US" dirty="0">
              <a:solidFill>
                <a:srgbClr val="F47524"/>
              </a:solidFill>
              <a:effectLst/>
              <a:latin typeface="Arial" panose="020B0604020202020204" pitchFamily="34" charset="0"/>
              <a:ea typeface="Calibri" panose="020F0502020204030204" pitchFamily="34" charset="0"/>
              <a:cs typeface="Times New Roman" panose="02020603050405020304" pitchFamily="18" charset="0"/>
            </a:endParaRPr>
          </a:p>
          <a:p>
            <a:pPr>
              <a:buClr>
                <a:srgbClr val="902680"/>
              </a:buClr>
            </a:pPr>
            <a:r>
              <a:rPr lang="en-US" b="1" dirty="0">
                <a:solidFill>
                  <a:srgbClr val="E35D0B"/>
                </a:solidFill>
                <a:effectLst/>
                <a:latin typeface="Arial"/>
                <a:ea typeface="Calibri" panose="020F0502020204030204" pitchFamily="34" charset="0"/>
                <a:cs typeface="Times New Roman"/>
              </a:rPr>
              <a:t>IDEA</a:t>
            </a:r>
            <a:r>
              <a:rPr lang="en-US" dirty="0">
                <a:effectLst/>
                <a:latin typeface="Arial"/>
                <a:ea typeface="Calibri" panose="020F0502020204030204" pitchFamily="34" charset="0"/>
                <a:cs typeface="Times New Roman"/>
              </a:rPr>
              <a:t>: “Specially designed instruction means adapting, as appropriate to the needs of an eligible child, the content, methodology or delivery of instruction to address the unique needs.”</a:t>
            </a:r>
            <a:r>
              <a:rPr lang="en-US" dirty="0">
                <a:latin typeface="Arial"/>
                <a:ea typeface="Calibri" panose="020F0502020204030204" pitchFamily="34" charset="0"/>
                <a:cs typeface="Times New Roman"/>
              </a:rPr>
              <a:t> </a:t>
            </a:r>
            <a:endParaRPr lang="en-US" dirty="0">
              <a:effectLst/>
              <a:latin typeface="Arial" panose="020B0604020202020204" pitchFamily="34" charset="0"/>
              <a:ea typeface="Calibri" panose="020F0502020204030204" pitchFamily="34" charset="0"/>
              <a:cs typeface="Times New Roman" panose="02020603050405020304" pitchFamily="18" charset="0"/>
            </a:endParaRPr>
          </a:p>
          <a:p>
            <a:pPr>
              <a:buClr>
                <a:srgbClr val="902680"/>
              </a:buClr>
            </a:pPr>
            <a:r>
              <a:rPr lang="en-US" b="1" dirty="0">
                <a:solidFill>
                  <a:srgbClr val="E35D0B"/>
                </a:solidFill>
                <a:effectLst/>
                <a:latin typeface="Arial"/>
                <a:ea typeface="Calibri" panose="020F0502020204030204" pitchFamily="34" charset="0"/>
                <a:cs typeface="Times New Roman"/>
              </a:rPr>
              <a:t>Oklahoma</a:t>
            </a:r>
            <a:r>
              <a:rPr lang="en-US" dirty="0">
                <a:effectLst/>
                <a:latin typeface="Arial"/>
                <a:ea typeface="Calibri" panose="020F0502020204030204" pitchFamily="34" charset="0"/>
                <a:cs typeface="Times New Roman"/>
              </a:rPr>
              <a:t>: Defined the variety of services: consultation, monitoring, collaboration, co-teaching, and direct instruction.</a:t>
            </a:r>
          </a:p>
          <a:p>
            <a:endParaRPr lang="en-US" dirty="0"/>
          </a:p>
        </p:txBody>
      </p:sp>
      <p:sp>
        <p:nvSpPr>
          <p:cNvPr id="4" name="Footer Placeholder 3">
            <a:extLst>
              <a:ext uri="{FF2B5EF4-FFF2-40B4-BE49-F238E27FC236}">
                <a16:creationId xmlns:a16="http://schemas.microsoft.com/office/drawing/2014/main" id="{78D3E40F-C9E2-40C2-A6BF-722876C701F2}"/>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A0DE7262-2AF2-4111-8C57-8C4A81B321B3}"/>
              </a:ext>
            </a:extLst>
          </p:cNvPr>
          <p:cNvSpPr>
            <a:spLocks noGrp="1"/>
          </p:cNvSpPr>
          <p:nvPr>
            <p:ph type="sldNum" sz="quarter" idx="12"/>
          </p:nvPr>
        </p:nvSpPr>
        <p:spPr/>
        <p:txBody>
          <a:bodyPr/>
          <a:lstStyle/>
          <a:p>
            <a:fld id="{D5CA4161-6EC3-4748-B7F3-82EA64CE3DD4}" type="slidenum">
              <a:rPr lang="en-US" smtClean="0"/>
              <a:pPr/>
              <a:t>14</a:t>
            </a:fld>
            <a:endParaRPr lang="en-US" dirty="0"/>
          </a:p>
        </p:txBody>
      </p:sp>
    </p:spTree>
    <p:extLst>
      <p:ext uri="{BB962C8B-B14F-4D97-AF65-F5344CB8AC3E}">
        <p14:creationId xmlns:p14="http://schemas.microsoft.com/office/powerpoint/2010/main" val="4069818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49087-6CA3-4DFC-9CD4-F6F5A5567375}"/>
              </a:ext>
            </a:extLst>
          </p:cNvPr>
          <p:cNvSpPr>
            <a:spLocks noGrp="1"/>
          </p:cNvSpPr>
          <p:nvPr>
            <p:ph type="title"/>
          </p:nvPr>
        </p:nvSpPr>
        <p:spPr/>
        <p:txBody>
          <a:bodyPr/>
          <a:lstStyle/>
          <a:p>
            <a:r>
              <a:rPr lang="en-US" dirty="0"/>
              <a:t>Secondary Transition Services *</a:t>
            </a:r>
          </a:p>
        </p:txBody>
      </p:sp>
      <p:sp>
        <p:nvSpPr>
          <p:cNvPr id="3" name="Content Placeholder 2">
            <a:extLst>
              <a:ext uri="{FF2B5EF4-FFF2-40B4-BE49-F238E27FC236}">
                <a16:creationId xmlns:a16="http://schemas.microsoft.com/office/drawing/2014/main" id="{83935471-0F1A-4CD1-B25E-F1087FA06E61}"/>
              </a:ext>
            </a:extLst>
          </p:cNvPr>
          <p:cNvSpPr>
            <a:spLocks noGrp="1"/>
          </p:cNvSpPr>
          <p:nvPr>
            <p:ph idx="1"/>
          </p:nvPr>
        </p:nvSpPr>
        <p:spPr/>
        <p:txBody>
          <a:bodyPr>
            <a:normAutofit fontScale="85000" lnSpcReduction="20000"/>
          </a:bodyPr>
          <a:lstStyle/>
          <a:p>
            <a:pPr marL="0" indent="0">
              <a:buClr>
                <a:srgbClr val="902680"/>
              </a:buClr>
              <a:buNone/>
            </a:pPr>
            <a:r>
              <a:rPr lang="en-US" sz="3200" dirty="0">
                <a:effectLst/>
                <a:latin typeface="Arial"/>
                <a:ea typeface="Calibri" panose="020F0502020204030204" pitchFamily="34" charset="0"/>
                <a:cs typeface="Times New Roman"/>
              </a:rPr>
              <a:t>7. Exceeding the IDEA requirement for Secondary Transition from age 16 to being in effect on or before age 15.</a:t>
            </a:r>
            <a:r>
              <a:rPr lang="en-US" sz="3200" dirty="0">
                <a:latin typeface="Arial"/>
                <a:ea typeface="Calibri" panose="020F0502020204030204" pitchFamily="34" charset="0"/>
                <a:cs typeface="Times New Roman"/>
              </a:rPr>
              <a:t> </a:t>
            </a:r>
            <a:endParaRPr lang="en-US" dirty="0"/>
          </a:p>
          <a:p>
            <a:pPr marL="0" indent="0">
              <a:buClr>
                <a:srgbClr val="902680"/>
              </a:buClr>
              <a:buNone/>
            </a:pPr>
            <a:r>
              <a:rPr lang="en-US" sz="3200" dirty="0">
                <a:solidFill>
                  <a:srgbClr val="F47524"/>
                </a:solidFill>
                <a:effectLst/>
                <a:latin typeface="Arial"/>
                <a:ea typeface="Calibri" panose="020F0502020204030204" pitchFamily="34" charset="0"/>
                <a:cs typeface="Times New Roman"/>
              </a:rPr>
              <a:t>(34 CFR § 300.320(b))</a:t>
            </a:r>
            <a:r>
              <a:rPr lang="en-US" sz="3200" dirty="0">
                <a:solidFill>
                  <a:srgbClr val="F47524"/>
                </a:solidFill>
                <a:latin typeface="Arial"/>
                <a:ea typeface="Calibri" panose="020F0502020204030204" pitchFamily="34" charset="0"/>
                <a:cs typeface="Times New Roman"/>
              </a:rPr>
              <a:t> </a:t>
            </a:r>
            <a:endParaRPr lang="en-US" sz="3200" dirty="0">
              <a:solidFill>
                <a:srgbClr val="F47524"/>
              </a:solidFill>
              <a:effectLst/>
              <a:latin typeface="Arial" panose="020B0604020202020204" pitchFamily="34" charset="0"/>
              <a:ea typeface="Calibri" panose="020F0502020204030204" pitchFamily="34" charset="0"/>
              <a:cs typeface="Times New Roman" panose="02020603050405020304" pitchFamily="18" charset="0"/>
            </a:endParaRPr>
          </a:p>
          <a:p>
            <a:pPr>
              <a:buClr>
                <a:srgbClr val="902680"/>
              </a:buClr>
            </a:pPr>
            <a:r>
              <a:rPr lang="en-US" sz="3200" b="1" dirty="0">
                <a:solidFill>
                  <a:srgbClr val="E35D0B"/>
                </a:solidFill>
                <a:effectLst/>
                <a:latin typeface="Arial"/>
                <a:ea typeface="Calibri" panose="020F0502020204030204" pitchFamily="34" charset="0"/>
                <a:cs typeface="Times New Roman"/>
              </a:rPr>
              <a:t>IDEA: </a:t>
            </a:r>
            <a:r>
              <a:rPr lang="en-US" sz="3200" b="1" i="1" dirty="0">
                <a:solidFill>
                  <a:srgbClr val="E35D0B"/>
                </a:solidFill>
                <a:effectLst/>
                <a:latin typeface="Arial"/>
                <a:ea typeface="Calibri" panose="020F0502020204030204" pitchFamily="34" charset="0"/>
                <a:cs typeface="Times New Roman"/>
              </a:rPr>
              <a:t>“Transition services.</a:t>
            </a:r>
            <a:r>
              <a:rPr lang="en-US" sz="3200" i="1" dirty="0">
                <a:effectLst/>
                <a:latin typeface="Arial"/>
                <a:ea typeface="Calibri" panose="020F0502020204030204" pitchFamily="34" charset="0"/>
                <a:cs typeface="Times New Roman"/>
              </a:rPr>
              <a:t> Beginning not later than the first IEP to be in effect when the child turns 16, or younger if determined appropriate by the IEP Team and updated annually.”</a:t>
            </a:r>
          </a:p>
          <a:p>
            <a:pPr>
              <a:buClr>
                <a:srgbClr val="902680"/>
              </a:buClr>
            </a:pPr>
            <a:r>
              <a:rPr lang="en-US" sz="3200" b="1" dirty="0">
                <a:solidFill>
                  <a:srgbClr val="E35D0B"/>
                </a:solidFill>
                <a:effectLst/>
                <a:latin typeface="Arial"/>
                <a:ea typeface="Calibri" panose="020F0502020204030204" pitchFamily="34" charset="0"/>
                <a:cs typeface="Times New Roman"/>
              </a:rPr>
              <a:t>Oklahoma:</a:t>
            </a:r>
            <a:r>
              <a:rPr lang="en-US" sz="3200" dirty="0">
                <a:solidFill>
                  <a:srgbClr val="E35D0B"/>
                </a:solidFill>
                <a:effectLst/>
                <a:latin typeface="Arial"/>
                <a:ea typeface="Calibri" panose="020F0502020204030204" pitchFamily="34" charset="0"/>
                <a:cs typeface="Times New Roman"/>
              </a:rPr>
              <a:t> </a:t>
            </a:r>
            <a:r>
              <a:rPr lang="en-US" sz="3200" b="1" dirty="0">
                <a:solidFill>
                  <a:srgbClr val="E35D0B"/>
                </a:solidFill>
                <a:effectLst/>
                <a:latin typeface="Arial"/>
                <a:ea typeface="Calibri" panose="020F0502020204030204" pitchFamily="34" charset="0"/>
                <a:cs typeface="Times New Roman"/>
              </a:rPr>
              <a:t>Transition services. </a:t>
            </a:r>
            <a:r>
              <a:rPr lang="en-US" sz="3200" dirty="0">
                <a:effectLst/>
                <a:latin typeface="Arial"/>
                <a:ea typeface="Calibri" panose="020F0502020204030204" pitchFamily="34" charset="0"/>
                <a:cs typeface="Times New Roman"/>
              </a:rPr>
              <a:t>The IEP must include secondary transition services that are in effect before the beginning of the student’s ninth grade year, or on or before the student’s 15</a:t>
            </a:r>
            <a:r>
              <a:rPr lang="en-US" sz="3200" baseline="30000" dirty="0">
                <a:effectLst/>
                <a:latin typeface="Arial"/>
                <a:ea typeface="Calibri" panose="020F0502020204030204" pitchFamily="34" charset="0"/>
                <a:cs typeface="Times New Roman"/>
              </a:rPr>
              <a:t>th</a:t>
            </a:r>
            <a:r>
              <a:rPr lang="en-US" sz="3200" dirty="0">
                <a:effectLst/>
                <a:latin typeface="Arial"/>
                <a:ea typeface="Calibri" panose="020F0502020204030204" pitchFamily="34" charset="0"/>
                <a:cs typeface="Times New Roman"/>
              </a:rPr>
              <a:t> birthday, whichever comes first, or younger, if determined appropriate by the IEP team and updated annually.</a:t>
            </a:r>
          </a:p>
          <a:p>
            <a:endParaRPr lang="en-US" dirty="0"/>
          </a:p>
        </p:txBody>
      </p:sp>
      <p:sp>
        <p:nvSpPr>
          <p:cNvPr id="4" name="Footer Placeholder 3">
            <a:extLst>
              <a:ext uri="{FF2B5EF4-FFF2-40B4-BE49-F238E27FC236}">
                <a16:creationId xmlns:a16="http://schemas.microsoft.com/office/drawing/2014/main" id="{6B01E179-640C-4973-B176-DEFD6BF31B93}"/>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9355A6C4-4A78-4A48-920D-A774081ABD17}"/>
              </a:ext>
            </a:extLst>
          </p:cNvPr>
          <p:cNvSpPr>
            <a:spLocks noGrp="1"/>
          </p:cNvSpPr>
          <p:nvPr>
            <p:ph type="sldNum" sz="quarter" idx="12"/>
          </p:nvPr>
        </p:nvSpPr>
        <p:spPr/>
        <p:txBody>
          <a:bodyPr/>
          <a:lstStyle/>
          <a:p>
            <a:fld id="{D5CA4161-6EC3-4748-B7F3-82EA64CE3DD4}" type="slidenum">
              <a:rPr lang="en-US" smtClean="0"/>
              <a:pPr/>
              <a:t>15</a:t>
            </a:fld>
            <a:endParaRPr lang="en-US" dirty="0"/>
          </a:p>
        </p:txBody>
      </p:sp>
    </p:spTree>
    <p:extLst>
      <p:ext uri="{BB962C8B-B14F-4D97-AF65-F5344CB8AC3E}">
        <p14:creationId xmlns:p14="http://schemas.microsoft.com/office/powerpoint/2010/main" val="3385614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F2828-E723-47D9-9D2F-B199E2B25EA6}"/>
              </a:ext>
            </a:extLst>
          </p:cNvPr>
          <p:cNvSpPr>
            <a:spLocks noGrp="1"/>
          </p:cNvSpPr>
          <p:nvPr>
            <p:ph type="title"/>
          </p:nvPr>
        </p:nvSpPr>
        <p:spPr/>
        <p:txBody>
          <a:bodyPr/>
          <a:lstStyle/>
          <a:p>
            <a:r>
              <a:rPr lang="en-US" dirty="0"/>
              <a:t>Shortened Day/Week</a:t>
            </a:r>
          </a:p>
        </p:txBody>
      </p:sp>
      <p:sp>
        <p:nvSpPr>
          <p:cNvPr id="3" name="Content Placeholder 2">
            <a:extLst>
              <a:ext uri="{FF2B5EF4-FFF2-40B4-BE49-F238E27FC236}">
                <a16:creationId xmlns:a16="http://schemas.microsoft.com/office/drawing/2014/main" id="{D0002EF4-8077-4DE7-B232-CA8B33FE87DB}"/>
              </a:ext>
            </a:extLst>
          </p:cNvPr>
          <p:cNvSpPr>
            <a:spLocks noGrp="1"/>
          </p:cNvSpPr>
          <p:nvPr>
            <p:ph idx="1"/>
          </p:nvPr>
        </p:nvSpPr>
        <p:spPr/>
        <p:txBody>
          <a:bodyPr>
            <a:normAutofit fontScale="85000" lnSpcReduction="20000"/>
          </a:bodyPr>
          <a:lstStyle/>
          <a:p>
            <a:pPr marL="0" indent="0">
              <a:buClr>
                <a:srgbClr val="902680"/>
              </a:buClr>
              <a:buNone/>
            </a:pPr>
            <a:r>
              <a:rPr lang="en-US" sz="3200" dirty="0">
                <a:effectLst/>
                <a:latin typeface="Arial"/>
                <a:ea typeface="Calibri" panose="020F0502020204030204" pitchFamily="34" charset="0"/>
                <a:cs typeface="Arial"/>
              </a:rPr>
              <a:t>8. Before making the determination to shorten the student’s day/week based on behavior requires the LEA to conduct a Functional Behavioral Assessment (FBA) and implement a Behavioral Intervention Plan (BIP).</a:t>
            </a:r>
            <a:r>
              <a:rPr lang="en-US" sz="3200" dirty="0">
                <a:latin typeface="Arial"/>
                <a:ea typeface="Calibri" panose="020F0502020204030204" pitchFamily="34" charset="0"/>
                <a:cs typeface="Arial"/>
              </a:rPr>
              <a:t> </a:t>
            </a:r>
            <a:endParaRPr lang="en-US" dirty="0"/>
          </a:p>
          <a:p>
            <a:pPr marL="0" indent="0">
              <a:buClr>
                <a:srgbClr val="902680"/>
              </a:buClr>
              <a:buNone/>
            </a:pPr>
            <a:r>
              <a:rPr lang="en-US" sz="3200" dirty="0">
                <a:solidFill>
                  <a:srgbClr val="F47524"/>
                </a:solidFill>
                <a:effectLst/>
                <a:latin typeface="Arial"/>
                <a:ea typeface="Calibri" panose="020F0502020204030204" pitchFamily="34" charset="0"/>
                <a:cs typeface="Arial"/>
              </a:rPr>
              <a:t>(20 U.S.C. § 1415(1)(D)(E))</a:t>
            </a:r>
            <a:r>
              <a:rPr lang="en-US" sz="3200" dirty="0">
                <a:solidFill>
                  <a:srgbClr val="F47524"/>
                </a:solidFill>
                <a:latin typeface="Arial"/>
                <a:ea typeface="Calibri" panose="020F0502020204030204" pitchFamily="34" charset="0"/>
                <a:cs typeface="Arial"/>
              </a:rPr>
              <a:t> </a:t>
            </a:r>
            <a:endParaRPr lang="en-US" sz="3200" dirty="0">
              <a:solidFill>
                <a:srgbClr val="F47524"/>
              </a:solidFill>
              <a:effectLst/>
              <a:latin typeface="Arial" panose="020B0604020202020204" pitchFamily="34" charset="0"/>
              <a:ea typeface="Calibri" panose="020F0502020204030204" pitchFamily="34" charset="0"/>
              <a:cs typeface="Arial" panose="020B0604020202020204" pitchFamily="34" charset="0"/>
            </a:endParaRPr>
          </a:p>
          <a:p>
            <a:pPr>
              <a:buClr>
                <a:srgbClr val="902680"/>
              </a:buClr>
            </a:pPr>
            <a:r>
              <a:rPr lang="en-US" sz="3200" b="1" dirty="0">
                <a:solidFill>
                  <a:srgbClr val="E35D0B"/>
                </a:solidFill>
                <a:effectLst/>
                <a:latin typeface="Arial"/>
                <a:ea typeface="Calibri" panose="020F0502020204030204" pitchFamily="34" charset="0"/>
                <a:cs typeface="Arial"/>
              </a:rPr>
              <a:t>IDEA</a:t>
            </a:r>
            <a:r>
              <a:rPr lang="en-US" sz="3200" dirty="0">
                <a:effectLst/>
                <a:latin typeface="Arial"/>
                <a:ea typeface="Calibri" panose="020F0502020204030204" pitchFamily="34" charset="0"/>
                <a:cs typeface="Arial"/>
              </a:rPr>
              <a:t>: Requires FBA/BIP if the conduct of the student was a manifestation of the child’s disability, but no requirement for shortening the student’s day/week.</a:t>
            </a:r>
            <a:r>
              <a:rPr lang="en-US" sz="3200" dirty="0">
                <a:latin typeface="Arial"/>
                <a:ea typeface="Calibri" panose="020F0502020204030204" pitchFamily="34" charset="0"/>
                <a:cs typeface="Arial"/>
              </a:rPr>
              <a:t>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a:buClr>
                <a:srgbClr val="902680"/>
              </a:buClr>
            </a:pPr>
            <a:r>
              <a:rPr lang="en-US" sz="3200" b="1" dirty="0">
                <a:solidFill>
                  <a:srgbClr val="E35D0B"/>
                </a:solidFill>
                <a:effectLst/>
                <a:latin typeface="Arial"/>
                <a:ea typeface="Calibri" panose="020F0502020204030204" pitchFamily="34" charset="0"/>
                <a:cs typeface="Arial"/>
              </a:rPr>
              <a:t>Oklahoma</a:t>
            </a:r>
            <a:r>
              <a:rPr lang="en-US" sz="3200" dirty="0">
                <a:effectLst/>
                <a:latin typeface="Arial"/>
                <a:ea typeface="Calibri" panose="020F0502020204030204" pitchFamily="34" charset="0"/>
                <a:cs typeface="Arial"/>
              </a:rPr>
              <a:t>: Before determining the need to shorten a student’s day/week </a:t>
            </a:r>
            <a:r>
              <a:rPr lang="en-US" sz="3200" b="1" dirty="0">
                <a:effectLst/>
                <a:latin typeface="Arial"/>
                <a:ea typeface="Calibri" panose="020F0502020204030204" pitchFamily="34" charset="0"/>
                <a:cs typeface="Arial"/>
              </a:rPr>
              <a:t>based on behavior</a:t>
            </a:r>
            <a:r>
              <a:rPr lang="en-US" sz="3200" dirty="0">
                <a:effectLst/>
                <a:latin typeface="Arial"/>
                <a:ea typeface="Calibri" panose="020F0502020204030204" pitchFamily="34" charset="0"/>
                <a:cs typeface="Arial"/>
              </a:rPr>
              <a:t>, the IEP team must conduct an FBA/BIP. The IEP team may also want to conside</a:t>
            </a:r>
            <a:r>
              <a:rPr lang="en-US" sz="3200" dirty="0">
                <a:latin typeface="Arial"/>
                <a:ea typeface="Calibri" panose="020F0502020204030204" pitchFamily="34" charset="0"/>
                <a:cs typeface="Arial"/>
              </a:rPr>
              <a:t>r increasing special education service time for direct instruction in behavioral and/or social skills.</a:t>
            </a:r>
            <a:endParaRPr lang="en-US" dirty="0"/>
          </a:p>
          <a:p>
            <a:endParaRPr lang="en-US" dirty="0"/>
          </a:p>
        </p:txBody>
      </p:sp>
      <p:sp>
        <p:nvSpPr>
          <p:cNvPr id="4" name="Footer Placeholder 3">
            <a:extLst>
              <a:ext uri="{FF2B5EF4-FFF2-40B4-BE49-F238E27FC236}">
                <a16:creationId xmlns:a16="http://schemas.microsoft.com/office/drawing/2014/main" id="{CA042BA0-4EC2-4E82-B218-8846FCB73A40}"/>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F6A40886-7366-4520-9954-87ABA4DFA697}"/>
              </a:ext>
            </a:extLst>
          </p:cNvPr>
          <p:cNvSpPr>
            <a:spLocks noGrp="1"/>
          </p:cNvSpPr>
          <p:nvPr>
            <p:ph type="sldNum" sz="quarter" idx="12"/>
          </p:nvPr>
        </p:nvSpPr>
        <p:spPr/>
        <p:txBody>
          <a:bodyPr/>
          <a:lstStyle/>
          <a:p>
            <a:fld id="{D5CA4161-6EC3-4748-B7F3-82EA64CE3DD4}" type="slidenum">
              <a:rPr lang="en-US" smtClean="0"/>
              <a:pPr/>
              <a:t>16</a:t>
            </a:fld>
            <a:endParaRPr lang="en-US" dirty="0"/>
          </a:p>
        </p:txBody>
      </p:sp>
    </p:spTree>
    <p:extLst>
      <p:ext uri="{BB962C8B-B14F-4D97-AF65-F5344CB8AC3E}">
        <p14:creationId xmlns:p14="http://schemas.microsoft.com/office/powerpoint/2010/main" val="240429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8818-7ECD-4E9F-839B-C34E707120A6}"/>
              </a:ext>
            </a:extLst>
          </p:cNvPr>
          <p:cNvSpPr>
            <a:spLocks noGrp="1"/>
          </p:cNvSpPr>
          <p:nvPr>
            <p:ph type="title"/>
          </p:nvPr>
        </p:nvSpPr>
        <p:spPr/>
        <p:txBody>
          <a:bodyPr/>
          <a:lstStyle/>
          <a:p>
            <a:r>
              <a:rPr lang="en-US" dirty="0"/>
              <a:t>Caseload/Class Size*</a:t>
            </a:r>
          </a:p>
        </p:txBody>
      </p:sp>
      <p:sp>
        <p:nvSpPr>
          <p:cNvPr id="3" name="Content Placeholder 2">
            <a:extLst>
              <a:ext uri="{FF2B5EF4-FFF2-40B4-BE49-F238E27FC236}">
                <a16:creationId xmlns:a16="http://schemas.microsoft.com/office/drawing/2014/main" id="{E500F7B0-CF74-47D5-829A-1A139BE4099E}"/>
              </a:ext>
            </a:extLst>
          </p:cNvPr>
          <p:cNvSpPr>
            <a:spLocks noGrp="1"/>
          </p:cNvSpPr>
          <p:nvPr>
            <p:ph idx="1"/>
          </p:nvPr>
        </p:nvSpPr>
        <p:spPr/>
        <p:txBody>
          <a:bodyPr/>
          <a:lstStyle/>
          <a:p>
            <a:pPr marL="0" indent="0">
              <a:buClr>
                <a:srgbClr val="902680"/>
              </a:buClr>
              <a:buNone/>
            </a:pPr>
            <a:r>
              <a:rPr lang="en-US" dirty="0">
                <a:latin typeface="Arial"/>
                <a:ea typeface="Calibri" panose="020F0502020204030204" pitchFamily="34" charset="0"/>
                <a:cs typeface="Arial"/>
              </a:rPr>
              <a:t>9. Maximum</a:t>
            </a:r>
            <a:r>
              <a:rPr lang="en-US" dirty="0">
                <a:effectLst/>
                <a:latin typeface="Arial"/>
                <a:ea typeface="Calibri" panose="020F0502020204030204" pitchFamily="34" charset="0"/>
                <a:cs typeface="Arial"/>
              </a:rPr>
              <a:t> number of students with disabilities per special education classroom, and the maximum number of students on an IEP a Teacher of Record can manage or oversee.</a:t>
            </a:r>
            <a:r>
              <a:rPr lang="en-US" dirty="0">
                <a:latin typeface="Arial"/>
                <a:ea typeface="Calibri" panose="020F0502020204030204" pitchFamily="34" charset="0"/>
                <a:cs typeface="Arial"/>
              </a:rPr>
              <a:t> </a:t>
            </a:r>
            <a:endParaRPr lang="en-US" dirty="0">
              <a:effectLst/>
              <a:latin typeface="Arial" panose="020B0604020202020204" pitchFamily="34" charset="0"/>
              <a:ea typeface="Calibri" panose="020F0502020204030204" pitchFamily="34" charset="0"/>
              <a:cs typeface="Arial" panose="020B0604020202020204" pitchFamily="34" charset="0"/>
            </a:endParaRPr>
          </a:p>
          <a:p>
            <a:pPr>
              <a:buClr>
                <a:srgbClr val="902680"/>
              </a:buClr>
            </a:pPr>
            <a:r>
              <a:rPr lang="en-US" b="1" dirty="0">
                <a:solidFill>
                  <a:srgbClr val="E35D0B"/>
                </a:solidFill>
                <a:effectLst/>
                <a:latin typeface="Arial"/>
                <a:ea typeface="Calibri" panose="020F0502020204030204" pitchFamily="34" charset="0"/>
                <a:cs typeface="Arial"/>
              </a:rPr>
              <a:t>IDEA</a:t>
            </a:r>
            <a:r>
              <a:rPr lang="en-US" dirty="0">
                <a:effectLst/>
                <a:latin typeface="Arial"/>
                <a:ea typeface="Calibri" panose="020F0502020204030204" pitchFamily="34" charset="0"/>
                <a:cs typeface="Arial"/>
              </a:rPr>
              <a:t>: No requirement</a:t>
            </a:r>
            <a:r>
              <a:rPr lang="en-US" dirty="0">
                <a:latin typeface="Arial"/>
                <a:ea typeface="Calibri" panose="020F0502020204030204" pitchFamily="34" charset="0"/>
                <a:cs typeface="Arial"/>
              </a:rPr>
              <a:t> </a:t>
            </a:r>
            <a:endParaRPr lang="en-US" dirty="0">
              <a:effectLst/>
              <a:latin typeface="Arial" panose="020B0604020202020204" pitchFamily="34" charset="0"/>
              <a:ea typeface="Calibri" panose="020F0502020204030204" pitchFamily="34" charset="0"/>
              <a:cs typeface="Arial" panose="020B0604020202020204" pitchFamily="34" charset="0"/>
            </a:endParaRPr>
          </a:p>
          <a:p>
            <a:pPr>
              <a:buClr>
                <a:srgbClr val="902680"/>
              </a:buClr>
            </a:pPr>
            <a:r>
              <a:rPr lang="en-US" b="1" dirty="0">
                <a:solidFill>
                  <a:srgbClr val="E35D0B"/>
                </a:solidFill>
                <a:effectLst/>
                <a:latin typeface="Arial"/>
                <a:ea typeface="Calibri" panose="020F0502020204030204" pitchFamily="34" charset="0"/>
                <a:cs typeface="Arial"/>
              </a:rPr>
              <a:t>Oklahoma</a:t>
            </a:r>
            <a:r>
              <a:rPr lang="en-US" dirty="0">
                <a:effectLst/>
                <a:latin typeface="Arial"/>
                <a:ea typeface="Calibri" panose="020F0502020204030204" pitchFamily="34" charset="0"/>
                <a:cs typeface="Arial"/>
              </a:rPr>
              <a:t>:</a:t>
            </a:r>
            <a:r>
              <a:rPr lang="en-US" dirty="0">
                <a:latin typeface="Arial"/>
                <a:ea typeface="Calibri" panose="020F0502020204030204" pitchFamily="34" charset="0"/>
                <a:cs typeface="Arial"/>
              </a:rPr>
              <a:t> </a:t>
            </a:r>
            <a:endParaRPr lang="en-US" dirty="0">
              <a:effectLst/>
              <a:latin typeface="Arial" panose="020B0604020202020204" pitchFamily="34" charset="0"/>
              <a:ea typeface="Calibri" panose="020F0502020204030204" pitchFamily="34" charset="0"/>
              <a:cs typeface="Arial" panose="020B0604020202020204" pitchFamily="34" charset="0"/>
            </a:endParaRPr>
          </a:p>
          <a:p>
            <a:pPr lvl="1">
              <a:buClr>
                <a:srgbClr val="902680"/>
              </a:buClr>
            </a:pPr>
            <a:r>
              <a:rPr lang="en-US" dirty="0">
                <a:effectLst/>
                <a:latin typeface="Arial"/>
                <a:ea typeface="Calibri" panose="020F0502020204030204" pitchFamily="34" charset="0"/>
                <a:cs typeface="Arial"/>
              </a:rPr>
              <a:t>Maximum 10 students per self-contained </a:t>
            </a:r>
            <a:r>
              <a:rPr lang="en-US" dirty="0">
                <a:latin typeface="Arial"/>
                <a:ea typeface="Calibri" panose="020F0502020204030204" pitchFamily="34" charset="0"/>
                <a:cs typeface="Arial"/>
              </a:rPr>
              <a:t>for</a:t>
            </a:r>
            <a:r>
              <a:rPr lang="en-US" dirty="0">
                <a:effectLst/>
                <a:latin typeface="Arial"/>
                <a:ea typeface="Calibri" panose="020F0502020204030204" pitchFamily="34" charset="0"/>
                <a:cs typeface="Arial"/>
              </a:rPr>
              <a:t> K-4 grades.</a:t>
            </a:r>
          </a:p>
          <a:p>
            <a:pPr lvl="1">
              <a:buClr>
                <a:srgbClr val="902680"/>
              </a:buClr>
            </a:pPr>
            <a:r>
              <a:rPr lang="en-US" dirty="0">
                <a:effectLst/>
                <a:latin typeface="Arial"/>
                <a:ea typeface="Calibri" panose="020F0502020204030204" pitchFamily="34" charset="0"/>
                <a:cs typeface="Arial"/>
              </a:rPr>
              <a:t>Maximum 15 students per classroom </a:t>
            </a:r>
            <a:r>
              <a:rPr lang="en-US" dirty="0">
                <a:latin typeface="Arial"/>
                <a:ea typeface="Calibri" panose="020F0502020204030204" pitchFamily="34" charset="0"/>
                <a:cs typeface="Arial"/>
              </a:rPr>
              <a:t>for 5-12 </a:t>
            </a:r>
            <a:r>
              <a:rPr lang="en-US" dirty="0">
                <a:effectLst/>
                <a:latin typeface="Arial"/>
                <a:ea typeface="Calibri" panose="020F0502020204030204" pitchFamily="34" charset="0"/>
                <a:cs typeface="Arial"/>
              </a:rPr>
              <a:t>grades.</a:t>
            </a:r>
            <a:r>
              <a:rPr lang="en-US" dirty="0">
                <a:latin typeface="Arial"/>
                <a:ea typeface="Calibri" panose="020F0502020204030204" pitchFamily="34" charset="0"/>
                <a:cs typeface="Arial"/>
              </a:rPr>
              <a:t> </a:t>
            </a:r>
            <a:endParaRPr lang="en-US" dirty="0">
              <a:effectLst/>
              <a:latin typeface="Arial" panose="020B0604020202020204" pitchFamily="34" charset="0"/>
              <a:ea typeface="Calibri" panose="020F0502020204030204" pitchFamily="34" charset="0"/>
              <a:cs typeface="Arial" panose="020B0604020202020204" pitchFamily="34" charset="0"/>
            </a:endParaRPr>
          </a:p>
          <a:p>
            <a:pPr lvl="1">
              <a:buClr>
                <a:srgbClr val="902680"/>
              </a:buClr>
            </a:pPr>
            <a:r>
              <a:rPr lang="en-US" dirty="0">
                <a:effectLst/>
                <a:latin typeface="Arial"/>
                <a:ea typeface="Calibri" panose="020F0502020204030204" pitchFamily="34" charset="0"/>
                <a:cs typeface="Arial"/>
              </a:rPr>
              <a:t>See chart for caseload based on formula per placement.</a:t>
            </a:r>
          </a:p>
          <a:p>
            <a:endParaRPr lang="en-US" dirty="0"/>
          </a:p>
        </p:txBody>
      </p:sp>
      <p:sp>
        <p:nvSpPr>
          <p:cNvPr id="4" name="Footer Placeholder 3">
            <a:extLst>
              <a:ext uri="{FF2B5EF4-FFF2-40B4-BE49-F238E27FC236}">
                <a16:creationId xmlns:a16="http://schemas.microsoft.com/office/drawing/2014/main" id="{D76A92DF-517C-49EA-977D-EA57FD792228}"/>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57D67EA-15B6-419B-830F-A278C56D8839}"/>
              </a:ext>
            </a:extLst>
          </p:cNvPr>
          <p:cNvSpPr>
            <a:spLocks noGrp="1"/>
          </p:cNvSpPr>
          <p:nvPr>
            <p:ph type="sldNum" sz="quarter" idx="12"/>
          </p:nvPr>
        </p:nvSpPr>
        <p:spPr/>
        <p:txBody>
          <a:bodyPr/>
          <a:lstStyle/>
          <a:p>
            <a:fld id="{D5CA4161-6EC3-4748-B7F3-82EA64CE3DD4}" type="slidenum">
              <a:rPr lang="en-US" smtClean="0"/>
              <a:pPr/>
              <a:t>17</a:t>
            </a:fld>
            <a:endParaRPr lang="en-US" dirty="0"/>
          </a:p>
        </p:txBody>
      </p:sp>
    </p:spTree>
    <p:extLst>
      <p:ext uri="{BB962C8B-B14F-4D97-AF65-F5344CB8AC3E}">
        <p14:creationId xmlns:p14="http://schemas.microsoft.com/office/powerpoint/2010/main" val="2141774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Reporting Requirements</a:t>
            </a:r>
          </a:p>
        </p:txBody>
      </p:sp>
      <p:sp>
        <p:nvSpPr>
          <p:cNvPr id="3" name="Content Placeholder 2"/>
          <p:cNvSpPr>
            <a:spLocks noGrp="1"/>
          </p:cNvSpPr>
          <p:nvPr>
            <p:ph idx="1"/>
          </p:nvPr>
        </p:nvSpPr>
        <p:spPr/>
        <p:txBody>
          <a:bodyPr>
            <a:normAutofit fontScale="92500" lnSpcReduction="10000"/>
          </a:bodyPr>
          <a:lstStyle/>
          <a:p>
            <a:r>
              <a:rPr lang="en-US" dirty="0"/>
              <a:t>Child Count – number of children on IEPs in the district on October 1st of each year. </a:t>
            </a:r>
          </a:p>
          <a:p>
            <a:r>
              <a:rPr lang="en-US" dirty="0"/>
              <a:t>Data Reports – End of the Year Report includes Annual Performance Report, Personnel, Related Service, Students Exiting, Suspensions. </a:t>
            </a:r>
          </a:p>
          <a:p>
            <a:r>
              <a:rPr lang="en-US" dirty="0"/>
              <a:t>Assurances and LEA Agreement Finance </a:t>
            </a:r>
          </a:p>
          <a:p>
            <a:r>
              <a:rPr lang="en-US" dirty="0"/>
              <a:t>IDEA Consolidation Application/Budget</a:t>
            </a:r>
          </a:p>
          <a:p>
            <a:r>
              <a:rPr lang="en-US" dirty="0"/>
              <a:t>Expenditure Reporting/Claim Reimbursement</a:t>
            </a:r>
          </a:p>
          <a:p>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18</a:t>
            </a:fld>
            <a:endParaRPr lang="en-US" dirty="0"/>
          </a:p>
        </p:txBody>
      </p:sp>
    </p:spTree>
    <p:extLst>
      <p:ext uri="{BB962C8B-B14F-4D97-AF65-F5344CB8AC3E}">
        <p14:creationId xmlns:p14="http://schemas.microsoft.com/office/powerpoint/2010/main" val="2266545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a:t>
            </a:r>
          </a:p>
        </p:txBody>
      </p:sp>
      <p:sp>
        <p:nvSpPr>
          <p:cNvPr id="3" name="Content Placeholder 2"/>
          <p:cNvSpPr>
            <a:spLocks noGrp="1"/>
          </p:cNvSpPr>
          <p:nvPr>
            <p:ph idx="1"/>
          </p:nvPr>
        </p:nvSpPr>
        <p:spPr/>
        <p:txBody>
          <a:bodyPr/>
          <a:lstStyle/>
          <a:p>
            <a:r>
              <a:rPr lang="en-US" dirty="0"/>
              <a:t>Special Education Webpage - </a:t>
            </a:r>
            <a:r>
              <a:rPr lang="en-US" dirty="0">
                <a:hlinkClick r:id="rId2"/>
              </a:rPr>
              <a:t>https://sde.ok.gov/special-education</a:t>
            </a:r>
            <a:endParaRPr lang="en-US" dirty="0"/>
          </a:p>
          <a:p>
            <a:pPr marL="0" indent="0">
              <a:buNone/>
            </a:pPr>
            <a:endParaRPr lang="en-US" dirty="0"/>
          </a:p>
          <a:p>
            <a:pPr marL="342900" marR="0" lvl="0" indent="-342900">
              <a:lnSpc>
                <a:spcPct val="107000"/>
              </a:lnSpc>
              <a:spcBef>
                <a:spcPts val="0"/>
              </a:spcBef>
              <a:spcAft>
                <a:spcPts val="800"/>
              </a:spcAft>
              <a:buFont typeface="Symbol" panose="05050102010706020507" pitchFamily="18" charset="2"/>
              <a:buChar char=""/>
            </a:pPr>
            <a:r>
              <a:rPr lang="en-US" dirty="0"/>
              <a:t>Special Education Policy &amp; Procedures Manual (P &amp; P)–  </a:t>
            </a:r>
            <a:r>
              <a:rPr lang="en-US" u="sng" dirty="0">
                <a:solidFill>
                  <a:schemeClr val="tx1">
                    <a:lumMod val="75000"/>
                  </a:schemeClr>
                </a:solidFill>
              </a:rPr>
              <a:t>https://sde.ok.gov/sites/default/files/Policies%20%26%20Procedures%20Revisions%207-28-22.pdf</a:t>
            </a:r>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19</a:t>
            </a:fld>
            <a:endParaRPr lang="en-US" dirty="0"/>
          </a:p>
        </p:txBody>
      </p:sp>
    </p:spTree>
    <p:extLst>
      <p:ext uri="{BB962C8B-B14F-4D97-AF65-F5344CB8AC3E}">
        <p14:creationId xmlns:p14="http://schemas.microsoft.com/office/powerpoint/2010/main" val="848297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Individuals with Disabilities Education Act (IDEA)</a:t>
            </a:r>
          </a:p>
        </p:txBody>
      </p:sp>
      <p:sp>
        <p:nvSpPr>
          <p:cNvPr id="3" name="Content Placeholder 2"/>
          <p:cNvSpPr>
            <a:spLocks noGrp="1"/>
          </p:cNvSpPr>
          <p:nvPr>
            <p:ph idx="1"/>
          </p:nvPr>
        </p:nvSpPr>
        <p:spPr/>
        <p:txBody>
          <a:bodyPr/>
          <a:lstStyle/>
          <a:p>
            <a:r>
              <a:rPr lang="en-US" dirty="0"/>
              <a:t>The IDEA is the federal special education law. </a:t>
            </a:r>
          </a:p>
          <a:p>
            <a:r>
              <a:rPr lang="en-US" dirty="0"/>
              <a:t>The IDEA was originally enacted by Congress in 1975 to ensure that students with disabilities have the equal opportunity to receive a free appropriate public education (FAPE). </a:t>
            </a:r>
          </a:p>
          <a:p>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2</a:t>
            </a:fld>
            <a:endParaRPr lang="en-US" dirty="0"/>
          </a:p>
        </p:txBody>
      </p:sp>
    </p:spTree>
    <p:extLst>
      <p:ext uri="{BB962C8B-B14F-4D97-AF65-F5344CB8AC3E}">
        <p14:creationId xmlns:p14="http://schemas.microsoft.com/office/powerpoint/2010/main" val="2762313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D88B02B7-B480-4C79-9F9F-6C9D5752992C}"/>
              </a:ext>
            </a:extLst>
          </p:cNvPr>
          <p:cNvPicPr>
            <a:picLocks noGrp="1" noChangeAspect="1"/>
          </p:cNvPicPr>
          <p:nvPr>
            <p:ph idx="1"/>
          </p:nvPr>
        </p:nvPicPr>
        <p:blipFill>
          <a:blip r:embed="rId2"/>
          <a:stretch>
            <a:fillRect/>
          </a:stretch>
        </p:blipFill>
        <p:spPr>
          <a:xfrm>
            <a:off x="2055303" y="3787"/>
            <a:ext cx="7004807" cy="6929934"/>
          </a:xfrm>
        </p:spPr>
      </p:pic>
      <p:sp>
        <p:nvSpPr>
          <p:cNvPr id="4" name="Footer Placeholder 3">
            <a:extLst>
              <a:ext uri="{FF2B5EF4-FFF2-40B4-BE49-F238E27FC236}">
                <a16:creationId xmlns:a16="http://schemas.microsoft.com/office/drawing/2014/main" id="{0145F988-7A18-4D64-9E3E-7BFF16D80279}"/>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871E9663-255F-4139-96F0-EB13B5C6E970}"/>
              </a:ext>
            </a:extLst>
          </p:cNvPr>
          <p:cNvSpPr>
            <a:spLocks noGrp="1"/>
          </p:cNvSpPr>
          <p:nvPr>
            <p:ph type="sldNum" sz="quarter" idx="12"/>
          </p:nvPr>
        </p:nvSpPr>
        <p:spPr/>
        <p:txBody>
          <a:bodyPr/>
          <a:lstStyle/>
          <a:p>
            <a:fld id="{D5CA4161-6EC3-4748-B7F3-82EA64CE3DD4}" type="slidenum">
              <a:rPr lang="en-US" smtClean="0"/>
              <a:pPr/>
              <a:t>20</a:t>
            </a:fld>
            <a:endParaRPr lang="en-US" dirty="0"/>
          </a:p>
        </p:txBody>
      </p:sp>
      <p:sp>
        <p:nvSpPr>
          <p:cNvPr id="11" name="Arrow: Right 10">
            <a:extLst>
              <a:ext uri="{FF2B5EF4-FFF2-40B4-BE49-F238E27FC236}">
                <a16:creationId xmlns:a16="http://schemas.microsoft.com/office/drawing/2014/main" id="{F31D3B61-B80A-47A1-806F-141D0A52E457}"/>
              </a:ext>
            </a:extLst>
          </p:cNvPr>
          <p:cNvSpPr/>
          <p:nvPr/>
        </p:nvSpPr>
        <p:spPr>
          <a:xfrm>
            <a:off x="1468227" y="1016466"/>
            <a:ext cx="978408" cy="484632"/>
          </a:xfrm>
          <a:prstGeom prst="rightArrow">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648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D88B02B7-B480-4C79-9F9F-6C9D5752992C}"/>
              </a:ext>
            </a:extLst>
          </p:cNvPr>
          <p:cNvPicPr>
            <a:picLocks noGrp="1" noChangeAspect="1"/>
          </p:cNvPicPr>
          <p:nvPr>
            <p:ph idx="1"/>
          </p:nvPr>
        </p:nvPicPr>
        <p:blipFill>
          <a:blip r:embed="rId2"/>
          <a:stretch>
            <a:fillRect/>
          </a:stretch>
        </p:blipFill>
        <p:spPr>
          <a:xfrm>
            <a:off x="2055303" y="3787"/>
            <a:ext cx="7004807" cy="6929934"/>
          </a:xfrm>
        </p:spPr>
      </p:pic>
      <p:sp>
        <p:nvSpPr>
          <p:cNvPr id="4" name="Footer Placeholder 3">
            <a:extLst>
              <a:ext uri="{FF2B5EF4-FFF2-40B4-BE49-F238E27FC236}">
                <a16:creationId xmlns:a16="http://schemas.microsoft.com/office/drawing/2014/main" id="{0145F988-7A18-4D64-9E3E-7BFF16D80279}"/>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871E9663-255F-4139-96F0-EB13B5C6E970}"/>
              </a:ext>
            </a:extLst>
          </p:cNvPr>
          <p:cNvSpPr>
            <a:spLocks noGrp="1"/>
          </p:cNvSpPr>
          <p:nvPr>
            <p:ph type="sldNum" sz="quarter" idx="12"/>
          </p:nvPr>
        </p:nvSpPr>
        <p:spPr/>
        <p:txBody>
          <a:bodyPr/>
          <a:lstStyle/>
          <a:p>
            <a:fld id="{D5CA4161-6EC3-4748-B7F3-82EA64CE3DD4}" type="slidenum">
              <a:rPr lang="en-US" smtClean="0"/>
              <a:pPr/>
              <a:t>21</a:t>
            </a:fld>
            <a:endParaRPr lang="en-US" dirty="0"/>
          </a:p>
        </p:txBody>
      </p:sp>
      <p:sp>
        <p:nvSpPr>
          <p:cNvPr id="11" name="Arrow: Right 10">
            <a:extLst>
              <a:ext uri="{FF2B5EF4-FFF2-40B4-BE49-F238E27FC236}">
                <a16:creationId xmlns:a16="http://schemas.microsoft.com/office/drawing/2014/main" id="{F31D3B61-B80A-47A1-806F-141D0A52E457}"/>
              </a:ext>
            </a:extLst>
          </p:cNvPr>
          <p:cNvSpPr/>
          <p:nvPr/>
        </p:nvSpPr>
        <p:spPr>
          <a:xfrm>
            <a:off x="1566099" y="3608664"/>
            <a:ext cx="978408" cy="484632"/>
          </a:xfrm>
          <a:prstGeom prst="rightArrow">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5140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D88B02B7-B480-4C79-9F9F-6C9D5752992C}"/>
              </a:ext>
            </a:extLst>
          </p:cNvPr>
          <p:cNvPicPr>
            <a:picLocks noGrp="1" noChangeAspect="1"/>
          </p:cNvPicPr>
          <p:nvPr>
            <p:ph idx="1"/>
          </p:nvPr>
        </p:nvPicPr>
        <p:blipFill>
          <a:blip r:embed="rId2"/>
          <a:stretch>
            <a:fillRect/>
          </a:stretch>
        </p:blipFill>
        <p:spPr>
          <a:xfrm>
            <a:off x="2055303" y="3787"/>
            <a:ext cx="7004807" cy="6929934"/>
          </a:xfrm>
        </p:spPr>
      </p:pic>
      <p:sp>
        <p:nvSpPr>
          <p:cNvPr id="4" name="Footer Placeholder 3">
            <a:extLst>
              <a:ext uri="{FF2B5EF4-FFF2-40B4-BE49-F238E27FC236}">
                <a16:creationId xmlns:a16="http://schemas.microsoft.com/office/drawing/2014/main" id="{0145F988-7A18-4D64-9E3E-7BFF16D80279}"/>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871E9663-255F-4139-96F0-EB13B5C6E970}"/>
              </a:ext>
            </a:extLst>
          </p:cNvPr>
          <p:cNvSpPr>
            <a:spLocks noGrp="1"/>
          </p:cNvSpPr>
          <p:nvPr>
            <p:ph type="sldNum" sz="quarter" idx="12"/>
          </p:nvPr>
        </p:nvSpPr>
        <p:spPr/>
        <p:txBody>
          <a:bodyPr/>
          <a:lstStyle/>
          <a:p>
            <a:fld id="{D5CA4161-6EC3-4748-B7F3-82EA64CE3DD4}" type="slidenum">
              <a:rPr lang="en-US" smtClean="0"/>
              <a:pPr/>
              <a:t>22</a:t>
            </a:fld>
            <a:endParaRPr lang="en-US" dirty="0"/>
          </a:p>
        </p:txBody>
      </p:sp>
      <p:sp>
        <p:nvSpPr>
          <p:cNvPr id="11" name="Arrow: Right 10">
            <a:extLst>
              <a:ext uri="{FF2B5EF4-FFF2-40B4-BE49-F238E27FC236}">
                <a16:creationId xmlns:a16="http://schemas.microsoft.com/office/drawing/2014/main" id="{F31D3B61-B80A-47A1-806F-141D0A52E457}"/>
              </a:ext>
            </a:extLst>
          </p:cNvPr>
          <p:cNvSpPr/>
          <p:nvPr/>
        </p:nvSpPr>
        <p:spPr>
          <a:xfrm rot="1687076">
            <a:off x="1704600" y="4425568"/>
            <a:ext cx="964946" cy="484632"/>
          </a:xfrm>
          <a:prstGeom prst="rightArrow">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5677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FAC79-7D96-4573-B646-DF4B6FEED31D}"/>
              </a:ext>
            </a:extLst>
          </p:cNvPr>
          <p:cNvSpPr>
            <a:spLocks noGrp="1"/>
          </p:cNvSpPr>
          <p:nvPr>
            <p:ph type="title"/>
          </p:nvPr>
        </p:nvSpPr>
        <p:spPr/>
        <p:txBody>
          <a:bodyPr/>
          <a:lstStyle/>
          <a:p>
            <a:pPr algn="ctr"/>
            <a:r>
              <a:rPr lang="en-US" dirty="0"/>
              <a:t>P &amp; P</a:t>
            </a:r>
          </a:p>
        </p:txBody>
      </p:sp>
      <p:sp>
        <p:nvSpPr>
          <p:cNvPr id="3" name="Content Placeholder 2">
            <a:extLst>
              <a:ext uri="{FF2B5EF4-FFF2-40B4-BE49-F238E27FC236}">
                <a16:creationId xmlns:a16="http://schemas.microsoft.com/office/drawing/2014/main" id="{0948446A-227F-4839-83B0-3F6F32DA2662}"/>
              </a:ext>
            </a:extLst>
          </p:cNvPr>
          <p:cNvSpPr>
            <a:spLocks noGrp="1"/>
          </p:cNvSpPr>
          <p:nvPr>
            <p:ph idx="1"/>
          </p:nvPr>
        </p:nvSpPr>
        <p:spPr/>
        <p:txBody>
          <a:bodyPr/>
          <a:lstStyle/>
          <a:p>
            <a:r>
              <a:rPr lang="en-US" dirty="0"/>
              <a:t>Chapter 8 Private, Charter, Residential and Other Settings</a:t>
            </a:r>
          </a:p>
          <a:p>
            <a:r>
              <a:rPr lang="en-US" dirty="0"/>
              <a:t>Section 2 </a:t>
            </a:r>
          </a:p>
          <a:p>
            <a:pPr lvl="1"/>
            <a:r>
              <a:rPr lang="en-US" dirty="0"/>
              <a:t>Provides information specific to Charter Schools</a:t>
            </a:r>
          </a:p>
        </p:txBody>
      </p:sp>
      <p:sp>
        <p:nvSpPr>
          <p:cNvPr id="4" name="Footer Placeholder 3">
            <a:extLst>
              <a:ext uri="{FF2B5EF4-FFF2-40B4-BE49-F238E27FC236}">
                <a16:creationId xmlns:a16="http://schemas.microsoft.com/office/drawing/2014/main" id="{6BE61CF2-6663-4265-816A-8006FF891DF2}"/>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36CCDBB4-F680-42DD-9682-F868ED1C5CD2}"/>
              </a:ext>
            </a:extLst>
          </p:cNvPr>
          <p:cNvSpPr>
            <a:spLocks noGrp="1"/>
          </p:cNvSpPr>
          <p:nvPr>
            <p:ph type="sldNum" sz="quarter" idx="12"/>
          </p:nvPr>
        </p:nvSpPr>
        <p:spPr/>
        <p:txBody>
          <a:bodyPr/>
          <a:lstStyle/>
          <a:p>
            <a:fld id="{D5CA4161-6EC3-4748-B7F3-82EA64CE3DD4}" type="slidenum">
              <a:rPr lang="en-US" smtClean="0"/>
              <a:pPr/>
              <a:t>23</a:t>
            </a:fld>
            <a:endParaRPr lang="en-US" dirty="0"/>
          </a:p>
        </p:txBody>
      </p:sp>
    </p:spTree>
    <p:extLst>
      <p:ext uri="{BB962C8B-B14F-4D97-AF65-F5344CB8AC3E}">
        <p14:creationId xmlns:p14="http://schemas.microsoft.com/office/powerpoint/2010/main" val="35736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Contact Information</a:t>
            </a:r>
          </a:p>
        </p:txBody>
      </p:sp>
      <p:sp>
        <p:nvSpPr>
          <p:cNvPr id="3" name="Content Placeholder 2"/>
          <p:cNvSpPr>
            <a:spLocks noGrp="1"/>
          </p:cNvSpPr>
          <p:nvPr>
            <p:ph idx="1"/>
          </p:nvPr>
        </p:nvSpPr>
        <p:spPr/>
        <p:txBody>
          <a:bodyPr/>
          <a:lstStyle/>
          <a:p>
            <a:r>
              <a:rPr lang="en-US" dirty="0"/>
              <a:t>Todd Loftin, Deputy Superintendent for Special Education Services  </a:t>
            </a:r>
          </a:p>
          <a:p>
            <a:pPr marL="0" indent="0">
              <a:buNone/>
            </a:pPr>
            <a:r>
              <a:rPr lang="en-US" dirty="0"/>
              <a:t>	(405) 522-3237 / (405) 248-8581</a:t>
            </a:r>
          </a:p>
          <a:p>
            <a:pPr marL="0" indent="0">
              <a:buNone/>
            </a:pPr>
            <a:endParaRPr lang="en-US" dirty="0"/>
          </a:p>
          <a:p>
            <a:r>
              <a:rPr lang="en-US" dirty="0"/>
              <a:t>Tina Spence, Director of Compliance &amp; Monitoring for Special Education Services  </a:t>
            </a:r>
          </a:p>
          <a:p>
            <a:pPr marL="0" indent="0">
              <a:buNone/>
            </a:pPr>
            <a:r>
              <a:rPr lang="en-US" dirty="0"/>
              <a:t>	(405) 521-4513</a:t>
            </a:r>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24</a:t>
            </a:fld>
            <a:endParaRPr lang="en-US" dirty="0"/>
          </a:p>
        </p:txBody>
      </p:sp>
    </p:spTree>
    <p:extLst>
      <p:ext uri="{BB962C8B-B14F-4D97-AF65-F5344CB8AC3E}">
        <p14:creationId xmlns:p14="http://schemas.microsoft.com/office/powerpoint/2010/main" val="2384993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Students with Special Needs</a:t>
            </a:r>
          </a:p>
        </p:txBody>
      </p:sp>
      <p:sp>
        <p:nvSpPr>
          <p:cNvPr id="3" name="Content Placeholder 2"/>
          <p:cNvSpPr>
            <a:spLocks noGrp="1"/>
          </p:cNvSpPr>
          <p:nvPr>
            <p:ph idx="1"/>
          </p:nvPr>
        </p:nvSpPr>
        <p:spPr/>
        <p:txBody>
          <a:bodyPr>
            <a:normAutofit/>
          </a:bodyPr>
          <a:lstStyle/>
          <a:p>
            <a:r>
              <a:rPr lang="en-US" dirty="0"/>
              <a:t>Students are identified through Child Find activities. </a:t>
            </a:r>
          </a:p>
          <a:p>
            <a:r>
              <a:rPr lang="en-US" dirty="0"/>
              <a:t>Child Find requires states and districts to</a:t>
            </a:r>
          </a:p>
          <a:p>
            <a:pPr lvl="1"/>
            <a:r>
              <a:rPr lang="en-US" dirty="0"/>
              <a:t>identify, </a:t>
            </a:r>
          </a:p>
          <a:p>
            <a:pPr lvl="1"/>
            <a:r>
              <a:rPr lang="en-US" dirty="0"/>
              <a:t>locate, </a:t>
            </a:r>
          </a:p>
          <a:p>
            <a:pPr lvl="1"/>
            <a:r>
              <a:rPr lang="en-US" dirty="0"/>
              <a:t>and evaluate </a:t>
            </a:r>
          </a:p>
          <a:p>
            <a:r>
              <a:rPr lang="en-US" dirty="0"/>
              <a:t>Who?  </a:t>
            </a:r>
          </a:p>
          <a:p>
            <a:pPr lvl="1"/>
            <a:r>
              <a:rPr lang="en-US" dirty="0"/>
              <a:t>Children with disabilities, ages birth through 21, who are in need of early intervention (SoonerStart) or special education services.</a:t>
            </a:r>
          </a:p>
          <a:p>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3</a:t>
            </a:fld>
            <a:endParaRPr lang="en-US" dirty="0"/>
          </a:p>
        </p:txBody>
      </p:sp>
    </p:spTree>
    <p:extLst>
      <p:ext uri="{BB962C8B-B14F-4D97-AF65-F5344CB8AC3E}">
        <p14:creationId xmlns:p14="http://schemas.microsoft.com/office/powerpoint/2010/main" val="2539519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required?</a:t>
            </a:r>
          </a:p>
        </p:txBody>
      </p:sp>
      <p:sp>
        <p:nvSpPr>
          <p:cNvPr id="3" name="Content Placeholder 2"/>
          <p:cNvSpPr>
            <a:spLocks noGrp="1"/>
          </p:cNvSpPr>
          <p:nvPr>
            <p:ph idx="1"/>
          </p:nvPr>
        </p:nvSpPr>
        <p:spPr/>
        <p:txBody>
          <a:bodyPr/>
          <a:lstStyle/>
          <a:p>
            <a:r>
              <a:rPr lang="en-US" dirty="0"/>
              <a:t>All students with disabilities, residing in the State, whether attending public or private schools, must be identified, located, and evaluated.</a:t>
            </a:r>
          </a:p>
          <a:p>
            <a:r>
              <a:rPr lang="en-US" dirty="0" err="1"/>
              <a:t>SoonerStart</a:t>
            </a:r>
            <a:r>
              <a:rPr lang="en-US" dirty="0"/>
              <a:t> is Birth to age 3</a:t>
            </a:r>
          </a:p>
          <a:p>
            <a:r>
              <a:rPr lang="en-US" dirty="0"/>
              <a:t>Public schools/Charter schools begin at age 3 through age 21 or upon graduation.</a:t>
            </a:r>
          </a:p>
          <a:p>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4</a:t>
            </a:fld>
            <a:endParaRPr lang="en-US" dirty="0"/>
          </a:p>
        </p:txBody>
      </p:sp>
    </p:spTree>
    <p:extLst>
      <p:ext uri="{BB962C8B-B14F-4D97-AF65-F5344CB8AC3E}">
        <p14:creationId xmlns:p14="http://schemas.microsoft.com/office/powerpoint/2010/main" val="1931130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happens when a child is eligible </a:t>
            </a:r>
            <a:br>
              <a:rPr lang="en-US" dirty="0"/>
            </a:br>
            <a:r>
              <a:rPr lang="en-US" dirty="0"/>
              <a:t>for special education services?</a:t>
            </a:r>
          </a:p>
        </p:txBody>
      </p:sp>
      <p:sp>
        <p:nvSpPr>
          <p:cNvPr id="3" name="Content Placeholder 2"/>
          <p:cNvSpPr>
            <a:spLocks noGrp="1"/>
          </p:cNvSpPr>
          <p:nvPr>
            <p:ph idx="1"/>
          </p:nvPr>
        </p:nvSpPr>
        <p:spPr/>
        <p:txBody>
          <a:bodyPr>
            <a:normAutofit/>
          </a:bodyPr>
          <a:lstStyle/>
          <a:p>
            <a:r>
              <a:rPr lang="en-US" dirty="0"/>
              <a:t>An Individualized Education Program (IEP) is written by the IEP team, which required members consist of Special Education Teacher, Regular Education Teacher, Parent, and Administrator. </a:t>
            </a:r>
          </a:p>
          <a:p>
            <a:r>
              <a:rPr lang="en-US" dirty="0"/>
              <a:t>An IEP is a written statement of the educational program designed to meet a child’s unique needs.</a:t>
            </a:r>
          </a:p>
          <a:p>
            <a:r>
              <a:rPr lang="en-US" dirty="0"/>
              <a:t>OK EdPlan, Oklahoma’s web-based IEP system must be utilized.</a:t>
            </a:r>
          </a:p>
          <a:p>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5</a:t>
            </a:fld>
            <a:endParaRPr lang="en-US" dirty="0"/>
          </a:p>
        </p:txBody>
      </p:sp>
    </p:spTree>
    <p:extLst>
      <p:ext uri="{BB962C8B-B14F-4D97-AF65-F5344CB8AC3E}">
        <p14:creationId xmlns:p14="http://schemas.microsoft.com/office/powerpoint/2010/main" val="1932412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placement in the least </a:t>
            </a:r>
            <a:br>
              <a:rPr lang="en-US" dirty="0"/>
            </a:br>
            <a:r>
              <a:rPr lang="en-US" dirty="0"/>
              <a:t>restrictive environment (LRE)?</a:t>
            </a:r>
          </a:p>
        </p:txBody>
      </p:sp>
      <p:sp>
        <p:nvSpPr>
          <p:cNvPr id="3" name="Content Placeholder 2"/>
          <p:cNvSpPr>
            <a:spLocks noGrp="1"/>
          </p:cNvSpPr>
          <p:nvPr>
            <p:ph idx="1"/>
          </p:nvPr>
        </p:nvSpPr>
        <p:spPr/>
        <p:txBody>
          <a:bodyPr>
            <a:normAutofit/>
          </a:bodyPr>
          <a:lstStyle/>
          <a:p>
            <a:r>
              <a:rPr lang="en-US" dirty="0"/>
              <a:t>To the maximum extent appropriate, all students with disabilities, 3 through 21 years of age, are to be educated with age-appropriate peers, both with and without disabilities.</a:t>
            </a:r>
          </a:p>
          <a:p>
            <a:r>
              <a:rPr lang="en-US" dirty="0"/>
              <a:t>There is a continuum of placement options that must be considered by an IEP team when making a placement decision.</a:t>
            </a:r>
          </a:p>
          <a:p>
            <a:r>
              <a:rPr lang="en-US" dirty="0"/>
              <a:t>A child on an IEP may have accommodations and modifications in the LRE.</a:t>
            </a:r>
          </a:p>
          <a:p>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6</a:t>
            </a:fld>
            <a:endParaRPr lang="en-US" dirty="0"/>
          </a:p>
        </p:txBody>
      </p:sp>
    </p:spTree>
    <p:extLst>
      <p:ext uri="{BB962C8B-B14F-4D97-AF65-F5344CB8AC3E}">
        <p14:creationId xmlns:p14="http://schemas.microsoft.com/office/powerpoint/2010/main" val="2538416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Charter School Responsibility for Services</a:t>
            </a:r>
          </a:p>
        </p:txBody>
      </p:sp>
      <p:sp>
        <p:nvSpPr>
          <p:cNvPr id="3" name="Content Placeholder 2"/>
          <p:cNvSpPr>
            <a:spLocks noGrp="1"/>
          </p:cNvSpPr>
          <p:nvPr>
            <p:ph idx="1"/>
          </p:nvPr>
        </p:nvSpPr>
        <p:spPr/>
        <p:txBody>
          <a:bodyPr/>
          <a:lstStyle/>
          <a:p>
            <a:r>
              <a:rPr lang="en-US" dirty="0"/>
              <a:t>Charter Schools are required to comply with IDEA requirements. </a:t>
            </a:r>
          </a:p>
          <a:p>
            <a:r>
              <a:rPr lang="en-US" dirty="0"/>
              <a:t>Charter Schools are required to comply with State and federal laws relating to the education of students with disabilities.</a:t>
            </a:r>
          </a:p>
          <a:p>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7</a:t>
            </a:fld>
            <a:endParaRPr lang="en-US" dirty="0"/>
          </a:p>
        </p:txBody>
      </p:sp>
    </p:spTree>
    <p:extLst>
      <p:ext uri="{BB962C8B-B14F-4D97-AF65-F5344CB8AC3E}">
        <p14:creationId xmlns:p14="http://schemas.microsoft.com/office/powerpoint/2010/main" val="2696344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13454-3FB4-4538-A516-A659263838BC}"/>
              </a:ext>
            </a:extLst>
          </p:cNvPr>
          <p:cNvSpPr>
            <a:spLocks noGrp="1"/>
          </p:cNvSpPr>
          <p:nvPr>
            <p:ph type="title"/>
          </p:nvPr>
        </p:nvSpPr>
        <p:spPr/>
        <p:txBody>
          <a:bodyPr/>
          <a:lstStyle/>
          <a:p>
            <a:r>
              <a:rPr lang="en-US" dirty="0"/>
              <a:t>Special Education Policies</a:t>
            </a:r>
          </a:p>
        </p:txBody>
      </p:sp>
      <p:sp>
        <p:nvSpPr>
          <p:cNvPr id="3" name="Content Placeholder 2">
            <a:extLst>
              <a:ext uri="{FF2B5EF4-FFF2-40B4-BE49-F238E27FC236}">
                <a16:creationId xmlns:a16="http://schemas.microsoft.com/office/drawing/2014/main" id="{7B24D663-4283-480F-B357-55DCCB0366BA}"/>
              </a:ext>
            </a:extLst>
          </p:cNvPr>
          <p:cNvSpPr>
            <a:spLocks noGrp="1"/>
          </p:cNvSpPr>
          <p:nvPr>
            <p:ph idx="1"/>
          </p:nvPr>
        </p:nvSpPr>
        <p:spPr/>
        <p:txBody>
          <a:bodyPr vert="horz" lIns="91440" tIns="45720" rIns="91440" bIns="45720" rtlCol="0" anchor="t">
            <a:normAutofit lnSpcReduction="10000"/>
          </a:bodyPr>
          <a:lstStyle/>
          <a:p>
            <a:pPr>
              <a:lnSpc>
                <a:spcPct val="107000"/>
              </a:lnSpc>
              <a:spcBef>
                <a:spcPts val="0"/>
              </a:spcBef>
            </a:pPr>
            <a:r>
              <a:rPr lang="en-US" dirty="0">
                <a:solidFill>
                  <a:schemeClr val="tx1"/>
                </a:solidFill>
                <a:effectLst/>
                <a:latin typeface="Arial" panose="020B0604020202020204" pitchFamily="34" charset="0"/>
                <a:ea typeface="Calibri" panose="020F0502020204030204" pitchFamily="34" charset="0"/>
                <a:cs typeface="Arial" panose="020B0604020202020204" pitchFamily="34" charset="0"/>
              </a:rPr>
              <a:t>The Oklahoma Special Education Policies includes </a:t>
            </a:r>
            <a:r>
              <a:rPr lang="en-US" b="1" dirty="0">
                <a:solidFill>
                  <a:srgbClr val="E35D0B"/>
                </a:solidFill>
                <a:effectLst/>
                <a:latin typeface="Arial" panose="020B0604020202020204" pitchFamily="34" charset="0"/>
                <a:ea typeface="Calibri" panose="020F0502020204030204" pitchFamily="34" charset="0"/>
                <a:cs typeface="Arial" panose="020B0604020202020204" pitchFamily="34" charset="0"/>
              </a:rPr>
              <a:t>nine (9)</a:t>
            </a:r>
            <a:r>
              <a:rPr lang="en-US" dirty="0">
                <a:solidFill>
                  <a:schemeClr val="tx1"/>
                </a:solidFill>
                <a:effectLst/>
                <a:latin typeface="Arial" panose="020B0604020202020204" pitchFamily="34" charset="0"/>
                <a:ea typeface="Calibri" panose="020F0502020204030204" pitchFamily="34" charset="0"/>
                <a:cs typeface="Arial" panose="020B0604020202020204" pitchFamily="34" charset="0"/>
              </a:rPr>
              <a:t> State requirements which exceed the federal regulations of the Individuals with Disabilities Education Improvement Act of 2004 (IDEA) to ensure equity, accountability, and excellence for children with disabilities.</a:t>
            </a:r>
          </a:p>
          <a:p>
            <a:pPr>
              <a:lnSpc>
                <a:spcPct val="107000"/>
              </a:lnSpc>
              <a:spcBef>
                <a:spcPts val="0"/>
              </a:spcBef>
            </a:pPr>
            <a:endParaRPr lang="en-US"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endParaRPr lang="en-US" dirty="0">
              <a:solidFill>
                <a:srgbClr val="187BC0"/>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spcAft>
                <a:spcPts val="800"/>
              </a:spcAft>
            </a:pPr>
            <a:r>
              <a:rPr lang="en-US" b="1" dirty="0">
                <a:solidFill>
                  <a:srgbClr val="E35D0B"/>
                </a:solidFill>
                <a:effectLst/>
                <a:latin typeface="Arial" panose="020B0604020202020204" pitchFamily="34" charset="0"/>
                <a:ea typeface="Calibri" panose="020F0502020204030204" pitchFamily="34" charset="0"/>
                <a:cs typeface="Arial" panose="020B0604020202020204" pitchFamily="34" charset="0"/>
              </a:rPr>
              <a:t>Policies marked * are already in existing policy.</a:t>
            </a:r>
          </a:p>
          <a:p>
            <a:endParaRPr lang="en-US" dirty="0"/>
          </a:p>
        </p:txBody>
      </p:sp>
      <p:sp>
        <p:nvSpPr>
          <p:cNvPr id="4" name="Footer Placeholder 3">
            <a:extLst>
              <a:ext uri="{FF2B5EF4-FFF2-40B4-BE49-F238E27FC236}">
                <a16:creationId xmlns:a16="http://schemas.microsoft.com/office/drawing/2014/main" id="{15DD559B-8E43-4A31-BCE9-50E311A1F1D3}"/>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A3176B56-F438-4638-BE8F-EE3ABDD3C7C4}"/>
              </a:ext>
            </a:extLst>
          </p:cNvPr>
          <p:cNvSpPr>
            <a:spLocks noGrp="1"/>
          </p:cNvSpPr>
          <p:nvPr>
            <p:ph type="sldNum" sz="quarter" idx="12"/>
          </p:nvPr>
        </p:nvSpPr>
        <p:spPr/>
        <p:txBody>
          <a:bodyPr/>
          <a:lstStyle/>
          <a:p>
            <a:fld id="{D5CA4161-6EC3-4748-B7F3-82EA64CE3DD4}" type="slidenum">
              <a:rPr lang="en-US" smtClean="0"/>
              <a:pPr/>
              <a:t>8</a:t>
            </a:fld>
            <a:endParaRPr lang="en-US" dirty="0"/>
          </a:p>
        </p:txBody>
      </p:sp>
    </p:spTree>
    <p:extLst>
      <p:ext uri="{BB962C8B-B14F-4D97-AF65-F5344CB8AC3E}">
        <p14:creationId xmlns:p14="http://schemas.microsoft.com/office/powerpoint/2010/main" val="3361849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C16BA-7DA0-47D2-ACFA-0AF9CDFFFC98}"/>
              </a:ext>
            </a:extLst>
          </p:cNvPr>
          <p:cNvSpPr>
            <a:spLocks noGrp="1"/>
          </p:cNvSpPr>
          <p:nvPr>
            <p:ph type="title"/>
          </p:nvPr>
        </p:nvSpPr>
        <p:spPr/>
        <p:txBody>
          <a:bodyPr/>
          <a:lstStyle/>
          <a:p>
            <a:r>
              <a:rPr lang="en-US" dirty="0"/>
              <a:t>Referral Timeline to Parent Consent</a:t>
            </a:r>
          </a:p>
        </p:txBody>
      </p:sp>
      <p:sp>
        <p:nvSpPr>
          <p:cNvPr id="3" name="Content Placeholder 2">
            <a:extLst>
              <a:ext uri="{FF2B5EF4-FFF2-40B4-BE49-F238E27FC236}">
                <a16:creationId xmlns:a16="http://schemas.microsoft.com/office/drawing/2014/main" id="{9D4B2A38-7729-480C-BE7A-A6929BF927D1}"/>
              </a:ext>
            </a:extLst>
          </p:cNvPr>
          <p:cNvSpPr>
            <a:spLocks noGrp="1"/>
          </p:cNvSpPr>
          <p:nvPr>
            <p:ph idx="1"/>
          </p:nvPr>
        </p:nvSpPr>
        <p:spPr/>
        <p:txBody>
          <a:bodyPr>
            <a:normAutofit lnSpcReduction="10000"/>
          </a:bodyPr>
          <a:lstStyle/>
          <a:p>
            <a:pPr marL="0" indent="0">
              <a:buClr>
                <a:srgbClr val="902680"/>
              </a:buClr>
              <a:buNone/>
            </a:pPr>
            <a:r>
              <a:rPr lang="en-US" dirty="0">
                <a:effectLst/>
                <a:latin typeface="Arial"/>
                <a:ea typeface="Calibri" panose="020F0502020204030204" pitchFamily="34" charset="0"/>
                <a:cs typeface="Times New Roman"/>
              </a:rPr>
              <a:t>1. Ten (10) school day timeline between the review of existing data and parent consent for initial evaluations.</a:t>
            </a:r>
            <a:r>
              <a:rPr lang="en-US" dirty="0">
                <a:latin typeface="Arial"/>
                <a:ea typeface="Calibri" panose="020F0502020204030204" pitchFamily="34" charset="0"/>
                <a:cs typeface="Times New Roman"/>
              </a:rPr>
              <a:t> </a:t>
            </a:r>
            <a:endParaRPr lang="en-US" dirty="0"/>
          </a:p>
          <a:p>
            <a:pPr marL="0" indent="0">
              <a:buClr>
                <a:srgbClr val="902680"/>
              </a:buClr>
              <a:buNone/>
            </a:pPr>
            <a:r>
              <a:rPr lang="en-US" dirty="0">
                <a:solidFill>
                  <a:srgbClr val="F47524"/>
                </a:solidFill>
                <a:effectLst/>
                <a:latin typeface="Arial"/>
                <a:ea typeface="Calibri" panose="020F0502020204030204" pitchFamily="34" charset="0"/>
                <a:cs typeface="Times New Roman"/>
              </a:rPr>
              <a:t>(34 CFR § § 300.300(a)(1)(</a:t>
            </a:r>
            <a:r>
              <a:rPr lang="en-US" dirty="0" err="1">
                <a:solidFill>
                  <a:srgbClr val="F47524"/>
                </a:solidFill>
                <a:effectLst/>
                <a:latin typeface="Arial"/>
                <a:ea typeface="Calibri" panose="020F0502020204030204" pitchFamily="34" charset="0"/>
                <a:cs typeface="Times New Roman"/>
              </a:rPr>
              <a:t>i</a:t>
            </a:r>
            <a:r>
              <a:rPr lang="en-US" dirty="0">
                <a:solidFill>
                  <a:srgbClr val="F47524"/>
                </a:solidFill>
                <a:effectLst/>
                <a:latin typeface="Arial"/>
                <a:ea typeface="Calibri" panose="020F0502020204030204" pitchFamily="34" charset="0"/>
                <a:cs typeface="Times New Roman"/>
              </a:rPr>
              <a:t>), and 300.305)</a:t>
            </a:r>
            <a:r>
              <a:rPr lang="en-US" dirty="0">
                <a:solidFill>
                  <a:srgbClr val="F47524"/>
                </a:solidFill>
                <a:latin typeface="Arial"/>
                <a:ea typeface="Calibri" panose="020F0502020204030204" pitchFamily="34" charset="0"/>
                <a:cs typeface="Times New Roman"/>
              </a:rPr>
              <a:t> </a:t>
            </a:r>
            <a:endParaRPr lang="en-US" dirty="0">
              <a:solidFill>
                <a:srgbClr val="F47524"/>
              </a:solidFill>
              <a:effectLst/>
              <a:latin typeface="Arial" panose="020B0604020202020204" pitchFamily="34" charset="0"/>
              <a:ea typeface="Calibri" panose="020F0502020204030204" pitchFamily="34" charset="0"/>
              <a:cs typeface="Times New Roman" panose="02020603050405020304" pitchFamily="18" charset="0"/>
            </a:endParaRPr>
          </a:p>
          <a:p>
            <a:pPr>
              <a:buClr>
                <a:srgbClr val="902680"/>
              </a:buClr>
            </a:pPr>
            <a:r>
              <a:rPr lang="en-US" b="1" dirty="0">
                <a:solidFill>
                  <a:srgbClr val="E35D0B"/>
                </a:solidFill>
                <a:effectLst/>
                <a:latin typeface="Arial"/>
                <a:ea typeface="Calibri" panose="020F0502020204030204" pitchFamily="34" charset="0"/>
                <a:cs typeface="Times New Roman"/>
              </a:rPr>
              <a:t>IDEA</a:t>
            </a:r>
            <a:r>
              <a:rPr lang="en-US" dirty="0">
                <a:effectLst/>
                <a:latin typeface="Arial"/>
                <a:ea typeface="Calibri" panose="020F0502020204030204" pitchFamily="34" charset="0"/>
                <a:cs typeface="Times New Roman"/>
              </a:rPr>
              <a:t>: No timeline</a:t>
            </a:r>
            <a:r>
              <a:rPr lang="en-US" dirty="0">
                <a:latin typeface="Arial"/>
                <a:ea typeface="Calibri" panose="020F0502020204030204" pitchFamily="34" charset="0"/>
                <a:cs typeface="Times New Roman"/>
              </a:rPr>
              <a:t> </a:t>
            </a:r>
            <a:endParaRPr lang="en-US" dirty="0">
              <a:effectLst/>
              <a:latin typeface="Arial" panose="020B0604020202020204" pitchFamily="34" charset="0"/>
              <a:ea typeface="Calibri" panose="020F0502020204030204" pitchFamily="34" charset="0"/>
              <a:cs typeface="Times New Roman" panose="02020603050405020304" pitchFamily="18" charset="0"/>
            </a:endParaRPr>
          </a:p>
          <a:p>
            <a:pPr>
              <a:buClr>
                <a:srgbClr val="902680"/>
              </a:buClr>
            </a:pPr>
            <a:r>
              <a:rPr lang="en-US" b="1" dirty="0">
                <a:solidFill>
                  <a:srgbClr val="E35D0B"/>
                </a:solidFill>
                <a:effectLst/>
                <a:latin typeface="Arial"/>
                <a:ea typeface="Calibri" panose="020F0502020204030204" pitchFamily="34" charset="0"/>
                <a:cs typeface="Times New Roman"/>
              </a:rPr>
              <a:t>Oklahoma</a:t>
            </a:r>
            <a:r>
              <a:rPr lang="en-US" dirty="0">
                <a:effectLst/>
                <a:latin typeface="Arial"/>
                <a:ea typeface="Calibri" panose="020F0502020204030204" pitchFamily="34" charset="0"/>
                <a:cs typeface="Times New Roman"/>
              </a:rPr>
              <a:t>: The date </a:t>
            </a:r>
            <a:r>
              <a:rPr lang="en-US" dirty="0">
                <a:latin typeface="Arial"/>
                <a:ea typeface="Calibri" panose="020F0502020204030204" pitchFamily="34" charset="0"/>
                <a:cs typeface="Times New Roman"/>
              </a:rPr>
              <a:t>the parent signs the </a:t>
            </a:r>
            <a:r>
              <a:rPr lang="en-US" dirty="0">
                <a:effectLst/>
                <a:latin typeface="Arial"/>
                <a:ea typeface="Calibri" panose="020F0502020204030204" pitchFamily="34" charset="0"/>
                <a:cs typeface="Times New Roman"/>
              </a:rPr>
              <a:t>Review of Existing Data (RED) form to the date</a:t>
            </a:r>
            <a:r>
              <a:rPr lang="en-US" dirty="0">
                <a:latin typeface="Arial"/>
                <a:ea typeface="Calibri" panose="020F0502020204030204" pitchFamily="34" charset="0"/>
                <a:cs typeface="Times New Roman"/>
              </a:rPr>
              <a:t> the parent signs </a:t>
            </a:r>
            <a:r>
              <a:rPr lang="en-US" dirty="0">
                <a:effectLst/>
                <a:latin typeface="Arial"/>
                <a:ea typeface="Calibri" panose="020F0502020204030204" pitchFamily="34" charset="0"/>
                <a:cs typeface="Times New Roman"/>
              </a:rPr>
              <a:t>Special Education Parent Consent form for an initial evaluation must be within 10 school days.</a:t>
            </a:r>
          </a:p>
          <a:p>
            <a:endParaRPr lang="en-US" dirty="0"/>
          </a:p>
        </p:txBody>
      </p:sp>
      <p:sp>
        <p:nvSpPr>
          <p:cNvPr id="4" name="Footer Placeholder 3">
            <a:extLst>
              <a:ext uri="{FF2B5EF4-FFF2-40B4-BE49-F238E27FC236}">
                <a16:creationId xmlns:a16="http://schemas.microsoft.com/office/drawing/2014/main" id="{9A489A6F-E0C8-41C9-BF54-CE600156EE71}"/>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25AC06D-9B6A-4892-B577-6671035B01A9}"/>
              </a:ext>
            </a:extLst>
          </p:cNvPr>
          <p:cNvSpPr>
            <a:spLocks noGrp="1"/>
          </p:cNvSpPr>
          <p:nvPr>
            <p:ph type="sldNum" sz="quarter" idx="12"/>
          </p:nvPr>
        </p:nvSpPr>
        <p:spPr/>
        <p:txBody>
          <a:bodyPr/>
          <a:lstStyle/>
          <a:p>
            <a:fld id="{D5CA4161-6EC3-4748-B7F3-82EA64CE3DD4}" type="slidenum">
              <a:rPr lang="en-US" smtClean="0"/>
              <a:pPr/>
              <a:t>9</a:t>
            </a:fld>
            <a:endParaRPr lang="en-US" dirty="0"/>
          </a:p>
        </p:txBody>
      </p:sp>
    </p:spTree>
    <p:extLst>
      <p:ext uri="{BB962C8B-B14F-4D97-AF65-F5344CB8AC3E}">
        <p14:creationId xmlns:p14="http://schemas.microsoft.com/office/powerpoint/2010/main" val="4099918826"/>
      </p:ext>
    </p:extLst>
  </p:cSld>
  <p:clrMapOvr>
    <a:masterClrMapping/>
  </p:clrMapOvr>
</p:sld>
</file>

<file path=ppt/theme/theme1.xml><?xml version="1.0" encoding="utf-8"?>
<a:theme xmlns:a="http://schemas.openxmlformats.org/drawingml/2006/main" name="Office Theme">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C0F039C9F56664A88D0101173A42059" ma:contentTypeVersion="7" ma:contentTypeDescription="Create a new document." ma:contentTypeScope="" ma:versionID="4547d49e4b708e8cb994e6dd623f016b">
  <xsd:schema xmlns:xsd="http://www.w3.org/2001/XMLSchema" xmlns:xs="http://www.w3.org/2001/XMLSchema" xmlns:p="http://schemas.microsoft.com/office/2006/metadata/properties" xmlns:ns2="d5841c04-8ab1-45d0-a7a9-3e2ef1eb0f19" targetNamespace="http://schemas.microsoft.com/office/2006/metadata/properties" ma:root="true" ma:fieldsID="3dbbabf9737fcad55e3313a6f65d489f" ns2:_="">
    <xsd:import namespace="d5841c04-8ab1-45d0-a7a9-3e2ef1eb0f1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841c04-8ab1-45d0-a7a9-3e2ef1eb0f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A3F46C-AC89-4C25-BF43-A48BFC5C96F1}">
  <ds:schemaRefs>
    <ds:schemaRef ds:uri="http://schemas.microsoft.com/sharepoint/v3/contenttype/forms"/>
  </ds:schemaRefs>
</ds:datastoreItem>
</file>

<file path=customXml/itemProps2.xml><?xml version="1.0" encoding="utf-8"?>
<ds:datastoreItem xmlns:ds="http://schemas.openxmlformats.org/officeDocument/2006/customXml" ds:itemID="{EF90434B-CBE5-4AE1-BB9A-78471F5B267E}">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d5841c04-8ab1-45d0-a7a9-3e2ef1eb0f19"/>
    <ds:schemaRef ds:uri="http://www.w3.org/XML/1998/namespace"/>
    <ds:schemaRef ds:uri="http://purl.org/dc/dcmitype/"/>
  </ds:schemaRefs>
</ds:datastoreItem>
</file>

<file path=customXml/itemProps3.xml><?xml version="1.0" encoding="utf-8"?>
<ds:datastoreItem xmlns:ds="http://schemas.openxmlformats.org/officeDocument/2006/customXml" ds:itemID="{F98D1FA0-EDDF-4CF6-A683-DFA55BAA7D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841c04-8ab1-45d0-a7a9-3e2ef1eb0f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4328</TotalTime>
  <Words>1637</Words>
  <Application>Microsoft Office PowerPoint</Application>
  <PresentationFormat>Widescreen</PresentationFormat>
  <Paragraphs>147</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Symbol</vt:lpstr>
      <vt:lpstr>Office Theme</vt:lpstr>
      <vt:lpstr>Charter Schools  and Students with Disabilities</vt:lpstr>
      <vt:lpstr>Individuals with Disabilities Education Act (IDEA)</vt:lpstr>
      <vt:lpstr>Identifying Students with Special Needs</vt:lpstr>
      <vt:lpstr>What is required?</vt:lpstr>
      <vt:lpstr>What happens when a child is eligible  for special education services?</vt:lpstr>
      <vt:lpstr>What is placement in the least  restrictive environment (LRE)?</vt:lpstr>
      <vt:lpstr>Charter School Responsibility for Services</vt:lpstr>
      <vt:lpstr>Special Education Policies</vt:lpstr>
      <vt:lpstr>Referral Timeline to Parent Consent</vt:lpstr>
      <vt:lpstr>Required Evaluation Components</vt:lpstr>
      <vt:lpstr>45 School Day Initial Evaluation Timeline *</vt:lpstr>
      <vt:lpstr>Eligibility Team Members</vt:lpstr>
      <vt:lpstr>Move-In or Transfer *</vt:lpstr>
      <vt:lpstr>Service Types Defined</vt:lpstr>
      <vt:lpstr>Secondary Transition Services *</vt:lpstr>
      <vt:lpstr>Shortened Day/Week</vt:lpstr>
      <vt:lpstr>Caseload/Class Size*</vt:lpstr>
      <vt:lpstr>Federal Reporting Requirements</vt:lpstr>
      <vt:lpstr>Resources </vt:lpstr>
      <vt:lpstr>PowerPoint Presentation</vt:lpstr>
      <vt:lpstr>PowerPoint Presentation</vt:lpstr>
      <vt:lpstr>PowerPoint Presentation</vt:lpstr>
      <vt:lpstr>P &amp; P</vt:lpstr>
      <vt:lpstr>Special Education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Leslie Janis</cp:lastModifiedBy>
  <cp:revision>132</cp:revision>
  <dcterms:created xsi:type="dcterms:W3CDTF">2020-03-05T01:01:19Z</dcterms:created>
  <dcterms:modified xsi:type="dcterms:W3CDTF">2022-08-31T14:31:48Z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0x0101000C0F039C9F56664A88D0101173A42059</vt:lpwstr>
  </property>
</Properties>
</file>