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3"/>
  </p:notesMasterIdLst>
  <p:sldIdLst>
    <p:sldId id="259" r:id="rId5"/>
    <p:sldId id="256" r:id="rId6"/>
    <p:sldId id="313" r:id="rId7"/>
    <p:sldId id="314" r:id="rId8"/>
    <p:sldId id="315" r:id="rId9"/>
    <p:sldId id="316" r:id="rId10"/>
    <p:sldId id="317" r:id="rId11"/>
    <p:sldId id="318" r:id="rId12"/>
    <p:sldId id="322" r:id="rId13"/>
    <p:sldId id="323" r:id="rId14"/>
    <p:sldId id="327" r:id="rId15"/>
    <p:sldId id="324" r:id="rId16"/>
    <p:sldId id="328" r:id="rId17"/>
    <p:sldId id="319" r:id="rId18"/>
    <p:sldId id="289" r:id="rId19"/>
    <p:sldId id="291" r:id="rId20"/>
    <p:sldId id="326" r:id="rId21"/>
    <p:sldId id="310" r:id="rId22"/>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5pPr>
    <a:lvl6pPr marL="2286000" algn="l" defTabSz="914400" rtl="0" eaLnBrk="1" latinLnBrk="0" hangingPunct="1">
      <a:defRPr kern="1200">
        <a:solidFill>
          <a:schemeClr val="tx1"/>
        </a:solidFill>
        <a:latin typeface="Tw Cen MT" panose="020B0602020104020603" pitchFamily="34" charset="0"/>
        <a:ea typeface="+mn-ea"/>
        <a:cs typeface="+mn-cs"/>
      </a:defRPr>
    </a:lvl6pPr>
    <a:lvl7pPr marL="2743200" algn="l" defTabSz="914400" rtl="0" eaLnBrk="1" latinLnBrk="0" hangingPunct="1">
      <a:defRPr kern="1200">
        <a:solidFill>
          <a:schemeClr val="tx1"/>
        </a:solidFill>
        <a:latin typeface="Tw Cen MT" panose="020B0602020104020603" pitchFamily="34" charset="0"/>
        <a:ea typeface="+mn-ea"/>
        <a:cs typeface="+mn-cs"/>
      </a:defRPr>
    </a:lvl7pPr>
    <a:lvl8pPr marL="3200400" algn="l" defTabSz="914400" rtl="0" eaLnBrk="1" latinLnBrk="0" hangingPunct="1">
      <a:defRPr kern="1200">
        <a:solidFill>
          <a:schemeClr val="tx1"/>
        </a:solidFill>
        <a:latin typeface="Tw Cen MT" panose="020B0602020104020603" pitchFamily="34" charset="0"/>
        <a:ea typeface="+mn-ea"/>
        <a:cs typeface="+mn-cs"/>
      </a:defRPr>
    </a:lvl8pPr>
    <a:lvl9pPr marL="3657600" algn="l" defTabSz="914400" rtl="0" eaLnBrk="1" latinLnBrk="0" hangingPunct="1">
      <a:defRPr kern="1200">
        <a:solidFill>
          <a:schemeClr val="tx1"/>
        </a:solidFill>
        <a:latin typeface="Tw Cen MT" panose="020B0602020104020603"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B6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320" autoAdjust="0"/>
    <p:restoredTop sz="93825" autoAdjust="0"/>
  </p:normalViewPr>
  <p:slideViewPr>
    <p:cSldViewPr snapToGrid="0" snapToObjects="1">
      <p:cViewPr varScale="1">
        <p:scale>
          <a:sx n="71" d="100"/>
          <a:sy n="71" d="100"/>
        </p:scale>
        <p:origin x="-984" y="-102"/>
      </p:cViewPr>
      <p:guideLst>
        <p:guide orient="horz" pos="2160"/>
        <p:guide pos="2880"/>
      </p:guideLst>
    </p:cSldViewPr>
  </p:slideViewPr>
  <p:notesTextViewPr>
    <p:cViewPr>
      <p:scale>
        <a:sx n="3" d="2"/>
        <a:sy n="3" d="2"/>
      </p:scale>
      <p:origin x="0" y="0"/>
    </p:cViewPr>
  </p:notesTextViewPr>
  <p:sorterViewPr>
    <p:cViewPr>
      <p:scale>
        <a:sx n="150" d="100"/>
        <a:sy n="150" d="100"/>
      </p:scale>
      <p:origin x="0" y="-48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84905235-8DF7-46DD-AAEF-D1D82A37D9E8}" type="datetimeFigureOut">
              <a:rPr lang="en-US"/>
              <a:pPr>
                <a:defRPr/>
              </a:pPr>
              <a:t>1/3/2020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800315E1-D925-477F-9312-6492770A6DF4}" type="slidenum">
              <a:rPr lang="en-US"/>
              <a:pPr>
                <a:defRPr/>
              </a:pPr>
              <a:t>‹#›</a:t>
            </a:fld>
            <a:endParaRPr lang="en-US"/>
          </a:p>
        </p:txBody>
      </p:sp>
    </p:spTree>
    <p:extLst>
      <p:ext uri="{BB962C8B-B14F-4D97-AF65-F5344CB8AC3E}">
        <p14:creationId xmlns:p14="http://schemas.microsoft.com/office/powerpoint/2010/main" val="40415068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E8BC4093-2F64-7A44-832C-2FB9EE2241DE}" type="slidenum">
              <a:rPr lang="en-US" smtClean="0"/>
              <a:t>16</a:t>
            </a:fld>
            <a:endParaRPr lang="en-US"/>
          </a:p>
        </p:txBody>
      </p:sp>
    </p:spTree>
    <p:extLst>
      <p:ext uri="{BB962C8B-B14F-4D97-AF65-F5344CB8AC3E}">
        <p14:creationId xmlns:p14="http://schemas.microsoft.com/office/powerpoint/2010/main" val="3410630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1535113" y="3284538"/>
            <a:ext cx="6073775"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600450"/>
            <a:ext cx="6400800" cy="203835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8ACDB3CC-F982-40F9-8DD6-BCC9AFBF44BD}" type="datetime1">
              <a:rPr lang="en-US"/>
              <a:pPr>
                <a:defRPr/>
              </a:pPr>
              <a:t>1/3/2020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5B1AE6-8B8F-49BB-9C4C-E0DA4584BF7E}" type="slidenum">
              <a:rPr lang="en-US"/>
              <a:pPr>
                <a:defRPr/>
              </a:pPr>
              <a:t>‹#›</a:t>
            </a:fld>
            <a:endParaRPr lang="en-US"/>
          </a:p>
        </p:txBody>
      </p:sp>
    </p:spTree>
    <p:extLst>
      <p:ext uri="{BB962C8B-B14F-4D97-AF65-F5344CB8AC3E}">
        <p14:creationId xmlns:p14="http://schemas.microsoft.com/office/powerpoint/2010/main" val="2961659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2A5B63-BB7C-497F-8D59-86B1FFA01513}" type="datetimeFigureOut">
              <a:rPr lang="en-US"/>
              <a:pPr>
                <a:defRPr/>
              </a:pPr>
              <a:t>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A5670A-AB39-4929-9A24-6233798FADAC}" type="slidenum">
              <a:rPr lang="en-US"/>
              <a:pPr>
                <a:defRPr/>
              </a:pPr>
              <a:t>‹#›</a:t>
            </a:fld>
            <a:endParaRPr lang="en-US" dirty="0"/>
          </a:p>
        </p:txBody>
      </p:sp>
    </p:spTree>
    <p:extLst>
      <p:ext uri="{BB962C8B-B14F-4D97-AF65-F5344CB8AC3E}">
        <p14:creationId xmlns:p14="http://schemas.microsoft.com/office/powerpoint/2010/main" val="1192479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2BC4D1-A846-454C-804E-FB1223F852F4}" type="datetimeFigureOut">
              <a:rPr lang="en-US"/>
              <a:pPr>
                <a:defRPr/>
              </a:pPr>
              <a:t>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6BF0A2-26C2-41AA-8F67-8DF9EF9205F2}" type="slidenum">
              <a:rPr lang="en-US"/>
              <a:pPr>
                <a:defRPr/>
              </a:pPr>
              <a:t>‹#›</a:t>
            </a:fld>
            <a:endParaRPr lang="en-US" dirty="0"/>
          </a:p>
        </p:txBody>
      </p:sp>
    </p:spTree>
    <p:extLst>
      <p:ext uri="{BB962C8B-B14F-4D97-AF65-F5344CB8AC3E}">
        <p14:creationId xmlns:p14="http://schemas.microsoft.com/office/powerpoint/2010/main" val="1907383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D7D598AB-BB14-4373-B7E0-6379800FB9AD}" type="slidenum">
              <a:rPr lang="en-US"/>
              <a:pPr>
                <a:defRPr/>
              </a:pPr>
              <a:t>‹#›</a:t>
            </a:fld>
            <a:endParaRPr lang="en-US"/>
          </a:p>
        </p:txBody>
      </p:sp>
    </p:spTree>
    <p:extLst>
      <p:ext uri="{BB962C8B-B14F-4D97-AF65-F5344CB8AC3E}">
        <p14:creationId xmlns:p14="http://schemas.microsoft.com/office/powerpoint/2010/main" val="171339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535113" y="1270000"/>
            <a:ext cx="6073775"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2CCC46A-0721-4413-A03B-5ABEAD3A53E3}" type="datetimeFigureOut">
              <a:rPr lang="en-US"/>
              <a:pPr>
                <a:defRPr/>
              </a:pPr>
              <a:t>1/3/2020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FAAE47-12C9-4309-A928-35CF2F21280A}" type="slidenum">
              <a:rPr lang="en-US"/>
              <a:pPr>
                <a:defRPr/>
              </a:pPr>
              <a:t>‹#›</a:t>
            </a:fld>
            <a:endParaRPr lang="en-US"/>
          </a:p>
        </p:txBody>
      </p:sp>
    </p:spTree>
    <p:extLst>
      <p:ext uri="{BB962C8B-B14F-4D97-AF65-F5344CB8AC3E}">
        <p14:creationId xmlns:p14="http://schemas.microsoft.com/office/powerpoint/2010/main" val="4272404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4D45831-FDB8-40F5-BAE6-7B7160C104E2}" type="datetimeFigureOut">
              <a:rPr lang="en-US"/>
              <a:pPr>
                <a:defRPr/>
              </a:pPr>
              <a:t>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4938C4-3D39-4301-B936-F423F0D8D7FF}" type="slidenum">
              <a:rPr lang="en-US"/>
              <a:pPr>
                <a:defRPr/>
              </a:pPr>
              <a:t>‹#›</a:t>
            </a:fld>
            <a:endParaRPr lang="en-US" dirty="0"/>
          </a:p>
        </p:txBody>
      </p:sp>
    </p:spTree>
    <p:extLst>
      <p:ext uri="{BB962C8B-B14F-4D97-AF65-F5344CB8AC3E}">
        <p14:creationId xmlns:p14="http://schemas.microsoft.com/office/powerpoint/2010/main" val="283157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535113" y="1270000"/>
            <a:ext cx="6073775"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6020F30E-C561-4923-A85E-05BC9E570050}" type="datetimeFigureOut">
              <a:rPr lang="en-US"/>
              <a:pPr>
                <a:defRPr/>
              </a:pPr>
              <a:t>1/3/2020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E725439-669B-407E-82AB-A159D2C4A68F}" type="slidenum">
              <a:rPr lang="en-US"/>
              <a:pPr>
                <a:defRPr/>
              </a:pPr>
              <a:t>‹#›</a:t>
            </a:fld>
            <a:endParaRPr lang="en-US"/>
          </a:p>
        </p:txBody>
      </p:sp>
    </p:spTree>
    <p:extLst>
      <p:ext uri="{BB962C8B-B14F-4D97-AF65-F5344CB8AC3E}">
        <p14:creationId xmlns:p14="http://schemas.microsoft.com/office/powerpoint/2010/main" val="302478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535113" y="1270000"/>
            <a:ext cx="6073775"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fld id="{7D7033F3-CF66-42EC-8E23-9B594261536C}" type="datetimeFigureOut">
              <a:rPr lang="en-US"/>
              <a:pPr>
                <a:defRPr/>
              </a:pPr>
              <a:t>1/3/2020</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EB6F6609-CBE1-4752-AB3C-A25B2C7E754B}" type="slidenum">
              <a:rPr lang="en-US"/>
              <a:pPr>
                <a:defRPr/>
              </a:pPr>
              <a:t>‹#›</a:t>
            </a:fld>
            <a:endParaRPr lang="en-US"/>
          </a:p>
        </p:txBody>
      </p:sp>
    </p:spTree>
    <p:extLst>
      <p:ext uri="{BB962C8B-B14F-4D97-AF65-F5344CB8AC3E}">
        <p14:creationId xmlns:p14="http://schemas.microsoft.com/office/powerpoint/2010/main" val="591399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535113" y="1270000"/>
            <a:ext cx="6073775"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461528FF-10D8-4453-9A51-D8AB1F67FCE0}" type="datetimeFigureOut">
              <a:rPr lang="en-US"/>
              <a:pPr>
                <a:defRPr/>
              </a:pPr>
              <a:t>1/3/2020</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EE04055B-E9EB-491C-94E0-A1096D6B1C22}" type="slidenum">
              <a:rPr lang="en-US"/>
              <a:pPr>
                <a:defRPr/>
              </a:pPr>
              <a:t>‹#›</a:t>
            </a:fld>
            <a:endParaRPr lang="en-US"/>
          </a:p>
        </p:txBody>
      </p:sp>
    </p:spTree>
    <p:extLst>
      <p:ext uri="{BB962C8B-B14F-4D97-AF65-F5344CB8AC3E}">
        <p14:creationId xmlns:p14="http://schemas.microsoft.com/office/powerpoint/2010/main" val="137221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D5F06F7-FF87-4752-80C4-5A399D3504F7}" type="datetimeFigureOut">
              <a:rPr lang="en-US"/>
              <a:pPr>
                <a:defRPr/>
              </a:pPr>
              <a:t>1/3/2020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A3CDF5E-D8D2-4371-B5E0-FBF116C1447E}" type="slidenum">
              <a:rPr lang="en-US"/>
              <a:pPr>
                <a:defRPr/>
              </a:pPr>
              <a:t>‹#›</a:t>
            </a:fld>
            <a:endParaRPr lang="en-US"/>
          </a:p>
        </p:txBody>
      </p:sp>
    </p:spTree>
    <p:extLst>
      <p:ext uri="{BB962C8B-B14F-4D97-AF65-F5344CB8AC3E}">
        <p14:creationId xmlns:p14="http://schemas.microsoft.com/office/powerpoint/2010/main" val="3361579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58FF76E-EEF4-40B8-A5DF-0E82096F4510}" type="datetimeFigureOut">
              <a:rPr lang="en-US"/>
              <a:pPr>
                <a:defRPr/>
              </a:pPr>
              <a:t>1/3/2020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61EEBF3-89D8-4524-B1C9-F25F31B5CF9F}" type="slidenum">
              <a:rPr lang="en-US"/>
              <a:pPr>
                <a:defRPr/>
              </a:pPr>
              <a:t>‹#›</a:t>
            </a:fld>
            <a:endParaRPr lang="en-US" dirty="0">
              <a:solidFill>
                <a:schemeClr val="accent3">
                  <a:shade val="75000"/>
                </a:schemeClr>
              </a:solidFill>
            </a:endParaRPr>
          </a:p>
        </p:txBody>
      </p:sp>
    </p:spTree>
    <p:extLst>
      <p:ext uri="{BB962C8B-B14F-4D97-AF65-F5344CB8AC3E}">
        <p14:creationId xmlns:p14="http://schemas.microsoft.com/office/powerpoint/2010/main" val="1158814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C2307C-B6E4-455E-B4EC-C7D1E32B3C32}" type="datetimeFigureOut">
              <a:rPr lang="en-US"/>
              <a:pPr>
                <a:defRPr/>
              </a:pPr>
              <a:t>1/3/2020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A3DCC2-6FA5-49CE-95F1-8FFAB0FAF114}" type="slidenum">
              <a:rPr lang="en-US"/>
              <a:pPr>
                <a:defRPr/>
              </a:pPr>
              <a:t>‹#›</a:t>
            </a:fld>
            <a:endParaRPr lang="en-US" dirty="0"/>
          </a:p>
        </p:txBody>
      </p:sp>
    </p:spTree>
    <p:extLst>
      <p:ext uri="{BB962C8B-B14F-4D97-AF65-F5344CB8AC3E}">
        <p14:creationId xmlns:p14="http://schemas.microsoft.com/office/powerpoint/2010/main" val="2136730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884238"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D9D9D9"/>
                </a:solidFill>
                <a:latin typeface="+mn-lt"/>
              </a:defRPr>
            </a:lvl1pPr>
          </a:lstStyle>
          <a:p>
            <a:pPr>
              <a:defRPr/>
            </a:pPr>
            <a:fld id="{EF6D3DF0-6A2C-4CA0-BBB8-96BD5F26B135}" type="datetimeFigureOut">
              <a:rPr lang="en-US"/>
              <a:pPr>
                <a:defRPr/>
              </a:pPr>
              <a:t>1/3/2020</a:t>
            </a:fld>
            <a:endParaRPr lang="en-US"/>
          </a:p>
        </p:txBody>
      </p:sp>
      <p:sp>
        <p:nvSpPr>
          <p:cNvPr id="5" name="Footer Placeholder 4"/>
          <p:cNvSpPr>
            <a:spLocks noGrp="1"/>
          </p:cNvSpPr>
          <p:nvPr>
            <p:ph type="ftr" sz="quarter" idx="3"/>
          </p:nvPr>
        </p:nvSpPr>
        <p:spPr>
          <a:xfrm>
            <a:off x="1341438" y="6356350"/>
            <a:ext cx="48117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D9D9D9"/>
                </a:solidFill>
                <a:latin typeface="+mn-lt"/>
              </a:defRPr>
            </a:lvl1pPr>
          </a:lstStyle>
          <a:p>
            <a:pPr>
              <a:defRPr/>
            </a:pPr>
            <a:endParaRPr lang="en-US"/>
          </a:p>
        </p:txBody>
      </p:sp>
      <p:sp>
        <p:nvSpPr>
          <p:cNvPr id="6" name="Slide Number Placeholder 5"/>
          <p:cNvSpPr>
            <a:spLocks noGrp="1"/>
          </p:cNvSpPr>
          <p:nvPr>
            <p:ph type="sldNum" sz="quarter" idx="4"/>
          </p:nvPr>
        </p:nvSpPr>
        <p:spPr>
          <a:xfrm>
            <a:off x="0" y="6356350"/>
            <a:ext cx="27305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lumMod val="85000"/>
                  </a:schemeClr>
                </a:solidFill>
                <a:latin typeface="+mn-lt"/>
              </a:defRPr>
            </a:lvl1pPr>
          </a:lstStyle>
          <a:p>
            <a:pPr>
              <a:defRPr/>
            </a:pPr>
            <a:fld id="{4BDFE8A5-A829-4E8A-AD1B-85013295D43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3541" r:id="rId1"/>
    <p:sldLayoutId id="2147493542" r:id="rId2"/>
    <p:sldLayoutId id="2147493533" r:id="rId3"/>
    <p:sldLayoutId id="2147493543" r:id="rId4"/>
    <p:sldLayoutId id="2147493544" r:id="rId5"/>
    <p:sldLayoutId id="2147493545" r:id="rId6"/>
    <p:sldLayoutId id="2147493546" r:id="rId7"/>
    <p:sldLayoutId id="2147493547" r:id="rId8"/>
    <p:sldLayoutId id="2147493534" r:id="rId9"/>
    <p:sldLayoutId id="2147493535" r:id="rId10"/>
    <p:sldLayoutId id="2147493536" r:id="rId11"/>
    <p:sldLayoutId id="2147493548" r:id="rId12"/>
  </p:sldLayoutIdLst>
  <p:txStyles>
    <p:titleStyle>
      <a:lvl1pPr algn="ctr" defTabSz="457200" rtl="0" eaLnBrk="0" fontAlgn="base" hangingPunct="0">
        <a:spcBef>
          <a:spcPct val="0"/>
        </a:spcBef>
        <a:spcAft>
          <a:spcPct val="0"/>
        </a:spcAft>
        <a:defRPr sz="4400" kern="1200">
          <a:solidFill>
            <a:srgbClr val="072C62"/>
          </a:solidFill>
          <a:latin typeface="Tw Cen MT"/>
          <a:ea typeface="Tw Cen MT" panose="020B0602020104020603" pitchFamily="34" charset="0"/>
          <a:cs typeface="Tw Cen MT"/>
        </a:defRPr>
      </a:lvl1pPr>
      <a:lvl2pPr algn="ctr" defTabSz="457200" rtl="0" eaLnBrk="0" fontAlgn="base" hangingPunct="0">
        <a:spcBef>
          <a:spcPct val="0"/>
        </a:spcBef>
        <a:spcAft>
          <a:spcPct val="0"/>
        </a:spcAft>
        <a:defRPr sz="4400">
          <a:solidFill>
            <a:srgbClr val="072C62"/>
          </a:solidFill>
          <a:latin typeface="Tw Cen MT" panose="020B0602020104020603" pitchFamily="34" charset="0"/>
          <a:ea typeface="Tw Cen MT" panose="020B0602020104020603" pitchFamily="34" charset="0"/>
          <a:cs typeface="Tw Cen MT" panose="020B0602020104020603" pitchFamily="34" charset="0"/>
        </a:defRPr>
      </a:lvl2pPr>
      <a:lvl3pPr algn="ctr" defTabSz="457200" rtl="0" eaLnBrk="0" fontAlgn="base" hangingPunct="0">
        <a:spcBef>
          <a:spcPct val="0"/>
        </a:spcBef>
        <a:spcAft>
          <a:spcPct val="0"/>
        </a:spcAft>
        <a:defRPr sz="4400">
          <a:solidFill>
            <a:srgbClr val="072C62"/>
          </a:solidFill>
          <a:latin typeface="Tw Cen MT" panose="020B0602020104020603" pitchFamily="34" charset="0"/>
          <a:ea typeface="Tw Cen MT" panose="020B0602020104020603" pitchFamily="34" charset="0"/>
          <a:cs typeface="Tw Cen MT" panose="020B0602020104020603" pitchFamily="34" charset="0"/>
        </a:defRPr>
      </a:lvl3pPr>
      <a:lvl4pPr algn="ctr" defTabSz="457200" rtl="0" eaLnBrk="0" fontAlgn="base" hangingPunct="0">
        <a:spcBef>
          <a:spcPct val="0"/>
        </a:spcBef>
        <a:spcAft>
          <a:spcPct val="0"/>
        </a:spcAft>
        <a:defRPr sz="4400">
          <a:solidFill>
            <a:srgbClr val="072C62"/>
          </a:solidFill>
          <a:latin typeface="Tw Cen MT" panose="020B0602020104020603" pitchFamily="34" charset="0"/>
          <a:ea typeface="Tw Cen MT" panose="020B0602020104020603" pitchFamily="34" charset="0"/>
          <a:cs typeface="Tw Cen MT" panose="020B0602020104020603" pitchFamily="34" charset="0"/>
        </a:defRPr>
      </a:lvl4pPr>
      <a:lvl5pPr algn="ctr" defTabSz="457200" rtl="0" eaLnBrk="0" fontAlgn="base" hangingPunct="0">
        <a:spcBef>
          <a:spcPct val="0"/>
        </a:spcBef>
        <a:spcAft>
          <a:spcPct val="0"/>
        </a:spcAft>
        <a:defRPr sz="4400">
          <a:solidFill>
            <a:srgbClr val="072C62"/>
          </a:solidFill>
          <a:latin typeface="Tw Cen MT" panose="020B0602020104020603" pitchFamily="34" charset="0"/>
          <a:ea typeface="Tw Cen MT" panose="020B0602020104020603" pitchFamily="34" charset="0"/>
          <a:cs typeface="Tw Cen MT" panose="020B0602020104020603" pitchFamily="34" charset="0"/>
        </a:defRPr>
      </a:lvl5pPr>
      <a:lvl6pPr marL="457200" algn="ctr" defTabSz="457200" rtl="0" fontAlgn="base">
        <a:spcBef>
          <a:spcPct val="0"/>
        </a:spcBef>
        <a:spcAft>
          <a:spcPct val="0"/>
        </a:spcAft>
        <a:defRPr sz="4400">
          <a:solidFill>
            <a:srgbClr val="072C62"/>
          </a:solidFill>
          <a:latin typeface="Tw Cen MT" panose="020B0602020104020603" pitchFamily="34" charset="0"/>
          <a:ea typeface="Tw Cen MT" panose="020B0602020104020603" pitchFamily="34" charset="0"/>
          <a:cs typeface="Tw Cen MT" panose="020B0602020104020603" pitchFamily="34" charset="0"/>
        </a:defRPr>
      </a:lvl6pPr>
      <a:lvl7pPr marL="914400" algn="ctr" defTabSz="457200" rtl="0" fontAlgn="base">
        <a:spcBef>
          <a:spcPct val="0"/>
        </a:spcBef>
        <a:spcAft>
          <a:spcPct val="0"/>
        </a:spcAft>
        <a:defRPr sz="4400">
          <a:solidFill>
            <a:srgbClr val="072C62"/>
          </a:solidFill>
          <a:latin typeface="Tw Cen MT" panose="020B0602020104020603" pitchFamily="34" charset="0"/>
          <a:ea typeface="Tw Cen MT" panose="020B0602020104020603" pitchFamily="34" charset="0"/>
          <a:cs typeface="Tw Cen MT" panose="020B0602020104020603" pitchFamily="34" charset="0"/>
        </a:defRPr>
      </a:lvl7pPr>
      <a:lvl8pPr marL="1371600" algn="ctr" defTabSz="457200" rtl="0" fontAlgn="base">
        <a:spcBef>
          <a:spcPct val="0"/>
        </a:spcBef>
        <a:spcAft>
          <a:spcPct val="0"/>
        </a:spcAft>
        <a:defRPr sz="4400">
          <a:solidFill>
            <a:srgbClr val="072C62"/>
          </a:solidFill>
          <a:latin typeface="Tw Cen MT" panose="020B0602020104020603" pitchFamily="34" charset="0"/>
          <a:ea typeface="Tw Cen MT" panose="020B0602020104020603" pitchFamily="34" charset="0"/>
          <a:cs typeface="Tw Cen MT" panose="020B0602020104020603" pitchFamily="34" charset="0"/>
        </a:defRPr>
      </a:lvl8pPr>
      <a:lvl9pPr marL="1828800" algn="ctr" defTabSz="457200" rtl="0" fontAlgn="base">
        <a:spcBef>
          <a:spcPct val="0"/>
        </a:spcBef>
        <a:spcAft>
          <a:spcPct val="0"/>
        </a:spcAft>
        <a:defRPr sz="4400">
          <a:solidFill>
            <a:srgbClr val="072C62"/>
          </a:solidFill>
          <a:latin typeface="Tw Cen MT" panose="020B0602020104020603" pitchFamily="34" charset="0"/>
          <a:ea typeface="Tw Cen MT" panose="020B0602020104020603" pitchFamily="34" charset="0"/>
          <a:cs typeface="Tw Cen MT" panose="020B0602020104020603"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072C62"/>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072C62"/>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072C62"/>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072C62"/>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072C6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de.ok.gov/sde/special-education"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mailto:Christa.Knight@sde.ok.gov" TargetMode="External"/><Relationship Id="rId2" Type="http://schemas.openxmlformats.org/officeDocument/2006/relationships/hyperlink" Target="mailto:Todd.Loftin@sde.ok.gov" TargetMode="External"/><Relationship Id="rId1" Type="http://schemas.openxmlformats.org/officeDocument/2006/relationships/slideLayout" Target="../slideLayouts/slideLayout2.xml"/><Relationship Id="rId4" Type="http://schemas.openxmlformats.org/officeDocument/2006/relationships/hyperlink" Target="http://sde.ok.gov/sde/special-educ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72538"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Charter School Responsibilities </a:t>
            </a:r>
          </a:p>
        </p:txBody>
      </p:sp>
      <p:sp>
        <p:nvSpPr>
          <p:cNvPr id="3" name="Content Placeholder 2"/>
          <p:cNvSpPr>
            <a:spLocks noGrp="1"/>
          </p:cNvSpPr>
          <p:nvPr>
            <p:ph idx="1"/>
          </p:nvPr>
        </p:nvSpPr>
        <p:spPr>
          <a:xfrm>
            <a:off x="457200" y="1262894"/>
            <a:ext cx="8229600" cy="4525963"/>
          </a:xfrm>
        </p:spPr>
        <p:txBody>
          <a:bodyPr/>
          <a:lstStyle/>
          <a:p>
            <a:r>
              <a:rPr lang="en-US" sz="2400" dirty="0" smtClean="0"/>
              <a:t>A </a:t>
            </a:r>
            <a:r>
              <a:rPr lang="en-US" sz="2400" dirty="0"/>
              <a:t>charter school may not unilaterally limit the type or amount of services it will provide to a child with a disability and must ensure a program of FAPE in accordance with that child’s IEP. </a:t>
            </a:r>
            <a:endParaRPr lang="en-US" sz="2400" dirty="0" smtClean="0"/>
          </a:p>
          <a:p>
            <a:r>
              <a:rPr lang="en-US" sz="2400" dirty="0" smtClean="0"/>
              <a:t>The </a:t>
            </a:r>
            <a:r>
              <a:rPr lang="en-US" sz="2400" dirty="0"/>
              <a:t>charter school must have in effect policies, procedures, and practices that are consistent with State policies, procedures, and practices in special education. Areas to be addressed include the following: </a:t>
            </a:r>
          </a:p>
          <a:p>
            <a:pPr lvl="1"/>
            <a:r>
              <a:rPr lang="en-US" sz="2300" dirty="0" smtClean="0"/>
              <a:t>Nondiscriminatory </a:t>
            </a:r>
            <a:r>
              <a:rPr lang="en-US" sz="2300" dirty="0"/>
              <a:t>enrollment procedures. </a:t>
            </a:r>
          </a:p>
          <a:p>
            <a:pPr lvl="1"/>
            <a:r>
              <a:rPr lang="en-US" sz="2300" dirty="0" smtClean="0"/>
              <a:t>Provisions </a:t>
            </a:r>
            <a:r>
              <a:rPr lang="en-US" sz="2300" dirty="0"/>
              <a:t>to employ special education and related services professionals who are appropriately licensed and/or certificated for the duties they are assigned and highly qualified. </a:t>
            </a:r>
          </a:p>
          <a:p>
            <a:pPr lvl="2"/>
            <a:endParaRPr lang="en-US" dirty="0"/>
          </a:p>
        </p:txBody>
      </p:sp>
    </p:spTree>
    <p:extLst>
      <p:ext uri="{BB962C8B-B14F-4D97-AF65-F5344CB8AC3E}">
        <p14:creationId xmlns:p14="http://schemas.microsoft.com/office/powerpoint/2010/main" val="3861553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Charter School Responsibilities </a:t>
            </a:r>
          </a:p>
        </p:txBody>
      </p:sp>
      <p:sp>
        <p:nvSpPr>
          <p:cNvPr id="3" name="Content Placeholder 2"/>
          <p:cNvSpPr>
            <a:spLocks noGrp="1"/>
          </p:cNvSpPr>
          <p:nvPr>
            <p:ph idx="1"/>
          </p:nvPr>
        </p:nvSpPr>
        <p:spPr/>
        <p:txBody>
          <a:bodyPr>
            <a:normAutofit lnSpcReduction="10000"/>
          </a:bodyPr>
          <a:lstStyle/>
          <a:p>
            <a:pPr lvl="1"/>
            <a:r>
              <a:rPr lang="en-US" dirty="0" smtClean="0"/>
              <a:t>Adequate </a:t>
            </a:r>
            <a:r>
              <a:rPr lang="en-US" dirty="0"/>
              <a:t>plans, policies, procedures, contractual or other arrangements, and budget to ensure that students with disabilities attending the charter school will receive special education and related services that meet all the requirements of the IDEA. Those requirements include: </a:t>
            </a:r>
          </a:p>
          <a:p>
            <a:pPr lvl="1"/>
            <a:r>
              <a:rPr lang="en-US" dirty="0" smtClean="0"/>
              <a:t>Implementation </a:t>
            </a:r>
            <a:r>
              <a:rPr lang="en-US" dirty="0"/>
              <a:t>of the IDEA discipline procedures and protections; </a:t>
            </a:r>
            <a:r>
              <a:rPr lang="en-US" dirty="0" smtClean="0"/>
              <a:t>and</a:t>
            </a:r>
          </a:p>
          <a:p>
            <a:pPr lvl="1"/>
            <a:r>
              <a:rPr lang="en-US" dirty="0" smtClean="0"/>
              <a:t>Procedural </a:t>
            </a:r>
            <a:r>
              <a:rPr lang="en-US" dirty="0"/>
              <a:t>Safeguards to protect student and parent rights. </a:t>
            </a:r>
          </a:p>
          <a:p>
            <a:endParaRPr lang="en-US" dirty="0"/>
          </a:p>
        </p:txBody>
      </p:sp>
    </p:spTree>
    <p:extLst>
      <p:ext uri="{BB962C8B-B14F-4D97-AF65-F5344CB8AC3E}">
        <p14:creationId xmlns:p14="http://schemas.microsoft.com/office/powerpoint/2010/main" val="3402861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Charter School Responsibilities </a:t>
            </a:r>
          </a:p>
        </p:txBody>
      </p:sp>
      <p:sp>
        <p:nvSpPr>
          <p:cNvPr id="3" name="Content Placeholder 2"/>
          <p:cNvSpPr>
            <a:spLocks noGrp="1"/>
          </p:cNvSpPr>
          <p:nvPr>
            <p:ph idx="1"/>
          </p:nvPr>
        </p:nvSpPr>
        <p:spPr/>
        <p:txBody>
          <a:bodyPr/>
          <a:lstStyle/>
          <a:p>
            <a:pPr lvl="1"/>
            <a:r>
              <a:rPr lang="en-US" sz="2600" dirty="0" smtClean="0"/>
              <a:t>A </a:t>
            </a:r>
            <a:r>
              <a:rPr lang="en-US" sz="2600" dirty="0"/>
              <a:t>professional development plan for the training needs of special education personnel, as well as, general education teachers in order to meet the needs of students with disabilities who are enrolled in the charter school. </a:t>
            </a:r>
          </a:p>
          <a:p>
            <a:pPr lvl="1"/>
            <a:r>
              <a:rPr lang="en-US" sz="2600" dirty="0" smtClean="0"/>
              <a:t>A </a:t>
            </a:r>
            <a:r>
              <a:rPr lang="en-US" sz="2600" dirty="0"/>
              <a:t>plan that ensures access to charter school programs, as required by the ADA. This plan may include the actual location of the school, classrooms, and settings within the classrooms to permit access by students with disabilities. </a:t>
            </a:r>
          </a:p>
        </p:txBody>
      </p:sp>
    </p:spTree>
    <p:extLst>
      <p:ext uri="{BB962C8B-B14F-4D97-AF65-F5344CB8AC3E}">
        <p14:creationId xmlns:p14="http://schemas.microsoft.com/office/powerpoint/2010/main" val="1108116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Charter School Responsibilities </a:t>
            </a:r>
            <a:endParaRPr lang="en-US" dirty="0"/>
          </a:p>
        </p:txBody>
      </p:sp>
      <p:sp>
        <p:nvSpPr>
          <p:cNvPr id="3" name="Content Placeholder 2"/>
          <p:cNvSpPr>
            <a:spLocks noGrp="1"/>
          </p:cNvSpPr>
          <p:nvPr>
            <p:ph idx="1"/>
          </p:nvPr>
        </p:nvSpPr>
        <p:spPr/>
        <p:txBody>
          <a:bodyPr/>
          <a:lstStyle/>
          <a:p>
            <a:pPr lvl="1"/>
            <a:r>
              <a:rPr lang="en-US" dirty="0" smtClean="0"/>
              <a:t>A transportation plan for students with disabilities, who may, because of the nature of the disabilities, be entitled to specialized transportation, as a related service, even if the charter school does not provide transportation to other students. </a:t>
            </a:r>
          </a:p>
          <a:p>
            <a:endParaRPr lang="en-US" dirty="0"/>
          </a:p>
        </p:txBody>
      </p:sp>
    </p:spTree>
    <p:extLst>
      <p:ext uri="{BB962C8B-B14F-4D97-AF65-F5344CB8AC3E}">
        <p14:creationId xmlns:p14="http://schemas.microsoft.com/office/powerpoint/2010/main" val="3193949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
            <a:ext cx="8229600" cy="1161288"/>
          </a:xfrm>
        </p:spPr>
        <p:txBody>
          <a:bodyPr>
            <a:normAutofit/>
          </a:bodyPr>
          <a:lstStyle/>
          <a:p>
            <a:pPr>
              <a:lnSpc>
                <a:spcPts val="4000"/>
              </a:lnSpc>
            </a:pPr>
            <a:r>
              <a:rPr lang="en-US" dirty="0" smtClean="0">
                <a:latin typeface="+mn-lt"/>
                <a:cs typeface="Times New Roman" panose="02020603050405020304" pitchFamily="18" charset="0"/>
              </a:rPr>
              <a:t>Reporting Requirements</a:t>
            </a:r>
            <a:endParaRPr lang="en-US" dirty="0">
              <a:latin typeface="+mn-lt"/>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defRPr/>
            </a:pPr>
            <a:r>
              <a:rPr lang="en-US" b="1" i="1" dirty="0">
                <a:solidFill>
                  <a:srgbClr val="E7B617"/>
                </a:solidFill>
                <a:latin typeface="Tw Cen MT" panose="020B0602020104020603" pitchFamily="34" charset="0"/>
                <a:cs typeface="Times New Roman" panose="02020603050405020304" pitchFamily="18" charset="0"/>
              </a:rPr>
              <a:t>Child Count</a:t>
            </a:r>
            <a:r>
              <a:rPr lang="en-US" i="1" dirty="0">
                <a:solidFill>
                  <a:srgbClr val="E7B617"/>
                </a:solidFill>
                <a:latin typeface="Tw Cen MT" panose="020B0602020104020603" pitchFamily="34" charset="0"/>
                <a:cs typeface="Times New Roman" panose="02020603050405020304" pitchFamily="18" charset="0"/>
              </a:rPr>
              <a:t> </a:t>
            </a:r>
            <a:r>
              <a:rPr lang="en-US" i="1" dirty="0">
                <a:latin typeface="Tw Cen MT" panose="020B0602020104020603" pitchFamily="34" charset="0"/>
                <a:cs typeface="Times New Roman" panose="02020603050405020304" pitchFamily="18" charset="0"/>
              </a:rPr>
              <a:t>–</a:t>
            </a:r>
            <a:r>
              <a:rPr lang="en-US" i="1" dirty="0" smtClean="0">
                <a:latin typeface="Tw Cen MT" panose="020B0602020104020603" pitchFamily="34" charset="0"/>
                <a:cs typeface="Times New Roman" panose="02020603050405020304" pitchFamily="18" charset="0"/>
              </a:rPr>
              <a:t> </a:t>
            </a:r>
            <a:r>
              <a:rPr lang="en-US" dirty="0">
                <a:latin typeface="Tw Cen MT" panose="020B0602020104020603" pitchFamily="34" charset="0"/>
                <a:cs typeface="Times New Roman" panose="02020603050405020304" pitchFamily="18" charset="0"/>
              </a:rPr>
              <a:t>number of children on IEPs in the district on October 1</a:t>
            </a:r>
            <a:r>
              <a:rPr lang="en-US" baseline="30000" dirty="0">
                <a:latin typeface="Tw Cen MT" panose="020B0602020104020603" pitchFamily="34" charset="0"/>
                <a:cs typeface="Times New Roman" panose="02020603050405020304" pitchFamily="18" charset="0"/>
              </a:rPr>
              <a:t>st</a:t>
            </a:r>
            <a:r>
              <a:rPr lang="en-US" dirty="0">
                <a:latin typeface="Tw Cen MT" panose="020B0602020104020603" pitchFamily="34" charset="0"/>
                <a:cs typeface="Times New Roman" panose="02020603050405020304" pitchFamily="18" charset="0"/>
              </a:rPr>
              <a:t> of each year. </a:t>
            </a:r>
            <a:endParaRPr lang="en-US" b="1" i="1" dirty="0">
              <a:latin typeface="Tw Cen MT" panose="020B0602020104020603" pitchFamily="34" charset="0"/>
              <a:cs typeface="Times New Roman" panose="02020603050405020304" pitchFamily="18" charset="0"/>
            </a:endParaRPr>
          </a:p>
          <a:p>
            <a:pPr marL="457200" indent="-457200">
              <a:buFont typeface="Arial" panose="020B0604020202020204" pitchFamily="34" charset="0"/>
              <a:buChar char="•"/>
              <a:defRPr/>
            </a:pPr>
            <a:r>
              <a:rPr lang="en-US" b="1" i="1" dirty="0">
                <a:solidFill>
                  <a:srgbClr val="E7B617"/>
                </a:solidFill>
                <a:latin typeface="Tw Cen MT" panose="020B0602020104020603" pitchFamily="34" charset="0"/>
                <a:cs typeface="Times New Roman" panose="02020603050405020304" pitchFamily="18" charset="0"/>
              </a:rPr>
              <a:t>Data Reports</a:t>
            </a:r>
            <a:r>
              <a:rPr lang="en-US" i="1" dirty="0">
                <a:solidFill>
                  <a:srgbClr val="E7B617"/>
                </a:solidFill>
                <a:latin typeface="Tw Cen MT" panose="020B0602020104020603" pitchFamily="34" charset="0"/>
                <a:cs typeface="Times New Roman" panose="02020603050405020304" pitchFamily="18" charset="0"/>
              </a:rPr>
              <a:t> </a:t>
            </a:r>
            <a:r>
              <a:rPr lang="en-US" i="1" dirty="0">
                <a:latin typeface="Tw Cen MT" panose="020B0602020104020603" pitchFamily="34" charset="0"/>
                <a:cs typeface="Times New Roman" panose="02020603050405020304" pitchFamily="18" charset="0"/>
              </a:rPr>
              <a:t>– </a:t>
            </a:r>
            <a:r>
              <a:rPr lang="en-US" dirty="0">
                <a:latin typeface="Tw Cen MT" panose="020B0602020104020603" pitchFamily="34" charset="0"/>
                <a:cs typeface="Times New Roman" panose="02020603050405020304" pitchFamily="18" charset="0"/>
              </a:rPr>
              <a:t>End of the Year Report includes Annual Performance Report, Personnel, Related Service, Students Exiting, Suspensions. </a:t>
            </a:r>
          </a:p>
          <a:p>
            <a:pPr marL="457200" indent="-457200">
              <a:buFont typeface="Arial" panose="020B0604020202020204" pitchFamily="34" charset="0"/>
              <a:buChar char="•"/>
              <a:defRPr/>
            </a:pPr>
            <a:r>
              <a:rPr lang="en-US" dirty="0" smtClean="0">
                <a:latin typeface="Tw Cen MT" panose="020B0602020104020603" pitchFamily="34" charset="0"/>
                <a:cs typeface="Times New Roman" panose="02020603050405020304" pitchFamily="18" charset="0"/>
              </a:rPr>
              <a:t>Assurances </a:t>
            </a:r>
            <a:r>
              <a:rPr lang="en-US" dirty="0">
                <a:latin typeface="Tw Cen MT" panose="020B0602020104020603" pitchFamily="34" charset="0"/>
                <a:cs typeface="Times New Roman" panose="02020603050405020304" pitchFamily="18" charset="0"/>
              </a:rPr>
              <a:t>and </a:t>
            </a:r>
            <a:r>
              <a:rPr lang="en-US" dirty="0" smtClean="0">
                <a:latin typeface="Tw Cen MT" panose="020B0602020104020603" pitchFamily="34" charset="0"/>
                <a:cs typeface="Times New Roman" panose="02020603050405020304" pitchFamily="18" charset="0"/>
              </a:rPr>
              <a:t>LEA </a:t>
            </a:r>
            <a:r>
              <a:rPr lang="en-US" dirty="0">
                <a:latin typeface="Tw Cen MT" panose="020B0602020104020603" pitchFamily="34" charset="0"/>
                <a:cs typeface="Times New Roman" panose="02020603050405020304" pitchFamily="18" charset="0"/>
              </a:rPr>
              <a:t>Agreement </a:t>
            </a:r>
            <a:r>
              <a:rPr lang="en-US" dirty="0" smtClean="0">
                <a:latin typeface="Tw Cen MT" panose="020B0602020104020603" pitchFamily="34" charset="0"/>
                <a:cs typeface="Times New Roman" panose="02020603050405020304" pitchFamily="18" charset="0"/>
              </a:rPr>
              <a:t>Finance </a:t>
            </a:r>
          </a:p>
          <a:p>
            <a:pPr marL="457200" indent="-457200">
              <a:buFont typeface="Arial" panose="020B0604020202020204" pitchFamily="34" charset="0"/>
              <a:buChar char="•"/>
              <a:defRPr/>
            </a:pPr>
            <a:r>
              <a:rPr lang="en-US" dirty="0" smtClean="0">
                <a:latin typeface="Tw Cen MT" panose="020B0602020104020603" pitchFamily="34" charset="0"/>
                <a:cs typeface="Times New Roman" panose="02020603050405020304" pitchFamily="18" charset="0"/>
              </a:rPr>
              <a:t>IDEA Consolidation Application/Budget</a:t>
            </a:r>
          </a:p>
          <a:p>
            <a:pPr marL="457200" indent="-457200">
              <a:buFont typeface="Arial" panose="020B0604020202020204" pitchFamily="34" charset="0"/>
              <a:buChar char="•"/>
              <a:defRPr/>
            </a:pPr>
            <a:r>
              <a:rPr lang="en-US" dirty="0" smtClean="0">
                <a:latin typeface="Tw Cen MT" panose="020B0602020104020603" pitchFamily="34" charset="0"/>
                <a:cs typeface="Times New Roman" panose="02020603050405020304" pitchFamily="18" charset="0"/>
              </a:rPr>
              <a:t>Expenditure Reporting/Claim Reimbursement</a:t>
            </a:r>
            <a:endParaRPr lang="en-US" dirty="0"/>
          </a:p>
        </p:txBody>
      </p:sp>
    </p:spTree>
    <p:extLst>
      <p:ext uri="{BB962C8B-B14F-4D97-AF65-F5344CB8AC3E}">
        <p14:creationId xmlns:p14="http://schemas.microsoft.com/office/powerpoint/2010/main" val="834342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a:t>
            </a:r>
            <a:endParaRPr lang="en-US" dirty="0"/>
          </a:p>
        </p:txBody>
      </p:sp>
      <p:sp>
        <p:nvSpPr>
          <p:cNvPr id="3" name="Content Placeholder 2"/>
          <p:cNvSpPr>
            <a:spLocks noGrp="1"/>
          </p:cNvSpPr>
          <p:nvPr>
            <p:ph idx="1"/>
          </p:nvPr>
        </p:nvSpPr>
        <p:spPr/>
        <p:txBody>
          <a:bodyPr>
            <a:normAutofit/>
          </a:bodyPr>
          <a:lstStyle/>
          <a:p>
            <a:r>
              <a:rPr lang="en-US" dirty="0"/>
              <a:t>Funds are awarded to the OSDE by the United States Department of Education (USDE), Office of Special Education Programs (OSEP), to "flow-through" to the LEA contingent upon an LEA's application for Part B funds.</a:t>
            </a:r>
          </a:p>
          <a:p>
            <a:pPr marL="0" indent="0">
              <a:buNone/>
            </a:pPr>
            <a:endParaRPr lang="en-US" dirty="0"/>
          </a:p>
        </p:txBody>
      </p:sp>
    </p:spTree>
    <p:extLst>
      <p:ext uri="{BB962C8B-B14F-4D97-AF65-F5344CB8AC3E}">
        <p14:creationId xmlns:p14="http://schemas.microsoft.com/office/powerpoint/2010/main" val="1884867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a:t>
            </a:r>
            <a:endParaRPr lang="en-US" dirty="0"/>
          </a:p>
        </p:txBody>
      </p:sp>
      <p:sp>
        <p:nvSpPr>
          <p:cNvPr id="3" name="Content Placeholder 2"/>
          <p:cNvSpPr>
            <a:spLocks noGrp="1"/>
          </p:cNvSpPr>
          <p:nvPr>
            <p:ph idx="1"/>
          </p:nvPr>
        </p:nvSpPr>
        <p:spPr/>
        <p:txBody>
          <a:bodyPr>
            <a:normAutofit/>
          </a:bodyPr>
          <a:lstStyle/>
          <a:p>
            <a:r>
              <a:rPr lang="en-US" dirty="0"/>
              <a:t>The OSDE provides monitoring oversight of local education agencies and </a:t>
            </a:r>
            <a:r>
              <a:rPr lang="en-US" dirty="0" err="1"/>
              <a:t>interlocal</a:t>
            </a:r>
            <a:r>
              <a:rPr lang="en-US" dirty="0"/>
              <a:t> cooperatives </a:t>
            </a:r>
            <a:r>
              <a:rPr lang="en-US" dirty="0" smtClean="0"/>
              <a:t>to </a:t>
            </a:r>
            <a:r>
              <a:rPr lang="en-US" dirty="0"/>
              <a:t>ensure adherence to the Federal and State regulations under the IDEA and its amendments</a:t>
            </a:r>
            <a:r>
              <a:rPr lang="en-US" dirty="0" smtClean="0"/>
              <a:t>.</a:t>
            </a:r>
            <a:endParaRPr lang="en-US" dirty="0"/>
          </a:p>
        </p:txBody>
      </p:sp>
    </p:spTree>
    <p:extLst>
      <p:ext uri="{BB962C8B-B14F-4D97-AF65-F5344CB8AC3E}">
        <p14:creationId xmlns:p14="http://schemas.microsoft.com/office/powerpoint/2010/main" val="1815667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a:t>
            </a:r>
            <a:endParaRPr lang="en-US" dirty="0"/>
          </a:p>
        </p:txBody>
      </p:sp>
      <p:pic>
        <p:nvPicPr>
          <p:cNvPr id="1030" name="Picture 6" descr="Special Education Polici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5199" y="1736035"/>
            <a:ext cx="2519092" cy="32504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pecial Education Hand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561" y="1736035"/>
            <a:ext cx="2512438" cy="32504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pecial Education Process Gu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150" y="1736034"/>
            <a:ext cx="2519092" cy="32504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88788" y="5219114"/>
            <a:ext cx="5198012" cy="369332"/>
          </a:xfrm>
          <a:prstGeom prst="rect">
            <a:avLst/>
          </a:prstGeom>
          <a:noFill/>
        </p:spPr>
        <p:txBody>
          <a:bodyPr wrap="square" rtlCol="0">
            <a:spAutoFit/>
          </a:bodyPr>
          <a:lstStyle/>
          <a:p>
            <a:r>
              <a:rPr lang="en-US" dirty="0" smtClean="0"/>
              <a:t>Found at: </a:t>
            </a:r>
            <a:r>
              <a:rPr lang="en-US" dirty="0">
                <a:hlinkClick r:id="rId5"/>
              </a:rPr>
              <a:t>http://sde.ok.gov/sde/special-education</a:t>
            </a:r>
            <a:endParaRPr lang="en-US" dirty="0"/>
          </a:p>
        </p:txBody>
      </p:sp>
    </p:spTree>
    <p:extLst>
      <p:ext uri="{BB962C8B-B14F-4D97-AF65-F5344CB8AC3E}">
        <p14:creationId xmlns:p14="http://schemas.microsoft.com/office/powerpoint/2010/main" val="1819999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Todd Loftin, Executive Director</a:t>
            </a:r>
          </a:p>
          <a:p>
            <a:pPr lvl="1"/>
            <a:r>
              <a:rPr lang="en-US" dirty="0" smtClean="0"/>
              <a:t>405-522-3237 </a:t>
            </a:r>
            <a:r>
              <a:rPr lang="en-US" dirty="0" smtClean="0">
                <a:hlinkClick r:id="rId2"/>
              </a:rPr>
              <a:t>Todd.Loftin@sde.ok.gov</a:t>
            </a:r>
            <a:endParaRPr lang="en-US" dirty="0" smtClean="0"/>
          </a:p>
          <a:p>
            <a:pPr lvl="1"/>
            <a:r>
              <a:rPr lang="en-US" dirty="0" smtClean="0"/>
              <a:t>405-248-8581 (cell)</a:t>
            </a:r>
          </a:p>
          <a:p>
            <a:pPr marL="0" indent="0">
              <a:buNone/>
            </a:pPr>
            <a:endParaRPr lang="en-US" dirty="0" smtClean="0"/>
          </a:p>
          <a:p>
            <a:pPr marL="0" indent="0">
              <a:buNone/>
            </a:pPr>
            <a:r>
              <a:rPr lang="en-US" dirty="0" smtClean="0"/>
              <a:t>Christa Knight, Asst. Executive Director</a:t>
            </a:r>
          </a:p>
          <a:p>
            <a:pPr lvl="1"/>
            <a:r>
              <a:rPr lang="en-US" dirty="0" smtClean="0"/>
              <a:t>405-521-4869 </a:t>
            </a:r>
            <a:r>
              <a:rPr lang="en-US" dirty="0" smtClean="0">
                <a:hlinkClick r:id="rId3"/>
              </a:rPr>
              <a:t>Christa.Knight@sde.ok.gov</a:t>
            </a:r>
            <a:r>
              <a:rPr lang="en-US" dirty="0" smtClean="0"/>
              <a:t>  </a:t>
            </a:r>
          </a:p>
          <a:p>
            <a:pPr marL="457200" lvl="1" indent="0">
              <a:buNone/>
            </a:pPr>
            <a:endParaRPr lang="en-US" dirty="0" smtClean="0">
              <a:hlinkClick r:id="rId4"/>
            </a:endParaRPr>
          </a:p>
          <a:p>
            <a:pPr marL="457200" lvl="1" indent="0">
              <a:buNone/>
            </a:pPr>
            <a:r>
              <a:rPr lang="en-US" dirty="0" smtClean="0">
                <a:hlinkClick r:id="rId4"/>
              </a:rPr>
              <a:t>http</a:t>
            </a:r>
            <a:r>
              <a:rPr lang="en-US" dirty="0">
                <a:hlinkClick r:id="rId4"/>
              </a:rPr>
              <a:t>://sde.ok.gov/sde/special-education</a:t>
            </a:r>
            <a:r>
              <a:rPr lang="en-US" dirty="0"/>
              <a:t> </a:t>
            </a:r>
            <a:endParaRPr lang="en-US" dirty="0" smtClean="0"/>
          </a:p>
          <a:p>
            <a:pPr marL="457200" lvl="1" indent="0">
              <a:buNone/>
            </a:pPr>
            <a:endParaRPr lang="en-US" dirty="0" smtClean="0"/>
          </a:p>
        </p:txBody>
      </p:sp>
    </p:spTree>
    <p:extLst>
      <p:ext uri="{BB962C8B-B14F-4D97-AF65-F5344CB8AC3E}">
        <p14:creationId xmlns:p14="http://schemas.microsoft.com/office/powerpoint/2010/main" val="1888797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8963"/>
            <a:ext cx="7772400" cy="1470025"/>
          </a:xfrm>
        </p:spPr>
        <p:txBody>
          <a:bodyPr rtlCol="0">
            <a:normAutofit/>
          </a:bodyPr>
          <a:lstStyle/>
          <a:p>
            <a:pPr eaLnBrk="1" fontAlgn="auto" hangingPunct="1">
              <a:spcAft>
                <a:spcPts val="0"/>
              </a:spcAft>
              <a:defRPr/>
            </a:pPr>
            <a:r>
              <a:rPr lang="en-US" cap="all" spc="-100" dirty="0" smtClean="0">
                <a:solidFill>
                  <a:srgbClr val="4472C4">
                    <a:lumMod val="75000"/>
                  </a:srgbClr>
                </a:solidFill>
                <a:latin typeface="Lucida Sans Unicode"/>
                <a:ea typeface="+mj-ea"/>
                <a:cs typeface="+mj-cs"/>
              </a:rPr>
              <a:t>Special Education: Charter Schools</a:t>
            </a:r>
            <a:endParaRPr lang="en-US" sz="5400" dirty="0">
              <a:solidFill>
                <a:schemeClr val="bg2">
                  <a:lumMod val="25000"/>
                </a:schemeClr>
              </a:solidFill>
              <a:ea typeface="+mj-ea"/>
            </a:endParaRPr>
          </a:p>
        </p:txBody>
      </p:sp>
      <p:sp>
        <p:nvSpPr>
          <p:cNvPr id="20483" name="Subtitle 2"/>
          <p:cNvSpPr>
            <a:spLocks noGrp="1"/>
          </p:cNvSpPr>
          <p:nvPr>
            <p:ph type="subTitle" idx="1"/>
          </p:nvPr>
        </p:nvSpPr>
        <p:spPr>
          <a:xfrm>
            <a:off x="1371600" y="3500438"/>
            <a:ext cx="6400800" cy="2138362"/>
          </a:xfrm>
        </p:spPr>
        <p:txBody>
          <a:bodyPr/>
          <a:lstStyle/>
          <a:p>
            <a:pPr eaLnBrk="1" hangingPunct="1"/>
            <a:r>
              <a:rPr lang="en-US" altLang="en-US" dirty="0" smtClean="0">
                <a:solidFill>
                  <a:schemeClr val="tx1"/>
                </a:solidFill>
              </a:rPr>
              <a:t>Tuesday, January </a:t>
            </a:r>
            <a:r>
              <a:rPr lang="en-US" altLang="en-US" dirty="0">
                <a:solidFill>
                  <a:schemeClr val="tx1"/>
                </a:solidFill>
              </a:rPr>
              <a:t>7</a:t>
            </a:r>
            <a:r>
              <a:rPr lang="en-US" altLang="en-US" dirty="0" smtClean="0">
                <a:solidFill>
                  <a:schemeClr val="tx1"/>
                </a:solidFill>
              </a:rPr>
              <a:t>, 2020</a:t>
            </a:r>
          </a:p>
          <a:p>
            <a:pPr eaLnBrk="1" hangingPunct="1"/>
            <a:endParaRPr lang="en-US" altLang="en-US" dirty="0" smtClean="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40677"/>
            <a:ext cx="8229600" cy="1386371"/>
          </a:xfrm>
        </p:spPr>
        <p:txBody>
          <a:bodyPr>
            <a:normAutofit/>
          </a:bodyPr>
          <a:lstStyle/>
          <a:p>
            <a:pPr>
              <a:lnSpc>
                <a:spcPts val="3500"/>
              </a:lnSpc>
            </a:pPr>
            <a:r>
              <a:rPr lang="en-US" dirty="0">
                <a:latin typeface="Tw Cen MT" panose="020B0602020104020603" pitchFamily="34" charset="0"/>
                <a:cs typeface="Times New Roman" panose="02020603050405020304" pitchFamily="18" charset="0"/>
              </a:rPr>
              <a:t>Individuals with Disabilities Education Act (IDEA)</a:t>
            </a:r>
            <a:endParaRPr lang="en-US" dirty="0">
              <a:latin typeface="Tw Cen MT" panose="020B0602020104020603" pitchFamily="34" charset="0"/>
            </a:endParaRPr>
          </a:p>
        </p:txBody>
      </p:sp>
      <p:sp>
        <p:nvSpPr>
          <p:cNvPr id="9" name="Content Placeholder 8"/>
          <p:cNvSpPr>
            <a:spLocks noGrp="1"/>
          </p:cNvSpPr>
          <p:nvPr>
            <p:ph idx="1"/>
          </p:nvPr>
        </p:nvSpPr>
        <p:spPr>
          <a:xfrm>
            <a:off x="457200" y="1527048"/>
            <a:ext cx="8229600" cy="4032187"/>
          </a:xfrm>
        </p:spPr>
        <p:txBody>
          <a:bodyPr/>
          <a:lstStyle/>
          <a:p>
            <a:r>
              <a:rPr lang="en-US" dirty="0">
                <a:latin typeface="Tw Cen MT" panose="020B0602020104020603" pitchFamily="34" charset="0"/>
                <a:cs typeface="Times New Roman" panose="02020603050405020304" pitchFamily="18" charset="0"/>
              </a:rPr>
              <a:t>The IDEA is the federal special education law. </a:t>
            </a:r>
            <a:endParaRPr lang="en-US" dirty="0" smtClean="0">
              <a:latin typeface="Tw Cen MT" panose="020B0602020104020603" pitchFamily="34" charset="0"/>
              <a:cs typeface="Times New Roman" panose="02020603050405020304" pitchFamily="18" charset="0"/>
            </a:endParaRPr>
          </a:p>
          <a:p>
            <a:pPr marL="0" indent="0">
              <a:buNone/>
            </a:pPr>
            <a:endParaRPr lang="en-US" dirty="0">
              <a:latin typeface="Tw Cen MT" panose="020B0602020104020603" pitchFamily="34" charset="0"/>
              <a:cs typeface="Times New Roman" panose="02020603050405020304" pitchFamily="18" charset="0"/>
            </a:endParaRPr>
          </a:p>
          <a:p>
            <a:r>
              <a:rPr lang="en-US" dirty="0">
                <a:latin typeface="Tw Cen MT" panose="020B0602020104020603" pitchFamily="34" charset="0"/>
                <a:cs typeface="Times New Roman" panose="02020603050405020304" pitchFamily="18" charset="0"/>
              </a:rPr>
              <a:t>The IDEA was originally enacted by Congress in 1975 to ensure that students with disabilities have the equal opportunity to receive a free appropriate public education (FAPE). </a:t>
            </a:r>
            <a:endParaRPr lang="en-US" sz="4800" dirty="0">
              <a:latin typeface="Tw Cen MT" panose="020B0602020104020603"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15391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w Cen MT" panose="020B0602020104020603" pitchFamily="34" charset="0"/>
                <a:cs typeface="Times New Roman" panose="02020603050405020304" pitchFamily="18" charset="0"/>
              </a:rPr>
              <a:t>Child Find</a:t>
            </a:r>
            <a:endParaRPr lang="en-US" dirty="0">
              <a:latin typeface="Tw Cen MT" panose="020B0602020104020603" pitchFamily="34"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algn="just">
              <a:defRPr/>
            </a:pPr>
            <a:r>
              <a:rPr lang="en-US" dirty="0" smtClean="0">
                <a:latin typeface="Tw Cen MT" panose="020B0602020104020603" pitchFamily="34" charset="0"/>
                <a:cs typeface="Times New Roman" panose="02020603050405020304" pitchFamily="18" charset="0"/>
              </a:rPr>
              <a:t>Students </a:t>
            </a:r>
            <a:r>
              <a:rPr lang="en-US" dirty="0">
                <a:latin typeface="Tw Cen MT" panose="020B0602020104020603" pitchFamily="34" charset="0"/>
                <a:cs typeface="Times New Roman" panose="02020603050405020304" pitchFamily="18" charset="0"/>
              </a:rPr>
              <a:t>are identified through </a:t>
            </a:r>
            <a:r>
              <a:rPr lang="en-US" b="1" dirty="0">
                <a:latin typeface="Tw Cen MT" panose="020B0602020104020603" pitchFamily="34" charset="0"/>
                <a:cs typeface="Times New Roman" panose="02020603050405020304" pitchFamily="18" charset="0"/>
              </a:rPr>
              <a:t>Child Find </a:t>
            </a:r>
            <a:r>
              <a:rPr lang="en-US" dirty="0">
                <a:latin typeface="Tw Cen MT" panose="020B0602020104020603" pitchFamily="34" charset="0"/>
                <a:cs typeface="Times New Roman" panose="02020603050405020304" pitchFamily="18" charset="0"/>
              </a:rPr>
              <a:t>activities. </a:t>
            </a:r>
          </a:p>
          <a:p>
            <a:pPr algn="just">
              <a:defRPr/>
            </a:pPr>
            <a:r>
              <a:rPr lang="en-US" dirty="0">
                <a:latin typeface="Tw Cen MT" panose="020B0602020104020603" pitchFamily="34" charset="0"/>
                <a:cs typeface="Times New Roman" panose="02020603050405020304" pitchFamily="18" charset="0"/>
              </a:rPr>
              <a:t>Child </a:t>
            </a:r>
            <a:r>
              <a:rPr lang="en-US" dirty="0" smtClean="0">
                <a:latin typeface="Tw Cen MT" panose="020B0602020104020603" pitchFamily="34" charset="0"/>
                <a:cs typeface="Times New Roman" panose="02020603050405020304" pitchFamily="18" charset="0"/>
              </a:rPr>
              <a:t>Find </a:t>
            </a:r>
            <a:r>
              <a:rPr lang="en-US" dirty="0">
                <a:latin typeface="Tw Cen MT" panose="020B0602020104020603" pitchFamily="34" charset="0"/>
                <a:cs typeface="Times New Roman" panose="02020603050405020304" pitchFamily="18" charset="0"/>
              </a:rPr>
              <a:t>requires states and districts to</a:t>
            </a:r>
          </a:p>
          <a:p>
            <a:pPr lvl="1" algn="just">
              <a:defRPr/>
            </a:pPr>
            <a:r>
              <a:rPr lang="en-US" dirty="0">
                <a:latin typeface="Tw Cen MT" panose="020B0602020104020603" pitchFamily="34" charset="0"/>
                <a:cs typeface="Times New Roman" panose="02020603050405020304" pitchFamily="18" charset="0"/>
              </a:rPr>
              <a:t>identify, </a:t>
            </a:r>
          </a:p>
          <a:p>
            <a:pPr lvl="1" algn="just">
              <a:defRPr/>
            </a:pPr>
            <a:r>
              <a:rPr lang="en-US" dirty="0">
                <a:latin typeface="Tw Cen MT" panose="020B0602020104020603" pitchFamily="34" charset="0"/>
                <a:cs typeface="Times New Roman" panose="02020603050405020304" pitchFamily="18" charset="0"/>
              </a:rPr>
              <a:t>locate, </a:t>
            </a:r>
          </a:p>
          <a:p>
            <a:pPr lvl="1" algn="just">
              <a:defRPr/>
            </a:pPr>
            <a:r>
              <a:rPr lang="en-US" dirty="0">
                <a:latin typeface="Tw Cen MT" panose="020B0602020104020603" pitchFamily="34" charset="0"/>
                <a:cs typeface="Times New Roman" panose="02020603050405020304" pitchFamily="18" charset="0"/>
              </a:rPr>
              <a:t>and </a:t>
            </a:r>
            <a:r>
              <a:rPr lang="en-US" dirty="0" smtClean="0">
                <a:latin typeface="Tw Cen MT" panose="020B0602020104020603" pitchFamily="34" charset="0"/>
                <a:cs typeface="Times New Roman" panose="02020603050405020304" pitchFamily="18" charset="0"/>
              </a:rPr>
              <a:t>evaluate </a:t>
            </a:r>
          </a:p>
          <a:p>
            <a:pPr algn="just">
              <a:defRPr/>
            </a:pPr>
            <a:r>
              <a:rPr lang="en-US" dirty="0" smtClean="0">
                <a:latin typeface="Tw Cen MT" panose="020B0602020104020603" pitchFamily="34" charset="0"/>
                <a:cs typeface="Times New Roman" panose="02020603050405020304" pitchFamily="18" charset="0"/>
              </a:rPr>
              <a:t>Who</a:t>
            </a:r>
            <a:r>
              <a:rPr lang="en-US" dirty="0">
                <a:latin typeface="Tw Cen MT" panose="020B0602020104020603" pitchFamily="34" charset="0"/>
                <a:cs typeface="Times New Roman" panose="02020603050405020304" pitchFamily="18" charset="0"/>
              </a:rPr>
              <a:t>?  </a:t>
            </a:r>
          </a:p>
          <a:p>
            <a:pPr marL="457200" lvl="1" indent="0" algn="just">
              <a:buNone/>
              <a:defRPr/>
            </a:pPr>
            <a:r>
              <a:rPr lang="en-US" dirty="0">
                <a:latin typeface="Tw Cen MT" panose="020B0602020104020603" pitchFamily="34" charset="0"/>
                <a:cs typeface="Times New Roman" panose="02020603050405020304" pitchFamily="18" charset="0"/>
              </a:rPr>
              <a:t>Children with disabilities, ages birth through 21, who are in need of early intervention (</a:t>
            </a:r>
            <a:r>
              <a:rPr lang="en-US" dirty="0" err="1">
                <a:latin typeface="Tw Cen MT" panose="020B0602020104020603" pitchFamily="34" charset="0"/>
                <a:cs typeface="Times New Roman" panose="02020603050405020304" pitchFamily="18" charset="0"/>
              </a:rPr>
              <a:t>SoonerStart</a:t>
            </a:r>
            <a:r>
              <a:rPr lang="en-US" dirty="0">
                <a:latin typeface="Tw Cen MT" panose="020B0602020104020603" pitchFamily="34" charset="0"/>
                <a:cs typeface="Times New Roman" panose="02020603050405020304" pitchFamily="18" charset="0"/>
              </a:rPr>
              <a:t>) or special education services.</a:t>
            </a:r>
          </a:p>
          <a:p>
            <a:pPr marL="0" indent="0">
              <a:buNone/>
            </a:pPr>
            <a:endParaRPr lang="en-US" dirty="0"/>
          </a:p>
        </p:txBody>
      </p:sp>
    </p:spTree>
    <p:extLst>
      <p:ext uri="{BB962C8B-B14F-4D97-AF65-F5344CB8AC3E}">
        <p14:creationId xmlns:p14="http://schemas.microsoft.com/office/powerpoint/2010/main" val="1025226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panose="020B0602020104020603" pitchFamily="34" charset="0"/>
                <a:cs typeface="Times New Roman" panose="02020603050405020304" pitchFamily="18" charset="0"/>
              </a:rPr>
              <a:t>What is required?</a:t>
            </a:r>
            <a:endParaRPr lang="en-US" sz="1400" dirty="0">
              <a:latin typeface="Tw Cen MT" panose="020B0602020104020603" pitchFamily="34" charset="0"/>
              <a:cs typeface="Times New Roman" panose="02020603050405020304" pitchFamily="18" charset="0"/>
            </a:endParaRPr>
          </a:p>
        </p:txBody>
      </p:sp>
      <p:sp>
        <p:nvSpPr>
          <p:cNvPr id="3" name="Content Placeholder 2"/>
          <p:cNvSpPr>
            <a:spLocks noGrp="1"/>
          </p:cNvSpPr>
          <p:nvPr>
            <p:ph idx="1"/>
          </p:nvPr>
        </p:nvSpPr>
        <p:spPr>
          <a:xfrm>
            <a:off x="457200" y="1442256"/>
            <a:ext cx="8229600" cy="4525963"/>
          </a:xfrm>
        </p:spPr>
        <p:txBody>
          <a:bodyPr/>
          <a:lstStyle/>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w Cen MT" panose="020B0602020104020603" pitchFamily="34" charset="0"/>
                <a:cs typeface="Times New Roman" panose="02020603050405020304" pitchFamily="18" charset="0"/>
              </a:rPr>
              <a:t>All students with disabilities, residing in the State, whether attending public or private schools, must be identified, located, and evaluated.</a:t>
            </a:r>
          </a:p>
          <a:p>
            <a:pPr marL="0" indent="0">
              <a:buNone/>
            </a:pPr>
            <a:endParaRPr lang="en-US" dirty="0"/>
          </a:p>
        </p:txBody>
      </p:sp>
    </p:spTree>
    <p:extLst>
      <p:ext uri="{BB962C8B-B14F-4D97-AF65-F5344CB8AC3E}">
        <p14:creationId xmlns:p14="http://schemas.microsoft.com/office/powerpoint/2010/main" val="128657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584"/>
            <a:ext cx="8229600" cy="1317054"/>
          </a:xfrm>
        </p:spPr>
        <p:txBody>
          <a:bodyPr>
            <a:noAutofit/>
          </a:bodyPr>
          <a:lstStyle/>
          <a:p>
            <a:r>
              <a:rPr lang="en-US" sz="3600" dirty="0">
                <a:latin typeface="Tw Cen MT" panose="020B0602020104020603" pitchFamily="34" charset="0"/>
                <a:cs typeface="Times New Roman" panose="02020603050405020304" pitchFamily="18" charset="0"/>
              </a:rPr>
              <a:t>What happens when a child is eligible </a:t>
            </a:r>
            <a:r>
              <a:rPr lang="en-US" sz="3600" dirty="0" smtClean="0">
                <a:latin typeface="Tw Cen MT" panose="020B0602020104020603" pitchFamily="34" charset="0"/>
                <a:cs typeface="Times New Roman" panose="02020603050405020304" pitchFamily="18" charset="0"/>
              </a:rPr>
              <a:t/>
            </a:r>
            <a:br>
              <a:rPr lang="en-US" sz="3600" dirty="0" smtClean="0">
                <a:latin typeface="Tw Cen MT" panose="020B0602020104020603" pitchFamily="34" charset="0"/>
                <a:cs typeface="Times New Roman" panose="02020603050405020304" pitchFamily="18" charset="0"/>
              </a:rPr>
            </a:br>
            <a:r>
              <a:rPr lang="en-US" sz="3600" dirty="0" smtClean="0">
                <a:latin typeface="Tw Cen MT" panose="020B0602020104020603" pitchFamily="34" charset="0"/>
                <a:cs typeface="Times New Roman" panose="02020603050405020304" pitchFamily="18" charset="0"/>
              </a:rPr>
              <a:t>for </a:t>
            </a:r>
            <a:r>
              <a:rPr lang="en-US" sz="3600" dirty="0">
                <a:latin typeface="Tw Cen MT" panose="020B0602020104020603" pitchFamily="34" charset="0"/>
                <a:cs typeface="Times New Roman" panose="02020603050405020304" pitchFamily="18" charset="0"/>
              </a:rPr>
              <a:t>special education services?</a:t>
            </a:r>
          </a:p>
        </p:txBody>
      </p:sp>
      <p:sp>
        <p:nvSpPr>
          <p:cNvPr id="3" name="Content Placeholder 2"/>
          <p:cNvSpPr>
            <a:spLocks noGrp="1"/>
          </p:cNvSpPr>
          <p:nvPr>
            <p:ph idx="1"/>
          </p:nvPr>
        </p:nvSpPr>
        <p:spPr/>
        <p:txBody>
          <a:bodyPr>
            <a:normAutofit fontScale="92500"/>
          </a:bodyPr>
          <a:lstStyle/>
          <a:p>
            <a:pPr algn="just">
              <a:defRPr/>
            </a:pPr>
            <a:r>
              <a:rPr lang="en-US" dirty="0">
                <a:latin typeface="Tw Cen MT" panose="020B0602020104020603" pitchFamily="34" charset="0"/>
                <a:cs typeface="Times New Roman" panose="02020603050405020304" pitchFamily="18" charset="0"/>
              </a:rPr>
              <a:t>An Individualized Education Program (IEP) is written by the IEP team, which required members consist of Special Education Teacher, Regular Education Teacher, Parent, and Administrator. </a:t>
            </a:r>
          </a:p>
          <a:p>
            <a:pPr algn="just">
              <a:defRPr/>
            </a:pPr>
            <a:r>
              <a:rPr lang="en-US" dirty="0">
                <a:latin typeface="Tw Cen MT" panose="020B0602020104020603" pitchFamily="34" charset="0"/>
                <a:cs typeface="Times New Roman" panose="02020603050405020304" pitchFamily="18" charset="0"/>
              </a:rPr>
              <a:t>An IEP is a written statement of the educational program designed to meet a child’s unique needs</a:t>
            </a:r>
            <a:r>
              <a:rPr lang="en-US" dirty="0" smtClean="0">
                <a:latin typeface="Tw Cen MT" panose="020B0602020104020603" pitchFamily="34" charset="0"/>
                <a:cs typeface="Times New Roman" panose="02020603050405020304" pitchFamily="18" charset="0"/>
              </a:rPr>
              <a:t>.</a:t>
            </a:r>
            <a:endParaRPr lang="en-US" dirty="0">
              <a:latin typeface="Tw Cen MT" panose="020B0602020104020603" pitchFamily="34" charset="0"/>
              <a:cs typeface="Times New Roman" panose="02020603050405020304" pitchFamily="18" charset="0"/>
            </a:endParaRPr>
          </a:p>
          <a:p>
            <a:pPr algn="just">
              <a:defRPr/>
            </a:pPr>
            <a:r>
              <a:rPr lang="en-US" dirty="0">
                <a:latin typeface="Tw Cen MT" panose="020B0602020104020603" pitchFamily="34" charset="0"/>
                <a:cs typeface="Times New Roman" panose="02020603050405020304" pitchFamily="18" charset="0"/>
              </a:rPr>
              <a:t>OK </a:t>
            </a:r>
            <a:r>
              <a:rPr lang="en-US" dirty="0" err="1">
                <a:latin typeface="Tw Cen MT" panose="020B0602020104020603" pitchFamily="34" charset="0"/>
                <a:cs typeface="Times New Roman" panose="02020603050405020304" pitchFamily="18" charset="0"/>
              </a:rPr>
              <a:t>EdPlan</a:t>
            </a:r>
            <a:r>
              <a:rPr lang="en-US" dirty="0">
                <a:latin typeface="Tw Cen MT" panose="020B0602020104020603" pitchFamily="34" charset="0"/>
                <a:cs typeface="Times New Roman" panose="02020603050405020304" pitchFamily="18" charset="0"/>
              </a:rPr>
              <a:t>, Oklahoma’s web-based IEP system must be utilized.</a:t>
            </a:r>
          </a:p>
          <a:p>
            <a:pPr marL="0" indent="0">
              <a:buNone/>
            </a:pPr>
            <a:endParaRPr lang="en-US" dirty="0"/>
          </a:p>
        </p:txBody>
      </p:sp>
    </p:spTree>
    <p:extLst>
      <p:ext uri="{BB962C8B-B14F-4D97-AF65-F5344CB8AC3E}">
        <p14:creationId xmlns:p14="http://schemas.microsoft.com/office/powerpoint/2010/main" val="4257718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defRPr/>
            </a:pPr>
            <a:r>
              <a:rPr lang="en-US" dirty="0" smtClean="0">
                <a:latin typeface="Tw Cen MT" panose="020B0602020104020603" pitchFamily="34" charset="0"/>
                <a:cs typeface="Times New Roman" panose="02020603050405020304" pitchFamily="18" charset="0"/>
              </a:rPr>
              <a:t>Least Restrictive Environment</a:t>
            </a:r>
            <a:endParaRPr lang="en-US" dirty="0">
              <a:latin typeface="Tw Cen MT" panose="020B0602020104020603" pitchFamily="34"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defRPr/>
            </a:pPr>
            <a:r>
              <a:rPr lang="en-US" dirty="0" smtClean="0">
                <a:latin typeface="Tw Cen MT" panose="020B0602020104020603" pitchFamily="34" charset="0"/>
                <a:cs typeface="Times New Roman" panose="02020603050405020304" pitchFamily="18" charset="0"/>
              </a:rPr>
              <a:t>To the maximum extent appropriate, all students with disabilities, 3 through 21 years of age, are to be educated with age appropriate peers, both with and without disabilities.</a:t>
            </a:r>
            <a:endParaRPr lang="en-US" dirty="0">
              <a:latin typeface="Tw Cen MT" panose="020B0602020104020603" pitchFamily="34" charset="0"/>
              <a:cs typeface="Times New Roman" panose="02020603050405020304" pitchFamily="18" charset="0"/>
            </a:endParaRPr>
          </a:p>
          <a:p>
            <a:pPr>
              <a:defRPr/>
            </a:pPr>
            <a:r>
              <a:rPr lang="en-US" dirty="0">
                <a:latin typeface="Tw Cen MT" panose="020B0602020104020603" pitchFamily="34" charset="0"/>
                <a:cs typeface="Times New Roman" panose="02020603050405020304" pitchFamily="18" charset="0"/>
              </a:rPr>
              <a:t>There is a </a:t>
            </a:r>
            <a:r>
              <a:rPr lang="en-US" b="1" dirty="0">
                <a:latin typeface="Tw Cen MT" panose="020B0602020104020603" pitchFamily="34" charset="0"/>
                <a:cs typeface="Times New Roman" panose="02020603050405020304" pitchFamily="18" charset="0"/>
              </a:rPr>
              <a:t>continuum of placement options </a:t>
            </a:r>
            <a:r>
              <a:rPr lang="en-US" dirty="0">
                <a:latin typeface="Tw Cen MT" panose="020B0602020104020603" pitchFamily="34" charset="0"/>
                <a:cs typeface="Times New Roman" panose="02020603050405020304" pitchFamily="18" charset="0"/>
              </a:rPr>
              <a:t>that must be considered by an IEP team when making a placement decision</a:t>
            </a:r>
            <a:r>
              <a:rPr lang="en-US" dirty="0" smtClean="0">
                <a:latin typeface="Tw Cen MT" panose="020B0602020104020603" pitchFamily="34" charset="0"/>
                <a:cs typeface="Times New Roman" panose="02020603050405020304" pitchFamily="18" charset="0"/>
              </a:rPr>
              <a:t>.</a:t>
            </a:r>
            <a:endParaRPr lang="en-US" dirty="0">
              <a:latin typeface="Tw Cen MT" panose="020B0602020104020603" pitchFamily="34" charset="0"/>
              <a:cs typeface="Times New Roman" panose="02020603050405020304" pitchFamily="18" charset="0"/>
            </a:endParaRPr>
          </a:p>
          <a:p>
            <a:pPr>
              <a:defRPr/>
            </a:pPr>
            <a:r>
              <a:rPr lang="en-US" dirty="0">
                <a:latin typeface="Tw Cen MT" panose="020B0602020104020603" pitchFamily="34" charset="0"/>
                <a:cs typeface="Times New Roman" panose="02020603050405020304" pitchFamily="18" charset="0"/>
              </a:rPr>
              <a:t>A child on an IEP may have </a:t>
            </a:r>
            <a:r>
              <a:rPr lang="en-US" u="sng" dirty="0">
                <a:latin typeface="Tw Cen MT" panose="020B0602020104020603" pitchFamily="34" charset="0"/>
                <a:cs typeface="Times New Roman" panose="02020603050405020304" pitchFamily="18" charset="0"/>
              </a:rPr>
              <a:t>accommodations</a:t>
            </a:r>
            <a:r>
              <a:rPr lang="en-US" dirty="0">
                <a:latin typeface="Tw Cen MT" panose="020B0602020104020603" pitchFamily="34" charset="0"/>
                <a:cs typeface="Times New Roman" panose="02020603050405020304" pitchFamily="18" charset="0"/>
              </a:rPr>
              <a:t> and </a:t>
            </a:r>
            <a:r>
              <a:rPr lang="en-US" u="sng" dirty="0">
                <a:latin typeface="Tw Cen MT" panose="020B0602020104020603" pitchFamily="34" charset="0"/>
                <a:cs typeface="Times New Roman" panose="02020603050405020304" pitchFamily="18" charset="0"/>
              </a:rPr>
              <a:t>modifications</a:t>
            </a:r>
            <a:r>
              <a:rPr lang="en-US" dirty="0">
                <a:latin typeface="Tw Cen MT" panose="020B0602020104020603" pitchFamily="34" charset="0"/>
                <a:cs typeface="Times New Roman" panose="02020603050405020304" pitchFamily="18" charset="0"/>
              </a:rPr>
              <a:t> in the LRE.</a:t>
            </a:r>
            <a:endParaRPr lang="en-US" dirty="0">
              <a:latin typeface="Tw Cen MT" panose="020B0602020104020603" pitchFamily="34" charset="0"/>
            </a:endParaRPr>
          </a:p>
        </p:txBody>
      </p:sp>
    </p:spTree>
    <p:extLst>
      <p:ext uri="{BB962C8B-B14F-4D97-AF65-F5344CB8AC3E}">
        <p14:creationId xmlns:p14="http://schemas.microsoft.com/office/powerpoint/2010/main" val="4286730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Charter School Responsibilities </a:t>
            </a:r>
            <a:endParaRPr lang="en-US" dirty="0">
              <a:latin typeface="Tw Cen MT" panose="020B0602020104020603" pitchFamily="34" charset="0"/>
            </a:endParaRPr>
          </a:p>
        </p:txBody>
      </p:sp>
      <p:sp>
        <p:nvSpPr>
          <p:cNvPr id="3" name="Content Placeholder 2"/>
          <p:cNvSpPr>
            <a:spLocks noGrp="1"/>
          </p:cNvSpPr>
          <p:nvPr>
            <p:ph idx="1"/>
          </p:nvPr>
        </p:nvSpPr>
        <p:spPr/>
        <p:txBody>
          <a:bodyPr/>
          <a:lstStyle/>
          <a:p>
            <a:pPr algn="just"/>
            <a:r>
              <a:rPr lang="en-US" dirty="0" smtClean="0">
                <a:latin typeface="Tw Cen MT" panose="020B0602020104020603" pitchFamily="34" charset="0"/>
                <a:cs typeface="Times New Roman" panose="02020603050405020304" pitchFamily="18" charset="0"/>
              </a:rPr>
              <a:t>Charter </a:t>
            </a:r>
            <a:r>
              <a:rPr lang="en-US" dirty="0">
                <a:latin typeface="Tw Cen MT" panose="020B0602020104020603" pitchFamily="34" charset="0"/>
                <a:cs typeface="Times New Roman" panose="02020603050405020304" pitchFamily="18" charset="0"/>
              </a:rPr>
              <a:t>Schools are required to comply with State and federal laws relating to the education of students with disabilities</a:t>
            </a:r>
            <a:r>
              <a:rPr lang="en-US" dirty="0" smtClean="0">
                <a:latin typeface="Tw Cen MT" panose="020B0602020104020603" pitchFamily="34" charset="0"/>
                <a:cs typeface="Times New Roman" panose="02020603050405020304" pitchFamily="18" charset="0"/>
              </a:rPr>
              <a:t>.</a:t>
            </a:r>
          </a:p>
          <a:p>
            <a:pPr algn="just"/>
            <a:r>
              <a:rPr lang="en-US" dirty="0" smtClean="0"/>
              <a:t>A Charter School </a:t>
            </a:r>
            <a:r>
              <a:rPr lang="en-US" dirty="0"/>
              <a:t>sponsored by an LEA is considered an LEA for purposes of federal funding. </a:t>
            </a:r>
          </a:p>
          <a:p>
            <a:pPr algn="just"/>
            <a:endParaRPr lang="en-US" dirty="0">
              <a:latin typeface="Tw Cen MT" panose="020B0602020104020603" pitchFamily="34" charset="0"/>
              <a:cs typeface="Times New Roman" panose="02020603050405020304" pitchFamily="18" charset="0"/>
            </a:endParaRPr>
          </a:p>
          <a:p>
            <a:endParaRPr lang="en-US" dirty="0" smtClean="0"/>
          </a:p>
          <a:p>
            <a:endParaRPr lang="en-US" dirty="0"/>
          </a:p>
        </p:txBody>
      </p:sp>
    </p:spTree>
    <p:extLst>
      <p:ext uri="{BB962C8B-B14F-4D97-AF65-F5344CB8AC3E}">
        <p14:creationId xmlns:p14="http://schemas.microsoft.com/office/powerpoint/2010/main" val="1219973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Charter School Responsibilities </a:t>
            </a:r>
          </a:p>
        </p:txBody>
      </p:sp>
      <p:sp>
        <p:nvSpPr>
          <p:cNvPr id="3" name="Content Placeholder 2"/>
          <p:cNvSpPr>
            <a:spLocks noGrp="1"/>
          </p:cNvSpPr>
          <p:nvPr>
            <p:ph idx="1"/>
          </p:nvPr>
        </p:nvSpPr>
        <p:spPr/>
        <p:txBody>
          <a:bodyPr/>
          <a:lstStyle/>
          <a:p>
            <a:r>
              <a:rPr lang="en-US" sz="2800" dirty="0"/>
              <a:t>Students, who attend public charter schools or virtual charter schools and their parents, retain all the rights given to them in the public school under the IDEA. </a:t>
            </a:r>
            <a:endParaRPr lang="en-US" sz="2800" dirty="0" smtClean="0"/>
          </a:p>
          <a:p>
            <a:r>
              <a:rPr lang="en-US" sz="2800" dirty="0" smtClean="0"/>
              <a:t>Charter </a:t>
            </a:r>
            <a:r>
              <a:rPr lang="en-US" sz="2800" dirty="0"/>
              <a:t>schools or virtual charter schools </a:t>
            </a:r>
            <a:r>
              <a:rPr lang="en-US" sz="2800" dirty="0" smtClean="0"/>
              <a:t>must </a:t>
            </a:r>
            <a:r>
              <a:rPr lang="en-US" sz="2800" dirty="0"/>
              <a:t>make available the services needed to provide education for students with IEPs. </a:t>
            </a:r>
            <a:endParaRPr lang="en-US" sz="2800" dirty="0" smtClean="0"/>
          </a:p>
          <a:p>
            <a:r>
              <a:rPr lang="en-US" sz="2800" dirty="0" smtClean="0"/>
              <a:t>The </a:t>
            </a:r>
            <a:r>
              <a:rPr lang="en-US" sz="2800" dirty="0"/>
              <a:t>charter that is part of an LEA has, as part of its resources, the full continuum of services and supports within the LEA. </a:t>
            </a:r>
          </a:p>
        </p:txBody>
      </p:sp>
    </p:spTree>
    <p:extLst>
      <p:ext uri="{BB962C8B-B14F-4D97-AF65-F5344CB8AC3E}">
        <p14:creationId xmlns:p14="http://schemas.microsoft.com/office/powerpoint/2010/main" val="1622277459"/>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BE25389710FE4FBCD578BAD5C17D5C" ma:contentTypeVersion="9" ma:contentTypeDescription="Create a new document." ma:contentTypeScope="" ma:versionID="da87c20fa63e34a7b6a990b7a519b366">
  <xsd:schema xmlns:xsd="http://www.w3.org/2001/XMLSchema" xmlns:xs="http://www.w3.org/2001/XMLSchema" xmlns:p="http://schemas.microsoft.com/office/2006/metadata/properties" xmlns:ns1="http://schemas.microsoft.com/sharepoint/v3" xmlns:ns3="7cc876c3-1f77-40bc-8f1f-745f4d6cf5d8" xmlns:ns4="11be6873-b11b-4681-8df7-03100aa59dcb" targetNamespace="http://schemas.microsoft.com/office/2006/metadata/properties" ma:root="true" ma:fieldsID="156807f7bb09cb4ddadbeb5e6f79fc8f" ns1:_="" ns3:_="" ns4:_="">
    <xsd:import namespace="http://schemas.microsoft.com/sharepoint/v3"/>
    <xsd:import namespace="7cc876c3-1f77-40bc-8f1f-745f4d6cf5d8"/>
    <xsd:import namespace="11be6873-b11b-4681-8df7-03100aa59dcb"/>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c876c3-1f77-40bc-8f1f-745f4d6cf5d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be6873-b11b-4681-8df7-03100aa59dc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93ADC6-73C1-464A-A1F1-975630C1932C}">
  <ds:schemaRefs>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sharepoint/v3"/>
    <ds:schemaRef ds:uri="7cc876c3-1f77-40bc-8f1f-745f4d6cf5d8"/>
    <ds:schemaRef ds:uri="11be6873-b11b-4681-8df7-03100aa59dcb"/>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E911470-7ADD-4073-AC1F-B722B0624A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cc876c3-1f77-40bc-8f1f-745f4d6cf5d8"/>
    <ds:schemaRef ds:uri="11be6873-b11b-4681-8df7-03100aa59d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17004</TotalTime>
  <Words>851</Words>
  <Application>Microsoft Office PowerPoint</Application>
  <PresentationFormat>On-screen Show (4:3)</PresentationFormat>
  <Paragraphs>69</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Special Education: Charter Schools</vt:lpstr>
      <vt:lpstr>Individuals with Disabilities Education Act (IDEA)</vt:lpstr>
      <vt:lpstr>Child Find</vt:lpstr>
      <vt:lpstr>What is required?</vt:lpstr>
      <vt:lpstr>What happens when a child is eligible  for special education services?</vt:lpstr>
      <vt:lpstr>Least Restrictive Environment</vt:lpstr>
      <vt:lpstr>Charter School Responsibilities </vt:lpstr>
      <vt:lpstr>Charter School Responsibilities </vt:lpstr>
      <vt:lpstr>Charter School Responsibilities </vt:lpstr>
      <vt:lpstr>Charter School Responsibilities </vt:lpstr>
      <vt:lpstr>Charter School Responsibilities </vt:lpstr>
      <vt:lpstr>Charter School Responsibilities </vt:lpstr>
      <vt:lpstr>Reporting Requirements</vt:lpstr>
      <vt:lpstr>Funding</vt:lpstr>
      <vt:lpstr>Compliance</vt:lpstr>
      <vt:lpstr>Guidance</vt:lpstr>
      <vt:lpstr>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OMES</cp:lastModifiedBy>
  <cp:revision>270</cp:revision>
  <cp:lastPrinted>2017-10-24T15:26:02Z</cp:lastPrinted>
  <dcterms:created xsi:type="dcterms:W3CDTF">2010-04-12T23:12:02Z</dcterms:created>
  <dcterms:modified xsi:type="dcterms:W3CDTF">2020-01-05T21:13:54Z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0x010100F3BE25389710FE4FBCD578BAD5C17D5C</vt:lpwstr>
  </property>
</Properties>
</file>