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74" r:id="rId4"/>
  </p:sldMasterIdLst>
  <p:notesMasterIdLst>
    <p:notesMasterId r:id="rId41"/>
  </p:notesMasterIdLst>
  <p:handoutMasterIdLst>
    <p:handoutMasterId r:id="rId42"/>
  </p:handoutMasterIdLst>
  <p:sldIdLst>
    <p:sldId id="259" r:id="rId5"/>
    <p:sldId id="256" r:id="rId6"/>
    <p:sldId id="285" r:id="rId7"/>
    <p:sldId id="297" r:id="rId8"/>
    <p:sldId id="298" r:id="rId9"/>
    <p:sldId id="321" r:id="rId10"/>
    <p:sldId id="312" r:id="rId11"/>
    <p:sldId id="313" r:id="rId12"/>
    <p:sldId id="314" r:id="rId13"/>
    <p:sldId id="315" r:id="rId14"/>
    <p:sldId id="316" r:id="rId15"/>
    <p:sldId id="317" r:id="rId16"/>
    <p:sldId id="319" r:id="rId17"/>
    <p:sldId id="272" r:id="rId18"/>
    <p:sldId id="273" r:id="rId19"/>
    <p:sldId id="322" r:id="rId20"/>
    <p:sldId id="289" r:id="rId21"/>
    <p:sldId id="270" r:id="rId22"/>
    <p:sldId id="275" r:id="rId23"/>
    <p:sldId id="311" r:id="rId24"/>
    <p:sldId id="295" r:id="rId25"/>
    <p:sldId id="296" r:id="rId26"/>
    <p:sldId id="274" r:id="rId27"/>
    <p:sldId id="276" r:id="rId28"/>
    <p:sldId id="277" r:id="rId29"/>
    <p:sldId id="278" r:id="rId30"/>
    <p:sldId id="292" r:id="rId31"/>
    <p:sldId id="293" r:id="rId32"/>
    <p:sldId id="294" r:id="rId33"/>
    <p:sldId id="280" r:id="rId34"/>
    <p:sldId id="291" r:id="rId35"/>
    <p:sldId id="279" r:id="rId36"/>
    <p:sldId id="282" r:id="rId37"/>
    <p:sldId id="281" r:id="rId38"/>
    <p:sldId id="323" r:id="rId39"/>
    <p:sldId id="284" r:id="rId4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34C0BCB6-D69B-462F-A2C9-2E00F52225C2}">
          <p14:sldIdLst>
            <p14:sldId id="259"/>
            <p14:sldId id="256"/>
            <p14:sldId id="285"/>
          </p14:sldIdLst>
        </p14:section>
        <p14:section name="Untitled Section" id="{0C644C92-DA6A-4CA0-9A77-9DF39AC41D97}">
          <p14:sldIdLst>
            <p14:sldId id="297"/>
            <p14:sldId id="298"/>
            <p14:sldId id="321"/>
            <p14:sldId id="312"/>
            <p14:sldId id="313"/>
            <p14:sldId id="314"/>
            <p14:sldId id="315"/>
            <p14:sldId id="316"/>
            <p14:sldId id="317"/>
            <p14:sldId id="319"/>
            <p14:sldId id="272"/>
            <p14:sldId id="273"/>
            <p14:sldId id="322"/>
            <p14:sldId id="289"/>
            <p14:sldId id="270"/>
            <p14:sldId id="275"/>
            <p14:sldId id="311"/>
            <p14:sldId id="295"/>
            <p14:sldId id="296"/>
            <p14:sldId id="274"/>
            <p14:sldId id="276"/>
            <p14:sldId id="277"/>
            <p14:sldId id="278"/>
            <p14:sldId id="292"/>
            <p14:sldId id="293"/>
            <p14:sldId id="294"/>
            <p14:sldId id="280"/>
            <p14:sldId id="291"/>
            <p14:sldId id="279"/>
            <p14:sldId id="282"/>
            <p14:sldId id="281"/>
            <p14:sldId id="323"/>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0000FF"/>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A8D47-4C65-B1D0-D6B7-471002BDAFEA}" v="436" dt="2021-12-13T11:10:16.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4" autoAdjust="0"/>
    <p:restoredTop sz="94706" autoAdjust="0"/>
  </p:normalViewPr>
  <p:slideViewPr>
    <p:cSldViewPr snapToGrid="0" snapToObjects="1">
      <p:cViewPr varScale="1">
        <p:scale>
          <a:sx n="57" d="100"/>
          <a:sy n="57" d="100"/>
        </p:scale>
        <p:origin x="107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72" d="100"/>
          <a:sy n="72" d="100"/>
        </p:scale>
        <p:origin x="-26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7BB6282-41DD-4431-806D-47E5B44B7E3F}" type="datetimeFigureOut">
              <a:rPr lang="en-US" smtClean="0"/>
              <a:t>12/13/2021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D520E40-E059-4E66-B4B4-B69429DDD867}" type="slidenum">
              <a:rPr lang="en-US" smtClean="0"/>
              <a:t>‹#›</a:t>
            </a:fld>
            <a:endParaRPr lang="en-US"/>
          </a:p>
        </p:txBody>
      </p:sp>
    </p:spTree>
    <p:extLst>
      <p:ext uri="{BB962C8B-B14F-4D97-AF65-F5344CB8AC3E}">
        <p14:creationId xmlns:p14="http://schemas.microsoft.com/office/powerpoint/2010/main" val="42058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18985C24-5923-4DD7-88A4-89459C848B5F}" type="datetimeFigureOut">
              <a:rPr lang="en-US"/>
              <a:pPr>
                <a:defRPr/>
              </a:pPr>
              <a:t>12/13/2021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B6AFD6FA-EE35-4C3D-AA14-7E02315DCC42}" type="slidenum">
              <a:rPr lang="en-US"/>
              <a:pPr>
                <a:defRPr/>
              </a:pPr>
              <a:t>‹#›</a:t>
            </a:fld>
            <a:endParaRPr lang="en-US"/>
          </a:p>
        </p:txBody>
      </p:sp>
    </p:spTree>
    <p:extLst>
      <p:ext uri="{BB962C8B-B14F-4D97-AF65-F5344CB8AC3E}">
        <p14:creationId xmlns:p14="http://schemas.microsoft.com/office/powerpoint/2010/main" val="30422798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buClr>
                <a:srgbClr val="0000FF"/>
              </a:buClr>
            </a:pPr>
            <a:fld id="{13626677-2B06-4E49-97A7-0BCE3AA2444F}" type="slidenum">
              <a:rPr lang="en-US" smtClean="0">
                <a:solidFill>
                  <a:prstClr val="black"/>
                </a:solidFill>
              </a:rPr>
              <a:pPr>
                <a:buClr>
                  <a:srgbClr val="0000FF"/>
                </a:buClr>
              </a:pPr>
              <a:t>27</a:t>
            </a:fld>
            <a:endParaRPr lang="en-US" dirty="0">
              <a:solidFill>
                <a:prstClr val="black"/>
              </a:solidFill>
            </a:endParaRPr>
          </a:p>
        </p:txBody>
      </p:sp>
    </p:spTree>
    <p:extLst>
      <p:ext uri="{BB962C8B-B14F-4D97-AF65-F5344CB8AC3E}">
        <p14:creationId xmlns:p14="http://schemas.microsoft.com/office/powerpoint/2010/main" val="216929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buClr>
                <a:srgbClr val="0000FF"/>
              </a:buClr>
            </a:pPr>
            <a:fld id="{13626677-2B06-4E49-97A7-0BCE3AA2444F}" type="slidenum">
              <a:rPr lang="en-US" smtClean="0">
                <a:solidFill>
                  <a:prstClr val="black"/>
                </a:solidFill>
              </a:rPr>
              <a:pPr>
                <a:buClr>
                  <a:srgbClr val="0000FF"/>
                </a:buClr>
              </a:pPr>
              <a:t>28</a:t>
            </a:fld>
            <a:endParaRPr lang="en-US" dirty="0">
              <a:solidFill>
                <a:prstClr val="black"/>
              </a:solidFill>
            </a:endParaRPr>
          </a:p>
        </p:txBody>
      </p:sp>
    </p:spTree>
    <p:extLst>
      <p:ext uri="{BB962C8B-B14F-4D97-AF65-F5344CB8AC3E}">
        <p14:creationId xmlns:p14="http://schemas.microsoft.com/office/powerpoint/2010/main" val="216929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81100" y="696913"/>
            <a:ext cx="4649788" cy="3486150"/>
          </a:xfrm>
          <a:ln/>
        </p:spPr>
      </p:sp>
      <p:sp>
        <p:nvSpPr>
          <p:cNvPr id="69635" name="Rectangle 3"/>
          <p:cNvSpPr>
            <a:spLocks noGrp="1" noChangeArrowheads="1"/>
          </p:cNvSpPr>
          <p:nvPr>
            <p:ph type="body" idx="1"/>
          </p:nvPr>
        </p:nvSpPr>
        <p:spPr>
          <a:xfrm>
            <a:off x="701675" y="4416425"/>
            <a:ext cx="5608638"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lstStyle/>
          <a:p>
            <a:pPr eaLnBrk="1" hangingPunct="1"/>
            <a:r>
              <a:rPr lang="en-US" altLang="en-US"/>
              <a:t>Horizontal equity -  District A is heavy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81100" y="696913"/>
            <a:ext cx="4649788" cy="3486150"/>
          </a:xfrm>
          <a:ln/>
        </p:spPr>
      </p:sp>
      <p:sp>
        <p:nvSpPr>
          <p:cNvPr id="69635" name="Rectangle 3"/>
          <p:cNvSpPr>
            <a:spLocks noGrp="1" noChangeArrowheads="1"/>
          </p:cNvSpPr>
          <p:nvPr>
            <p:ph type="body" idx="1"/>
          </p:nvPr>
        </p:nvSpPr>
        <p:spPr>
          <a:xfrm>
            <a:off x="701675" y="4416425"/>
            <a:ext cx="5608638"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lstStyle/>
          <a:p>
            <a:pPr eaLnBrk="1" hangingPunct="1"/>
            <a:r>
              <a:rPr lang="en-US" altLang="en-US"/>
              <a:t>Horizontal equity -  District A is heavy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600450"/>
            <a:ext cx="6400800" cy="203835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E28A4BA-8D87-4C9F-AF2D-855E4C615CC8}" type="datetime1">
              <a:rPr lang="en-US" smtClean="0"/>
              <a:t>12/13/2021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F66328B-785D-4016-ACED-B4CE4F43A83A}" type="slidenum">
              <a:rPr lang="en-US" smtClean="0"/>
              <a:pPr>
                <a:defRPr/>
              </a:pPr>
              <a:t>‹#›</a:t>
            </a:fld>
            <a:endParaRPr lang="en-US"/>
          </a:p>
        </p:txBody>
      </p:sp>
      <p:cxnSp>
        <p:nvCxnSpPr>
          <p:cNvPr id="8" name="Straight Connector 7"/>
          <p:cNvCxnSpPr/>
          <p:nvPr/>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cxnSp>
        <p:nvCxnSpPr>
          <p:cNvPr id="9" name="Straight Connector 7"/>
          <p:cNvCxnSpPr/>
          <p:nvPr userDrawn="1"/>
        </p:nvCxnSpPr>
        <p:spPr>
          <a:xfrm>
            <a:off x="1535113" y="3284538"/>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2A3A29C-2766-4EFC-916E-AC0CD6F7BBEA}"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B1B7953-0938-4809-9C2E-119638665B17}" type="slidenum">
              <a:rPr lang="en-US" smtClean="0"/>
              <a:pPr>
                <a:defRPr/>
              </a:pPr>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E32000E-3396-4C76-8FB8-DA7171C934BE}"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7F6B3D4-25BB-4123-8935-E0D04DC23258}" type="slidenum">
              <a:rPr lang="en-US" smtClean="0"/>
              <a:pPr>
                <a:defRPr/>
              </a:pPr>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1828800"/>
            <a:ext cx="8763000" cy="3962400"/>
          </a:xfrm>
          <a:prstGeom prst="rect">
            <a:avLst/>
          </a:prstGeo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txBox="1">
            <a:spLocks/>
          </p:cNvSpPr>
          <p:nvPr userDrawn="1"/>
        </p:nvSpPr>
        <p:spPr>
          <a:xfrm>
            <a:off x="1600199" y="1038226"/>
            <a:ext cx="942975" cy="365125"/>
          </a:xfrm>
          <a:prstGeom prst="rect">
            <a:avLst/>
          </a:prstGeom>
        </p:spPr>
        <p:txBody>
          <a:bodyPr lIns="91432" tIns="45716" rIns="91432" bIns="45716" anchor="ctr"/>
          <a:lstStyle/>
          <a:p>
            <a:pPr defTabSz="914318" fontAlgn="auto">
              <a:spcBef>
                <a:spcPts val="0"/>
              </a:spcBef>
              <a:spcAft>
                <a:spcPts val="0"/>
              </a:spcAft>
              <a:defRPr/>
            </a:pPr>
            <a:fld id="{6F982CBD-C544-4F97-AA8A-7B1FCBB0D07F}" type="datetime1">
              <a:rPr lang="en-US" sz="1200">
                <a:solidFill>
                  <a:prstClr val="black">
                    <a:tint val="75000"/>
                  </a:prstClr>
                </a:solidFill>
                <a:latin typeface="Tw Cen MT"/>
                <a:cs typeface="+mn-cs"/>
              </a:rPr>
              <a:pPr defTabSz="914318" fontAlgn="auto">
                <a:spcBef>
                  <a:spcPts val="0"/>
                </a:spcBef>
                <a:spcAft>
                  <a:spcPts val="0"/>
                </a:spcAft>
                <a:defRPr/>
              </a:pPr>
              <a:t>12/13/2021</a:t>
            </a:fld>
            <a:endParaRPr lang="en-US" sz="1200" dirty="0">
              <a:solidFill>
                <a:prstClr val="black">
                  <a:tint val="75000"/>
                </a:prstClr>
              </a:solidFill>
              <a:latin typeface="Tw Cen MT"/>
              <a:cs typeface="+mn-cs"/>
            </a:endParaRPr>
          </a:p>
        </p:txBody>
      </p:sp>
      <p:sp>
        <p:nvSpPr>
          <p:cNvPr id="11" name="Slide Number Placeholder 5"/>
          <p:cNvSpPr txBox="1">
            <a:spLocks/>
          </p:cNvSpPr>
          <p:nvPr userDrawn="1"/>
        </p:nvSpPr>
        <p:spPr>
          <a:xfrm>
            <a:off x="2590800" y="1038226"/>
            <a:ext cx="514350" cy="365125"/>
          </a:xfrm>
          <a:prstGeom prst="rect">
            <a:avLst/>
          </a:prstGeom>
        </p:spPr>
        <p:txBody>
          <a:bodyPr lIns="91432" tIns="45716" rIns="91432" bIns="45716" anchor="ctr"/>
          <a:lstStyle/>
          <a:p>
            <a:pPr algn="r" defTabSz="914318" fontAlgn="auto">
              <a:spcBef>
                <a:spcPts val="0"/>
              </a:spcBef>
              <a:spcAft>
                <a:spcPts val="0"/>
              </a:spcAft>
              <a:defRPr/>
            </a:pPr>
            <a:fld id="{B41C3E66-45B4-48EC-A7DF-C5CE3D9AE6B2}" type="slidenum">
              <a:rPr lang="en-US" sz="1200">
                <a:solidFill>
                  <a:prstClr val="black">
                    <a:tint val="75000"/>
                  </a:prstClr>
                </a:solidFill>
                <a:latin typeface="Tw Cen MT"/>
                <a:cs typeface="+mn-cs"/>
              </a:rPr>
              <a:pPr algn="r" defTabSz="914318" fontAlgn="auto">
                <a:spcBef>
                  <a:spcPts val="0"/>
                </a:spcBef>
                <a:spcAft>
                  <a:spcPts val="0"/>
                </a:spcAft>
                <a:defRPr/>
              </a:pPr>
              <a:t>‹#›</a:t>
            </a:fld>
            <a:endParaRPr lang="en-US" sz="1200" dirty="0">
              <a:solidFill>
                <a:prstClr val="black">
                  <a:tint val="75000"/>
                </a:prstClr>
              </a:solidFill>
              <a:latin typeface="Tw Cen MT"/>
              <a:cs typeface="+mn-cs"/>
            </a:endParaRPr>
          </a:p>
        </p:txBody>
      </p:sp>
      <p:sp>
        <p:nvSpPr>
          <p:cNvPr id="6" name="Footer Placeholder 4"/>
          <p:cNvSpPr txBox="1">
            <a:spLocks/>
          </p:cNvSpPr>
          <p:nvPr userDrawn="1"/>
        </p:nvSpPr>
        <p:spPr>
          <a:xfrm>
            <a:off x="2362200" y="6613526"/>
            <a:ext cx="4419600" cy="244475"/>
          </a:xfrm>
          <a:prstGeom prst="rect">
            <a:avLst/>
          </a:prstGeom>
        </p:spPr>
        <p:txBody>
          <a:bodyPr lIns="91432" tIns="45716" rIns="91432" bIns="45716" anchor="ctr"/>
          <a:lstStyle/>
          <a:p>
            <a:pPr algn="ctr" defTabSz="914318" fontAlgn="auto">
              <a:spcBef>
                <a:spcPts val="0"/>
              </a:spcBef>
              <a:spcAft>
                <a:spcPts val="0"/>
              </a:spcAft>
              <a:defRPr/>
            </a:pPr>
            <a:r>
              <a:rPr lang="en-US" sz="1200" dirty="0">
                <a:solidFill>
                  <a:prstClr val="black">
                    <a:tint val="75000"/>
                  </a:prstClr>
                </a:solidFill>
                <a:latin typeface="Tw Cen MT"/>
                <a:cs typeface="+mn-cs"/>
              </a:rPr>
              <a:t>Oklahoma Office of Management and Enterprise Services</a:t>
            </a:r>
          </a:p>
        </p:txBody>
      </p:sp>
    </p:spTree>
    <p:extLst>
      <p:ext uri="{BB962C8B-B14F-4D97-AF65-F5344CB8AC3E}">
        <p14:creationId xmlns:p14="http://schemas.microsoft.com/office/powerpoint/2010/main" val="88368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CD789B1-09DB-45FA-BB6E-FA397BD87B0E}"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DC11FC5-D023-4810-9EEB-5BD0F65D35E8}" type="slidenum">
              <a:rPr lang="en-US" smtClean="0"/>
              <a:pPr>
                <a:defRPr/>
              </a:pPr>
              <a:t>‹#›</a:t>
            </a:fld>
            <a:endParaRPr lang="en-US"/>
          </a:p>
        </p:txBody>
      </p:sp>
      <p:cxnSp>
        <p:nvCxnSpPr>
          <p:cNvPr id="7" name="Straight Connector 6"/>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cxnSp>
        <p:nvCxnSpPr>
          <p:cNvPr id="8" name="Straight Connector 6"/>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6EB28A3-A7DD-4C95-ACE0-91A62C2C391C}"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DB42F04-E564-47C2-BC2B-7C1CA47067F4}" type="slidenum">
              <a:rPr lang="en-US" smtClean="0"/>
              <a:pPr>
                <a:defRPr/>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2B6AF51-BF95-4B91-A579-55748C7DDEFF}"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33D65FD-0CE1-48F4-9C63-89119F38857E}" type="slidenum">
              <a:rPr lang="en-US" smtClean="0"/>
              <a:pPr>
                <a:defRPr/>
              </a:pPr>
              <a:t>‹#›</a:t>
            </a:fld>
            <a:endParaRPr lang="en-US"/>
          </a:p>
        </p:txBody>
      </p:sp>
      <p:cxnSp>
        <p:nvCxnSpPr>
          <p:cNvPr id="8" name="Straight Connector 7"/>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cxnSp>
        <p:nvCxnSpPr>
          <p:cNvPr id="9" name="Straight Connector 7"/>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19B8AFFB-4D41-4BDD-A695-F50093DC9DD4}" type="datetime1">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ADCC7895-2D5D-4576-A469-E186EC8BB9CC}" type="slidenum">
              <a:rPr lang="en-US" smtClean="0"/>
              <a:pPr>
                <a:defRPr/>
              </a:pPr>
              <a:t>‹#›</a:t>
            </a:fld>
            <a:endParaRPr lang="en-US"/>
          </a:p>
        </p:txBody>
      </p:sp>
      <p:cxnSp>
        <p:nvCxnSpPr>
          <p:cNvPr id="10" name="Straight Connector 9"/>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cxnSp>
        <p:nvCxnSpPr>
          <p:cNvPr id="11" name="Straight Connector 9"/>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65BEE25-DCE7-4074-88AE-E4248AFF53DF}" type="datetime1">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1E68E945-958F-4C86-A132-6471C34E60AF}" type="slidenum">
              <a:rPr lang="en-US" smtClean="0"/>
              <a:pPr>
                <a:defRPr/>
              </a:pPr>
              <a:t>‹#›</a:t>
            </a:fld>
            <a:endParaRPr lang="en-US"/>
          </a:p>
        </p:txBody>
      </p:sp>
      <p:cxnSp>
        <p:nvCxnSpPr>
          <p:cNvPr id="6" name="Straight Connector 5"/>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cxnSp>
        <p:nvCxnSpPr>
          <p:cNvPr id="7" name="Straight Connector 5"/>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B1C939F-1642-4476-81DF-3A48DE6AF598}" type="datetime1">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0AF5882-6979-4586-A289-A11EC3181D15}" type="slidenum">
              <a:rPr lang="en-US" smtClean="0"/>
              <a:pPr>
                <a:defRPr/>
              </a:pPr>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3643635-85D8-4FE8-BC4A-D5FB1D30A957}"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ADD21F1-F9E3-42DE-AA90-3EFC2CCF4F08}" type="slidenum">
              <a:rPr lang="en-US" smtClean="0"/>
              <a:pPr>
                <a:defRPr/>
              </a:pPr>
              <a:t>‹#›</a:t>
            </a:fld>
            <a:endParaRPr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D48E023-5B72-4E65-A8A9-5D3117551543}"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4D97DCF-6C39-461A-B7DD-BC9F8541826F}" type="slidenum">
              <a:rPr lang="en-US" smtClean="0"/>
              <a:pPr>
                <a:defRPr/>
              </a:pPr>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pPr>
              <a:defRPr/>
            </a:pPr>
            <a:fld id="{11A14CCB-627B-4597-A25A-8DAFF09797A3}" type="datetime1">
              <a:rPr lang="en-US" smtClean="0"/>
              <a:t>12/13/2021</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pPr>
              <a:defRPr/>
            </a:pPr>
            <a:fld id="{29526C83-69F0-4D9A-80FF-59248C5F4DE0}" type="slidenum">
              <a:rPr lang="en-US" smtClean="0"/>
              <a:pPr>
                <a:defRPr/>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5" r:id="rId1"/>
    <p:sldLayoutId id="2147493476" r:id="rId2"/>
    <p:sldLayoutId id="2147493477" r:id="rId3"/>
    <p:sldLayoutId id="2147493478" r:id="rId4"/>
    <p:sldLayoutId id="2147493479" r:id="rId5"/>
    <p:sldLayoutId id="2147493480" r:id="rId6"/>
    <p:sldLayoutId id="2147493481" r:id="rId7"/>
    <p:sldLayoutId id="2147493482" r:id="rId8"/>
    <p:sldLayoutId id="2147493483" r:id="rId9"/>
    <p:sldLayoutId id="2147493484" r:id="rId10"/>
    <p:sldLayoutId id="2147493485" r:id="rId11"/>
    <p:sldLayoutId id="2147493498" r:id="rId12"/>
  </p:sldLayoutIdLst>
  <p:hf hdr="0" ftr="0" dt="0"/>
  <p:txStyles>
    <p:titleStyle>
      <a:lvl1pPr algn="ctr" defTabSz="457200" rtl="0" eaLnBrk="1" latinLnBrk="0" hangingPunct="1">
        <a:spcBef>
          <a:spcPct val="0"/>
        </a:spcBef>
        <a:buNone/>
        <a:defRPr sz="4400" kern="1200">
          <a:solidFill>
            <a:schemeClr val="bg2">
              <a:lumMod val="25000"/>
            </a:schemeClr>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F1F45E0-B464-4151-8B14-7B21EE83EC23}" type="slidenum">
              <a:rPr lang="en-US"/>
              <a:pPr>
                <a:defRPr/>
              </a:pPr>
              <a:t>1</a:t>
            </a:fld>
            <a:endParaRPr lang="en-US"/>
          </a:p>
        </p:txBody>
      </p:sp>
      <p:pic>
        <p:nvPicPr>
          <p:cNvPr id="14338" name="Picture 1"/>
          <p:cNvPicPr>
            <a:picLocks noChangeAspect="1"/>
          </p:cNvPicPr>
          <p:nvPr/>
        </p:nvPicPr>
        <p:blipFill>
          <a:blip r:embed="rId3"/>
          <a:srcRect/>
          <a:stretch>
            <a:fillRect/>
          </a:stretch>
        </p:blipFill>
        <p:spPr bwMode="auto">
          <a:xfrm>
            <a:off x="0" y="0"/>
            <a:ext cx="8872538" cy="6856413"/>
          </a:xfrm>
          <a:prstGeom prst="rect">
            <a:avLst/>
          </a:prstGeom>
          <a:noFill/>
          <a:ln w="9525">
            <a:noFill/>
            <a:miter lim="800000"/>
            <a:headEnd/>
            <a:tailEnd/>
          </a:ln>
        </p:spPr>
      </p:pic>
      <p:sp>
        <p:nvSpPr>
          <p:cNvPr id="3" name="Slide Number Placeholder 2"/>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09C2058D-B081-4395-9A7D-3764E1E64092}" type="slidenum">
              <a:rPr lang="en-US" sz="1200">
                <a:solidFill>
                  <a:schemeClr val="bg1">
                    <a:lumMod val="85000"/>
                  </a:schemeClr>
                </a:solidFill>
                <a:latin typeface="+mn-lt"/>
                <a:cs typeface="+mn-cs"/>
              </a:rPr>
              <a:pPr algn="ctr" fontAlgn="auto">
                <a:spcBef>
                  <a:spcPts val="0"/>
                </a:spcBef>
                <a:spcAft>
                  <a:spcPts val="0"/>
                </a:spcAft>
                <a:defRPr/>
              </a:pPr>
              <a:t>1</a:t>
            </a:fld>
            <a:endParaRPr lang="en-US" sz="1200">
              <a:solidFill>
                <a:schemeClr val="bg1">
                  <a:lumMod val="85000"/>
                </a:schemeClr>
              </a:solidFill>
              <a:latin typeface="+mn-l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rm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10</a:t>
            </a:fld>
            <a:endParaRPr lang="en-US"/>
          </a:p>
        </p:txBody>
      </p:sp>
      <p:sp>
        <p:nvSpPr>
          <p:cNvPr id="20482" name="Slide Number Placeholder 1"/>
          <p:cNvSpPr txBox="1">
            <a:spLocks noGrp="1"/>
          </p:cNvSpPr>
          <p:nvPr/>
        </p:nvSpPr>
        <p:spPr bwMode="auto">
          <a:xfrm>
            <a:off x="0" y="6356350"/>
            <a:ext cx="273050" cy="365125"/>
          </a:xfrm>
          <a:prstGeom prst="rect">
            <a:avLst/>
          </a:prstGeom>
          <a:noFill/>
          <a:ln w="9525">
            <a:noFill/>
            <a:miter lim="800000"/>
            <a:headEnd/>
            <a:tailEnd/>
          </a:ln>
        </p:spPr>
        <p:txBody>
          <a:bodyPr anchor="ctr"/>
          <a:lstStyle/>
          <a:p>
            <a:pPr algn="ctr"/>
            <a:fld id="{8963389A-1DDF-47E4-9AD1-128658DD4E79}" type="slidenum">
              <a:rPr lang="en-US" altLang="en-US" sz="1200">
                <a:latin typeface="Times" pitchFamily="18" charset="0"/>
              </a:rPr>
              <a:pPr algn="ctr"/>
              <a:t>10</a:t>
            </a:fld>
            <a:endParaRPr lang="en-US" altLang="en-US" sz="1200">
              <a:latin typeface="Times" pitchFamily="18" charset="0"/>
            </a:endParaRPr>
          </a:p>
        </p:txBody>
      </p:sp>
      <p:sp>
        <p:nvSpPr>
          <p:cNvPr id="6" name="Right Arrow 5"/>
          <p:cNvSpPr/>
          <p:nvPr/>
        </p:nvSpPr>
        <p:spPr>
          <a:xfrm>
            <a:off x="803099" y="3097691"/>
            <a:ext cx="678860" cy="331309"/>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803099" y="3777072"/>
            <a:ext cx="678860" cy="331309"/>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Graphical user interface, text, application, email&#10;&#10;Description automatically generated">
            <a:extLst>
              <a:ext uri="{FF2B5EF4-FFF2-40B4-BE49-F238E27FC236}">
                <a16:creationId xmlns:a16="http://schemas.microsoft.com/office/drawing/2014/main" id="{C4891047-24B1-42E8-B9DA-BB208753A954}"/>
              </a:ext>
            </a:extLst>
          </p:cNvPr>
          <p:cNvPicPr>
            <a:picLocks noChangeAspect="1"/>
          </p:cNvPicPr>
          <p:nvPr/>
        </p:nvPicPr>
        <p:blipFill>
          <a:blip r:embed="rId2"/>
          <a:stretch>
            <a:fillRect/>
          </a:stretch>
        </p:blipFill>
        <p:spPr>
          <a:xfrm>
            <a:off x="1546698" y="1340486"/>
            <a:ext cx="6038444" cy="4164867"/>
          </a:xfrm>
          <a:prstGeom prst="rect">
            <a:avLst/>
          </a:prstGeom>
        </p:spPr>
      </p:pic>
    </p:spTree>
    <p:extLst>
      <p:ext uri="{BB962C8B-B14F-4D97-AF65-F5344CB8AC3E}">
        <p14:creationId xmlns:p14="http://schemas.microsoft.com/office/powerpoint/2010/main" val="94908717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rm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11</a:t>
            </a:fld>
            <a:endParaRPr lang="en-US"/>
          </a:p>
        </p:txBody>
      </p:sp>
      <p:sp>
        <p:nvSpPr>
          <p:cNvPr id="20482" name="Slide Number Placeholder 1"/>
          <p:cNvSpPr txBox="1">
            <a:spLocks noGrp="1"/>
          </p:cNvSpPr>
          <p:nvPr/>
        </p:nvSpPr>
        <p:spPr bwMode="auto">
          <a:xfrm>
            <a:off x="0" y="6356350"/>
            <a:ext cx="273050" cy="365125"/>
          </a:xfrm>
          <a:prstGeom prst="rect">
            <a:avLst/>
          </a:prstGeom>
          <a:noFill/>
          <a:ln w="9525">
            <a:noFill/>
            <a:miter lim="800000"/>
            <a:headEnd/>
            <a:tailEnd/>
          </a:ln>
        </p:spPr>
        <p:txBody>
          <a:bodyPr anchor="ctr"/>
          <a:lstStyle/>
          <a:p>
            <a:pPr algn="ctr"/>
            <a:fld id="{8963389A-1DDF-47E4-9AD1-128658DD4E79}" type="slidenum">
              <a:rPr lang="en-US" altLang="en-US" sz="1200">
                <a:latin typeface="Times" pitchFamily="18" charset="0"/>
              </a:rPr>
              <a:pPr algn="ctr"/>
              <a:t>11</a:t>
            </a:fld>
            <a:endParaRPr lang="en-US" altLang="en-US" sz="1200">
              <a:latin typeface="Times" pitchFamily="18" charset="0"/>
            </a:endParaRPr>
          </a:p>
        </p:txBody>
      </p:sp>
      <p:pic>
        <p:nvPicPr>
          <p:cNvPr id="2" name="Picture 2" descr="Graphical user interface, text, application, email&#10;&#10;Description automatically generated">
            <a:extLst>
              <a:ext uri="{FF2B5EF4-FFF2-40B4-BE49-F238E27FC236}">
                <a16:creationId xmlns:a16="http://schemas.microsoft.com/office/drawing/2014/main" id="{094076A3-26BD-4C54-BF1B-CD0B353A94BF}"/>
              </a:ext>
            </a:extLst>
          </p:cNvPr>
          <p:cNvPicPr>
            <a:picLocks noChangeAspect="1"/>
          </p:cNvPicPr>
          <p:nvPr/>
        </p:nvPicPr>
        <p:blipFill>
          <a:blip r:embed="rId2"/>
          <a:stretch>
            <a:fillRect/>
          </a:stretch>
        </p:blipFill>
        <p:spPr>
          <a:xfrm>
            <a:off x="1400784" y="1329751"/>
            <a:ext cx="6220836" cy="4611924"/>
          </a:xfrm>
          <a:prstGeom prst="rect">
            <a:avLst/>
          </a:prstGeom>
        </p:spPr>
      </p:pic>
      <p:sp>
        <p:nvSpPr>
          <p:cNvPr id="5" name="TextBox 4">
            <a:extLst>
              <a:ext uri="{FF2B5EF4-FFF2-40B4-BE49-F238E27FC236}">
                <a16:creationId xmlns:a16="http://schemas.microsoft.com/office/drawing/2014/main" id="{770D15A4-A293-45D7-809B-656A572B32F8}"/>
              </a:ext>
            </a:extLst>
          </p:cNvPr>
          <p:cNvSpPr txBox="1"/>
          <p:nvPr/>
        </p:nvSpPr>
        <p:spPr>
          <a:xfrm>
            <a:off x="5000017" y="278697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A50021"/>
                </a:solidFill>
                <a:latin typeface="Times"/>
              </a:rPr>
              <a:t>Year Specific</a:t>
            </a:r>
            <a:r>
              <a:rPr lang="en-US">
                <a:latin typeface="Times"/>
              </a:rPr>
              <a:t>​</a:t>
            </a:r>
          </a:p>
        </p:txBody>
      </p:sp>
    </p:spTree>
    <p:extLst>
      <p:ext uri="{BB962C8B-B14F-4D97-AF65-F5344CB8AC3E}">
        <p14:creationId xmlns:p14="http://schemas.microsoft.com/office/powerpoint/2010/main" val="403707579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rm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12</a:t>
            </a:fld>
            <a:endParaRPr lang="en-US"/>
          </a:p>
        </p:txBody>
      </p:sp>
      <p:sp>
        <p:nvSpPr>
          <p:cNvPr id="20482" name="Slide Number Placeholder 1"/>
          <p:cNvSpPr txBox="1">
            <a:spLocks noGrp="1"/>
          </p:cNvSpPr>
          <p:nvPr/>
        </p:nvSpPr>
        <p:spPr bwMode="auto">
          <a:xfrm>
            <a:off x="0" y="6356350"/>
            <a:ext cx="273050" cy="365125"/>
          </a:xfrm>
          <a:prstGeom prst="rect">
            <a:avLst/>
          </a:prstGeom>
          <a:noFill/>
          <a:ln w="9525">
            <a:noFill/>
            <a:miter lim="800000"/>
            <a:headEnd/>
            <a:tailEnd/>
          </a:ln>
        </p:spPr>
        <p:txBody>
          <a:bodyPr anchor="ctr"/>
          <a:lstStyle/>
          <a:p>
            <a:pPr algn="ctr"/>
            <a:fld id="{8963389A-1DDF-47E4-9AD1-128658DD4E79}" type="slidenum">
              <a:rPr lang="en-US" altLang="en-US" sz="1200">
                <a:latin typeface="Times" pitchFamily="18" charset="0"/>
              </a:rPr>
              <a:pPr algn="ctr"/>
              <a:t>12</a:t>
            </a:fld>
            <a:endParaRPr lang="en-US" altLang="en-US" sz="1200">
              <a:latin typeface="Times" pitchFamily="18" charset="0"/>
            </a:endParaRPr>
          </a:p>
        </p:txBody>
      </p:sp>
      <p:pic>
        <p:nvPicPr>
          <p:cNvPr id="2" name="Picture 2" descr="Graphical user interface, text, application, email&#10;&#10;Description automatically generated">
            <a:extLst>
              <a:ext uri="{FF2B5EF4-FFF2-40B4-BE49-F238E27FC236}">
                <a16:creationId xmlns:a16="http://schemas.microsoft.com/office/drawing/2014/main" id="{D6CBE88F-CCEC-40B3-A4C1-31AF68F3A5E4}"/>
              </a:ext>
            </a:extLst>
          </p:cNvPr>
          <p:cNvPicPr>
            <a:picLocks noChangeAspect="1"/>
          </p:cNvPicPr>
          <p:nvPr/>
        </p:nvPicPr>
        <p:blipFill>
          <a:blip r:embed="rId2"/>
          <a:stretch>
            <a:fillRect/>
          </a:stretch>
        </p:blipFill>
        <p:spPr>
          <a:xfrm>
            <a:off x="1498061" y="1332622"/>
            <a:ext cx="6135720" cy="4594018"/>
          </a:xfrm>
          <a:prstGeom prst="rect">
            <a:avLst/>
          </a:prstGeom>
        </p:spPr>
      </p:pic>
      <p:sp>
        <p:nvSpPr>
          <p:cNvPr id="3" name="TextBox 2">
            <a:extLst>
              <a:ext uri="{FF2B5EF4-FFF2-40B4-BE49-F238E27FC236}">
                <a16:creationId xmlns:a16="http://schemas.microsoft.com/office/drawing/2014/main" id="{DA9033CB-5991-44A2-B095-A9EC7051EAEA}"/>
              </a:ext>
            </a:extLst>
          </p:cNvPr>
          <p:cNvSpPr txBox="1"/>
          <p:nvPr/>
        </p:nvSpPr>
        <p:spPr>
          <a:xfrm>
            <a:off x="5060815" y="305448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A50021"/>
                </a:solidFill>
                <a:latin typeface="Times"/>
              </a:rPr>
              <a:t>Year Specific</a:t>
            </a:r>
            <a:r>
              <a:rPr lang="en-US">
                <a:latin typeface="Times"/>
              </a:rPr>
              <a:t>​</a:t>
            </a:r>
          </a:p>
        </p:txBody>
      </p:sp>
    </p:spTree>
    <p:extLst>
      <p:ext uri="{BB962C8B-B14F-4D97-AF65-F5344CB8AC3E}">
        <p14:creationId xmlns:p14="http://schemas.microsoft.com/office/powerpoint/2010/main" val="334493212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rm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13</a:t>
            </a:fld>
            <a:endParaRPr lang="en-US"/>
          </a:p>
        </p:txBody>
      </p:sp>
      <p:sp>
        <p:nvSpPr>
          <p:cNvPr id="20482" name="Slide Number Placeholder 1"/>
          <p:cNvSpPr txBox="1">
            <a:spLocks noGrp="1"/>
          </p:cNvSpPr>
          <p:nvPr/>
        </p:nvSpPr>
        <p:spPr bwMode="auto">
          <a:xfrm>
            <a:off x="0" y="6356350"/>
            <a:ext cx="273050" cy="365125"/>
          </a:xfrm>
          <a:prstGeom prst="rect">
            <a:avLst/>
          </a:prstGeom>
          <a:noFill/>
          <a:ln w="9525">
            <a:noFill/>
            <a:miter lim="800000"/>
            <a:headEnd/>
            <a:tailEnd/>
          </a:ln>
        </p:spPr>
        <p:txBody>
          <a:bodyPr anchor="ctr"/>
          <a:lstStyle/>
          <a:p>
            <a:pPr algn="ctr"/>
            <a:fld id="{8963389A-1DDF-47E4-9AD1-128658DD4E79}" type="slidenum">
              <a:rPr lang="en-US" altLang="en-US" sz="1200">
                <a:latin typeface="Times" pitchFamily="18" charset="0"/>
              </a:rPr>
              <a:pPr algn="ctr"/>
              <a:t>13</a:t>
            </a:fld>
            <a:endParaRPr lang="en-US" altLang="en-US" sz="1200">
              <a:latin typeface="Times" pitchFamily="18" charset="0"/>
            </a:endParaRPr>
          </a:p>
        </p:txBody>
      </p:sp>
      <p:sp>
        <p:nvSpPr>
          <p:cNvPr id="12" name="Left Arrow 5">
            <a:extLst>
              <a:ext uri="{FF2B5EF4-FFF2-40B4-BE49-F238E27FC236}">
                <a16:creationId xmlns:a16="http://schemas.microsoft.com/office/drawing/2014/main" id="{331100FD-C33A-460C-8906-3C972BEC506E}"/>
              </a:ext>
            </a:extLst>
          </p:cNvPr>
          <p:cNvSpPr/>
          <p:nvPr/>
        </p:nvSpPr>
        <p:spPr>
          <a:xfrm>
            <a:off x="7379595" y="4575445"/>
            <a:ext cx="515155" cy="240049"/>
          </a:xfrm>
          <a:prstGeom prst="lef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EBF89D65-15CD-42EA-9168-5D4D7461D103}"/>
              </a:ext>
            </a:extLst>
          </p:cNvPr>
          <p:cNvPicPr>
            <a:picLocks noChangeAspect="1"/>
          </p:cNvPicPr>
          <p:nvPr/>
        </p:nvPicPr>
        <p:blipFill>
          <a:blip r:embed="rId2"/>
          <a:stretch>
            <a:fillRect/>
          </a:stretch>
        </p:blipFill>
        <p:spPr>
          <a:xfrm>
            <a:off x="1498061" y="1325381"/>
            <a:ext cx="6488346" cy="4426110"/>
          </a:xfrm>
          <a:prstGeom prst="rect">
            <a:avLst/>
          </a:prstGeom>
        </p:spPr>
      </p:pic>
      <p:sp>
        <p:nvSpPr>
          <p:cNvPr id="3" name="TextBox 2">
            <a:extLst>
              <a:ext uri="{FF2B5EF4-FFF2-40B4-BE49-F238E27FC236}">
                <a16:creationId xmlns:a16="http://schemas.microsoft.com/office/drawing/2014/main" id="{1D07702E-0579-4628-86B4-00A64203AE9F}"/>
              </a:ext>
            </a:extLst>
          </p:cNvPr>
          <p:cNvSpPr txBox="1"/>
          <p:nvPr/>
        </p:nvSpPr>
        <p:spPr>
          <a:xfrm>
            <a:off x="7638645" y="3759741"/>
            <a:ext cx="13448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Helpful Resources​</a:t>
            </a:r>
          </a:p>
        </p:txBody>
      </p:sp>
      <p:sp>
        <p:nvSpPr>
          <p:cNvPr id="6" name="TextBox 5">
            <a:extLst>
              <a:ext uri="{FF2B5EF4-FFF2-40B4-BE49-F238E27FC236}">
                <a16:creationId xmlns:a16="http://schemas.microsoft.com/office/drawing/2014/main" id="{91CE0065-CC0D-4847-B159-2708178E8044}"/>
              </a:ext>
            </a:extLst>
          </p:cNvPr>
          <p:cNvSpPr txBox="1"/>
          <p:nvPr/>
        </p:nvSpPr>
        <p:spPr>
          <a:xfrm>
            <a:off x="7893996" y="5231049"/>
            <a:ext cx="7976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TAD​</a:t>
            </a:r>
          </a:p>
        </p:txBody>
      </p:sp>
      <p:sp>
        <p:nvSpPr>
          <p:cNvPr id="14" name="5-Point Star 9">
            <a:extLst>
              <a:ext uri="{FF2B5EF4-FFF2-40B4-BE49-F238E27FC236}">
                <a16:creationId xmlns:a16="http://schemas.microsoft.com/office/drawing/2014/main" id="{5E8B7FF6-038D-48FD-9E81-677801D5BF4C}"/>
              </a:ext>
            </a:extLst>
          </p:cNvPr>
          <p:cNvSpPr/>
          <p:nvPr/>
        </p:nvSpPr>
        <p:spPr>
          <a:xfrm>
            <a:off x="7670737" y="5262581"/>
            <a:ext cx="221819" cy="306215"/>
          </a:xfrm>
          <a:prstGeom prst="star5">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E7B617"/>
                </a:solidFill>
              </a:ln>
              <a:solidFill>
                <a:srgbClr val="FFC000"/>
              </a:solidFill>
            </a:endParaRPr>
          </a:p>
        </p:txBody>
      </p:sp>
    </p:spTree>
    <p:extLst>
      <p:ext uri="{BB962C8B-B14F-4D97-AF65-F5344CB8AC3E}">
        <p14:creationId xmlns:p14="http://schemas.microsoft.com/office/powerpoint/2010/main" val="27066207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000000">
                      <a:alpha val="43137"/>
                    </a:srgbClr>
                  </a:outerShdw>
                </a:effectLst>
              </a:rPr>
              <a:t>SCHOOL  FINANCE</a:t>
            </a:r>
          </a:p>
        </p:txBody>
      </p:sp>
      <p:sp>
        <p:nvSpPr>
          <p:cNvPr id="3" name="Content Placeholder 2"/>
          <p:cNvSpPr>
            <a:spLocks noGrp="1"/>
          </p:cNvSpPr>
          <p:nvPr>
            <p:ph idx="1"/>
          </p:nvPr>
        </p:nvSpPr>
        <p:spPr>
          <a:xfrm>
            <a:off x="457200" y="1408815"/>
            <a:ext cx="8229600" cy="4525963"/>
          </a:xfrm>
        </p:spPr>
        <p:txBody>
          <a:bodyPr/>
          <a:lstStyle/>
          <a:p>
            <a:pPr algn="ctr">
              <a:spcBef>
                <a:spcPct val="0"/>
              </a:spcBef>
              <a:buClrTx/>
              <a:buSzTx/>
              <a:buFontTx/>
              <a:buNone/>
              <a:defRPr/>
            </a:pPr>
            <a:r>
              <a:rPr lang="en-US" dirty="0">
                <a:effectLst>
                  <a:outerShdw blurRad="38100" dist="38100" dir="2700000" algn="tl">
                    <a:srgbClr val="C0C0C0"/>
                  </a:outerShdw>
                </a:effectLst>
              </a:rPr>
              <a:t>TECHNICAL  ASSISTANCE  DOCUMENT</a:t>
            </a:r>
          </a:p>
          <a:p>
            <a:pPr algn="ctr">
              <a:spcBef>
                <a:spcPct val="0"/>
              </a:spcBef>
              <a:buClrTx/>
              <a:buSzTx/>
              <a:buFontTx/>
              <a:buNone/>
              <a:defRPr/>
            </a:pPr>
            <a:r>
              <a:rPr lang="en-US" sz="2000" u="sng" dirty="0">
                <a:solidFill>
                  <a:srgbClr val="080BF5"/>
                </a:solidFill>
              </a:rPr>
              <a:t>http://ok.gov/sde/state-aid</a:t>
            </a:r>
          </a:p>
          <a:p>
            <a:pPr algn="ctr">
              <a:spcBef>
                <a:spcPct val="0"/>
              </a:spcBef>
              <a:buClrTx/>
              <a:buSzTx/>
              <a:buFontTx/>
              <a:buNone/>
              <a:defRPr/>
            </a:pPr>
            <a:endParaRPr lang="en-US" sz="1200" dirty="0">
              <a:effectLst>
                <a:outerShdw blurRad="38100" dist="38100" dir="2700000" algn="tl">
                  <a:srgbClr val="C0C0C0"/>
                </a:outerShdw>
              </a:effectLst>
            </a:endParaRPr>
          </a:p>
          <a:p>
            <a:pPr>
              <a:spcBef>
                <a:spcPct val="0"/>
              </a:spcBef>
              <a:buClrTx/>
              <a:buSzTx/>
              <a:buFontTx/>
              <a:buNone/>
              <a:defRPr/>
            </a:pPr>
            <a:r>
              <a:rPr lang="en-US" dirty="0">
                <a:solidFill>
                  <a:schemeClr val="tx2"/>
                </a:solidFill>
                <a:effectLst>
                  <a:outerShdw blurRad="38100" dist="38100" dir="2700000" algn="tl">
                    <a:srgbClr val="C0C0C0"/>
                  </a:outerShdw>
                </a:effectLst>
              </a:rPr>
              <a:t>	</a:t>
            </a:r>
            <a:r>
              <a:rPr lang="en-US" dirty="0">
                <a:solidFill>
                  <a:schemeClr val="bg2">
                    <a:lumMod val="25000"/>
                  </a:schemeClr>
                </a:solidFill>
                <a:effectLst>
                  <a:outerShdw blurRad="38100" dist="38100" dir="2700000" algn="tl">
                    <a:srgbClr val="C0C0C0"/>
                  </a:outerShdw>
                </a:effectLst>
              </a:rPr>
              <a:t>•    SOURCES  OF  REVENUE</a:t>
            </a:r>
          </a:p>
          <a:p>
            <a:pPr>
              <a:spcBef>
                <a:spcPct val="0"/>
              </a:spcBef>
              <a:buClrTx/>
              <a:buSzTx/>
              <a:buFontTx/>
              <a:buNone/>
              <a:defRPr/>
            </a:pPr>
            <a:r>
              <a:rPr lang="en-US" dirty="0">
                <a:solidFill>
                  <a:schemeClr val="bg2">
                    <a:lumMod val="25000"/>
                  </a:schemeClr>
                </a:solidFill>
                <a:effectLst>
                  <a:outerShdw blurRad="38100" dist="38100" dir="2700000" algn="tl">
                    <a:srgbClr val="C0C0C0"/>
                  </a:outerShdw>
                </a:effectLst>
              </a:rPr>
              <a:t>	•    STATE  AID  FORMULA</a:t>
            </a:r>
          </a:p>
          <a:p>
            <a:pPr>
              <a:spcBef>
                <a:spcPct val="0"/>
              </a:spcBef>
              <a:buClrTx/>
              <a:buSzTx/>
              <a:buFontTx/>
              <a:buNone/>
              <a:defRPr/>
            </a:pPr>
            <a:r>
              <a:rPr lang="en-US" dirty="0">
                <a:solidFill>
                  <a:schemeClr val="bg2">
                    <a:lumMod val="25000"/>
                  </a:schemeClr>
                </a:solidFill>
                <a:effectLst>
                  <a:outerShdw blurRad="38100" dist="38100" dir="2700000" algn="tl">
                    <a:srgbClr val="C0C0C0"/>
                  </a:outerShdw>
                </a:effectLst>
              </a:rPr>
              <a:t>	•    PENALTIES / ADJUSTMENTS</a:t>
            </a:r>
          </a:p>
          <a:p>
            <a:pPr>
              <a:spcBef>
                <a:spcPct val="0"/>
              </a:spcBef>
              <a:buClrTx/>
              <a:buSzTx/>
              <a:buFontTx/>
              <a:buNone/>
              <a:defRPr/>
            </a:pPr>
            <a:r>
              <a:rPr lang="en-US" dirty="0">
                <a:solidFill>
                  <a:schemeClr val="bg2">
                    <a:lumMod val="25000"/>
                  </a:schemeClr>
                </a:solidFill>
                <a:effectLst>
                  <a:outerShdw blurRad="38100" dist="38100" dir="2700000" algn="tl">
                    <a:srgbClr val="C0C0C0"/>
                  </a:outerShdw>
                </a:effectLst>
              </a:rPr>
              <a:t>	•    </a:t>
            </a:r>
            <a:r>
              <a:rPr lang="en-US" dirty="0">
                <a:effectLst>
                  <a:outerShdw blurRad="38100" dist="38100" dir="2700000" algn="tl">
                    <a:srgbClr val="C0C0C0"/>
                  </a:outerShdw>
                </a:effectLst>
              </a:rPr>
              <a:t>POLICIES / PROCEDURES</a:t>
            </a:r>
          </a:p>
          <a:p>
            <a:pPr algn="ctr">
              <a:spcBef>
                <a:spcPct val="0"/>
              </a:spcBef>
              <a:buClrTx/>
              <a:buSzTx/>
              <a:buFontTx/>
              <a:buNone/>
              <a:defRPr/>
            </a:pPr>
            <a:endParaRPr lang="en-US" sz="800" i="1" dirty="0">
              <a:solidFill>
                <a:srgbClr val="B81903"/>
              </a:solidFill>
              <a:effectLst>
                <a:outerShdw blurRad="38100" dist="38100" dir="2700000" algn="tl">
                  <a:srgbClr val="000000">
                    <a:alpha val="43137"/>
                  </a:srgbClr>
                </a:outerShdw>
              </a:effectLst>
            </a:endParaRPr>
          </a:p>
          <a:p>
            <a:pPr algn="ctr">
              <a:spcBef>
                <a:spcPct val="0"/>
              </a:spcBef>
              <a:buClrTx/>
              <a:buSzTx/>
              <a:buFontTx/>
              <a:buNone/>
              <a:defRPr/>
            </a:pPr>
            <a:r>
              <a:rPr lang="en-US" sz="2800" i="1" dirty="0">
                <a:solidFill>
                  <a:srgbClr val="B81903"/>
                </a:solidFill>
                <a:effectLst>
                  <a:outerShdw blurRad="38100" dist="38100" dir="2700000" algn="tl">
                    <a:srgbClr val="000000">
                      <a:alpha val="43137"/>
                    </a:srgbClr>
                  </a:outerShdw>
                </a:effectLst>
              </a:rPr>
              <a:t>Listed Under</a:t>
            </a:r>
            <a:r>
              <a:rPr lang="en-US" sz="2800" dirty="0">
                <a:effectLst>
                  <a:outerShdw blurRad="38100" dist="38100" dir="2700000" algn="tl">
                    <a:srgbClr val="000000">
                      <a:alpha val="43137"/>
                    </a:srgbClr>
                  </a:outerShdw>
                </a:effectLst>
              </a:rPr>
              <a:t> “Helpful Resources”</a:t>
            </a:r>
          </a:p>
          <a:p>
            <a:endParaRPr lang="en-US" dirty="0"/>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14</a:t>
            </a:fld>
            <a:endParaRPr lang="en-US"/>
          </a:p>
        </p:txBody>
      </p:sp>
    </p:spTree>
    <p:extLst>
      <p:ext uri="{BB962C8B-B14F-4D97-AF65-F5344CB8AC3E}">
        <p14:creationId xmlns:p14="http://schemas.microsoft.com/office/powerpoint/2010/main" val="3896660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274638"/>
            <a:ext cx="9144000" cy="1143000"/>
          </a:xfrm>
        </p:spPr>
        <p:txBody>
          <a:bodyPr/>
          <a:lstStyle/>
          <a:p>
            <a:r>
              <a:rPr lang="en-US" altLang="en-US" sz="4000" dirty="0">
                <a:effectLst>
                  <a:outerShdw blurRad="38100" dist="38100" dir="2700000" algn="tl">
                    <a:srgbClr val="000000">
                      <a:alpha val="43137"/>
                    </a:srgbClr>
                  </a:outerShdw>
                </a:effectLst>
                <a:latin typeface="+mj-lt"/>
                <a:cs typeface="Times New Roman" pitchFamily="18" charset="0"/>
              </a:rPr>
              <a:t>Oklahoma State Department of Education</a:t>
            </a:r>
            <a:endParaRPr lang="en-US" sz="4000" dirty="0">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57199" y="1417638"/>
            <a:ext cx="8229600" cy="4525963"/>
          </a:xfrm>
        </p:spPr>
        <p:txBody>
          <a:bodyPr/>
          <a:lstStyle/>
          <a:p>
            <a:pPr marL="338138" indent="-338138" algn="ctr">
              <a:lnSpc>
                <a:spcPct val="120000"/>
              </a:lnSpc>
              <a:spcBef>
                <a:spcPct val="0"/>
              </a:spcBef>
              <a:buFont typeface="Wingdings" pitchFamily="2" charset="2"/>
              <a:buNone/>
              <a:tabLst>
                <a:tab pos="338138" algn="l"/>
              </a:tabLst>
              <a:defRPr/>
            </a:pPr>
            <a:r>
              <a:rPr lang="en-US" sz="3600" dirty="0">
                <a:effectLst>
                  <a:outerShdw blurRad="38100" dist="38100" dir="2700000" algn="tl">
                    <a:srgbClr val="000000">
                      <a:alpha val="43137"/>
                    </a:srgbClr>
                  </a:outerShdw>
                </a:effectLst>
              </a:rPr>
              <a:t>STATE  AID  FORMULA</a:t>
            </a:r>
          </a:p>
          <a:p>
            <a:pPr marL="338138" indent="-338138" algn="ctr">
              <a:lnSpc>
                <a:spcPct val="120000"/>
              </a:lnSpc>
              <a:spcBef>
                <a:spcPct val="0"/>
              </a:spcBef>
              <a:buFont typeface="Wingdings" pitchFamily="2" charset="2"/>
              <a:buNone/>
              <a:tabLst>
                <a:tab pos="338138" algn="l"/>
              </a:tabLst>
              <a:defRPr/>
            </a:pPr>
            <a:r>
              <a:rPr lang="en-US" sz="3600" dirty="0">
                <a:effectLst>
                  <a:outerShdw blurRad="38100" dist="38100" dir="2700000" algn="tl">
                    <a:srgbClr val="000000">
                      <a:alpha val="43137"/>
                    </a:srgbClr>
                  </a:outerShdw>
                </a:effectLst>
              </a:rPr>
              <a:t>FOR  OKLAHOMA</a:t>
            </a:r>
          </a:p>
          <a:p>
            <a:pPr marL="338138" indent="-338138" algn="ctr">
              <a:lnSpc>
                <a:spcPct val="120000"/>
              </a:lnSpc>
              <a:spcBef>
                <a:spcPct val="0"/>
              </a:spcBef>
              <a:buFont typeface="Wingdings" pitchFamily="2" charset="2"/>
              <a:buNone/>
              <a:tabLst>
                <a:tab pos="338138" algn="l"/>
              </a:tabLst>
              <a:defRPr/>
            </a:pPr>
            <a:r>
              <a:rPr lang="en-US" sz="3600" dirty="0">
                <a:effectLst>
                  <a:outerShdw blurRad="38100" dist="38100" dir="2700000" algn="tl">
                    <a:srgbClr val="000000">
                      <a:alpha val="43137"/>
                    </a:srgbClr>
                  </a:outerShdw>
                </a:effectLst>
              </a:rPr>
              <a:t>SCHOOL  DISTRICTS</a:t>
            </a:r>
          </a:p>
          <a:p>
            <a:pPr marL="338138" indent="-338138" algn="ctr">
              <a:lnSpc>
                <a:spcPct val="120000"/>
              </a:lnSpc>
              <a:spcBef>
                <a:spcPct val="0"/>
              </a:spcBef>
              <a:buFont typeface="Wingdings" pitchFamily="2" charset="2"/>
              <a:buNone/>
              <a:tabLst>
                <a:tab pos="338138" algn="l"/>
              </a:tabLst>
              <a:defRPr/>
            </a:pPr>
            <a:r>
              <a:rPr lang="en-US" sz="3600" dirty="0">
                <a:effectLst>
                  <a:outerShdw blurRad="38100" dist="38100" dir="2700000" algn="tl">
                    <a:srgbClr val="000000">
                      <a:alpha val="43137"/>
                    </a:srgbClr>
                  </a:outerShdw>
                </a:effectLst>
              </a:rPr>
              <a:t>AND </a:t>
            </a:r>
          </a:p>
          <a:p>
            <a:pPr marL="338138" indent="-338138" algn="ctr">
              <a:lnSpc>
                <a:spcPct val="120000"/>
              </a:lnSpc>
              <a:spcBef>
                <a:spcPct val="0"/>
              </a:spcBef>
              <a:buFont typeface="Wingdings" pitchFamily="2" charset="2"/>
              <a:buNone/>
              <a:tabLst>
                <a:tab pos="338138" algn="l"/>
              </a:tabLst>
              <a:defRPr/>
            </a:pPr>
            <a:r>
              <a:rPr lang="en-US" sz="3600" dirty="0">
                <a:effectLst>
                  <a:outerShdw blurRad="38100" dist="38100" dir="2700000" algn="tl">
                    <a:srgbClr val="000000">
                      <a:alpha val="43137"/>
                    </a:srgbClr>
                  </a:outerShdw>
                </a:effectLst>
              </a:rPr>
              <a:t>CHARTER SCHOOLS</a:t>
            </a:r>
          </a:p>
          <a:p>
            <a:pPr marL="0" indent="0">
              <a:buNone/>
            </a:pPr>
            <a:endParaRPr lang="en-US" dirty="0"/>
          </a:p>
        </p:txBody>
      </p:sp>
      <p:sp>
        <p:nvSpPr>
          <p:cNvPr id="5" name="Slide Number Placeholder 5"/>
          <p:cNvSpPr>
            <a:spLocks noGrp="1"/>
          </p:cNvSpPr>
          <p:nvPr>
            <p:ph type="sldNum" sz="quarter" idx="12"/>
          </p:nvPr>
        </p:nvSpPr>
        <p:spPr/>
        <p:txBody>
          <a:bodyPr/>
          <a:lstStyle/>
          <a:p>
            <a:pPr>
              <a:defRPr/>
            </a:pPr>
            <a:fld id="{3D1CBE87-D0F7-442D-A951-0BC5C5DF63DF}" type="slidenum">
              <a:rPr lang="en-US"/>
              <a:pPr>
                <a:defRPr/>
              </a:pPr>
              <a:t>15</a:t>
            </a:fld>
            <a:endParaRPr lang="en-US"/>
          </a:p>
        </p:txBody>
      </p:sp>
      <p:sp>
        <p:nvSpPr>
          <p:cNvPr id="4" name="Slide Number Placeholder 3"/>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51562A92-2CC2-4D92-821D-392FF3C67D7E}" type="slidenum">
              <a:rPr lang="en-US" sz="1200">
                <a:solidFill>
                  <a:schemeClr val="bg1">
                    <a:lumMod val="85000"/>
                  </a:schemeClr>
                </a:solidFill>
                <a:latin typeface="+mn-lt"/>
                <a:cs typeface="+mn-cs"/>
              </a:rPr>
              <a:pPr algn="ctr" fontAlgn="auto">
                <a:spcBef>
                  <a:spcPts val="0"/>
                </a:spcBef>
                <a:spcAft>
                  <a:spcPts val="0"/>
                </a:spcAft>
                <a:defRPr/>
              </a:pPr>
              <a:t>15</a:t>
            </a:fld>
            <a:endParaRPr lang="en-US" sz="1200">
              <a:solidFill>
                <a:schemeClr val="bg1">
                  <a:lumMod val="85000"/>
                </a:schemeClr>
              </a:solidFill>
              <a:latin typeface="+mn-lt"/>
              <a:cs typeface="+mn-cs"/>
            </a:endParaRPr>
          </a:p>
        </p:txBody>
      </p:sp>
    </p:spTree>
    <p:extLst>
      <p:ext uri="{BB962C8B-B14F-4D97-AF65-F5344CB8AC3E}">
        <p14:creationId xmlns:p14="http://schemas.microsoft.com/office/powerpoint/2010/main" val="353201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D1CBE87-D0F7-442D-A951-0BC5C5DF63DF}" type="slidenum">
              <a:rPr lang="en-US"/>
              <a:pPr>
                <a:defRPr/>
              </a:pPr>
              <a:t>16</a:t>
            </a:fld>
            <a:endParaRPr lang="en-US"/>
          </a:p>
        </p:txBody>
      </p:sp>
      <p:sp>
        <p:nvSpPr>
          <p:cNvPr id="4" name="Slide Number Placeholder 3"/>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51562A92-2CC2-4D92-821D-392FF3C67D7E}" type="slidenum">
              <a:rPr lang="en-US" sz="1200">
                <a:solidFill>
                  <a:schemeClr val="bg1">
                    <a:lumMod val="85000"/>
                  </a:schemeClr>
                </a:solidFill>
                <a:latin typeface="+mn-lt"/>
                <a:cs typeface="+mn-cs"/>
              </a:rPr>
              <a:pPr algn="ctr" fontAlgn="auto">
                <a:spcBef>
                  <a:spcPts val="0"/>
                </a:spcBef>
                <a:spcAft>
                  <a:spcPts val="0"/>
                </a:spcAft>
                <a:defRPr/>
              </a:pPr>
              <a:t>16</a:t>
            </a:fld>
            <a:endParaRPr lang="en-US" sz="1200">
              <a:solidFill>
                <a:schemeClr val="bg1">
                  <a:lumMod val="85000"/>
                </a:schemeClr>
              </a:solidFill>
              <a:latin typeface="+mn-lt"/>
              <a:cs typeface="+mn-cs"/>
            </a:endParaRPr>
          </a:p>
        </p:txBody>
      </p:sp>
      <p:sp>
        <p:nvSpPr>
          <p:cNvPr id="9" name="Oval 8"/>
          <p:cNvSpPr/>
          <p:nvPr/>
        </p:nvSpPr>
        <p:spPr>
          <a:xfrm>
            <a:off x="3966693" y="3245476"/>
            <a:ext cx="551235" cy="302653"/>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FD01666-5F1E-42CB-857D-980A974D8971}"/>
              </a:ext>
            </a:extLst>
          </p:cNvPr>
          <p:cNvSpPr/>
          <p:nvPr/>
        </p:nvSpPr>
        <p:spPr>
          <a:xfrm>
            <a:off x="3783725" y="4414345"/>
            <a:ext cx="734203" cy="420414"/>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C00000"/>
                </a:solidFill>
              </a:ln>
              <a:solidFill>
                <a:schemeClr val="tx1"/>
              </a:solidFill>
            </a:endParaRPr>
          </a:p>
        </p:txBody>
      </p:sp>
      <p:pic>
        <p:nvPicPr>
          <p:cNvPr id="6" name="Picture 6">
            <a:extLst>
              <a:ext uri="{FF2B5EF4-FFF2-40B4-BE49-F238E27FC236}">
                <a16:creationId xmlns:a16="http://schemas.microsoft.com/office/drawing/2014/main" id="{B1050A61-D802-4ACF-9E4D-8811FD681735}"/>
              </a:ext>
            </a:extLst>
          </p:cNvPr>
          <p:cNvPicPr>
            <a:picLocks noGrp="1" noChangeAspect="1"/>
          </p:cNvPicPr>
          <p:nvPr>
            <p:ph idx="1"/>
          </p:nvPr>
        </p:nvPicPr>
        <p:blipFill>
          <a:blip r:embed="rId2"/>
          <a:stretch>
            <a:fillRect/>
          </a:stretch>
        </p:blipFill>
        <p:spPr>
          <a:xfrm>
            <a:off x="2148288" y="55935"/>
            <a:ext cx="4774467" cy="5863514"/>
          </a:xfrm>
        </p:spPr>
      </p:pic>
      <p:sp>
        <p:nvSpPr>
          <p:cNvPr id="7" name="Oval 6">
            <a:extLst>
              <a:ext uri="{FF2B5EF4-FFF2-40B4-BE49-F238E27FC236}">
                <a16:creationId xmlns:a16="http://schemas.microsoft.com/office/drawing/2014/main" id="{472AE0C9-2992-4E5A-8551-DC55AF500FFF}"/>
              </a:ext>
            </a:extLst>
          </p:cNvPr>
          <p:cNvSpPr/>
          <p:nvPr/>
        </p:nvSpPr>
        <p:spPr>
          <a:xfrm>
            <a:off x="3129873" y="1147864"/>
            <a:ext cx="549614" cy="561774"/>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75834B4-8CCA-4BB9-B4BF-3E1E0AAA38C9}"/>
              </a:ext>
            </a:extLst>
          </p:cNvPr>
          <p:cNvSpPr/>
          <p:nvPr/>
        </p:nvSpPr>
        <p:spPr>
          <a:xfrm>
            <a:off x="3786490" y="3981043"/>
            <a:ext cx="549614" cy="500977"/>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79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2">
                    <a:lumMod val="25000"/>
                  </a:schemeClr>
                </a:solidFill>
                <a:effectLst>
                  <a:outerShdw blurRad="38100" dist="38100" dir="2700000" algn="tl">
                    <a:srgbClr val="C0C0C0"/>
                  </a:outerShdw>
                </a:effectLst>
              </a:rPr>
              <a:t>First Year WADM</a:t>
            </a:r>
            <a:endParaRPr lang="en-US" dirty="0">
              <a:solidFill>
                <a:schemeClr val="bg2">
                  <a:lumMod val="25000"/>
                </a:schemeClr>
              </a:solidFill>
            </a:endParaRPr>
          </a:p>
        </p:txBody>
      </p:sp>
      <p:sp>
        <p:nvSpPr>
          <p:cNvPr id="3" name="Content Placeholder 2"/>
          <p:cNvSpPr>
            <a:spLocks noGrp="1"/>
          </p:cNvSpPr>
          <p:nvPr>
            <p:ph idx="1"/>
          </p:nvPr>
        </p:nvSpPr>
        <p:spPr>
          <a:xfrm>
            <a:off x="457200" y="1600201"/>
            <a:ext cx="8229600" cy="4300870"/>
          </a:xfrm>
        </p:spPr>
        <p:txBody>
          <a:bodyPr/>
          <a:lstStyle/>
          <a:p>
            <a:pPr marL="0" lvl="0" indent="0" defTabSz="914400" eaLnBrk="0" fontAlgn="base" hangingPunct="0">
              <a:spcAft>
                <a:spcPct val="0"/>
              </a:spcAft>
              <a:buNone/>
              <a:defRPr/>
            </a:pPr>
            <a:r>
              <a:rPr lang="en-US" altLang="en-US" sz="2800" b="1" i="1" dirty="0"/>
              <a:t>Title  70 § 3-142  Paragraph  B:</a:t>
            </a:r>
          </a:p>
          <a:p>
            <a:pPr marL="0" lvl="0" indent="0" defTabSz="914400" eaLnBrk="0" fontAlgn="base" hangingPunct="0">
              <a:spcAft>
                <a:spcPct val="0"/>
              </a:spcAft>
              <a:buClr>
                <a:srgbClr val="AD1F1F"/>
              </a:buClr>
              <a:buSzPct val="60000"/>
              <a:buNone/>
              <a:defRPr/>
            </a:pPr>
            <a:r>
              <a:rPr lang="en-US" altLang="en-US" sz="2000" i="1" dirty="0">
                <a:effectLst>
                  <a:outerShdw blurRad="38100" dist="38100" dir="2700000" algn="tl">
                    <a:srgbClr val="C0C0C0"/>
                  </a:outerShdw>
                </a:effectLst>
              </a:rPr>
              <a:t>    </a:t>
            </a:r>
            <a:r>
              <a:rPr lang="en-US" altLang="en-US" sz="2200" i="1" dirty="0"/>
              <a:t>1. The weighted average daily membership for the </a:t>
            </a:r>
            <a:r>
              <a:rPr lang="en-US" altLang="en-US" sz="2200" b="1" i="1" dirty="0">
                <a:solidFill>
                  <a:srgbClr val="0000CC"/>
                </a:solidFill>
              </a:rPr>
              <a:t>first year of operation of a charter school</a:t>
            </a:r>
            <a:r>
              <a:rPr lang="en-US" altLang="en-US" sz="2200" b="1" i="1" dirty="0">
                <a:solidFill>
                  <a:prstClr val="black"/>
                </a:solidFill>
              </a:rPr>
              <a:t> </a:t>
            </a:r>
            <a:r>
              <a:rPr lang="en-US" altLang="en-US" sz="2200" i="1" dirty="0"/>
              <a:t>shall be determined initially by multiplying the</a:t>
            </a:r>
            <a:r>
              <a:rPr lang="en-US" altLang="en-US" sz="2200" i="1" dirty="0">
                <a:solidFill>
                  <a:prstClr val="black"/>
                </a:solidFill>
              </a:rPr>
              <a:t> </a:t>
            </a:r>
            <a:r>
              <a:rPr lang="en-US" altLang="en-US" sz="2200" b="1" i="1" dirty="0">
                <a:solidFill>
                  <a:srgbClr val="0000CC"/>
                </a:solidFill>
              </a:rPr>
              <a:t>actual enrollment of students as of August 1 by 1.333</a:t>
            </a:r>
            <a:r>
              <a:rPr lang="en-US" altLang="en-US" sz="2200" i="1" dirty="0">
                <a:solidFill>
                  <a:prstClr val="black"/>
                </a:solidFill>
              </a:rPr>
              <a:t>. </a:t>
            </a:r>
            <a:r>
              <a:rPr lang="en-US" altLang="en-US" sz="2200" i="1" dirty="0"/>
              <a:t>The charter school shall receive revenue equal to that which would be generated by the estimated weighted average daily membership calculated pursuant to this paragraph. </a:t>
            </a:r>
            <a:r>
              <a:rPr lang="en-US" altLang="en-US" sz="2200" b="1" i="1" dirty="0">
                <a:solidFill>
                  <a:srgbClr val="0000CC"/>
                </a:solidFill>
              </a:rPr>
              <a:t>At midyear</a:t>
            </a:r>
            <a:r>
              <a:rPr lang="en-US" altLang="en-US" sz="2200" i="1" dirty="0"/>
              <a:t>, the allocation for the charter school shall be </a:t>
            </a:r>
            <a:r>
              <a:rPr lang="en-US" altLang="en-US" sz="2200" b="1" i="1" dirty="0">
                <a:solidFill>
                  <a:srgbClr val="0000CC"/>
                </a:solidFill>
              </a:rPr>
              <a:t>adjusted using the first quarter weighted average daily membership</a:t>
            </a:r>
            <a:r>
              <a:rPr lang="en-US" altLang="en-US" sz="2200" i="1" dirty="0">
                <a:solidFill>
                  <a:prstClr val="black"/>
                </a:solidFill>
              </a:rPr>
              <a:t> </a:t>
            </a:r>
            <a:r>
              <a:rPr lang="en-US" altLang="en-US" sz="2200" i="1" dirty="0"/>
              <a:t>for the charter school calculated pursuant to subsection A of this section.</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17</a:t>
            </a:fld>
            <a:endParaRPr lang="en-US"/>
          </a:p>
        </p:txBody>
      </p:sp>
    </p:spTree>
    <p:extLst>
      <p:ext uri="{BB962C8B-B14F-4D97-AF65-F5344CB8AC3E}">
        <p14:creationId xmlns:p14="http://schemas.microsoft.com/office/powerpoint/2010/main" val="3363081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000000">
                      <a:alpha val="43137"/>
                    </a:srgbClr>
                  </a:outerShdw>
                </a:effectLst>
              </a:rPr>
              <a:t>FIVE  DATA  ELEMENTS</a:t>
            </a:r>
          </a:p>
        </p:txBody>
      </p:sp>
      <p:sp>
        <p:nvSpPr>
          <p:cNvPr id="3" name="Content Placeholder 2"/>
          <p:cNvSpPr>
            <a:spLocks noGrp="1"/>
          </p:cNvSpPr>
          <p:nvPr>
            <p:ph idx="1"/>
          </p:nvPr>
        </p:nvSpPr>
        <p:spPr>
          <a:xfrm>
            <a:off x="680483" y="1334386"/>
            <a:ext cx="7899991" cy="4525963"/>
          </a:xfrm>
          <a:ln>
            <a:noFill/>
          </a:ln>
        </p:spPr>
        <p:txBody>
          <a:bodyPr/>
          <a:lstStyle/>
          <a:p>
            <a:pPr marL="609600" indent="-609600">
              <a:lnSpc>
                <a:spcPct val="140000"/>
              </a:lnSpc>
              <a:buClr>
                <a:schemeClr val="bg2">
                  <a:lumMod val="25000"/>
                </a:schemeClr>
              </a:buClr>
              <a:buFont typeface="Wingdings" pitchFamily="2" charset="2"/>
              <a:buChar char="q"/>
              <a:defRPr/>
            </a:pPr>
            <a:r>
              <a:rPr lang="en-US" dirty="0">
                <a:solidFill>
                  <a:schemeClr val="bg2">
                    <a:lumMod val="25000"/>
                  </a:schemeClr>
                </a:solidFill>
                <a:effectLst>
                  <a:outerShdw blurRad="38100" dist="38100" dir="2700000" algn="tl">
                    <a:srgbClr val="000000"/>
                  </a:outerShdw>
                </a:effectLst>
              </a:rPr>
              <a:t> ATTENDANCE  AUDITS </a:t>
            </a:r>
            <a:r>
              <a:rPr lang="en-US" sz="2400" dirty="0">
                <a:solidFill>
                  <a:schemeClr val="bg2">
                    <a:lumMod val="25000"/>
                  </a:schemeClr>
                </a:solidFill>
                <a:effectLst>
                  <a:outerShdw blurRad="38100" dist="38100" dir="2700000" algn="tl">
                    <a:srgbClr val="000000"/>
                  </a:outerShdw>
                </a:effectLst>
              </a:rPr>
              <a:t>(FQSR &amp; ASR)</a:t>
            </a:r>
          </a:p>
          <a:p>
            <a:pPr marL="609600" indent="-609600">
              <a:lnSpc>
                <a:spcPct val="140000"/>
              </a:lnSpc>
              <a:buClr>
                <a:schemeClr val="bg2">
                  <a:lumMod val="25000"/>
                </a:schemeClr>
              </a:buClr>
              <a:buFont typeface="Wingdings" pitchFamily="2" charset="2"/>
              <a:buChar char="q"/>
              <a:defRPr/>
            </a:pPr>
            <a:r>
              <a:rPr lang="en-US" dirty="0">
                <a:solidFill>
                  <a:schemeClr val="bg2">
                    <a:lumMod val="25000"/>
                  </a:schemeClr>
                </a:solidFill>
                <a:effectLst>
                  <a:outerShdw blurRad="38100" dist="38100" dir="2700000" algn="tl">
                    <a:srgbClr val="000000"/>
                  </a:outerShdw>
                </a:effectLst>
              </a:rPr>
              <a:t> SPECIAL  ED.  COUNTS </a:t>
            </a:r>
            <a:r>
              <a:rPr lang="en-US" sz="2400" dirty="0">
                <a:solidFill>
                  <a:schemeClr val="bg2">
                    <a:lumMod val="25000"/>
                  </a:schemeClr>
                </a:solidFill>
                <a:effectLst>
                  <a:outerShdw blurRad="38100" dist="38100" dir="2700000" algn="tl">
                    <a:srgbClr val="000000"/>
                  </a:outerShdw>
                </a:effectLst>
              </a:rPr>
              <a:t>(OK </a:t>
            </a:r>
            <a:r>
              <a:rPr lang="en-US" sz="2400" dirty="0" err="1">
                <a:solidFill>
                  <a:schemeClr val="bg2">
                    <a:lumMod val="25000"/>
                  </a:schemeClr>
                </a:solidFill>
                <a:effectLst>
                  <a:outerShdw blurRad="38100" dist="38100" dir="2700000" algn="tl">
                    <a:srgbClr val="000000"/>
                  </a:outerShdw>
                </a:effectLst>
              </a:rPr>
              <a:t>EdPlan</a:t>
            </a:r>
            <a:r>
              <a:rPr lang="en-US" sz="2400" dirty="0">
                <a:solidFill>
                  <a:schemeClr val="bg2">
                    <a:lumMod val="25000"/>
                  </a:schemeClr>
                </a:solidFill>
                <a:effectLst>
                  <a:outerShdw blurRad="38100" dist="38100" dir="2700000" algn="tl">
                    <a:srgbClr val="000000"/>
                  </a:outerShdw>
                </a:effectLst>
              </a:rPr>
              <a:t>)</a:t>
            </a:r>
          </a:p>
          <a:p>
            <a:pPr marL="609600" indent="-609600">
              <a:lnSpc>
                <a:spcPct val="140000"/>
              </a:lnSpc>
              <a:buClr>
                <a:schemeClr val="bg2">
                  <a:lumMod val="25000"/>
                </a:schemeClr>
              </a:buClr>
              <a:buFont typeface="Wingdings" pitchFamily="2" charset="2"/>
              <a:buChar char="q"/>
              <a:defRPr/>
            </a:pPr>
            <a:r>
              <a:rPr lang="en-US" dirty="0">
                <a:solidFill>
                  <a:schemeClr val="bg2">
                    <a:lumMod val="25000"/>
                  </a:schemeClr>
                </a:solidFill>
                <a:effectLst>
                  <a:outerShdw blurRad="38100" dist="38100" dir="2700000" algn="tl">
                    <a:srgbClr val="000000"/>
                  </a:outerShdw>
                </a:effectLst>
              </a:rPr>
              <a:t> BILINGUAL  COUNTS </a:t>
            </a:r>
            <a:r>
              <a:rPr lang="en-US" sz="2400" dirty="0">
                <a:solidFill>
                  <a:schemeClr val="bg2">
                    <a:lumMod val="25000"/>
                  </a:schemeClr>
                </a:solidFill>
                <a:effectLst>
                  <a:outerShdw blurRad="38100" dist="38100" dir="2700000" algn="tl">
                    <a:srgbClr val="000000"/>
                  </a:outerShdw>
                </a:effectLst>
              </a:rPr>
              <a:t>(Oct. 1 Consolidated Rpt.)</a:t>
            </a:r>
          </a:p>
          <a:p>
            <a:pPr marL="609600" indent="-609600">
              <a:lnSpc>
                <a:spcPct val="140000"/>
              </a:lnSpc>
              <a:buClr>
                <a:schemeClr val="bg2">
                  <a:lumMod val="25000"/>
                </a:schemeClr>
              </a:buClr>
              <a:buFont typeface="Wingdings" pitchFamily="2" charset="2"/>
              <a:buChar char="q"/>
              <a:defRPr/>
            </a:pPr>
            <a:r>
              <a:rPr lang="en-US" dirty="0">
                <a:solidFill>
                  <a:schemeClr val="bg2">
                    <a:lumMod val="25000"/>
                  </a:schemeClr>
                </a:solidFill>
                <a:effectLst>
                  <a:outerShdw blurRad="38100" dist="38100" dir="2700000" algn="tl">
                    <a:srgbClr val="000000"/>
                  </a:outerShdw>
                </a:effectLst>
              </a:rPr>
              <a:t> ECONOMICALLY  DISADVANTAGED </a:t>
            </a:r>
          </a:p>
          <a:p>
            <a:pPr marL="1223963" lvl="1" indent="-533400">
              <a:lnSpc>
                <a:spcPct val="75000"/>
              </a:lnSpc>
              <a:buClr>
                <a:schemeClr val="bg2">
                  <a:lumMod val="25000"/>
                </a:schemeClr>
              </a:buClr>
              <a:buFont typeface="Wingdings" pitchFamily="2" charset="2"/>
              <a:buNone/>
              <a:defRPr/>
            </a:pPr>
            <a:r>
              <a:rPr lang="en-US" sz="2400" dirty="0">
                <a:solidFill>
                  <a:schemeClr val="bg2">
                    <a:lumMod val="25000"/>
                  </a:schemeClr>
                </a:solidFill>
                <a:effectLst>
                  <a:outerShdw blurRad="38100" dist="38100" dir="2700000" algn="tl">
                    <a:srgbClr val="000000"/>
                  </a:outerShdw>
                </a:effectLst>
              </a:rPr>
              <a:t>     </a:t>
            </a:r>
            <a:r>
              <a:rPr lang="en-US" sz="2400" dirty="0">
                <a:effectLst>
                  <a:outerShdw blurRad="38100" dist="38100" dir="2700000" algn="tl">
                    <a:srgbClr val="000000"/>
                  </a:outerShdw>
                </a:effectLst>
              </a:rPr>
              <a:t>(</a:t>
            </a:r>
            <a:r>
              <a:rPr lang="en-US" sz="2400" dirty="0">
                <a:solidFill>
                  <a:schemeClr val="bg2">
                    <a:lumMod val="25000"/>
                  </a:schemeClr>
                </a:solidFill>
                <a:effectLst>
                  <a:outerShdw blurRad="38100" dist="38100" dir="2700000" algn="tl">
                    <a:srgbClr val="000000"/>
                  </a:outerShdw>
                </a:effectLst>
              </a:rPr>
              <a:t>Oct. 1 Consol</a:t>
            </a:r>
            <a:r>
              <a:rPr lang="en-US" sz="2400" dirty="0">
                <a:effectLst>
                  <a:outerShdw blurRad="38100" dist="38100" dir="2700000" algn="tl">
                    <a:srgbClr val="000000"/>
                  </a:outerShdw>
                </a:effectLst>
              </a:rPr>
              <a:t>idated</a:t>
            </a:r>
            <a:r>
              <a:rPr lang="en-US" sz="2400" dirty="0">
                <a:solidFill>
                  <a:schemeClr val="bg2">
                    <a:lumMod val="25000"/>
                  </a:schemeClr>
                </a:solidFill>
                <a:effectLst>
                  <a:outerShdw blurRad="38100" dist="38100" dir="2700000" algn="tl">
                    <a:srgbClr val="000000"/>
                  </a:outerShdw>
                </a:effectLst>
              </a:rPr>
              <a:t> Rpt.)</a:t>
            </a:r>
          </a:p>
          <a:p>
            <a:pPr marL="1223963" lvl="1" indent="-533400">
              <a:lnSpc>
                <a:spcPct val="75000"/>
              </a:lnSpc>
              <a:buClr>
                <a:schemeClr val="bg2">
                  <a:lumMod val="25000"/>
                </a:schemeClr>
              </a:buClr>
              <a:buFont typeface="Wingdings" pitchFamily="2" charset="2"/>
              <a:buNone/>
              <a:defRPr/>
            </a:pPr>
            <a:endParaRPr lang="en-US" sz="2000" dirty="0">
              <a:solidFill>
                <a:schemeClr val="bg2">
                  <a:lumMod val="25000"/>
                </a:schemeClr>
              </a:solidFill>
              <a:effectLst>
                <a:outerShdw blurRad="38100" dist="38100" dir="2700000" algn="tl">
                  <a:srgbClr val="000000"/>
                </a:outerShdw>
              </a:effectLst>
            </a:endParaRPr>
          </a:p>
          <a:p>
            <a:pPr marL="609600" indent="-609600">
              <a:lnSpc>
                <a:spcPct val="75000"/>
              </a:lnSpc>
              <a:buClr>
                <a:schemeClr val="bg2">
                  <a:lumMod val="25000"/>
                </a:schemeClr>
              </a:buClr>
              <a:buFont typeface="Wingdings" pitchFamily="2" charset="2"/>
              <a:buChar char="q"/>
              <a:defRPr/>
            </a:pPr>
            <a:r>
              <a:rPr lang="en-US" dirty="0">
                <a:solidFill>
                  <a:schemeClr val="bg2">
                    <a:lumMod val="25000"/>
                  </a:schemeClr>
                </a:solidFill>
                <a:effectLst>
                  <a:outerShdw blurRad="38100" dist="38100" dir="2700000" algn="tl">
                    <a:srgbClr val="000000"/>
                  </a:outerShdw>
                </a:effectLst>
              </a:rPr>
              <a:t> GIFTED  COUNTS </a:t>
            </a:r>
            <a:r>
              <a:rPr lang="en-US" sz="2400" dirty="0">
                <a:solidFill>
                  <a:schemeClr val="bg2">
                    <a:lumMod val="25000"/>
                  </a:schemeClr>
                </a:solidFill>
                <a:effectLst>
                  <a:outerShdw blurRad="38100" dist="38100" dir="2700000" algn="tl">
                    <a:srgbClr val="000000"/>
                  </a:outerShdw>
                </a:effectLst>
              </a:rPr>
              <a:t>(Oct. 1 Consolidated Rpt.)</a:t>
            </a:r>
          </a:p>
          <a:p>
            <a:endParaRPr lang="en-US" dirty="0"/>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18</a:t>
            </a:fld>
            <a:endParaRPr lang="en-US"/>
          </a:p>
        </p:txBody>
      </p:sp>
    </p:spTree>
    <p:extLst>
      <p:ext uri="{BB962C8B-B14F-4D97-AF65-F5344CB8AC3E}">
        <p14:creationId xmlns:p14="http://schemas.microsoft.com/office/powerpoint/2010/main" val="288717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000000">
                      <a:alpha val="43137"/>
                    </a:srgbClr>
                  </a:outerShdw>
                </a:effectLst>
              </a:rPr>
              <a:t>GRADE   WEIGHTS</a:t>
            </a:r>
          </a:p>
        </p:txBody>
      </p:sp>
      <p:sp>
        <p:nvSpPr>
          <p:cNvPr id="3" name="Content Placeholder 2"/>
          <p:cNvSpPr>
            <a:spLocks noGrp="1"/>
          </p:cNvSpPr>
          <p:nvPr>
            <p:ph idx="1"/>
          </p:nvPr>
        </p:nvSpPr>
        <p:spPr>
          <a:xfrm>
            <a:off x="861237" y="1334387"/>
            <a:ext cx="7378995" cy="4332766"/>
          </a:xfrm>
        </p:spPr>
        <p:txBody>
          <a:bodyPr/>
          <a:lstStyle/>
          <a:p>
            <a:pPr defTabSz="508000">
              <a:lnSpc>
                <a:spcPct val="90000"/>
              </a:lnSpc>
              <a:buFont typeface="Wingdings" pitchFamily="2" charset="2"/>
              <a:buNone/>
              <a:tabLst>
                <a:tab pos="693738" algn="l"/>
                <a:tab pos="5994400" algn="dec"/>
              </a:tabLst>
              <a:defRPr/>
            </a:pPr>
            <a:r>
              <a:rPr lang="en-US" sz="2400" dirty="0">
                <a:solidFill>
                  <a:srgbClr val="C00000"/>
                </a:solidFill>
                <a:effectLst>
                  <a:outerShdw blurRad="38100" dist="38100" dir="2700000" algn="tl">
                    <a:srgbClr val="C0C0C0"/>
                  </a:outerShdw>
                </a:effectLst>
              </a:rPr>
              <a:t>PK*  3  (3 yr. old w/ IEP) </a:t>
            </a:r>
            <a:r>
              <a:rPr lang="en-US" sz="2400" dirty="0">
                <a:effectLst>
                  <a:outerShdw blurRad="38100" dist="38100" dir="2700000" algn="tl">
                    <a:srgbClr val="C0C0C0"/>
                  </a:outerShdw>
                </a:effectLst>
              </a:rPr>
              <a:t>	1.2</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Early  Child. / PK (Half Day)	0.7</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Early  Child. / PK (Full Day)	1.3</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Kindergarten (Half Day)	1.3</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Kindergarten (Full Day)	1.5 	</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1st - 2nd  grade	1.351</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3rd  grade	1.051</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4th - 6th  grade	1.0</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7th - 12th  grade	1.2</a:t>
            </a:r>
          </a:p>
          <a:p>
            <a:pPr defTabSz="508000">
              <a:lnSpc>
                <a:spcPct val="90000"/>
              </a:lnSpc>
              <a:buFont typeface="Wingdings" pitchFamily="2" charset="2"/>
              <a:buNone/>
              <a:tabLst>
                <a:tab pos="693738" algn="l"/>
                <a:tab pos="5994400" algn="dec"/>
              </a:tabLst>
              <a:defRPr/>
            </a:pPr>
            <a:r>
              <a:rPr lang="en-US" sz="2400" dirty="0">
                <a:effectLst>
                  <a:outerShdw blurRad="38100" dist="38100" dir="2700000" algn="tl">
                    <a:srgbClr val="C0C0C0"/>
                  </a:outerShdw>
                </a:effectLst>
              </a:rPr>
              <a:t>Out-of-Home  Placement 	1.5</a:t>
            </a:r>
          </a:p>
          <a:p>
            <a:pPr defTabSz="508000">
              <a:lnSpc>
                <a:spcPct val="90000"/>
              </a:lnSpc>
              <a:buFont typeface="Wingdings" pitchFamily="2" charset="2"/>
              <a:buNone/>
              <a:tabLst>
                <a:tab pos="693738" algn="l"/>
                <a:tab pos="5994400" algn="dec"/>
              </a:tabLst>
              <a:defRPr/>
            </a:pPr>
            <a:r>
              <a:rPr lang="en-US" sz="1600" dirty="0">
                <a:solidFill>
                  <a:srgbClr val="C00000"/>
                </a:solidFill>
                <a:effectLst>
                  <a:outerShdw blurRad="38100" dist="38100" dir="2700000" algn="tl">
                    <a:srgbClr val="C0C0C0"/>
                  </a:outerShdw>
                </a:effectLst>
              </a:rPr>
              <a:t>*PK  =  Prekindergarten</a:t>
            </a:r>
          </a:p>
          <a:p>
            <a:endParaRPr lang="en-US" dirty="0"/>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19</a:t>
            </a:fld>
            <a:endParaRPr lang="en-US"/>
          </a:p>
        </p:txBody>
      </p:sp>
    </p:spTree>
    <p:extLst>
      <p:ext uri="{BB962C8B-B14F-4D97-AF65-F5344CB8AC3E}">
        <p14:creationId xmlns:p14="http://schemas.microsoft.com/office/powerpoint/2010/main" val="228264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2763"/>
            <a:ext cx="7772400" cy="1470025"/>
          </a:xfrm>
        </p:spPr>
        <p:txBody>
          <a:bodyPr rtlCol="0">
            <a:normAutofit fontScale="90000"/>
          </a:bodyPr>
          <a:lstStyle/>
          <a:p>
            <a:pPr fontAlgn="auto">
              <a:spcAft>
                <a:spcPts val="0"/>
              </a:spcAft>
              <a:defRPr/>
            </a:pPr>
            <a:r>
              <a:rPr lang="en-US" sz="5400" dirty="0">
                <a:solidFill>
                  <a:schemeClr val="bg2">
                    <a:lumMod val="25000"/>
                  </a:schemeClr>
                </a:solidFill>
              </a:rPr>
              <a:t>Oklahoma Charter School State Aid Funding Formula</a:t>
            </a:r>
          </a:p>
        </p:txBody>
      </p:sp>
      <p:sp>
        <p:nvSpPr>
          <p:cNvPr id="3" name="Subtitle 2"/>
          <p:cNvSpPr>
            <a:spLocks noGrp="1"/>
          </p:cNvSpPr>
          <p:nvPr>
            <p:ph type="subTitle" idx="1"/>
          </p:nvPr>
        </p:nvSpPr>
        <p:spPr>
          <a:xfrm>
            <a:off x="1371600" y="3500438"/>
            <a:ext cx="6400800" cy="2138362"/>
          </a:xfrm>
        </p:spPr>
        <p:txBody>
          <a:bodyPr rtlCol="0">
            <a:normAutofit fontScale="92500" lnSpcReduction="10000"/>
          </a:bodyPr>
          <a:lstStyle/>
          <a:p>
            <a:pPr fontAlgn="auto">
              <a:spcAft>
                <a:spcPts val="0"/>
              </a:spcAft>
              <a:buFont typeface="Arial"/>
              <a:buNone/>
              <a:defRPr/>
            </a:pPr>
            <a:endParaRPr lang="en-US" dirty="0">
              <a:solidFill>
                <a:schemeClr val="tx2"/>
              </a:solidFill>
            </a:endParaRPr>
          </a:p>
          <a:p>
            <a:pPr fontAlgn="auto">
              <a:spcAft>
                <a:spcPts val="0"/>
              </a:spcAft>
              <a:buFont typeface="Arial"/>
              <a:buNone/>
              <a:defRPr/>
            </a:pPr>
            <a:r>
              <a:rPr lang="en-US" dirty="0">
                <a:solidFill>
                  <a:schemeClr val="tx2"/>
                </a:solidFill>
              </a:rPr>
              <a:t>Renée McWaters</a:t>
            </a:r>
          </a:p>
          <a:p>
            <a:pPr fontAlgn="auto">
              <a:spcAft>
                <a:spcPts val="0"/>
              </a:spcAft>
              <a:buFont typeface="Arial"/>
              <a:buNone/>
              <a:defRPr/>
            </a:pPr>
            <a:r>
              <a:rPr lang="en-US" dirty="0">
                <a:solidFill>
                  <a:schemeClr val="tx2"/>
                </a:solidFill>
              </a:rPr>
              <a:t>Executive Director</a:t>
            </a:r>
          </a:p>
          <a:p>
            <a:pPr fontAlgn="auto">
              <a:spcAft>
                <a:spcPts val="0"/>
              </a:spcAft>
              <a:buFont typeface="Arial"/>
              <a:buNone/>
              <a:defRPr/>
            </a:pPr>
            <a:r>
              <a:rPr lang="en-US" dirty="0">
                <a:solidFill>
                  <a:schemeClr val="tx2"/>
                </a:solidFill>
              </a:rPr>
              <a:t>State Aid Section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000000">
                      <a:alpha val="43137"/>
                    </a:srgbClr>
                  </a:outerShdw>
                </a:effectLst>
              </a:rPr>
              <a:t>WEIGHTED   PUPIL   CATEGORIES</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20</a:t>
            </a:fld>
            <a:endParaRPr lang="en-US"/>
          </a:p>
        </p:txBody>
      </p:sp>
      <p:sp>
        <p:nvSpPr>
          <p:cNvPr id="6" name="Content Placeholder 2"/>
          <p:cNvSpPr txBox="1">
            <a:spLocks noGrp="1"/>
          </p:cNvSpPr>
          <p:nvPr>
            <p:ph idx="1"/>
          </p:nvPr>
        </p:nvSpPr>
        <p:spPr>
          <a:xfrm>
            <a:off x="457200" y="1407979"/>
            <a:ext cx="8229600"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Deafness or Hearing Impairment (D or HI) 		2.90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Speech or Language Impairment (SI)		0.05</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Visual Impairment (VI)			3.80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Emotional Disturbance (ED)		2.50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Orthopedic Impairment (OI)		1.20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Other Health Impairment (OHI)		1.20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Specific Learning Disability (SLD)		0.40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Deaf-Blindness (D-B)			3.80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Multiple Disabilities (MD)		2.40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Autism			2.40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Traumatic Brain Injury (TBI)		2.40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Intellectual Disability (ID)		1.30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t>   </a:t>
            </a:r>
            <a:r>
              <a:rPr lang="en-US" sz="2000" dirty="0">
                <a:solidFill>
                  <a:srgbClr val="C00000"/>
                </a:solidFill>
              </a:rPr>
              <a:t>Spec. Educ. Summer Program		1.20</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solidFill>
                  <a:srgbClr val="C00000"/>
                </a:solidFill>
              </a:rPr>
              <a:t>   Gifted			0.34</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solidFill>
                  <a:srgbClr val="C00000"/>
                </a:solidFill>
              </a:rPr>
              <a:t>   Bilingual			0.25</a:t>
            </a:r>
          </a:p>
          <a:p>
            <a:pPr fontAlgn="auto">
              <a:spcBef>
                <a:spcPct val="0"/>
              </a:spcBef>
              <a:spcAft>
                <a:spcPts val="0"/>
              </a:spcAft>
              <a:buFontTx/>
              <a:buNone/>
              <a:tabLst>
                <a:tab pos="119063" algn="l"/>
                <a:tab pos="2286000" algn="l"/>
                <a:tab pos="6288088" algn="r"/>
                <a:tab pos="7264400" algn="r"/>
                <a:tab pos="7485063" algn="l"/>
                <a:tab pos="7772400" algn="r"/>
                <a:tab pos="8297863" algn="r"/>
              </a:tabLst>
              <a:defRPr/>
            </a:pPr>
            <a:r>
              <a:rPr lang="en-US" sz="2000" dirty="0">
                <a:solidFill>
                  <a:srgbClr val="C00000"/>
                </a:solidFill>
              </a:rPr>
              <a:t>   Economically Disadvantaged		0.25</a:t>
            </a:r>
          </a:p>
        </p:txBody>
      </p:sp>
    </p:spTree>
    <p:extLst>
      <p:ext uri="{BB962C8B-B14F-4D97-AF65-F5344CB8AC3E}">
        <p14:creationId xmlns:p14="http://schemas.microsoft.com/office/powerpoint/2010/main" val="2660107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89"/>
            <a:ext cx="8229600" cy="1143000"/>
          </a:xfrm>
        </p:spPr>
        <p:txBody>
          <a:bodyPr>
            <a:normAutofit fontScale="90000"/>
          </a:bodyPr>
          <a:lstStyle/>
          <a:p>
            <a:r>
              <a:rPr lang="en-US" dirty="0">
                <a:effectLst>
                  <a:outerShdw blurRad="38100" dist="38100" dir="2700000" algn="tl">
                    <a:srgbClr val="000000">
                      <a:alpha val="43137"/>
                    </a:srgbClr>
                  </a:outerShdw>
                </a:effectLst>
              </a:rPr>
              <a:t>GRADE WEIGHT PLUS SPECIAL CATEGORIES</a:t>
            </a:r>
            <a:endParaRPr lang="en-US" dirty="0"/>
          </a:p>
        </p:txBody>
      </p:sp>
      <p:sp>
        <p:nvSpPr>
          <p:cNvPr id="3" name="Content Placeholder 2"/>
          <p:cNvSpPr>
            <a:spLocks noGrp="1"/>
          </p:cNvSpPr>
          <p:nvPr>
            <p:ph idx="1"/>
          </p:nvPr>
        </p:nvSpPr>
        <p:spPr/>
        <p:txBody>
          <a:bodyPr/>
          <a:lstStyle/>
          <a:p>
            <a:pPr marL="0" indent="0">
              <a:buNone/>
            </a:pPr>
            <a:r>
              <a:rPr lang="en-US" b="1" dirty="0"/>
              <a:t>Student:</a:t>
            </a:r>
          </a:p>
          <a:p>
            <a:pPr lvl="1">
              <a:buFont typeface="Arial" panose="020B0604020202020204" pitchFamily="34" charset="0"/>
              <a:buChar char="•"/>
            </a:pPr>
            <a:r>
              <a:rPr lang="en-US" b="1" dirty="0"/>
              <a:t>1</a:t>
            </a:r>
            <a:r>
              <a:rPr lang="en-US" b="1" baseline="30000" dirty="0"/>
              <a:t>st</a:t>
            </a:r>
            <a:r>
              <a:rPr lang="en-US" b="1" dirty="0"/>
              <a:t> Grade Level  			1.351</a:t>
            </a:r>
          </a:p>
          <a:p>
            <a:pPr lvl="1">
              <a:buFont typeface="Arial" panose="020B0604020202020204" pitchFamily="34" charset="0"/>
              <a:buChar char="•"/>
            </a:pPr>
            <a:r>
              <a:rPr lang="en-US" b="1" dirty="0"/>
              <a:t>Autism						2.4</a:t>
            </a:r>
          </a:p>
          <a:p>
            <a:pPr lvl="1">
              <a:buFont typeface="Arial" panose="020B0604020202020204" pitchFamily="34" charset="0"/>
              <a:buChar char="•"/>
            </a:pPr>
            <a:r>
              <a:rPr lang="en-US" b="1" dirty="0"/>
              <a:t>Econ. </a:t>
            </a:r>
            <a:r>
              <a:rPr lang="en-US" b="1" dirty="0" err="1"/>
              <a:t>Disadv</a:t>
            </a:r>
            <a:r>
              <a:rPr lang="en-US" b="1" dirty="0"/>
              <a:t>.				</a:t>
            </a:r>
            <a:r>
              <a:rPr lang="en-US" b="1" u="sng" dirty="0"/>
              <a:t>0.25</a:t>
            </a:r>
          </a:p>
          <a:p>
            <a:pPr marL="0" indent="0">
              <a:buNone/>
            </a:pPr>
            <a:r>
              <a:rPr lang="en-US" b="1" dirty="0"/>
              <a:t>Total Student Weight	  	4.001</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21</a:t>
            </a:fld>
            <a:endParaRPr lang="en-US"/>
          </a:p>
        </p:txBody>
      </p:sp>
    </p:spTree>
    <p:extLst>
      <p:ext uri="{BB962C8B-B14F-4D97-AF65-F5344CB8AC3E}">
        <p14:creationId xmlns:p14="http://schemas.microsoft.com/office/powerpoint/2010/main" val="2847159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89"/>
            <a:ext cx="8229600" cy="1143000"/>
          </a:xfrm>
        </p:spPr>
        <p:txBody>
          <a:bodyPr>
            <a:normAutofit fontScale="90000"/>
          </a:bodyPr>
          <a:lstStyle/>
          <a:p>
            <a:r>
              <a:rPr lang="en-US" dirty="0">
                <a:effectLst>
                  <a:outerShdw blurRad="38100" dist="38100" dir="2700000" algn="tl">
                    <a:srgbClr val="000000">
                      <a:alpha val="43137"/>
                    </a:srgbClr>
                  </a:outerShdw>
                </a:effectLst>
              </a:rPr>
              <a:t>GRADE WEIGHT PLUS SPECIAL CATEGORIES</a:t>
            </a:r>
            <a:endParaRPr lang="en-US" dirty="0"/>
          </a:p>
        </p:txBody>
      </p:sp>
      <p:sp>
        <p:nvSpPr>
          <p:cNvPr id="3" name="Content Placeholder 2"/>
          <p:cNvSpPr>
            <a:spLocks noGrp="1"/>
          </p:cNvSpPr>
          <p:nvPr>
            <p:ph idx="1"/>
          </p:nvPr>
        </p:nvSpPr>
        <p:spPr/>
        <p:txBody>
          <a:bodyPr/>
          <a:lstStyle/>
          <a:p>
            <a:pPr marL="0" indent="0">
              <a:buNone/>
            </a:pPr>
            <a:r>
              <a:rPr lang="en-US" b="1" dirty="0"/>
              <a:t>Student:</a:t>
            </a:r>
          </a:p>
          <a:p>
            <a:pPr lvl="1">
              <a:buFont typeface="Arial" panose="020B0604020202020204" pitchFamily="34" charset="0"/>
              <a:buChar char="•"/>
            </a:pPr>
            <a:r>
              <a:rPr lang="en-US" b="1" dirty="0"/>
              <a:t>KG Grade Level 			1.5</a:t>
            </a:r>
          </a:p>
          <a:p>
            <a:pPr lvl="1">
              <a:buFont typeface="Arial" panose="020B0604020202020204" pitchFamily="34" charset="0"/>
              <a:buChar char="•"/>
            </a:pPr>
            <a:r>
              <a:rPr lang="en-US" b="1" dirty="0"/>
              <a:t>Autism						2.4</a:t>
            </a:r>
          </a:p>
          <a:p>
            <a:pPr lvl="1">
              <a:buFont typeface="Arial" panose="020B0604020202020204" pitchFamily="34" charset="0"/>
              <a:buChar char="•"/>
            </a:pPr>
            <a:r>
              <a:rPr lang="en-US" b="1" dirty="0"/>
              <a:t>Econ. </a:t>
            </a:r>
            <a:r>
              <a:rPr lang="en-US" b="1" dirty="0" err="1"/>
              <a:t>Disadv</a:t>
            </a:r>
            <a:r>
              <a:rPr lang="en-US" b="1" dirty="0"/>
              <a:t>.				</a:t>
            </a:r>
            <a:r>
              <a:rPr lang="en-US" b="1" u="sng" dirty="0"/>
              <a:t>0.25</a:t>
            </a:r>
          </a:p>
          <a:p>
            <a:pPr marL="0" indent="0">
              <a:buNone/>
            </a:pPr>
            <a:r>
              <a:rPr lang="en-US" b="1" dirty="0"/>
              <a:t>Total Student Weight	  	4.15</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22</a:t>
            </a:fld>
            <a:endParaRPr lang="en-US"/>
          </a:p>
        </p:txBody>
      </p:sp>
    </p:spTree>
    <p:extLst>
      <p:ext uri="{BB962C8B-B14F-4D97-AF65-F5344CB8AC3E}">
        <p14:creationId xmlns:p14="http://schemas.microsoft.com/office/powerpoint/2010/main" val="5536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a:solidFill>
                  <a:schemeClr val="bg2">
                    <a:lumMod val="25000"/>
                  </a:schemeClr>
                </a:solidFill>
                <a:effectLst>
                  <a:outerShdw blurRad="38100" dist="38100" dir="2700000" algn="tl">
                    <a:srgbClr val="000000">
                      <a:alpha val="43137"/>
                    </a:srgbClr>
                  </a:outerShdw>
                </a:effectLst>
              </a:rPr>
              <a:t>TEACHER INDEX</a:t>
            </a:r>
            <a:endParaRPr lang="en-US" dirty="0">
              <a:solidFill>
                <a:schemeClr val="bg2">
                  <a:lumMod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914400" lvl="1" indent="-457200">
              <a:buFont typeface="Wingdings" pitchFamily="2" charset="2"/>
              <a:buChar char="ü"/>
              <a:defRPr/>
            </a:pPr>
            <a:r>
              <a:rPr lang="en-US" dirty="0">
                <a:solidFill>
                  <a:schemeClr val="bg2">
                    <a:lumMod val="25000"/>
                  </a:schemeClr>
                </a:solidFill>
                <a:effectLst>
                  <a:outerShdw blurRad="38100" dist="38100" dir="2700000" algn="tl">
                    <a:srgbClr val="000000">
                      <a:alpha val="43137"/>
                    </a:srgbClr>
                  </a:outerShdw>
                </a:effectLst>
              </a:rPr>
              <a:t>NUMBER OF TEACHERS</a:t>
            </a:r>
          </a:p>
          <a:p>
            <a:pPr marL="914400" lvl="1" indent="-457200">
              <a:buFont typeface="Wingdings" pitchFamily="2" charset="2"/>
              <a:buChar char="ü"/>
              <a:defRPr/>
            </a:pPr>
            <a:r>
              <a:rPr lang="en-US" dirty="0">
                <a:solidFill>
                  <a:schemeClr val="bg2">
                    <a:lumMod val="25000"/>
                  </a:schemeClr>
                </a:solidFill>
                <a:effectLst>
                  <a:outerShdw blurRad="38100" dist="38100" dir="2700000" algn="tl">
                    <a:srgbClr val="000000">
                      <a:alpha val="43137"/>
                    </a:srgbClr>
                  </a:outerShdw>
                </a:effectLst>
              </a:rPr>
              <a:t>LEVEL OF DEGREE</a:t>
            </a:r>
          </a:p>
          <a:p>
            <a:pPr marL="914400" lvl="1" indent="-457200">
              <a:buFont typeface="Wingdings" pitchFamily="2" charset="2"/>
              <a:buChar char="ü"/>
              <a:defRPr/>
            </a:pPr>
            <a:r>
              <a:rPr lang="en-US" dirty="0">
                <a:solidFill>
                  <a:schemeClr val="bg2">
                    <a:lumMod val="25000"/>
                  </a:schemeClr>
                </a:solidFill>
                <a:effectLst>
                  <a:outerShdw blurRad="38100" dist="38100" dir="2700000" algn="tl">
                    <a:srgbClr val="000000">
                      <a:alpha val="43137"/>
                    </a:srgbClr>
                  </a:outerShdw>
                </a:effectLst>
              </a:rPr>
              <a:t>YEARS OF EXPERIENCE</a:t>
            </a:r>
          </a:p>
          <a:p>
            <a:pPr marL="914400" lvl="1" indent="-457200">
              <a:buFont typeface="Wingdings" pitchFamily="2" charset="2"/>
              <a:buChar char="ü"/>
              <a:defRPr/>
            </a:pPr>
            <a:r>
              <a:rPr lang="en-US" dirty="0">
                <a:solidFill>
                  <a:schemeClr val="bg2">
                    <a:lumMod val="25000"/>
                  </a:schemeClr>
                </a:solidFill>
                <a:effectLst>
                  <a:outerShdw blurRad="38100" dist="38100" dir="2700000" algn="tl">
                    <a:srgbClr val="000000">
                      <a:alpha val="43137"/>
                    </a:srgbClr>
                  </a:outerShdw>
                </a:effectLst>
              </a:rPr>
              <a:t>INDEX IS DETERMINED BY COMPARING PRIOR YEAR TOTAL TO THE STATE AVERAGE</a:t>
            </a:r>
          </a:p>
          <a:p>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23</a:t>
            </a:fld>
            <a:endParaRPr lang="en-US"/>
          </a:p>
        </p:txBody>
      </p:sp>
    </p:spTree>
    <p:extLst>
      <p:ext uri="{BB962C8B-B14F-4D97-AF65-F5344CB8AC3E}">
        <p14:creationId xmlns:p14="http://schemas.microsoft.com/office/powerpoint/2010/main" val="130537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000000">
                      <a:alpha val="43137"/>
                    </a:srgbClr>
                  </a:outerShdw>
                </a:effectLst>
              </a:rPr>
              <a:t>WEIGHTED   ADMs</a:t>
            </a:r>
            <a:endParaRPr lang="en-US" dirty="0">
              <a:solidFill>
                <a:schemeClr val="bg2">
                  <a:lumMod val="25000"/>
                </a:schemeClr>
              </a:solidFill>
            </a:endParaRPr>
          </a:p>
        </p:txBody>
      </p:sp>
      <p:sp>
        <p:nvSpPr>
          <p:cNvPr id="5" name="Content Placeholder 4"/>
          <p:cNvSpPr>
            <a:spLocks noGrp="1"/>
          </p:cNvSpPr>
          <p:nvPr>
            <p:ph idx="1"/>
          </p:nvPr>
        </p:nvSpPr>
        <p:spPr>
          <a:xfrm>
            <a:off x="382772" y="1100470"/>
            <a:ext cx="8229600" cy="4864395"/>
          </a:xfrm>
        </p:spPr>
        <p:txBody>
          <a:bodyPr vert="horz" lIns="91440" tIns="45720" rIns="91440" bIns="45720" rtlCol="0" anchor="t">
            <a:normAutofit/>
          </a:bodyPr>
          <a:lstStyle/>
          <a:p>
            <a:pPr>
              <a:buNone/>
              <a:defRPr/>
            </a:pPr>
            <a:r>
              <a:rPr lang="en-US" altLang="en-US" dirty="0">
                <a:solidFill>
                  <a:schemeClr val="tx1"/>
                </a:solidFill>
                <a:effectLst>
                  <a:outerShdw blurRad="38100" dist="38100" dir="2700000" algn="tl">
                    <a:srgbClr val="C0C0C0"/>
                  </a:outerShdw>
                </a:effectLst>
              </a:rPr>
              <a:t>					               					  </a:t>
            </a:r>
            <a:r>
              <a:rPr lang="en-US" altLang="en-US" sz="1800" b="1" dirty="0">
                <a:effectLst>
                  <a:outerShdw blurRad="38100" dist="38100" dir="2700000" algn="tl">
                    <a:srgbClr val="000000">
                      <a:alpha val="43137"/>
                    </a:srgbClr>
                  </a:outerShdw>
                </a:effectLst>
              </a:rPr>
              <a:t>2019-20</a:t>
            </a:r>
            <a:r>
              <a:rPr lang="en-US" altLang="en-US" sz="1800" b="1" dirty="0">
                <a:solidFill>
                  <a:schemeClr val="tx1"/>
                </a:solidFill>
                <a:effectLst>
                  <a:outerShdw blurRad="38100" dist="38100" dir="2700000" algn="tl">
                    <a:srgbClr val="000000">
                      <a:alpha val="43137"/>
                    </a:srgbClr>
                  </a:outerShdw>
                </a:effectLst>
              </a:rPr>
              <a:t>	 </a:t>
            </a:r>
            <a:r>
              <a:rPr lang="en-US" altLang="en-US" sz="1800" b="1" dirty="0">
                <a:solidFill>
                  <a:srgbClr val="C00000"/>
                </a:solidFill>
                <a:effectLst>
                  <a:outerShdw blurRad="38100" dist="38100" dir="2700000" algn="tl">
                    <a:srgbClr val="000000">
                      <a:alpha val="43137"/>
                    </a:srgbClr>
                  </a:outerShdw>
                </a:effectLst>
              </a:rPr>
              <a:t>2020-21</a:t>
            </a:r>
          </a:p>
          <a:p>
            <a:pPr>
              <a:lnSpc>
                <a:spcPct val="90000"/>
              </a:lnSpc>
              <a:buClrTx/>
              <a:buSzTx/>
              <a:buFontTx/>
              <a:buNone/>
              <a:defRPr/>
            </a:pPr>
            <a:r>
              <a:rPr lang="en-US" altLang="en-US" sz="1800" dirty="0">
                <a:solidFill>
                  <a:schemeClr val="bg2">
                    <a:lumMod val="25000"/>
                  </a:schemeClr>
                </a:solidFill>
                <a:effectLst>
                  <a:outerShdw blurRad="38100" dist="38100" dir="2700000" algn="tl">
                    <a:srgbClr val="000000">
                      <a:alpha val="43137"/>
                    </a:srgbClr>
                  </a:outerShdw>
                </a:effectLst>
              </a:rPr>
              <a:t>WEIGHTED  ADM</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AVERAGE  DAILY  MEMBERSHIP							90.33</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101.30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WITH  GRADE  WEIGHTS							10.56</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14.19</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SPECIAL  ED.  WEIGHTS		 						16.48</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20.78</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SUMMER  PROGRAM									0</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           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GIFTED											  2.54</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2.72</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BILINGUAL											25.75</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20.25</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TEACHER  INDEX									  6.88</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      3.08</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ECONOMICALLY  DISADV.							25.00</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20.00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SMALL  SCHOOL									</a:t>
            </a:r>
            <a:r>
              <a:rPr lang="en-US" altLang="en-US" sz="1800" dirty="0">
                <a:effectLst>
                  <a:outerShdw blurRad="38100" dist="38100" dir="2700000" algn="tl">
                    <a:srgbClr val="000000">
                      <a:alpha val="43137"/>
                    </a:srgbClr>
                  </a:outerShdw>
                </a:effectLst>
              </a:rPr>
              <a:t>       0</a:t>
            </a: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       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OR</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ISOLATION								</a:t>
            </a:r>
            <a:r>
              <a:rPr lang="en-US" altLang="en-US" sz="1800" dirty="0">
                <a:effectLst>
                  <a:outerShdw blurRad="38100" dist="38100" dir="2700000" algn="tl">
                    <a:srgbClr val="000000">
                      <a:alpha val="43137"/>
                    </a:srgbClr>
                  </a:outerShdw>
                </a:effectLst>
              </a:rPr>
              <a:t>		</a:t>
            </a:r>
            <a:r>
              <a:rPr lang="en-US" altLang="en-US" sz="1800" u="sng" dirty="0">
                <a:solidFill>
                  <a:schemeClr val="bg2">
                    <a:lumMod val="25000"/>
                  </a:schemeClr>
                </a:solidFill>
                <a:effectLst>
                  <a:outerShdw blurRad="38100" dist="38100" dir="2700000" algn="tl">
                    <a:srgbClr val="000000">
                      <a:alpha val="43137"/>
                    </a:srgbClr>
                  </a:outerShdw>
                </a:effectLst>
              </a:rPr>
              <a:t>	0</a:t>
            </a:r>
            <a:r>
              <a:rPr lang="en-US" altLang="en-US" sz="1800" dirty="0">
                <a:solidFill>
                  <a:schemeClr val="tx1"/>
                </a:solidFill>
                <a:effectLst>
                  <a:outerShdw blurRad="38100" dist="38100" dir="2700000" algn="tl">
                    <a:srgbClr val="000000">
                      <a:alpha val="43137"/>
                    </a:srgbClr>
                  </a:outerShdw>
                </a:effectLst>
              </a:rPr>
              <a:t>	</a:t>
            </a:r>
            <a:r>
              <a:rPr lang="en-US" altLang="en-US" sz="1800" u="sng" dirty="0">
                <a:solidFill>
                  <a:schemeClr val="tx1"/>
                </a:solidFill>
                <a:effectLst>
                  <a:outerShdw blurRad="38100" dist="38100" dir="2700000" algn="tl">
                    <a:srgbClr val="000000">
                      <a:alpha val="43137"/>
                    </a:srgbClr>
                  </a:outerShdw>
                </a:effectLst>
              </a:rPr>
              <a:t>           </a:t>
            </a:r>
            <a:r>
              <a:rPr lang="en-US" altLang="en-US" sz="1800" u="sng" dirty="0">
                <a:solidFill>
                  <a:srgbClr val="C00000"/>
                </a:solidFill>
                <a:effectLst>
                  <a:outerShdw blurRad="38100" dist="38100" dir="2700000" algn="tl">
                    <a:srgbClr val="000000">
                      <a:alpha val="43137"/>
                    </a:srgbClr>
                  </a:outerShdw>
                </a:effectLst>
              </a:rPr>
              <a:t>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b="1" dirty="0">
                <a:solidFill>
                  <a:schemeClr val="bg2">
                    <a:lumMod val="25000"/>
                  </a:schemeClr>
                </a:solidFill>
                <a:effectLst>
                  <a:outerShdw blurRad="38100" dist="38100" dir="2700000" algn="tl">
                    <a:srgbClr val="000000">
                      <a:alpha val="43137"/>
                    </a:srgbClr>
                  </a:outerShdw>
                </a:effectLst>
              </a:rPr>
              <a:t>TOTAL  WEIGHTED  ADM:</a:t>
            </a:r>
            <a:r>
              <a:rPr lang="en-US" altLang="en-US" sz="1800" dirty="0">
                <a:solidFill>
                  <a:schemeClr val="bg2">
                    <a:lumMod val="25000"/>
                  </a:schemeClr>
                </a:solidFill>
                <a:effectLst>
                  <a:outerShdw blurRad="38100" dist="38100" dir="2700000" algn="tl">
                    <a:srgbClr val="000000">
                      <a:alpha val="43137"/>
                    </a:srgbClr>
                  </a:outerShdw>
                </a:effectLst>
              </a:rPr>
              <a:t>					     </a:t>
            </a:r>
            <a:r>
              <a:rPr lang="en-US" altLang="en-US" sz="1800" b="1" dirty="0">
                <a:solidFill>
                  <a:schemeClr val="bg2">
                    <a:lumMod val="25000"/>
                  </a:schemeClr>
                </a:solidFill>
                <a:effectLst>
                  <a:outerShdw blurRad="38100" dist="38100" dir="2700000" algn="tl">
                    <a:srgbClr val="000000">
                      <a:alpha val="43137"/>
                    </a:srgbClr>
                  </a:outerShdw>
                </a:effectLst>
              </a:rPr>
              <a:t>177.54</a:t>
            </a:r>
            <a:r>
              <a:rPr lang="en-US" altLang="en-US" sz="1800" b="1" dirty="0">
                <a:solidFill>
                  <a:schemeClr val="tx1"/>
                </a:solidFill>
                <a:effectLst>
                  <a:outerShdw blurRad="38100" dist="38100" dir="2700000" algn="tl">
                    <a:srgbClr val="000000">
                      <a:alpha val="43137"/>
                    </a:srgbClr>
                  </a:outerShdw>
                </a:effectLst>
              </a:rPr>
              <a:t>	  </a:t>
            </a:r>
            <a:r>
              <a:rPr lang="en-US" altLang="en-US" sz="1800" b="1" dirty="0">
                <a:solidFill>
                  <a:srgbClr val="C00000"/>
                </a:solidFill>
                <a:effectLst>
                  <a:outerShdw blurRad="38100" dist="38100" dir="2700000" algn="tl">
                    <a:srgbClr val="000000">
                      <a:alpha val="43137"/>
                    </a:srgbClr>
                  </a:outerShdw>
                </a:effectLst>
              </a:rPr>
              <a:t>182.32</a:t>
            </a:r>
            <a:endParaRPr lang="en-US" sz="1800" b="1"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24</a:t>
            </a:fld>
            <a:endParaRPr lang="en-US"/>
          </a:p>
        </p:txBody>
      </p:sp>
    </p:spTree>
    <p:extLst>
      <p:ext uri="{BB962C8B-B14F-4D97-AF65-F5344CB8AC3E}">
        <p14:creationId xmlns:p14="http://schemas.microsoft.com/office/powerpoint/2010/main" val="1386185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2">
                    <a:lumMod val="25000"/>
                  </a:schemeClr>
                </a:solidFill>
                <a:effectLst>
                  <a:outerShdw blurRad="38100" dist="38100" dir="2700000" algn="tl">
                    <a:srgbClr val="C0C0C0"/>
                  </a:outerShdw>
                </a:effectLst>
              </a:rPr>
              <a:t>Funding for Midyear</a:t>
            </a:r>
            <a:endParaRPr lang="en-US" dirty="0">
              <a:solidFill>
                <a:schemeClr val="bg2">
                  <a:lumMod val="25000"/>
                </a:schemeClr>
              </a:solidFill>
            </a:endParaRPr>
          </a:p>
        </p:txBody>
      </p:sp>
      <p:sp>
        <p:nvSpPr>
          <p:cNvPr id="3" name="Content Placeholder 2"/>
          <p:cNvSpPr>
            <a:spLocks noGrp="1"/>
          </p:cNvSpPr>
          <p:nvPr>
            <p:ph idx="1"/>
          </p:nvPr>
        </p:nvSpPr>
        <p:spPr>
          <a:xfrm>
            <a:off x="457200" y="1600201"/>
            <a:ext cx="8229600" cy="4300870"/>
          </a:xfrm>
        </p:spPr>
        <p:txBody>
          <a:bodyPr/>
          <a:lstStyle/>
          <a:p>
            <a:pPr marL="338138" indent="-338138" eaLnBrk="1" hangingPunct="1">
              <a:lnSpc>
                <a:spcPct val="90000"/>
              </a:lnSpc>
              <a:spcBef>
                <a:spcPct val="0"/>
              </a:spcBef>
              <a:buFontTx/>
              <a:buNone/>
              <a:defRPr/>
            </a:pPr>
            <a:r>
              <a:rPr lang="en-US" altLang="en-US" sz="2800" i="1" dirty="0">
                <a:effectLst>
                  <a:outerShdw blurRad="38100" dist="38100" dir="2700000" algn="tl">
                    <a:srgbClr val="C0C0C0"/>
                  </a:outerShdw>
                </a:effectLst>
              </a:rPr>
              <a:t>Title  70 § 18-200.1  Paragraph  B:</a:t>
            </a:r>
          </a:p>
          <a:p>
            <a:pPr marL="338138" indent="-338138" eaLnBrk="1" hangingPunct="1">
              <a:lnSpc>
                <a:spcPct val="90000"/>
              </a:lnSpc>
              <a:spcBef>
                <a:spcPct val="0"/>
              </a:spcBef>
              <a:buFontTx/>
              <a:buNone/>
              <a:defRPr/>
            </a:pPr>
            <a:r>
              <a:rPr lang="en-US" altLang="en-US" sz="2800" i="1" dirty="0">
                <a:effectLst>
                  <a:outerShdw blurRad="38100" dist="38100" dir="2700000" algn="tl">
                    <a:srgbClr val="C0C0C0"/>
                  </a:outerShdw>
                </a:effectLst>
              </a:rPr>
              <a:t>  “The  State  Department  of  Education  shall  retain  </a:t>
            </a:r>
            <a:r>
              <a:rPr lang="en-US" altLang="en-US" sz="2800" i="1" u="sng" dirty="0">
                <a:effectLst>
                  <a:outerShdw blurRad="38100" dist="38100" dir="2700000" algn="tl">
                    <a:srgbClr val="C0C0C0"/>
                  </a:outerShdw>
                </a:effectLst>
              </a:rPr>
              <a:t>not  less  than</a:t>
            </a:r>
            <a:r>
              <a:rPr lang="en-US" altLang="en-US" sz="2800" i="1" dirty="0">
                <a:effectLst>
                  <a:outerShdw blurRad="38100" dist="38100" dir="2700000" algn="tl">
                    <a:srgbClr val="C0C0C0"/>
                  </a:outerShdw>
                </a:effectLst>
              </a:rPr>
              <a:t>  one  and   one-half  percent  (1.5%)  of  the  total  funds  appropriated  for  financial  support  of  schools,  to  be  used  to  make  midyear  adjustments  in  State  Aid  which  shall  be  reflected  in  the  final  allocations.”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25</a:t>
            </a:fld>
            <a:endParaRPr lang="en-US"/>
          </a:p>
        </p:txBody>
      </p:sp>
    </p:spTree>
    <p:extLst>
      <p:ext uri="{BB962C8B-B14F-4D97-AF65-F5344CB8AC3E}">
        <p14:creationId xmlns:p14="http://schemas.microsoft.com/office/powerpoint/2010/main" val="3593688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000000">
                      <a:alpha val="43137"/>
                    </a:srgbClr>
                  </a:outerShdw>
                </a:effectLst>
              </a:rPr>
              <a:t>WEIGHTED   ADMs</a:t>
            </a:r>
            <a:endParaRPr lang="en-US" dirty="0">
              <a:solidFill>
                <a:schemeClr val="bg2">
                  <a:lumMod val="25000"/>
                </a:schemeClr>
              </a:solidFill>
            </a:endParaRPr>
          </a:p>
        </p:txBody>
      </p:sp>
      <p:sp>
        <p:nvSpPr>
          <p:cNvPr id="5" name="Content Placeholder 4"/>
          <p:cNvSpPr>
            <a:spLocks noGrp="1"/>
          </p:cNvSpPr>
          <p:nvPr>
            <p:ph idx="1"/>
          </p:nvPr>
        </p:nvSpPr>
        <p:spPr>
          <a:xfrm>
            <a:off x="382772" y="1100470"/>
            <a:ext cx="8229600" cy="4864395"/>
          </a:xfrm>
        </p:spPr>
        <p:txBody>
          <a:bodyPr vert="horz" lIns="91440" tIns="45720" rIns="91440" bIns="45720" rtlCol="0" anchor="t">
            <a:normAutofit/>
          </a:bodyPr>
          <a:lstStyle/>
          <a:p>
            <a:pPr>
              <a:buNone/>
              <a:defRPr/>
            </a:pPr>
            <a:r>
              <a:rPr lang="en-US" altLang="en-US" dirty="0">
                <a:solidFill>
                  <a:schemeClr val="tx1"/>
                </a:solidFill>
                <a:effectLst>
                  <a:outerShdw blurRad="38100" dist="38100" dir="2700000" algn="tl">
                    <a:srgbClr val="C0C0C0"/>
                  </a:outerShdw>
                </a:effectLst>
              </a:rPr>
              <a:t>					               	</a:t>
            </a:r>
            <a:r>
              <a:rPr lang="en-US" altLang="en-US" b="1" dirty="0">
                <a:solidFill>
                  <a:schemeClr val="tx1"/>
                </a:solidFill>
                <a:effectLst>
                  <a:outerShdw blurRad="38100" dist="38100" dir="2700000" algn="tl">
                    <a:srgbClr val="C0C0C0"/>
                  </a:outerShdw>
                </a:effectLst>
              </a:rPr>
              <a:t>  </a:t>
            </a:r>
            <a:r>
              <a:rPr lang="en-US" altLang="en-US" sz="1800" b="1" dirty="0">
                <a:effectLst>
                  <a:outerShdw blurRad="38100" dist="38100" dir="2700000" algn="tl">
                    <a:srgbClr val="000000">
                      <a:alpha val="43137"/>
                    </a:srgbClr>
                  </a:outerShdw>
                </a:effectLst>
              </a:rPr>
              <a:t>2019-20	 2020-21</a:t>
            </a:r>
            <a:r>
              <a:rPr lang="en-US" altLang="en-US" sz="1800" b="1" dirty="0">
                <a:solidFill>
                  <a:srgbClr val="072C62"/>
                </a:solidFill>
                <a:effectLst>
                  <a:outerShdw blurRad="38100" dist="38100" dir="2700000" algn="tl">
                    <a:srgbClr val="000000">
                      <a:alpha val="43137"/>
                    </a:srgbClr>
                  </a:outerShdw>
                </a:effectLst>
              </a:rPr>
              <a:t>      2021-22</a:t>
            </a:r>
          </a:p>
          <a:p>
            <a:pPr>
              <a:lnSpc>
                <a:spcPct val="90000"/>
              </a:lnSpc>
              <a:buClrTx/>
              <a:buSzTx/>
              <a:buFontTx/>
              <a:buNone/>
              <a:defRPr/>
            </a:pPr>
            <a:r>
              <a:rPr lang="en-US" altLang="en-US" sz="1800" dirty="0">
                <a:solidFill>
                  <a:schemeClr val="bg2">
                    <a:lumMod val="25000"/>
                  </a:schemeClr>
                </a:solidFill>
                <a:effectLst>
                  <a:outerShdw blurRad="38100" dist="38100" dir="2700000" algn="tl">
                    <a:srgbClr val="000000">
                      <a:alpha val="43137"/>
                    </a:srgbClr>
                  </a:outerShdw>
                </a:effectLst>
              </a:rPr>
              <a:t>WEIGHTED  ADM</a:t>
            </a:r>
            <a:r>
              <a:rPr lang="en-US" altLang="en-US" sz="1800" dirty="0">
                <a:solidFill>
                  <a:schemeClr val="tx1"/>
                </a:solidFill>
                <a:effectLst>
                  <a:outerShdw blurRad="38100" dist="38100" dir="2700000" algn="tl">
                    <a:srgbClr val="000000">
                      <a:alpha val="43137"/>
                    </a:srgbClr>
                  </a:outerShdw>
                </a:effectLst>
              </a:rPr>
              <a:t>										</a:t>
            </a:r>
            <a:r>
              <a:rPr lang="en-US" altLang="en-US" sz="1800" b="1" dirty="0">
                <a:solidFill>
                  <a:schemeClr val="tx1"/>
                </a:solidFill>
                <a:effectLst>
                  <a:outerShdw blurRad="38100" dist="38100" dir="2700000" algn="tl">
                    <a:srgbClr val="000000">
                      <a:alpha val="43137"/>
                    </a:srgbClr>
                  </a:outerShdw>
                </a:effectLst>
              </a:rPr>
              <a:t> </a:t>
            </a:r>
            <a:r>
              <a:rPr lang="en-US" altLang="en-US" sz="1800" b="1" dirty="0">
                <a:solidFill>
                  <a:srgbClr val="C00000"/>
                </a:solidFill>
                <a:effectLst>
                  <a:outerShdw blurRad="38100" dist="38100" dir="2700000" algn="tl">
                    <a:srgbClr val="000000">
                      <a:alpha val="43137"/>
                    </a:srgbClr>
                  </a:outerShdw>
                </a:effectLst>
              </a:rPr>
              <a:t>First Nine Weeks</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AVERAGE  DAILY  MEMBERSHIP			90.33        101.30</a:t>
            </a:r>
            <a:r>
              <a:rPr lang="en-US" altLang="en-US" sz="1800" dirty="0">
                <a:solidFill>
                  <a:srgbClr val="C00000"/>
                </a:solidFill>
                <a:effectLst>
                  <a:outerShdw blurRad="38100" dist="38100" dir="2700000" algn="tl">
                    <a:srgbClr val="000000">
                      <a:alpha val="43137"/>
                    </a:srgbClr>
                  </a:outerShdw>
                </a:effectLst>
              </a:rPr>
              <a:t>		111.64</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WITH  GRADE  WEIGHTS			10.56	    14.19</a:t>
            </a:r>
            <a:r>
              <a:rPr lang="en-US" altLang="en-US" sz="1800" dirty="0">
                <a:solidFill>
                  <a:srgbClr val="C00000"/>
                </a:solidFill>
                <a:effectLst>
                  <a:outerShdw blurRad="38100" dist="38100" dir="2700000" algn="tl">
                    <a:srgbClr val="000000">
                      <a:alpha val="43137"/>
                    </a:srgbClr>
                  </a:outerShdw>
                </a:effectLst>
              </a:rPr>
              <a:t>		  18.33</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SPECIAL  ED.  WEIGHTS		 		16.48	    20.78</a:t>
            </a:r>
            <a:r>
              <a:rPr lang="en-US" altLang="en-US" sz="1800" dirty="0">
                <a:solidFill>
                  <a:srgbClr val="C00000"/>
                </a:solidFill>
                <a:effectLst>
                  <a:outerShdw blurRad="38100" dist="38100" dir="2700000" algn="tl">
                    <a:srgbClr val="000000">
                      <a:alpha val="43137"/>
                    </a:srgbClr>
                  </a:outerShdw>
                </a:effectLst>
              </a:rPr>
              <a:t>		  20.90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SUMMER  PROGRAM					0	           0</a:t>
            </a:r>
            <a:r>
              <a:rPr lang="en-US" altLang="en-US" sz="1800" dirty="0">
                <a:solidFill>
                  <a:srgbClr val="C00000"/>
                </a:solidFill>
                <a:effectLst>
                  <a:outerShdw blurRad="38100" dist="38100" dir="2700000" algn="tl">
                    <a:srgbClr val="000000">
                      <a:alpha val="43137"/>
                    </a:srgbClr>
                  </a:outerShdw>
                </a:effectLst>
              </a:rPr>
              <a:t>			  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GIFTED							  2.54	      2.72</a:t>
            </a:r>
            <a:r>
              <a:rPr lang="en-US" altLang="en-US" sz="1800" dirty="0">
                <a:solidFill>
                  <a:srgbClr val="C00000"/>
                </a:solidFill>
                <a:effectLst>
                  <a:outerShdw blurRad="38100" dist="38100" dir="2700000" algn="tl">
                    <a:srgbClr val="000000">
                      <a:alpha val="43137"/>
                    </a:srgbClr>
                  </a:outerShdw>
                </a:effectLst>
              </a:rPr>
              <a:t>		    3.70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BILINGUAL							25.75	    20.25</a:t>
            </a:r>
            <a:r>
              <a:rPr lang="en-US" altLang="en-US" sz="1800" dirty="0">
                <a:solidFill>
                  <a:srgbClr val="C00000"/>
                </a:solidFill>
                <a:effectLst>
                  <a:outerShdw blurRad="38100" dist="38100" dir="2700000" algn="tl">
                    <a:srgbClr val="000000">
                      <a:alpha val="43137"/>
                    </a:srgbClr>
                  </a:outerShdw>
                </a:effectLst>
              </a:rPr>
              <a:t>		  22.25</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TEACHER  INDEX					  6.88	      3.08</a:t>
            </a:r>
            <a:r>
              <a:rPr lang="en-US" altLang="en-US" sz="1800" dirty="0">
                <a:solidFill>
                  <a:srgbClr val="C00000"/>
                </a:solidFill>
                <a:effectLst>
                  <a:outerShdw blurRad="38100" dist="38100" dir="2700000" algn="tl">
                    <a:srgbClr val="000000">
                      <a:alpha val="43137"/>
                    </a:srgbClr>
                  </a:outerShdw>
                </a:effectLst>
              </a:rPr>
              <a:t>	 	    2.98</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ECONOMICALLY  DISADV.			25.00	    20.00</a:t>
            </a:r>
            <a:r>
              <a:rPr lang="en-US" altLang="en-US" sz="1800" dirty="0">
                <a:solidFill>
                  <a:srgbClr val="C00000"/>
                </a:solidFill>
                <a:effectLst>
                  <a:outerShdw blurRad="38100" dist="38100" dir="2700000" algn="tl">
                    <a:srgbClr val="000000">
                      <a:alpha val="43137"/>
                    </a:srgbClr>
                  </a:outerShdw>
                </a:effectLst>
              </a:rPr>
              <a:t>		  21.75</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SMALL  SCHOOL					       0	           </a:t>
            </a:r>
            <a:r>
              <a:rPr lang="en-US" altLang="en-US" sz="1800" dirty="0">
                <a:effectLst>
                  <a:outerShdw blurRad="38100" dist="38100" dir="2700000" algn="tl">
                    <a:srgbClr val="000000">
                      <a:alpha val="43137"/>
                    </a:srgbClr>
                  </a:outerShdw>
                </a:effectLst>
              </a:rPr>
              <a:t>0</a:t>
            </a:r>
            <a:r>
              <a:rPr lang="en-US" altLang="en-US" sz="1800" dirty="0">
                <a:solidFill>
                  <a:srgbClr val="C00000"/>
                </a:solidFill>
                <a:effectLst>
                  <a:outerShdw blurRad="38100" dist="38100" dir="2700000" algn="tl">
                    <a:srgbClr val="000000">
                      <a:alpha val="43137"/>
                    </a:srgbClr>
                  </a:outerShdw>
                </a:effectLst>
              </a:rPr>
              <a:t>		         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OR</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2">
                    <a:lumMod val="25000"/>
                  </a:schemeClr>
                </a:solidFill>
                <a:effectLst>
                  <a:outerShdw blurRad="38100" dist="38100" dir="2700000" algn="tl">
                    <a:srgbClr val="000000">
                      <a:alpha val="43137"/>
                    </a:srgbClr>
                  </a:outerShdw>
                </a:effectLst>
              </a:rPr>
              <a:t>ISOLATION							0	           0</a:t>
            </a:r>
            <a:r>
              <a:rPr lang="en-US" altLang="en-US" sz="1800" dirty="0">
                <a:solidFill>
                  <a:srgbClr val="C00000"/>
                </a:solidFill>
                <a:effectLst>
                  <a:outerShdw blurRad="38100" dist="38100" dir="2700000" algn="tl">
                    <a:srgbClr val="000000">
                      <a:alpha val="43137"/>
                    </a:srgbClr>
                  </a:outerShdw>
                </a:effectLst>
              </a:rPr>
              <a:t>		         0</a:t>
            </a:r>
          </a:p>
          <a:p>
            <a:pPr>
              <a:buClrTx/>
              <a:buSzTx/>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b="1" dirty="0">
                <a:solidFill>
                  <a:schemeClr val="bg2">
                    <a:lumMod val="25000"/>
                  </a:schemeClr>
                </a:solidFill>
                <a:effectLst>
                  <a:outerShdw blurRad="38100" dist="38100" dir="2700000" algn="tl">
                    <a:srgbClr val="000000">
                      <a:alpha val="43137"/>
                    </a:srgbClr>
                  </a:outerShdw>
                </a:effectLst>
              </a:rPr>
              <a:t>TOTAL  WEIGHTED  ADM:</a:t>
            </a:r>
            <a:r>
              <a:rPr lang="en-US" altLang="en-US" sz="1800" dirty="0">
                <a:solidFill>
                  <a:schemeClr val="bg2">
                    <a:lumMod val="25000"/>
                  </a:schemeClr>
                </a:solidFill>
                <a:effectLst>
                  <a:outerShdw blurRad="38100" dist="38100" dir="2700000" algn="tl">
                    <a:srgbClr val="000000">
                      <a:alpha val="43137"/>
                    </a:srgbClr>
                  </a:outerShdw>
                </a:effectLst>
              </a:rPr>
              <a:t>		</a:t>
            </a:r>
            <a:r>
              <a:rPr lang="en-US" altLang="en-US" sz="1800" b="1" dirty="0">
                <a:solidFill>
                  <a:schemeClr val="bg2">
                    <a:lumMod val="25000"/>
                  </a:schemeClr>
                </a:solidFill>
                <a:effectLst>
                  <a:outerShdw blurRad="38100" dist="38100" dir="2700000" algn="tl">
                    <a:srgbClr val="000000">
                      <a:alpha val="43137"/>
                    </a:srgbClr>
                  </a:outerShdw>
                </a:effectLst>
              </a:rPr>
              <a:t>177.54	  182.32</a:t>
            </a:r>
            <a:r>
              <a:rPr lang="en-US" altLang="en-US" sz="1800" b="1" dirty="0">
                <a:solidFill>
                  <a:srgbClr val="C00000"/>
                </a:solidFill>
                <a:effectLst>
                  <a:outerShdw blurRad="38100" dist="38100" dir="2700000" algn="tl">
                    <a:srgbClr val="000000">
                      <a:alpha val="43137"/>
                    </a:srgbClr>
                  </a:outerShdw>
                </a:effectLst>
              </a:rPr>
              <a:t>		201.55</a:t>
            </a:r>
            <a:endParaRPr lang="en-US" sz="1800" b="1"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26</a:t>
            </a:fld>
            <a:endParaRPr lang="en-US"/>
          </a:p>
        </p:txBody>
      </p:sp>
      <p:cxnSp>
        <p:nvCxnSpPr>
          <p:cNvPr id="7" name="Straight Connector 6"/>
          <p:cNvCxnSpPr/>
          <p:nvPr/>
        </p:nvCxnSpPr>
        <p:spPr>
          <a:xfrm>
            <a:off x="4603898" y="5550195"/>
            <a:ext cx="64858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624623" y="5550195"/>
            <a:ext cx="7123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47367" y="5550195"/>
            <a:ext cx="74428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336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effectLst>
                  <a:outerShdw blurRad="38100" dist="38100" dir="2700000" algn="tl">
                    <a:srgbClr val="000000">
                      <a:alpha val="43137"/>
                    </a:srgbClr>
                  </a:outerShdw>
                </a:effectLst>
                <a:latin typeface="+mj-lt"/>
                <a:cs typeface="Arial" panose="020B0604020202020204" pitchFamily="34" charset="0"/>
              </a:rPr>
              <a:t>Charter’s High Year WADM </a:t>
            </a:r>
          </a:p>
        </p:txBody>
      </p:sp>
      <p:sp>
        <p:nvSpPr>
          <p:cNvPr id="4" name="Slide Number Placeholder 3"/>
          <p:cNvSpPr>
            <a:spLocks noGrp="1"/>
          </p:cNvSpPr>
          <p:nvPr>
            <p:ph type="sldNum" sz="quarter" idx="12"/>
          </p:nvPr>
        </p:nvSpPr>
        <p:spPr/>
        <p:txBody>
          <a:bodyPr/>
          <a:lstStyle/>
          <a:p>
            <a:pPr>
              <a:buClr>
                <a:srgbClr val="EFF2FE"/>
              </a:buClr>
            </a:pPr>
            <a:fld id="{32702433-F38B-49EB-80E2-B2527A7E8472}" type="slidenum">
              <a:rPr lang="en-US" smtClean="0">
                <a:solidFill>
                  <a:prstClr val="black">
                    <a:tint val="75000"/>
                  </a:prstClr>
                </a:solidFill>
              </a:rPr>
              <a:pPr>
                <a:buClr>
                  <a:srgbClr val="EFF2FE"/>
                </a:buClr>
              </a:pPr>
              <a:t>27</a:t>
            </a:fld>
            <a:endParaRPr lang="en-US" dirty="0">
              <a:solidFill>
                <a:prstClr val="black">
                  <a:tint val="75000"/>
                </a:prstClr>
              </a:solidFill>
            </a:endParaRPr>
          </a:p>
        </p:txBody>
      </p:sp>
      <p:sp>
        <p:nvSpPr>
          <p:cNvPr id="5" name="Content Placeholder 4"/>
          <p:cNvSpPr txBox="1">
            <a:spLocks/>
          </p:cNvSpPr>
          <p:nvPr/>
        </p:nvSpPr>
        <p:spPr>
          <a:xfrm>
            <a:off x="381000" y="1295400"/>
            <a:ext cx="8229600" cy="48643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Tx/>
              <a:buNone/>
              <a:defRPr/>
            </a:pPr>
            <a:endParaRPr lang="en-US" sz="1800" b="1" dirty="0">
              <a:solidFill>
                <a:srgbClr val="FFC000"/>
              </a:solidFill>
            </a:endParaRPr>
          </a:p>
        </p:txBody>
      </p:sp>
      <p:sp>
        <p:nvSpPr>
          <p:cNvPr id="6" name="Rectangle 13"/>
          <p:cNvSpPr txBox="1">
            <a:spLocks noChangeArrowheads="1"/>
          </p:cNvSpPr>
          <p:nvPr/>
        </p:nvSpPr>
        <p:spPr>
          <a:xfrm>
            <a:off x="908050" y="1981200"/>
            <a:ext cx="2667000" cy="3733800"/>
          </a:xfrm>
          <a:prstGeom prst="rect">
            <a:avLst/>
          </a:prstGeom>
        </p:spPr>
        <p:txBody>
          <a:bodyPr vert="horz" lIns="90487" tIns="44450" rIns="90487" bIns="4445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Bef>
                <a:spcPts val="0"/>
              </a:spcBef>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TOTAL WADM: </a:t>
            </a:r>
          </a:p>
          <a:p>
            <a:pPr algn="ctr" fontAlgn="auto">
              <a:lnSpc>
                <a:spcPct val="150000"/>
              </a:lnSpc>
              <a:spcBef>
                <a:spcPts val="0"/>
              </a:spcBef>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X (TIMES)</a:t>
            </a:r>
          </a:p>
          <a:p>
            <a:pPr algn="ctr" fontAlgn="auto">
              <a:lnSpc>
                <a:spcPct val="120000"/>
              </a:lnSpc>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FORMULA FACTORS *  </a:t>
            </a:r>
          </a:p>
          <a:p>
            <a:pPr algn="ctr" fontAlgn="auto">
              <a:lnSpc>
                <a:spcPct val="80000"/>
              </a:lnSpc>
              <a:spcAft>
                <a:spcPts val="0"/>
              </a:spcAft>
              <a:buFont typeface="Wingdings" pitchFamily="2" charset="2"/>
              <a:buNone/>
              <a:defRPr/>
            </a:pPr>
            <a:endParaRPr lang="en-US" altLang="en-US" sz="500" b="1" dirty="0">
              <a:solidFill>
                <a:schemeClr val="bg2">
                  <a:lumMod val="25000"/>
                </a:schemeClr>
              </a:solidFill>
              <a:effectLst>
                <a:outerShdw blurRad="38100" dist="38100" dir="2700000" algn="tl">
                  <a:srgbClr val="000000">
                    <a:alpha val="43137"/>
                  </a:srgbClr>
                </a:outerShdw>
              </a:effectLst>
            </a:endParaRPr>
          </a:p>
          <a:p>
            <a:pPr algn="ctr" fontAlgn="auto">
              <a:lnSpc>
                <a:spcPct val="80000"/>
              </a:lnSpc>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TOTAL $$ EQUALS:</a:t>
            </a:r>
          </a:p>
        </p:txBody>
      </p:sp>
      <p:sp>
        <p:nvSpPr>
          <p:cNvPr id="7" name="Rectangle 5"/>
          <p:cNvSpPr>
            <a:spLocks noChangeArrowheads="1"/>
          </p:cNvSpPr>
          <p:nvPr/>
        </p:nvSpPr>
        <p:spPr bwMode="auto">
          <a:xfrm>
            <a:off x="2776538" y="1312584"/>
            <a:ext cx="1597025" cy="675313"/>
          </a:xfrm>
          <a:prstGeom prst="rect">
            <a:avLst/>
          </a:prstGeom>
          <a:noFill/>
          <a:ln w="12700">
            <a:noFill/>
            <a:miter lim="800000"/>
            <a:headEnd/>
            <a:tailEnd/>
          </a:ln>
          <a:effectLst/>
        </p:spPr>
        <p:txBody>
          <a:bodyPr lIns="90487" tIns="44450" rIns="90487" bIns="44450" anchor="t">
            <a:spAutoFit/>
          </a:bodyPr>
          <a:lstStyle/>
          <a:p>
            <a:pPr algn="ctr" defTabSz="914318" fontAlgn="auto">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FY2019-20</a:t>
            </a:r>
          </a:p>
          <a:p>
            <a:pPr algn="ctr" defTabSz="914318" fontAlgn="auto">
              <a:lnSpc>
                <a:spcPct val="120000"/>
              </a:lnSpc>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177.54</a:t>
            </a:r>
          </a:p>
        </p:txBody>
      </p:sp>
      <p:sp>
        <p:nvSpPr>
          <p:cNvPr id="8" name="Rectangle 7"/>
          <p:cNvSpPr>
            <a:spLocks noChangeArrowheads="1"/>
          </p:cNvSpPr>
          <p:nvPr/>
        </p:nvSpPr>
        <p:spPr bwMode="auto">
          <a:xfrm>
            <a:off x="6324600" y="1293533"/>
            <a:ext cx="1749425" cy="366767"/>
          </a:xfrm>
          <a:prstGeom prst="rect">
            <a:avLst/>
          </a:prstGeom>
          <a:noFill/>
          <a:ln w="12700">
            <a:noFill/>
            <a:miter lim="800000"/>
            <a:headEnd/>
            <a:tailEnd/>
          </a:ln>
          <a:effectLst/>
        </p:spPr>
        <p:txBody>
          <a:bodyPr lIns="90487" tIns="44450" rIns="90487" bIns="44450" anchor="t">
            <a:spAutoFit/>
          </a:bodyPr>
          <a:lstStyle/>
          <a:p>
            <a:pPr algn="ctr" defTabSz="914318" fontAlgn="auto">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FY2021-22</a:t>
            </a:r>
          </a:p>
        </p:txBody>
      </p:sp>
      <p:sp>
        <p:nvSpPr>
          <p:cNvPr id="9" name="Rectangle 7"/>
          <p:cNvSpPr>
            <a:spLocks noChangeArrowheads="1"/>
          </p:cNvSpPr>
          <p:nvPr/>
        </p:nvSpPr>
        <p:spPr bwMode="auto">
          <a:xfrm>
            <a:off x="4398963" y="1293532"/>
            <a:ext cx="1749425" cy="366767"/>
          </a:xfrm>
          <a:prstGeom prst="rect">
            <a:avLst/>
          </a:prstGeom>
          <a:noFill/>
          <a:ln w="12700">
            <a:noFill/>
            <a:miter lim="800000"/>
            <a:headEnd/>
            <a:tailEnd/>
          </a:ln>
          <a:effectLst/>
        </p:spPr>
        <p:txBody>
          <a:bodyPr lIns="90487" tIns="44450" rIns="90487" bIns="44450" anchor="t">
            <a:spAutoFit/>
          </a:bodyPr>
          <a:lstStyle/>
          <a:p>
            <a:pPr algn="ctr" defTabSz="914318" fontAlgn="auto">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FY2020-21</a:t>
            </a:r>
          </a:p>
        </p:txBody>
      </p:sp>
      <p:sp>
        <p:nvSpPr>
          <p:cNvPr id="10" name="Rectangle 6"/>
          <p:cNvSpPr>
            <a:spLocks noChangeArrowheads="1"/>
          </p:cNvSpPr>
          <p:nvPr/>
        </p:nvSpPr>
        <p:spPr bwMode="auto">
          <a:xfrm>
            <a:off x="4398963" y="1942331"/>
            <a:ext cx="1841500" cy="2705869"/>
          </a:xfrm>
          <a:prstGeom prst="rect">
            <a:avLst/>
          </a:prstGeom>
          <a:noFill/>
          <a:ln w="38100">
            <a:solidFill>
              <a:srgbClr val="080BF5"/>
            </a:solidFill>
            <a:miter lim="800000"/>
            <a:headEnd/>
            <a:tailEnd/>
          </a:ln>
          <a:effectLst>
            <a:outerShdw blurRad="50800" dist="38100" dir="2700000" algn="tl" rotWithShape="0">
              <a:prstClr val="black">
                <a:alpha val="40000"/>
              </a:prstClr>
            </a:outerShdw>
          </a:effectLst>
        </p:spPr>
        <p:txBody>
          <a:bodyPr lIns="90487" tIns="44450" rIns="90487" bIns="44450" anchor="t">
            <a:spAutoFit/>
          </a:bodyPr>
          <a:lstStyle/>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182.32</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X</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$ 3,517.12</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$ 641,241</a:t>
            </a:r>
          </a:p>
          <a:p>
            <a:pPr algn="ctr" defTabSz="914318" fontAlgn="auto">
              <a:spcBef>
                <a:spcPts val="0"/>
              </a:spcBef>
              <a:spcAft>
                <a:spcPts val="0"/>
              </a:spcAft>
              <a:defRPr/>
            </a:pPr>
            <a:endParaRPr lang="en-US" sz="2000" b="1" dirty="0">
              <a:solidFill>
                <a:schemeClr val="bg2">
                  <a:lumMod val="25000"/>
                </a:schemeClr>
              </a:solidFill>
              <a:effectLst>
                <a:outerShdw blurRad="38100" dist="38100" dir="2700000" algn="tl">
                  <a:srgbClr val="000000">
                    <a:alpha val="43137"/>
                  </a:srgbClr>
                </a:outerShdw>
              </a:effectLst>
              <a:latin typeface="Tw Cen MT"/>
              <a:cs typeface="+mn-cs"/>
            </a:endParaRP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JULY</a:t>
            </a: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FUNDING*</a:t>
            </a:r>
          </a:p>
        </p:txBody>
      </p:sp>
      <p:sp>
        <p:nvSpPr>
          <p:cNvPr id="11" name="Rectangle 12"/>
          <p:cNvSpPr>
            <a:spLocks noChangeArrowheads="1"/>
          </p:cNvSpPr>
          <p:nvPr/>
        </p:nvSpPr>
        <p:spPr bwMode="auto">
          <a:xfrm>
            <a:off x="6324600" y="1942331"/>
            <a:ext cx="1841500" cy="2705869"/>
          </a:xfrm>
          <a:prstGeom prst="rect">
            <a:avLst/>
          </a:prstGeom>
          <a:noFill/>
          <a:ln w="38100">
            <a:solidFill>
              <a:srgbClr val="C00000"/>
            </a:solidFill>
            <a:miter lim="800000"/>
            <a:headEnd/>
            <a:tailEnd/>
          </a:ln>
          <a:effectLst>
            <a:outerShdw blurRad="50800" dist="38100" dir="2700000" algn="tl" rotWithShape="0">
              <a:prstClr val="black">
                <a:alpha val="40000"/>
              </a:prstClr>
            </a:outerShdw>
          </a:effectLst>
        </p:spPr>
        <p:txBody>
          <a:bodyPr lIns="90487" tIns="44450" rIns="90487" bIns="44450" anchor="t">
            <a:spAutoFit/>
          </a:bodyPr>
          <a:lstStyle/>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201.55</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X</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$ 3,517.12</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$ 708,875</a:t>
            </a:r>
          </a:p>
          <a:p>
            <a:pPr algn="ctr" defTabSz="914318" fontAlgn="auto">
              <a:spcBef>
                <a:spcPts val="0"/>
              </a:spcBef>
              <a:spcAft>
                <a:spcPts val="0"/>
              </a:spcAft>
              <a:defRPr/>
            </a:pPr>
            <a:endParaRPr lang="en-US" sz="2000" b="1" dirty="0">
              <a:solidFill>
                <a:schemeClr val="bg2">
                  <a:lumMod val="25000"/>
                </a:schemeClr>
              </a:solidFill>
              <a:effectLst>
                <a:outerShdw blurRad="38100" dist="38100" dir="2700000" algn="tl">
                  <a:srgbClr val="000000">
                    <a:alpha val="43137"/>
                  </a:srgbClr>
                </a:outerShdw>
              </a:effectLst>
              <a:latin typeface="Tw Cen MT"/>
              <a:cs typeface="+mn-cs"/>
            </a:endParaRP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JANUARY</a:t>
            </a: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FUNDING*</a:t>
            </a:r>
          </a:p>
        </p:txBody>
      </p:sp>
      <p:sp>
        <p:nvSpPr>
          <p:cNvPr id="12" name="Rectangle 11"/>
          <p:cNvSpPr>
            <a:spLocks noChangeArrowheads="1"/>
          </p:cNvSpPr>
          <p:nvPr/>
        </p:nvSpPr>
        <p:spPr bwMode="auto">
          <a:xfrm>
            <a:off x="273465" y="5380831"/>
            <a:ext cx="4570412" cy="668338"/>
          </a:xfrm>
          <a:prstGeom prst="rect">
            <a:avLst/>
          </a:prstGeom>
          <a:noFill/>
          <a:ln w="12700">
            <a:noFill/>
            <a:miter lim="800000"/>
            <a:headEnd/>
            <a:tailEnd/>
          </a:ln>
          <a:effectLst/>
        </p:spPr>
        <p:txBody>
          <a:bodyPr lIns="90487" tIns="44450" rIns="90487" bIns="44450">
            <a:spAutoFit/>
          </a:bodyPr>
          <a:lstStyle/>
          <a:p>
            <a:pPr defTabSz="914318" fontAlgn="auto">
              <a:spcBef>
                <a:spcPts val="0"/>
              </a:spcBef>
              <a:spcAft>
                <a:spcPts val="0"/>
              </a:spcAft>
              <a:defRPr/>
            </a:pPr>
            <a:r>
              <a:rPr lang="en-US" b="1" dirty="0">
                <a:solidFill>
                  <a:schemeClr val="bg2">
                    <a:lumMod val="25000"/>
                  </a:schemeClr>
                </a:solidFill>
                <a:latin typeface="Tw Cen MT"/>
                <a:cs typeface="+mn-cs"/>
              </a:rPr>
              <a:t>*</a:t>
            </a:r>
            <a:r>
              <a:rPr lang="en-US" sz="2000" b="1" i="1" dirty="0">
                <a:solidFill>
                  <a:schemeClr val="bg2">
                    <a:lumMod val="25000"/>
                  </a:schemeClr>
                </a:solidFill>
                <a:latin typeface="Tw Cen MT"/>
                <a:cs typeface="+mn-cs"/>
              </a:rPr>
              <a:t>Chargeables </a:t>
            </a:r>
            <a:r>
              <a:rPr lang="en-US" b="1" i="1" dirty="0">
                <a:solidFill>
                  <a:schemeClr val="bg2">
                    <a:lumMod val="25000"/>
                  </a:schemeClr>
                </a:solidFill>
                <a:latin typeface="Tw Cen MT"/>
                <a:cs typeface="+mn-cs"/>
              </a:rPr>
              <a:t> Not  Considered</a:t>
            </a:r>
          </a:p>
          <a:p>
            <a:pPr defTabSz="914318" fontAlgn="auto">
              <a:spcBef>
                <a:spcPts val="0"/>
              </a:spcBef>
              <a:spcAft>
                <a:spcPts val="0"/>
              </a:spcAft>
              <a:defRPr/>
            </a:pPr>
            <a:r>
              <a:rPr lang="en-US" b="1" i="1" dirty="0">
                <a:solidFill>
                  <a:schemeClr val="bg2">
                    <a:lumMod val="25000"/>
                  </a:schemeClr>
                </a:solidFill>
                <a:latin typeface="Tw Cen MT"/>
                <a:cs typeface="+mn-cs"/>
              </a:rPr>
              <a:t>**Assuming  no  midyear  factor  change</a:t>
            </a:r>
          </a:p>
        </p:txBody>
      </p:sp>
      <p:sp>
        <p:nvSpPr>
          <p:cNvPr id="13" name="Text Box 16"/>
          <p:cNvSpPr txBox="1">
            <a:spLocks noChangeArrowheads="1"/>
          </p:cNvSpPr>
          <p:nvPr/>
        </p:nvSpPr>
        <p:spPr bwMode="auto">
          <a:xfrm>
            <a:off x="7732713" y="2574480"/>
            <a:ext cx="422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defTabSz="914318" fontAlgn="auto">
              <a:spcBef>
                <a:spcPct val="0"/>
              </a:spcBef>
              <a:spcAft>
                <a:spcPts val="0"/>
              </a:spcAft>
              <a:buClr>
                <a:srgbClr val="C0504D"/>
              </a:buClr>
              <a:buFontTx/>
              <a:buNone/>
            </a:pPr>
            <a:r>
              <a:rPr lang="en-US" altLang="en-US" sz="2000" dirty="0">
                <a:solidFill>
                  <a:schemeClr val="bg2">
                    <a:lumMod val="25000"/>
                  </a:schemeClr>
                </a:solidFill>
                <a:effectLst>
                  <a:outerShdw blurRad="38100" dist="38100" dir="2700000" algn="tl">
                    <a:srgbClr val="000000">
                      <a:alpha val="43137"/>
                    </a:srgbClr>
                  </a:outerShdw>
                </a:effectLst>
                <a:cs typeface="+mn-cs"/>
              </a:rPr>
              <a:t>**</a:t>
            </a:r>
          </a:p>
        </p:txBody>
      </p:sp>
      <p:cxnSp>
        <p:nvCxnSpPr>
          <p:cNvPr id="15" name="Straight Connector 14"/>
          <p:cNvCxnSpPr>
            <a:stCxn id="10" idx="1"/>
            <a:endCxn id="10" idx="3"/>
          </p:cNvCxnSpPr>
          <p:nvPr/>
        </p:nvCxnSpPr>
        <p:spPr>
          <a:xfrm>
            <a:off x="4398963" y="3295266"/>
            <a:ext cx="1841500" cy="0"/>
          </a:xfrm>
          <a:prstGeom prst="line">
            <a:avLst/>
          </a:prstGeom>
          <a:ln>
            <a:solidFill>
              <a:srgbClr val="080BF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1"/>
            <a:endCxn id="11" idx="3"/>
          </p:cNvCxnSpPr>
          <p:nvPr/>
        </p:nvCxnSpPr>
        <p:spPr>
          <a:xfrm>
            <a:off x="6324600" y="3295266"/>
            <a:ext cx="1841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927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521"/>
            <a:ext cx="8229600" cy="1143000"/>
          </a:xfrm>
        </p:spPr>
        <p:txBody>
          <a:bodyPr>
            <a:normAutofit/>
          </a:bodyPr>
          <a:lstStyle/>
          <a:p>
            <a:r>
              <a:rPr lang="en-US" dirty="0">
                <a:effectLst>
                  <a:outerShdw blurRad="38100" dist="38100" dir="2700000" algn="tl">
                    <a:srgbClr val="000000">
                      <a:alpha val="43137"/>
                    </a:srgbClr>
                  </a:outerShdw>
                </a:effectLst>
                <a:latin typeface="+mj-lt"/>
                <a:cs typeface="Arial" panose="020B0604020202020204" pitchFamily="34" charset="0"/>
              </a:rPr>
              <a:t>Charter’s High Year WADM </a:t>
            </a:r>
          </a:p>
        </p:txBody>
      </p:sp>
      <p:sp>
        <p:nvSpPr>
          <p:cNvPr id="3" name="Content Placeholder 2"/>
          <p:cNvSpPr>
            <a:spLocks noGrp="1"/>
          </p:cNvSpPr>
          <p:nvPr>
            <p:ph idx="1"/>
          </p:nvPr>
        </p:nvSpPr>
        <p:spPr>
          <a:xfrm>
            <a:off x="469900" y="1619429"/>
            <a:ext cx="8229600" cy="4525963"/>
          </a:xfrm>
        </p:spPr>
        <p:txBody>
          <a:bodyPr>
            <a:normAutofit/>
          </a:bodyPr>
          <a:lstStyle/>
          <a:p>
            <a:pPr marL="0" lvl="1" indent="0">
              <a:buNone/>
            </a:pPr>
            <a:r>
              <a:rPr lang="en-US" sz="2000" i="1" dirty="0"/>
              <a:t>													</a:t>
            </a:r>
          </a:p>
          <a:p>
            <a:pPr marL="0" lvl="1" indent="0">
              <a:buNone/>
            </a:pPr>
            <a:r>
              <a:rPr lang="en-US" sz="2000" i="1" dirty="0"/>
              <a:t>									</a:t>
            </a:r>
          </a:p>
          <a:p>
            <a:endParaRPr lang="en-US" sz="1600" dirty="0"/>
          </a:p>
        </p:txBody>
      </p:sp>
      <p:sp>
        <p:nvSpPr>
          <p:cNvPr id="4" name="Slide Number Placeholder 3"/>
          <p:cNvSpPr>
            <a:spLocks noGrp="1"/>
          </p:cNvSpPr>
          <p:nvPr>
            <p:ph type="sldNum" sz="quarter" idx="12"/>
          </p:nvPr>
        </p:nvSpPr>
        <p:spPr/>
        <p:txBody>
          <a:bodyPr/>
          <a:lstStyle/>
          <a:p>
            <a:pPr>
              <a:buClr>
                <a:srgbClr val="EFF2FE"/>
              </a:buClr>
            </a:pPr>
            <a:fld id="{32702433-F38B-49EB-80E2-B2527A7E8472}" type="slidenum">
              <a:rPr lang="en-US" smtClean="0">
                <a:solidFill>
                  <a:prstClr val="black">
                    <a:tint val="75000"/>
                  </a:prstClr>
                </a:solidFill>
              </a:rPr>
              <a:pPr>
                <a:buClr>
                  <a:srgbClr val="EFF2FE"/>
                </a:buClr>
              </a:pPr>
              <a:t>28</a:t>
            </a:fld>
            <a:endParaRPr lang="en-US" dirty="0">
              <a:solidFill>
                <a:prstClr val="black">
                  <a:tint val="75000"/>
                </a:prstClr>
              </a:solidFill>
            </a:endParaRPr>
          </a:p>
        </p:txBody>
      </p:sp>
      <p:sp>
        <p:nvSpPr>
          <p:cNvPr id="5" name="Content Placeholder 4"/>
          <p:cNvSpPr txBox="1">
            <a:spLocks/>
          </p:cNvSpPr>
          <p:nvPr/>
        </p:nvSpPr>
        <p:spPr>
          <a:xfrm>
            <a:off x="381000" y="1295400"/>
            <a:ext cx="8229600" cy="48643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Tx/>
              <a:buNone/>
              <a:defRPr/>
            </a:pPr>
            <a:endParaRPr lang="en-US" sz="1800" b="1" dirty="0">
              <a:solidFill>
                <a:srgbClr val="FFC000"/>
              </a:solidFill>
            </a:endParaRPr>
          </a:p>
        </p:txBody>
      </p:sp>
      <p:sp>
        <p:nvSpPr>
          <p:cNvPr id="7" name="Rectangle 5"/>
          <p:cNvSpPr>
            <a:spLocks noChangeArrowheads="1"/>
          </p:cNvSpPr>
          <p:nvPr/>
        </p:nvSpPr>
        <p:spPr bwMode="auto">
          <a:xfrm>
            <a:off x="2865437" y="1312584"/>
            <a:ext cx="1597025" cy="366767"/>
          </a:xfrm>
          <a:prstGeom prst="rect">
            <a:avLst/>
          </a:prstGeom>
          <a:noFill/>
          <a:ln w="12700">
            <a:noFill/>
            <a:miter lim="800000"/>
            <a:headEnd/>
            <a:tailEnd/>
          </a:ln>
          <a:effectLst/>
        </p:spPr>
        <p:txBody>
          <a:bodyPr lIns="90487" tIns="44450" rIns="90487" bIns="44450" anchor="t">
            <a:spAutoFit/>
          </a:bodyPr>
          <a:lstStyle/>
          <a:p>
            <a:pPr algn="ctr" defTabSz="914318" fontAlgn="auto">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FY2019-20</a:t>
            </a:r>
          </a:p>
        </p:txBody>
      </p:sp>
      <p:sp>
        <p:nvSpPr>
          <p:cNvPr id="8" name="Rectangle 7"/>
          <p:cNvSpPr>
            <a:spLocks noChangeArrowheads="1"/>
          </p:cNvSpPr>
          <p:nvPr/>
        </p:nvSpPr>
        <p:spPr bwMode="auto">
          <a:xfrm>
            <a:off x="6324600" y="1293533"/>
            <a:ext cx="1749425" cy="366767"/>
          </a:xfrm>
          <a:prstGeom prst="rect">
            <a:avLst/>
          </a:prstGeom>
          <a:noFill/>
          <a:ln w="12700">
            <a:noFill/>
            <a:miter lim="800000"/>
            <a:headEnd/>
            <a:tailEnd/>
          </a:ln>
          <a:effectLst/>
        </p:spPr>
        <p:txBody>
          <a:bodyPr lIns="90487" tIns="44450" rIns="90487" bIns="44450" anchor="t">
            <a:spAutoFit/>
          </a:bodyPr>
          <a:lstStyle/>
          <a:p>
            <a:pPr algn="ctr" defTabSz="914318" fontAlgn="auto">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FY2021-22</a:t>
            </a:r>
          </a:p>
        </p:txBody>
      </p:sp>
      <p:sp>
        <p:nvSpPr>
          <p:cNvPr id="9" name="Rectangle 7"/>
          <p:cNvSpPr>
            <a:spLocks noChangeArrowheads="1"/>
          </p:cNvSpPr>
          <p:nvPr/>
        </p:nvSpPr>
        <p:spPr bwMode="auto">
          <a:xfrm>
            <a:off x="4398963" y="1293532"/>
            <a:ext cx="1749425" cy="366767"/>
          </a:xfrm>
          <a:prstGeom prst="rect">
            <a:avLst/>
          </a:prstGeom>
          <a:noFill/>
          <a:ln w="12700">
            <a:noFill/>
            <a:miter lim="800000"/>
            <a:headEnd/>
            <a:tailEnd/>
          </a:ln>
          <a:effectLst/>
        </p:spPr>
        <p:txBody>
          <a:bodyPr lIns="90487" tIns="44450" rIns="90487" bIns="44450" anchor="t">
            <a:spAutoFit/>
          </a:bodyPr>
          <a:lstStyle/>
          <a:p>
            <a:pPr algn="ctr" defTabSz="914318" fontAlgn="auto">
              <a:spcBef>
                <a:spcPts val="0"/>
              </a:spcBef>
              <a:spcAft>
                <a:spcPts val="0"/>
              </a:spcAft>
              <a:defRPr/>
            </a:pPr>
            <a:r>
              <a:rPr lang="en-US" b="1" dirty="0">
                <a:solidFill>
                  <a:schemeClr val="bg2">
                    <a:lumMod val="25000"/>
                  </a:schemeClr>
                </a:solidFill>
                <a:effectLst>
                  <a:outerShdw blurRad="38100" dist="38100" dir="2700000" algn="tl">
                    <a:srgbClr val="000000">
                      <a:alpha val="43137"/>
                    </a:srgbClr>
                  </a:outerShdw>
                </a:effectLst>
                <a:latin typeface="Tw Cen MT"/>
                <a:cs typeface="+mn-cs"/>
              </a:rPr>
              <a:t>FY2020-21</a:t>
            </a:r>
          </a:p>
        </p:txBody>
      </p:sp>
      <p:sp>
        <p:nvSpPr>
          <p:cNvPr id="10" name="Rectangle 6"/>
          <p:cNvSpPr>
            <a:spLocks noChangeArrowheads="1"/>
          </p:cNvSpPr>
          <p:nvPr/>
        </p:nvSpPr>
        <p:spPr bwMode="auto">
          <a:xfrm>
            <a:off x="4398963" y="1858193"/>
            <a:ext cx="1841500" cy="2705869"/>
          </a:xfrm>
          <a:prstGeom prst="rect">
            <a:avLst/>
          </a:prstGeom>
          <a:noFill/>
          <a:ln w="28575">
            <a:noFill/>
            <a:miter lim="800000"/>
            <a:headEnd/>
            <a:tailEnd/>
          </a:ln>
          <a:effectLst/>
        </p:spPr>
        <p:txBody>
          <a:bodyPr lIns="90487" tIns="44450" rIns="90487" bIns="44450">
            <a:spAutoFit/>
          </a:bodyPr>
          <a:lstStyle/>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179.42</a:t>
            </a:r>
          </a:p>
          <a:p>
            <a:pPr algn="ctr" defTabSz="914318" fontAlgn="auto">
              <a:lnSpc>
                <a:spcPct val="150000"/>
              </a:lnSpc>
              <a:spcBef>
                <a:spcPts val="0"/>
              </a:spcBef>
              <a:spcAft>
                <a:spcPts val="0"/>
              </a:spcAft>
              <a:defRPr/>
            </a:pPr>
            <a:r>
              <a:rPr lang="en-US" sz="2000" b="1" dirty="0">
                <a:solidFill>
                  <a:srgbClr val="000000"/>
                </a:solidFill>
                <a:latin typeface="Tw Cen MT"/>
                <a:cs typeface="+mn-cs"/>
              </a:rPr>
              <a:t> </a:t>
            </a:r>
          </a:p>
          <a:p>
            <a:pPr algn="ctr" defTabSz="914318" fontAlgn="auto">
              <a:lnSpc>
                <a:spcPct val="150000"/>
              </a:lnSpc>
              <a:spcBef>
                <a:spcPts val="0"/>
              </a:spcBef>
              <a:spcAft>
                <a:spcPts val="0"/>
              </a:spcAft>
              <a:defRPr/>
            </a:pPr>
            <a:r>
              <a:rPr lang="en-US" sz="2000" b="1" dirty="0">
                <a:solidFill>
                  <a:srgbClr val="000000"/>
                </a:solidFill>
                <a:latin typeface="Tw Cen MT"/>
                <a:cs typeface="+mn-cs"/>
              </a:rPr>
              <a:t> </a:t>
            </a:r>
          </a:p>
          <a:p>
            <a:pPr algn="ctr" defTabSz="914318" fontAlgn="auto">
              <a:lnSpc>
                <a:spcPct val="150000"/>
              </a:lnSpc>
              <a:spcBef>
                <a:spcPts val="0"/>
              </a:spcBef>
              <a:spcAft>
                <a:spcPts val="0"/>
              </a:spcAft>
              <a:defRPr/>
            </a:pPr>
            <a:r>
              <a:rPr lang="en-US" sz="2000" b="1" dirty="0">
                <a:solidFill>
                  <a:srgbClr val="000000"/>
                </a:solidFill>
                <a:latin typeface="Tw Cen MT"/>
                <a:cs typeface="+mn-cs"/>
              </a:rPr>
              <a:t> </a:t>
            </a:r>
          </a:p>
          <a:p>
            <a:pPr algn="ctr" defTabSz="914318" fontAlgn="auto">
              <a:spcBef>
                <a:spcPts val="0"/>
              </a:spcBef>
              <a:spcAft>
                <a:spcPts val="0"/>
              </a:spcAft>
              <a:defRPr/>
            </a:pPr>
            <a:endParaRPr lang="en-US" sz="2000" b="1" dirty="0">
              <a:solidFill>
                <a:srgbClr val="000000"/>
              </a:solidFill>
              <a:latin typeface="Tw Cen MT"/>
              <a:cs typeface="+mn-cs"/>
            </a:endParaRPr>
          </a:p>
          <a:p>
            <a:pPr algn="ctr" defTabSz="914318" fontAlgn="auto">
              <a:spcBef>
                <a:spcPts val="0"/>
              </a:spcBef>
              <a:spcAft>
                <a:spcPts val="0"/>
              </a:spcAft>
              <a:defRPr/>
            </a:pPr>
            <a:r>
              <a:rPr lang="en-US" sz="2000" b="1" dirty="0">
                <a:solidFill>
                  <a:srgbClr val="000000"/>
                </a:solidFill>
                <a:latin typeface="Tw Cen MT"/>
                <a:cs typeface="+mn-cs"/>
              </a:rPr>
              <a:t> </a:t>
            </a:r>
          </a:p>
          <a:p>
            <a:pPr algn="ctr" defTabSz="914318" fontAlgn="auto">
              <a:spcBef>
                <a:spcPts val="0"/>
              </a:spcBef>
              <a:spcAft>
                <a:spcPts val="0"/>
              </a:spcAft>
              <a:defRPr/>
            </a:pPr>
            <a:r>
              <a:rPr lang="en-US" sz="2000" b="1" dirty="0">
                <a:solidFill>
                  <a:srgbClr val="000000"/>
                </a:solidFill>
                <a:latin typeface="Tw Cen MT"/>
                <a:cs typeface="+mn-cs"/>
              </a:rPr>
              <a:t> </a:t>
            </a:r>
          </a:p>
        </p:txBody>
      </p:sp>
      <p:sp>
        <p:nvSpPr>
          <p:cNvPr id="11" name="Rectangle 12"/>
          <p:cNvSpPr>
            <a:spLocks noChangeArrowheads="1"/>
          </p:cNvSpPr>
          <p:nvPr/>
        </p:nvSpPr>
        <p:spPr bwMode="auto">
          <a:xfrm>
            <a:off x="6324600" y="1866131"/>
            <a:ext cx="1841500" cy="2705869"/>
          </a:xfrm>
          <a:prstGeom prst="rect">
            <a:avLst/>
          </a:prstGeom>
          <a:noFill/>
          <a:ln w="28575">
            <a:noFill/>
            <a:miter lim="800000"/>
            <a:headEnd/>
            <a:tailEnd/>
          </a:ln>
          <a:effectLst/>
        </p:spPr>
        <p:txBody>
          <a:bodyPr lIns="90487" tIns="44450" rIns="90487" bIns="44450" anchor="t">
            <a:spAutoFit/>
          </a:bodyPr>
          <a:lstStyle/>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175.55</a:t>
            </a:r>
          </a:p>
          <a:p>
            <a:pPr algn="ctr" defTabSz="914318" fontAlgn="auto">
              <a:lnSpc>
                <a:spcPct val="150000"/>
              </a:lnSpc>
              <a:spcBef>
                <a:spcPts val="0"/>
              </a:spcBef>
              <a:spcAft>
                <a:spcPts val="0"/>
              </a:spcAft>
              <a:defRPr/>
            </a:pPr>
            <a:endParaRPr lang="en-US" sz="2000" b="1" dirty="0">
              <a:solidFill>
                <a:srgbClr val="FFFFFF"/>
              </a:solidFill>
              <a:latin typeface="Tw Cen MT"/>
              <a:cs typeface="+mn-cs"/>
            </a:endParaRPr>
          </a:p>
          <a:p>
            <a:pPr algn="ctr" defTabSz="914318" fontAlgn="auto">
              <a:lnSpc>
                <a:spcPct val="150000"/>
              </a:lnSpc>
              <a:spcBef>
                <a:spcPts val="0"/>
              </a:spcBef>
              <a:spcAft>
                <a:spcPts val="0"/>
              </a:spcAft>
              <a:defRPr/>
            </a:pPr>
            <a:r>
              <a:rPr lang="en-US" sz="2000" b="1" dirty="0">
                <a:solidFill>
                  <a:srgbClr val="FFFFFF"/>
                </a:solidFill>
                <a:latin typeface="Tw Cen MT"/>
                <a:cs typeface="+mn-cs"/>
              </a:rPr>
              <a:t> </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$641,241</a:t>
            </a:r>
          </a:p>
          <a:p>
            <a:pPr algn="ctr" defTabSz="914318" fontAlgn="auto">
              <a:spcBef>
                <a:spcPts val="0"/>
              </a:spcBef>
              <a:spcAft>
                <a:spcPts val="0"/>
              </a:spcAft>
              <a:defRPr/>
            </a:pPr>
            <a:endParaRPr lang="en-US" sz="2000" b="1" dirty="0">
              <a:solidFill>
                <a:schemeClr val="bg2">
                  <a:lumMod val="25000"/>
                </a:schemeClr>
              </a:solidFill>
              <a:effectLst>
                <a:outerShdw blurRad="38100" dist="38100" dir="2700000" algn="tl">
                  <a:srgbClr val="000000">
                    <a:alpha val="43137"/>
                  </a:srgbClr>
                </a:outerShdw>
              </a:effectLst>
              <a:latin typeface="Tw Cen MT"/>
              <a:cs typeface="+mn-cs"/>
            </a:endParaRP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JANUARY</a:t>
            </a: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FUNDING*</a:t>
            </a:r>
          </a:p>
        </p:txBody>
      </p:sp>
      <p:sp>
        <p:nvSpPr>
          <p:cNvPr id="12" name="Rectangle 11"/>
          <p:cNvSpPr>
            <a:spLocks noChangeArrowheads="1"/>
          </p:cNvSpPr>
          <p:nvPr/>
        </p:nvSpPr>
        <p:spPr bwMode="auto">
          <a:xfrm>
            <a:off x="273465" y="5377320"/>
            <a:ext cx="4570412" cy="668338"/>
          </a:xfrm>
          <a:prstGeom prst="rect">
            <a:avLst/>
          </a:prstGeom>
          <a:noFill/>
          <a:ln w="12700">
            <a:noFill/>
            <a:miter lim="800000"/>
            <a:headEnd/>
            <a:tailEnd/>
          </a:ln>
          <a:effectLst/>
        </p:spPr>
        <p:txBody>
          <a:bodyPr lIns="90487" tIns="44450" rIns="90487" bIns="44450">
            <a:spAutoFit/>
          </a:bodyPr>
          <a:lstStyle/>
          <a:p>
            <a:pPr defTabSz="914318" fontAlgn="auto">
              <a:spcBef>
                <a:spcPts val="0"/>
              </a:spcBef>
              <a:spcAft>
                <a:spcPts val="0"/>
              </a:spcAft>
              <a:defRPr/>
            </a:pPr>
            <a:r>
              <a:rPr lang="en-US" b="1" dirty="0">
                <a:solidFill>
                  <a:schemeClr val="bg2">
                    <a:lumMod val="25000"/>
                  </a:schemeClr>
                </a:solidFill>
                <a:latin typeface="Tw Cen MT"/>
                <a:cs typeface="+mn-cs"/>
              </a:rPr>
              <a:t>*</a:t>
            </a:r>
            <a:r>
              <a:rPr lang="en-US" sz="2000" b="1" i="1" dirty="0">
                <a:solidFill>
                  <a:schemeClr val="bg2">
                    <a:lumMod val="25000"/>
                  </a:schemeClr>
                </a:solidFill>
                <a:latin typeface="Tw Cen MT"/>
                <a:cs typeface="+mn-cs"/>
              </a:rPr>
              <a:t>Chargeables </a:t>
            </a:r>
            <a:r>
              <a:rPr lang="en-US" b="1" i="1" dirty="0">
                <a:solidFill>
                  <a:schemeClr val="bg2">
                    <a:lumMod val="25000"/>
                  </a:schemeClr>
                </a:solidFill>
                <a:latin typeface="Tw Cen MT"/>
                <a:cs typeface="+mn-cs"/>
              </a:rPr>
              <a:t> Not  Considered</a:t>
            </a:r>
          </a:p>
          <a:p>
            <a:pPr defTabSz="914318" fontAlgn="auto">
              <a:spcBef>
                <a:spcPts val="0"/>
              </a:spcBef>
              <a:spcAft>
                <a:spcPts val="0"/>
              </a:spcAft>
              <a:defRPr/>
            </a:pPr>
            <a:r>
              <a:rPr lang="en-US" b="1" i="1" dirty="0">
                <a:solidFill>
                  <a:schemeClr val="bg2">
                    <a:lumMod val="25000"/>
                  </a:schemeClr>
                </a:solidFill>
                <a:latin typeface="Tw Cen MT"/>
                <a:cs typeface="+mn-cs"/>
              </a:rPr>
              <a:t>**Assuming  no  midyear  factor  change</a:t>
            </a:r>
          </a:p>
        </p:txBody>
      </p:sp>
      <p:sp>
        <p:nvSpPr>
          <p:cNvPr id="13" name="Text Box 16"/>
          <p:cNvSpPr txBox="1">
            <a:spLocks noChangeArrowheads="1"/>
          </p:cNvSpPr>
          <p:nvPr/>
        </p:nvSpPr>
        <p:spPr bwMode="auto">
          <a:xfrm>
            <a:off x="4162425" y="2688575"/>
            <a:ext cx="422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defTabSz="914318" fontAlgn="auto">
              <a:spcBef>
                <a:spcPct val="0"/>
              </a:spcBef>
              <a:spcAft>
                <a:spcPts val="0"/>
              </a:spcAft>
              <a:buClr>
                <a:srgbClr val="C0504D"/>
              </a:buClr>
              <a:buFontTx/>
              <a:buNone/>
            </a:pPr>
            <a:r>
              <a:rPr lang="en-US" altLang="en-US" sz="2000" dirty="0">
                <a:solidFill>
                  <a:srgbClr val="FFFFFF"/>
                </a:solidFill>
                <a:cs typeface="+mn-cs"/>
              </a:rPr>
              <a:t>**</a:t>
            </a:r>
          </a:p>
        </p:txBody>
      </p:sp>
      <p:cxnSp>
        <p:nvCxnSpPr>
          <p:cNvPr id="15" name="Straight Connector 14"/>
          <p:cNvCxnSpPr/>
          <p:nvPr/>
        </p:nvCxnSpPr>
        <p:spPr>
          <a:xfrm>
            <a:off x="2743199" y="3209922"/>
            <a:ext cx="1841500" cy="0"/>
          </a:xfrm>
          <a:prstGeom prst="line">
            <a:avLst/>
          </a:prstGeom>
          <a:ln>
            <a:solidFill>
              <a:srgbClr val="080BF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1"/>
            <a:endCxn id="11" idx="3"/>
          </p:cNvCxnSpPr>
          <p:nvPr/>
        </p:nvCxnSpPr>
        <p:spPr>
          <a:xfrm>
            <a:off x="6324600" y="3219066"/>
            <a:ext cx="1841500" cy="0"/>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324600" y="3219066"/>
            <a:ext cx="1841500" cy="1344996"/>
          </a:xfrm>
          <a:prstGeom prst="rect">
            <a:avLst/>
          </a:prstGeom>
          <a:noFill/>
          <a:ln w="38100">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8" fontAlgn="auto">
              <a:spcBef>
                <a:spcPts val="0"/>
              </a:spcBef>
              <a:spcAft>
                <a:spcPts val="0"/>
              </a:spcAft>
            </a:pPr>
            <a:endParaRPr lang="en-US" dirty="0">
              <a:solidFill>
                <a:srgbClr val="FFFFFF"/>
              </a:solidFill>
            </a:endParaRPr>
          </a:p>
        </p:txBody>
      </p:sp>
      <p:sp>
        <p:nvSpPr>
          <p:cNvPr id="19" name="Rectangle 6"/>
          <p:cNvSpPr>
            <a:spLocks noChangeArrowheads="1"/>
          </p:cNvSpPr>
          <p:nvPr/>
        </p:nvSpPr>
        <p:spPr bwMode="auto">
          <a:xfrm>
            <a:off x="2755900" y="1856988"/>
            <a:ext cx="1841500" cy="2705869"/>
          </a:xfrm>
          <a:prstGeom prst="rect">
            <a:avLst/>
          </a:prstGeom>
          <a:noFill/>
          <a:ln w="38100">
            <a:solidFill>
              <a:srgbClr val="080BF5"/>
            </a:solidFill>
            <a:miter lim="800000"/>
            <a:headEnd/>
            <a:tailEnd/>
          </a:ln>
          <a:effectLst>
            <a:outerShdw blurRad="50800" dist="38100" dir="2700000" algn="tl" rotWithShape="0">
              <a:prstClr val="black">
                <a:alpha val="40000"/>
              </a:prstClr>
            </a:outerShdw>
          </a:effectLst>
        </p:spPr>
        <p:txBody>
          <a:bodyPr lIns="90487" tIns="44450" rIns="90487" bIns="44450" anchor="t">
            <a:spAutoFit/>
          </a:bodyPr>
          <a:lstStyle/>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182.32</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X</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$ 3,517.12</a:t>
            </a:r>
          </a:p>
          <a:p>
            <a:pPr algn="ctr" defTabSz="914318" fontAlgn="auto">
              <a:lnSpc>
                <a:spcPct val="150000"/>
              </a:lnSpc>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$ 641,241</a:t>
            </a:r>
          </a:p>
          <a:p>
            <a:pPr algn="ctr" defTabSz="914318" fontAlgn="auto">
              <a:spcBef>
                <a:spcPts val="0"/>
              </a:spcBef>
              <a:spcAft>
                <a:spcPts val="0"/>
              </a:spcAft>
              <a:defRPr/>
            </a:pPr>
            <a:endParaRPr lang="en-US" sz="2000" b="1" dirty="0">
              <a:solidFill>
                <a:schemeClr val="bg2">
                  <a:lumMod val="25000"/>
                </a:schemeClr>
              </a:solidFill>
              <a:effectLst>
                <a:outerShdw blurRad="38100" dist="38100" dir="2700000" algn="tl">
                  <a:srgbClr val="000000">
                    <a:alpha val="43137"/>
                  </a:srgbClr>
                </a:outerShdw>
              </a:effectLst>
              <a:latin typeface="Tw Cen MT"/>
              <a:cs typeface="+mn-cs"/>
            </a:endParaRP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JULY</a:t>
            </a:r>
          </a:p>
          <a:p>
            <a:pPr algn="ctr" defTabSz="914318" fontAlgn="auto">
              <a:spcBef>
                <a:spcPts val="0"/>
              </a:spcBef>
              <a:spcAft>
                <a:spcPts val="0"/>
              </a:spcAft>
              <a:defRPr/>
            </a:pPr>
            <a:r>
              <a:rPr lang="en-US" sz="2000" b="1" dirty="0">
                <a:solidFill>
                  <a:schemeClr val="bg2">
                    <a:lumMod val="25000"/>
                  </a:schemeClr>
                </a:solidFill>
                <a:effectLst>
                  <a:outerShdw blurRad="38100" dist="38100" dir="2700000" algn="tl">
                    <a:srgbClr val="000000">
                      <a:alpha val="43137"/>
                    </a:srgbClr>
                  </a:outerShdw>
                </a:effectLst>
                <a:latin typeface="Tw Cen MT"/>
                <a:cs typeface="+mn-cs"/>
              </a:rPr>
              <a:t>FUNDING*</a:t>
            </a:r>
          </a:p>
        </p:txBody>
      </p:sp>
      <p:sp>
        <p:nvSpPr>
          <p:cNvPr id="20" name="Rectangle 13"/>
          <p:cNvSpPr txBox="1">
            <a:spLocks noChangeArrowheads="1"/>
          </p:cNvSpPr>
          <p:nvPr/>
        </p:nvSpPr>
        <p:spPr>
          <a:xfrm>
            <a:off x="-51596" y="1856988"/>
            <a:ext cx="3141663" cy="3733800"/>
          </a:xfrm>
          <a:prstGeom prst="rect">
            <a:avLst/>
          </a:prstGeom>
        </p:spPr>
        <p:txBody>
          <a:bodyPr vert="horz" lIns="90487" tIns="44450" rIns="90487" bIns="4445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Bef>
                <a:spcPts val="0"/>
              </a:spcBef>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TOTAL WADM: </a:t>
            </a:r>
          </a:p>
          <a:p>
            <a:pPr algn="ctr" fontAlgn="auto">
              <a:lnSpc>
                <a:spcPct val="150000"/>
              </a:lnSpc>
              <a:spcBef>
                <a:spcPts val="0"/>
              </a:spcBef>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X (TIMES)</a:t>
            </a:r>
          </a:p>
          <a:p>
            <a:pPr algn="ctr" fontAlgn="auto">
              <a:lnSpc>
                <a:spcPct val="120000"/>
              </a:lnSpc>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FORMULA FACTORS *  </a:t>
            </a:r>
          </a:p>
          <a:p>
            <a:pPr algn="ctr" fontAlgn="auto">
              <a:lnSpc>
                <a:spcPct val="80000"/>
              </a:lnSpc>
              <a:spcAft>
                <a:spcPts val="0"/>
              </a:spcAft>
              <a:buFont typeface="Wingdings" pitchFamily="2" charset="2"/>
              <a:buNone/>
              <a:defRPr/>
            </a:pPr>
            <a:endParaRPr lang="en-US" altLang="en-US" sz="500" b="1" dirty="0">
              <a:solidFill>
                <a:schemeClr val="bg2">
                  <a:lumMod val="25000"/>
                </a:schemeClr>
              </a:solidFill>
              <a:effectLst>
                <a:outerShdw blurRad="38100" dist="38100" dir="2700000" algn="tl">
                  <a:srgbClr val="000000">
                    <a:alpha val="43137"/>
                  </a:srgbClr>
                </a:outerShdw>
              </a:effectLst>
            </a:endParaRPr>
          </a:p>
          <a:p>
            <a:pPr algn="ctr" fontAlgn="auto">
              <a:lnSpc>
                <a:spcPct val="80000"/>
              </a:lnSpc>
              <a:spcAft>
                <a:spcPts val="0"/>
              </a:spcAft>
              <a:buFont typeface="Wingdings" pitchFamily="2" charset="2"/>
              <a:buNone/>
              <a:defRPr/>
            </a:pPr>
            <a:r>
              <a:rPr lang="en-US" altLang="en-US" sz="2000" b="1" dirty="0">
                <a:solidFill>
                  <a:schemeClr val="bg2">
                    <a:lumMod val="25000"/>
                  </a:schemeClr>
                </a:solidFill>
                <a:effectLst>
                  <a:outerShdw blurRad="38100" dist="38100" dir="2700000" algn="tl">
                    <a:srgbClr val="000000">
                      <a:alpha val="43137"/>
                    </a:srgbClr>
                  </a:outerShdw>
                </a:effectLst>
              </a:rPr>
              <a:t>TOTAL $$ EQUALS:</a:t>
            </a:r>
          </a:p>
        </p:txBody>
      </p:sp>
    </p:spTree>
    <p:extLst>
      <p:ext uri="{BB962C8B-B14F-4D97-AF65-F5344CB8AC3E}">
        <p14:creationId xmlns:p14="http://schemas.microsoft.com/office/powerpoint/2010/main" val="971067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685800" y="1304932"/>
            <a:ext cx="7845425" cy="3967753"/>
          </a:xfrm>
          <a:prstGeom prst="rect">
            <a:avLst/>
          </a:prstGeom>
          <a:noFill/>
          <a:ln w="12700">
            <a:noFill/>
            <a:miter lim="800000"/>
            <a:headEnd/>
            <a:tailEnd/>
          </a:ln>
          <a:effectLst/>
        </p:spPr>
        <p:txBody>
          <a:bodyPr lIns="90487" tIns="44450" rIns="90487" bIns="44450">
            <a:spAutoFit/>
          </a:bodyPr>
          <a:lstStyle/>
          <a:p>
            <a:pPr marL="401638" indent="-401638" defTabSz="914400" eaLnBrk="0" hangingPunct="0">
              <a:spcBef>
                <a:spcPct val="150000"/>
              </a:spcBef>
              <a:buClr>
                <a:srgbClr val="AD1F1F"/>
              </a:buClr>
              <a:buSzPct val="120000"/>
              <a:buFont typeface="Wingdings" pitchFamily="2" charset="2"/>
              <a:buChar char="»"/>
              <a:defRPr/>
            </a:pPr>
            <a:r>
              <a:rPr lang="en-US" sz="2400" dirty="0">
                <a:solidFill>
                  <a:schemeClr val="bg2">
                    <a:lumMod val="25000"/>
                  </a:schemeClr>
                </a:solidFill>
                <a:effectLst>
                  <a:outerShdw blurRad="38100" dist="38100" dir="2700000" algn="tl">
                    <a:srgbClr val="000000"/>
                  </a:outerShdw>
                </a:effectLst>
                <a:latin typeface="+mn-lt"/>
                <a:cs typeface="+mn-cs"/>
              </a:rPr>
              <a:t>By August  31:   Notify new schools  of  their  “Initial” Tentative  Allocation </a:t>
            </a:r>
            <a:r>
              <a:rPr lang="en-US" sz="2400" dirty="0">
                <a:solidFill>
                  <a:srgbClr val="C00000"/>
                </a:solidFill>
                <a:effectLst>
                  <a:outerShdw blurRad="38100" dist="38100" dir="2700000" algn="tl">
                    <a:srgbClr val="000000">
                      <a:alpha val="43137"/>
                    </a:srgbClr>
                  </a:outerShdw>
                </a:effectLst>
                <a:latin typeface="+mn-lt"/>
                <a:cs typeface="+mn-cs"/>
              </a:rPr>
              <a:t>(Based on Aug. 1 Enrollment)</a:t>
            </a:r>
            <a:r>
              <a:rPr lang="en-US" sz="2400" dirty="0">
                <a:solidFill>
                  <a:schemeClr val="bg2">
                    <a:lumMod val="25000"/>
                  </a:schemeClr>
                </a:solidFill>
                <a:effectLst>
                  <a:outerShdw blurRad="38100" dist="38100" dir="2700000" algn="tl">
                    <a:srgbClr val="000000"/>
                  </a:outerShdw>
                </a:effectLst>
                <a:latin typeface="+mn-lt"/>
                <a:cs typeface="+mn-cs"/>
              </a:rPr>
              <a:t>. </a:t>
            </a:r>
          </a:p>
          <a:p>
            <a:pPr marL="401638" indent="-401638" defTabSz="914400" eaLnBrk="0" hangingPunct="0">
              <a:spcBef>
                <a:spcPct val="150000"/>
              </a:spcBef>
              <a:buClr>
                <a:srgbClr val="AD1F1F"/>
              </a:buClr>
              <a:buSzPct val="120000"/>
              <a:buFont typeface="Wingdings" pitchFamily="2" charset="2"/>
              <a:buChar char="»"/>
              <a:defRPr/>
            </a:pPr>
            <a:endParaRPr lang="en-US" sz="500" dirty="0">
              <a:solidFill>
                <a:schemeClr val="bg2">
                  <a:lumMod val="25000"/>
                </a:schemeClr>
              </a:solidFill>
              <a:effectLst>
                <a:outerShdw blurRad="38100" dist="38100" dir="2700000" algn="tl">
                  <a:srgbClr val="000000"/>
                </a:outerShdw>
              </a:effectLst>
              <a:latin typeface="+mn-lt"/>
              <a:cs typeface="+mn-cs"/>
            </a:endParaRPr>
          </a:p>
          <a:p>
            <a:pPr marL="401638" indent="-401638" defTabSz="914400" eaLnBrk="0" hangingPunct="0">
              <a:spcBef>
                <a:spcPts val="0"/>
              </a:spcBef>
              <a:buClr>
                <a:srgbClr val="AD1F1F"/>
              </a:buClr>
              <a:buSzPct val="120000"/>
              <a:buFont typeface="Wingdings" pitchFamily="2" charset="2"/>
              <a:buChar char="»"/>
              <a:defRPr/>
            </a:pPr>
            <a:r>
              <a:rPr lang="en-US" sz="2400" dirty="0">
                <a:solidFill>
                  <a:schemeClr val="bg2">
                    <a:lumMod val="25000"/>
                  </a:schemeClr>
                </a:solidFill>
                <a:effectLst>
                  <a:outerShdw blurRad="38100" dist="38100" dir="2700000" algn="tl">
                    <a:srgbClr val="000000"/>
                  </a:outerShdw>
                </a:effectLst>
                <a:latin typeface="+mn-lt"/>
                <a:cs typeface="+mn-cs"/>
              </a:rPr>
              <a:t>By August  31:   Notify new schools  of  their  “Initial” Tentative  Allocation </a:t>
            </a:r>
            <a:r>
              <a:rPr lang="en-US" sz="2400" dirty="0">
                <a:solidFill>
                  <a:srgbClr val="C00000"/>
                </a:solidFill>
                <a:effectLst>
                  <a:outerShdw blurRad="38100" dist="38100" dir="2700000" algn="tl">
                    <a:srgbClr val="000000">
                      <a:alpha val="43137"/>
                    </a:srgbClr>
                  </a:outerShdw>
                </a:effectLst>
                <a:latin typeface="+mn-lt"/>
                <a:cs typeface="+mn-cs"/>
              </a:rPr>
              <a:t>(Based on Aug. 1 Enrollment)</a:t>
            </a:r>
            <a:r>
              <a:rPr lang="en-US" sz="2400" dirty="0">
                <a:solidFill>
                  <a:schemeClr val="bg2">
                    <a:lumMod val="25000"/>
                  </a:schemeClr>
                </a:solidFill>
                <a:effectLst>
                  <a:outerShdw blurRad="38100" dist="38100" dir="2700000" algn="tl">
                    <a:srgbClr val="000000"/>
                  </a:outerShdw>
                </a:effectLst>
                <a:latin typeface="+mn-lt"/>
                <a:cs typeface="+mn-cs"/>
              </a:rPr>
              <a:t>.</a:t>
            </a:r>
          </a:p>
          <a:p>
            <a:pPr marL="401638" indent="-401638" defTabSz="914400" eaLnBrk="0" hangingPunct="0">
              <a:spcBef>
                <a:spcPts val="0"/>
              </a:spcBef>
              <a:buClr>
                <a:srgbClr val="AD1F1F"/>
              </a:buClr>
              <a:buSzPct val="120000"/>
              <a:buFont typeface="Wingdings" pitchFamily="2" charset="2"/>
              <a:buChar char="»"/>
              <a:defRPr/>
            </a:pPr>
            <a:endParaRPr lang="en-US" sz="800" b="1" dirty="0">
              <a:solidFill>
                <a:prstClr val="black"/>
              </a:solidFill>
              <a:effectLst>
                <a:outerShdw blurRad="38100" dist="38100" dir="2700000" algn="tl">
                  <a:srgbClr val="000000"/>
                </a:outerShdw>
              </a:effectLst>
              <a:cs typeface="+mn-cs"/>
            </a:endParaRPr>
          </a:p>
          <a:p>
            <a:pPr marL="365760" indent="-401638" defTabSz="914400" eaLnBrk="0" hangingPunct="0">
              <a:spcBef>
                <a:spcPts val="0"/>
              </a:spcBef>
              <a:buClr>
                <a:srgbClr val="AD1F1F"/>
              </a:buClr>
              <a:buSzPct val="120000"/>
              <a:buFont typeface="Wingdings" pitchFamily="2" charset="2"/>
              <a:buChar char="»"/>
              <a:defRPr/>
            </a:pPr>
            <a:r>
              <a:rPr lang="en-US" sz="2400" dirty="0">
                <a:solidFill>
                  <a:schemeClr val="bg2">
                    <a:lumMod val="25000"/>
                  </a:schemeClr>
                </a:solidFill>
                <a:effectLst>
                  <a:outerShdw blurRad="38100" dist="38100" dir="2700000" algn="tl">
                    <a:srgbClr val="000000"/>
                  </a:outerShdw>
                </a:effectLst>
                <a:latin typeface="+mn-lt"/>
                <a:cs typeface="+mn-cs"/>
              </a:rPr>
              <a:t>By January  15:   Notify schools  of  their  new  “Final”  Tentative  Allocation</a:t>
            </a:r>
            <a:r>
              <a:rPr lang="en-US" sz="2400" dirty="0">
                <a:solidFill>
                  <a:prstClr val="black"/>
                </a:solidFill>
                <a:effectLst>
                  <a:outerShdw blurRad="38100" dist="38100" dir="2700000" algn="tl">
                    <a:srgbClr val="000000"/>
                  </a:outerShdw>
                </a:effectLst>
                <a:latin typeface="+mn-lt"/>
                <a:cs typeface="+mn-cs"/>
              </a:rPr>
              <a:t> </a:t>
            </a:r>
            <a:r>
              <a:rPr lang="en-US" sz="2400" dirty="0">
                <a:solidFill>
                  <a:srgbClr val="C00000"/>
                </a:solidFill>
                <a:effectLst>
                  <a:outerShdw blurRad="38100" dist="38100" dir="2700000" algn="tl">
                    <a:srgbClr val="000000">
                      <a:alpha val="43137"/>
                    </a:srgbClr>
                  </a:outerShdw>
                </a:effectLst>
                <a:latin typeface="+mn-lt"/>
                <a:cs typeface="+mn-cs"/>
              </a:rPr>
              <a:t>(Based on First Nine Weeks Weighted ADM)</a:t>
            </a:r>
            <a:r>
              <a:rPr lang="en-US" sz="2400" dirty="0">
                <a:solidFill>
                  <a:schemeClr val="bg2">
                    <a:lumMod val="25000"/>
                  </a:schemeClr>
                </a:solidFill>
                <a:effectLst>
                  <a:outerShdw blurRad="38100" dist="38100" dir="2700000" algn="tl">
                    <a:srgbClr val="000000"/>
                  </a:outerShdw>
                </a:effectLst>
                <a:latin typeface="+mn-lt"/>
                <a:cs typeface="+mn-cs"/>
              </a:rPr>
              <a:t>.</a:t>
            </a:r>
          </a:p>
          <a:p>
            <a:pPr marL="365760" indent="-401638" defTabSz="914400" eaLnBrk="0" hangingPunct="0">
              <a:spcBef>
                <a:spcPts val="0"/>
              </a:spcBef>
              <a:buClr>
                <a:srgbClr val="AD1F1F"/>
              </a:buClr>
              <a:buSzPct val="120000"/>
              <a:buFont typeface="Wingdings" pitchFamily="2" charset="2"/>
              <a:buChar char="»"/>
              <a:defRPr/>
            </a:pPr>
            <a:endParaRPr lang="en-US" sz="800" b="1" dirty="0">
              <a:solidFill>
                <a:prstClr val="black"/>
              </a:solidFill>
              <a:effectLst>
                <a:outerShdw blurRad="38100" dist="38100" dir="2700000" algn="tl">
                  <a:srgbClr val="000000"/>
                </a:outerShdw>
              </a:effectLst>
              <a:cs typeface="+mn-cs"/>
            </a:endParaRPr>
          </a:p>
          <a:p>
            <a:pPr marL="401638" indent="-401638" defTabSz="914400" eaLnBrk="0" hangingPunct="0">
              <a:spcBef>
                <a:spcPts val="0"/>
              </a:spcBef>
              <a:buClr>
                <a:srgbClr val="AD1F1F"/>
              </a:buClr>
              <a:buSzPct val="120000"/>
              <a:buFont typeface="Wingdings" pitchFamily="2" charset="2"/>
              <a:buChar char="¼"/>
              <a:defRPr/>
            </a:pPr>
            <a:r>
              <a:rPr lang="en-US" sz="2400" dirty="0">
                <a:solidFill>
                  <a:schemeClr val="bg2">
                    <a:lumMod val="25000"/>
                  </a:schemeClr>
                </a:solidFill>
                <a:effectLst>
                  <a:outerShdw blurRad="38100" dist="38100" dir="2700000" algn="tl">
                    <a:srgbClr val="000000"/>
                  </a:outerShdw>
                </a:effectLst>
                <a:latin typeface="+mn-lt"/>
                <a:cs typeface="+mn-cs"/>
              </a:rPr>
              <a:t>Adjust. from penalties or data corrections might  still  change  this  “Final”  Allocation.</a:t>
            </a:r>
          </a:p>
        </p:txBody>
      </p:sp>
      <p:sp>
        <p:nvSpPr>
          <p:cNvPr id="39941" name="Rectangle 5"/>
          <p:cNvSpPr>
            <a:spLocks noGrp="1" noChangeArrowheads="1"/>
          </p:cNvSpPr>
          <p:nvPr>
            <p:ph type="title"/>
          </p:nvPr>
        </p:nvSpPr>
        <p:spPr>
          <a:xfrm>
            <a:off x="685800" y="148856"/>
            <a:ext cx="8001000" cy="1146544"/>
          </a:xfrm>
        </p:spPr>
        <p:txBody>
          <a:bodyPr lIns="90487" tIns="44450" rIns="90487" bIns="44450">
            <a:normAutofit/>
          </a:bodyPr>
          <a:lstStyle/>
          <a:p>
            <a:pPr>
              <a:defRPr/>
            </a:pPr>
            <a:r>
              <a:rPr lang="en-US" altLang="en-US" dirty="0">
                <a:effectLst>
                  <a:outerShdw blurRad="38100" dist="38100" dir="2700000" algn="tl">
                    <a:srgbClr val="C0C0C0"/>
                  </a:outerShdw>
                </a:effectLst>
                <a:latin typeface="+mj-lt"/>
              </a:rPr>
              <a:t>2021-22  FORMULA  TIMELINES</a:t>
            </a:r>
          </a:p>
        </p:txBody>
      </p:sp>
      <p:sp>
        <p:nvSpPr>
          <p:cNvPr id="307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buClrTx/>
              <a:buSzTx/>
              <a:buFontTx/>
              <a:buNone/>
            </a:pPr>
            <a:fld id="{E0E9C42F-127A-4A8C-BAA3-4B888651FF04}" type="slidenum">
              <a:rPr kumimoji="0" lang="en-US" altLang="en-US" sz="1400" b="0" smtClean="0">
                <a:solidFill>
                  <a:prstClr val="black"/>
                </a:solidFill>
              </a:rPr>
              <a:pPr>
                <a:buClrTx/>
                <a:buSzTx/>
                <a:buFontTx/>
                <a:buNone/>
              </a:pPr>
              <a:t>29</a:t>
            </a:fld>
            <a:endParaRPr kumimoji="0" lang="en-US" altLang="en-US" sz="1400" b="0">
              <a:solidFill>
                <a:prstClr val="black"/>
              </a:solidFill>
            </a:endParaRPr>
          </a:p>
        </p:txBody>
      </p:sp>
    </p:spTree>
    <p:extLst>
      <p:ext uri="{BB962C8B-B14F-4D97-AF65-F5344CB8AC3E}">
        <p14:creationId xmlns:p14="http://schemas.microsoft.com/office/powerpoint/2010/main" val="6924534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4900" dirty="0">
                <a:solidFill>
                  <a:schemeClr val="bg2">
                    <a:lumMod val="25000"/>
                  </a:schemeClr>
                </a:solidFill>
                <a:effectLst>
                  <a:outerShdw blurRad="38100" dist="38100" dir="2700000" algn="tl">
                    <a:srgbClr val="000000">
                      <a:alpha val="43137"/>
                    </a:srgbClr>
                  </a:outerShdw>
                </a:effectLst>
              </a:rPr>
              <a:t>STATE  SOURCES  OF  REVENUE </a:t>
            </a:r>
            <a:endParaRPr lang="en-US" dirty="0">
              <a:solidFill>
                <a:schemeClr val="bg2">
                  <a:lumMod val="25000"/>
                </a:schemeClr>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744220" indent="-455295" algn="ctr">
              <a:spcBef>
                <a:spcPct val="0"/>
              </a:spcBef>
              <a:buFont typeface="Wingdings" pitchFamily="2" charset="2"/>
              <a:buNone/>
              <a:tabLst>
                <a:tab pos="3538538" algn="l"/>
              </a:tabLst>
            </a:pPr>
            <a:r>
              <a:rPr lang="en-US" sz="2800" i="1" dirty="0">
                <a:effectLst>
                  <a:outerShdw blurRad="38100" dist="38100" dir="2700000" algn="tl">
                    <a:srgbClr val="C0C0C0"/>
                  </a:outerShdw>
                </a:effectLst>
              </a:rPr>
              <a:t>STATE - APPROPRIATED  REVENUES</a:t>
            </a:r>
            <a:endParaRPr lang="en-US" sz="2800" dirty="0">
              <a:effectLst>
                <a:outerShdw blurRad="38100" dist="38100" dir="2700000" algn="tl">
                  <a:srgbClr val="C0C0C0"/>
                </a:outerShdw>
              </a:effectLst>
            </a:endParaRPr>
          </a:p>
          <a:p>
            <a:pPr marL="744220" indent="-455295">
              <a:lnSpc>
                <a:spcPct val="150000"/>
              </a:lnSpc>
              <a:spcBef>
                <a:spcPct val="0"/>
              </a:spcBef>
              <a:buNone/>
              <a:tabLst>
                <a:tab pos="3538538" algn="l"/>
              </a:tabLst>
            </a:pPr>
            <a:r>
              <a:rPr lang="en-US" sz="2800" b="1" dirty="0">
                <a:effectLst>
                  <a:outerShdw blurRad="38100" dist="38100" dir="2700000" algn="tl">
                    <a:srgbClr val="C0C0C0"/>
                  </a:outerShdw>
                </a:effectLst>
              </a:rPr>
              <a:t>     $3.16 BILLION FOR 2021-22: </a:t>
            </a:r>
          </a:p>
          <a:p>
            <a:pPr marL="1031875" lvl="1" indent="-342900">
              <a:buClr>
                <a:srgbClr val="C00000"/>
              </a:buClr>
              <a:buSzPct val="90000"/>
              <a:buFont typeface="Wingdings" pitchFamily="2" charset="2"/>
              <a:buChar char="Ø"/>
              <a:tabLst>
                <a:tab pos="3538538" algn="l"/>
              </a:tabLst>
            </a:pPr>
            <a:r>
              <a:rPr lang="en-US" sz="2400" b="1" dirty="0">
                <a:solidFill>
                  <a:srgbClr val="C00000"/>
                </a:solidFill>
                <a:effectLst>
                  <a:outerShdw blurRad="38100" dist="38100" dir="2700000" algn="tl">
                    <a:srgbClr val="C0C0C0"/>
                  </a:outerShdw>
                </a:effectLst>
              </a:rPr>
              <a:t>$  2.4B   FINANCIAL SUPPORT OF SCHOOLS </a:t>
            </a:r>
          </a:p>
          <a:p>
            <a:pPr marL="1031875" lvl="1" indent="-342900">
              <a:buClr>
                <a:srgbClr val="C00000"/>
              </a:buClr>
              <a:buSzPct val="90000"/>
              <a:buFont typeface="Wingdings" pitchFamily="2" charset="2"/>
              <a:buChar char="Ø"/>
              <a:tabLst>
                <a:tab pos="3538538" algn="l"/>
              </a:tabLst>
            </a:pPr>
            <a:r>
              <a:rPr lang="en-US" sz="2200" u="sng" dirty="0">
                <a:effectLst>
                  <a:outerShdw blurRad="38100" dist="38100" dir="2700000" algn="tl">
                    <a:srgbClr val="C0C0C0"/>
                  </a:outerShdw>
                </a:effectLst>
              </a:rPr>
              <a:t>$  704.4M       SCHOOL ACTIVITIES (</a:t>
            </a:r>
            <a:r>
              <a:rPr lang="en-US" sz="2000" u="sng" dirty="0">
                <a:effectLst>
                  <a:outerShdw blurRad="38100" dist="38100" dir="2700000" algn="tl">
                    <a:srgbClr val="C0C0C0"/>
                  </a:outerShdw>
                </a:effectLst>
              </a:rPr>
              <a:t>Including FBA &amp; </a:t>
            </a:r>
            <a:r>
              <a:rPr lang="en-US" sz="2000" u="sng" dirty="0" err="1">
                <a:effectLst>
                  <a:outerShdw blurRad="38100" dist="38100" dir="2700000" algn="tl">
                    <a:srgbClr val="C0C0C0"/>
                  </a:outerShdw>
                </a:effectLst>
              </a:rPr>
              <a:t>Txtbks</a:t>
            </a:r>
            <a:r>
              <a:rPr lang="en-US" sz="2200" u="sng" dirty="0">
                <a:effectLst>
                  <a:outerShdw blurRad="38100" dist="38100" dir="2700000" algn="tl">
                    <a:srgbClr val="C0C0C0"/>
                  </a:outerShdw>
                </a:effectLst>
              </a:rPr>
              <a:t>)</a:t>
            </a:r>
          </a:p>
          <a:p>
            <a:pPr marL="1431925" lvl="2" indent="-342900">
              <a:buClr>
                <a:srgbClr val="C00000"/>
              </a:buClr>
              <a:buSzPct val="90000"/>
              <a:buFont typeface="Wingdings" pitchFamily="2" charset="2"/>
              <a:buChar char="Ø"/>
              <a:tabLst>
                <a:tab pos="3538538" algn="l"/>
              </a:tabLst>
            </a:pPr>
            <a:r>
              <a:rPr lang="en-US" sz="1800" dirty="0">
                <a:solidFill>
                  <a:schemeClr val="tx2"/>
                </a:solidFill>
                <a:effectLst>
                  <a:outerShdw blurRad="38100" dist="38100" dir="2700000" algn="tl">
                    <a:srgbClr val="C0C0C0"/>
                  </a:outerShdw>
                </a:effectLst>
              </a:rPr>
              <a:t>  $347M      CERTIFIED FBA </a:t>
            </a:r>
          </a:p>
          <a:p>
            <a:pPr marL="1431925" lvl="2" indent="-342900">
              <a:buClr>
                <a:srgbClr val="C00000"/>
              </a:buClr>
              <a:buSzPct val="90000"/>
              <a:buFont typeface="Wingdings" pitchFamily="2" charset="2"/>
              <a:buChar char="Ø"/>
              <a:tabLst>
                <a:tab pos="3538538" algn="l"/>
              </a:tabLst>
            </a:pPr>
            <a:r>
              <a:rPr lang="en-US" sz="1800" dirty="0">
                <a:solidFill>
                  <a:schemeClr val="tx2"/>
                </a:solidFill>
                <a:effectLst>
                  <a:outerShdw blurRad="38100" dist="38100" dir="2700000" algn="tl">
                    <a:srgbClr val="C0C0C0"/>
                  </a:outerShdw>
                </a:effectLst>
              </a:rPr>
              <a:t>  $188M      SUPPORT FBA</a:t>
            </a:r>
          </a:p>
          <a:p>
            <a:pPr marL="1431925" lvl="2" indent="-342900">
              <a:buClr>
                <a:srgbClr val="C00000"/>
              </a:buClr>
              <a:buSzPct val="90000"/>
              <a:buFont typeface="Wingdings" pitchFamily="2" charset="2"/>
              <a:buChar char="Ø"/>
              <a:tabLst>
                <a:tab pos="3538538" algn="l"/>
              </a:tabLst>
            </a:pPr>
            <a:r>
              <a:rPr lang="en-US" sz="1800" dirty="0">
                <a:solidFill>
                  <a:schemeClr val="tx2"/>
                </a:solidFill>
                <a:effectLst>
                  <a:outerShdw blurRad="38100" dist="38100" dir="2700000" algn="tl">
                    <a:srgbClr val="C0C0C0"/>
                  </a:outerShdw>
                </a:effectLst>
              </a:rPr>
              <a:t>  $  60M      INSTRUCTIONAL MATERIALS/TEXTBOOKS </a:t>
            </a:r>
          </a:p>
          <a:p>
            <a:pPr marL="1431925" lvl="2" indent="-342900">
              <a:buClr>
                <a:srgbClr val="C00000"/>
              </a:buClr>
              <a:buSzPct val="90000"/>
              <a:buFont typeface="Wingdings" pitchFamily="2" charset="2"/>
              <a:buChar char="Ø"/>
              <a:tabLst>
                <a:tab pos="3538538" algn="l"/>
              </a:tabLst>
            </a:pPr>
            <a:r>
              <a:rPr lang="en-US" sz="1800" dirty="0">
                <a:effectLst>
                  <a:outerShdw blurRad="38100" dist="38100" dir="2700000" algn="tl">
                    <a:srgbClr val="C0C0C0"/>
                  </a:outerShdw>
                </a:effectLst>
              </a:rPr>
              <a:t>  $  12M      </a:t>
            </a:r>
            <a:r>
              <a:rPr lang="en-US" sz="1800" spc="-300" dirty="0">
                <a:effectLst>
                  <a:outerShdw blurRad="38100" dist="38100" dir="2700000" algn="tl">
                    <a:srgbClr val="C0C0C0"/>
                  </a:outerShdw>
                </a:effectLst>
              </a:rPr>
              <a:t> </a:t>
            </a:r>
            <a:r>
              <a:rPr lang="en-US" sz="1800" dirty="0">
                <a:effectLst>
                  <a:outerShdw blurRad="38100" dist="38100" dir="2700000" algn="tl">
                    <a:srgbClr val="C0C0C0"/>
                  </a:outerShdw>
                </a:effectLst>
              </a:rPr>
              <a:t>ALTERNATIVE ED.</a:t>
            </a:r>
          </a:p>
          <a:p>
            <a:pPr marL="1431925" lvl="2" indent="-342900">
              <a:buClr>
                <a:srgbClr val="C00000"/>
              </a:buClr>
              <a:buSzPct val="90000"/>
              <a:buFont typeface="Wingdings" pitchFamily="2" charset="2"/>
              <a:buChar char="Ø"/>
              <a:tabLst>
                <a:tab pos="3538538" algn="l"/>
              </a:tabLst>
            </a:pPr>
            <a:r>
              <a:rPr lang="en-US" sz="1800" dirty="0">
                <a:effectLst>
                  <a:outerShdw blurRad="38100" dist="38100" dir="2700000" algn="tl">
                    <a:srgbClr val="C0C0C0"/>
                  </a:outerShdw>
                </a:effectLst>
              </a:rPr>
              <a:t>  $  12M      </a:t>
            </a:r>
            <a:r>
              <a:rPr lang="en-US" sz="1800" spc="-300" dirty="0">
                <a:effectLst>
                  <a:outerShdw blurRad="38100" dist="38100" dir="2700000" algn="tl">
                    <a:srgbClr val="C0C0C0"/>
                  </a:outerShdw>
                </a:effectLst>
              </a:rPr>
              <a:t> </a:t>
            </a:r>
            <a:r>
              <a:rPr lang="en-US" sz="1800" dirty="0">
                <a:effectLst>
                  <a:outerShdw blurRad="38100" dist="38100" dir="2700000" algn="tl">
                    <a:srgbClr val="C0C0C0"/>
                  </a:outerShdw>
                </a:effectLst>
              </a:rPr>
              <a:t>READING SUFFICIENCY</a:t>
            </a:r>
          </a:p>
          <a:p>
            <a:pPr marL="1089025" lvl="2" indent="0">
              <a:buClr>
                <a:srgbClr val="C00000"/>
              </a:buClr>
              <a:buSzPct val="90000"/>
              <a:buNone/>
              <a:tabLst>
                <a:tab pos="3538538" algn="l"/>
              </a:tabLst>
            </a:pPr>
            <a:endParaRPr lang="en-US" sz="1800" dirty="0">
              <a:effectLst>
                <a:outerShdw blurRad="38100" dist="38100" dir="2700000" algn="tl">
                  <a:srgbClr val="C0C0C0"/>
                </a:outerShdw>
              </a:effectLst>
            </a:endParaRPr>
          </a:p>
        </p:txBody>
      </p:sp>
      <p:sp>
        <p:nvSpPr>
          <p:cNvPr id="5" name="Slide Number Placeholder 5"/>
          <p:cNvSpPr>
            <a:spLocks noGrp="1"/>
          </p:cNvSpPr>
          <p:nvPr>
            <p:ph type="sldNum" sz="quarter" idx="12"/>
          </p:nvPr>
        </p:nvSpPr>
        <p:spPr/>
        <p:txBody>
          <a:bodyPr/>
          <a:lstStyle/>
          <a:p>
            <a:pPr>
              <a:defRPr/>
            </a:pPr>
            <a:fld id="{8F6880C0-FF91-45D8-820E-0D2ABC4AE116}" type="slidenum">
              <a:rPr lang="en-US"/>
              <a:pPr>
                <a:defRPr/>
              </a:pPr>
              <a:t>3</a:t>
            </a:fld>
            <a:endParaRPr lang="en-US"/>
          </a:p>
        </p:txBody>
      </p:sp>
      <p:sp>
        <p:nvSpPr>
          <p:cNvPr id="4" name="Slide Number Placeholder 3"/>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C9C8AB7A-75B3-4DEE-BE54-5F3306AD4156}" type="slidenum">
              <a:rPr lang="en-US" sz="1200">
                <a:solidFill>
                  <a:schemeClr val="bg1">
                    <a:lumMod val="85000"/>
                  </a:schemeClr>
                </a:solidFill>
                <a:latin typeface="+mn-lt"/>
                <a:cs typeface="+mn-cs"/>
              </a:rPr>
              <a:pPr algn="ctr" fontAlgn="auto">
                <a:spcBef>
                  <a:spcPts val="0"/>
                </a:spcBef>
                <a:spcAft>
                  <a:spcPts val="0"/>
                </a:spcAft>
                <a:defRPr/>
              </a:pPr>
              <a:t>3</a:t>
            </a:fld>
            <a:endParaRPr lang="en-US" sz="1200">
              <a:solidFill>
                <a:schemeClr val="bg1">
                  <a:lumMod val="85000"/>
                </a:schemeClr>
              </a:solidFill>
              <a:latin typeface="+mn-lt"/>
              <a:cs typeface="+mn-cs"/>
            </a:endParaRPr>
          </a:p>
        </p:txBody>
      </p:sp>
    </p:spTree>
    <p:extLst>
      <p:ext uri="{BB962C8B-B14F-4D97-AF65-F5344CB8AC3E}">
        <p14:creationId xmlns:p14="http://schemas.microsoft.com/office/powerpoint/2010/main" val="2653106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10" descr="formula equity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97" y="17834"/>
            <a:ext cx="7708846" cy="595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Slide Number Placeholder 1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r" eaLnBrk="1" hangingPunct="1">
              <a:spcBef>
                <a:spcPct val="0"/>
              </a:spcBef>
              <a:buClrTx/>
              <a:buSzTx/>
              <a:buFontTx/>
              <a:buNone/>
            </a:pPr>
            <a:endParaRPr kumimoji="0" lang="en-US" altLang="en-US" sz="1200" b="0">
              <a:solidFill>
                <a:srgbClr val="FF0000"/>
              </a:solidFill>
              <a:latin typeface="Rockwell" pitchFamily="18" charset="0"/>
            </a:endParaRPr>
          </a:p>
        </p:txBody>
      </p:sp>
      <p:sp>
        <p:nvSpPr>
          <p:cNvPr id="36871" name="Slide Number Placeholder 1"/>
          <p:cNvSpPr>
            <a:spLocks noGrp="1"/>
          </p:cNvSpPr>
          <p:nvPr>
            <p:ph type="sldNum" sz="quarter" idx="12"/>
          </p:nvPr>
        </p:nvSpPr>
        <p:spPr>
          <a:xfrm>
            <a:off x="6553200" y="6172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buClrTx/>
              <a:buSzTx/>
              <a:buFontTx/>
              <a:buNone/>
            </a:pPr>
            <a:fld id="{1CD64D20-AA9E-4C92-9A7C-0D966B0B997E}" type="slidenum">
              <a:rPr kumimoji="0" lang="en-US" altLang="en-US" sz="1400" b="0" smtClean="0"/>
              <a:pPr>
                <a:buClrTx/>
                <a:buSzTx/>
                <a:buFontTx/>
                <a:buNone/>
              </a:pPr>
              <a:t>30</a:t>
            </a:fld>
            <a:endParaRPr kumimoji="0" lang="en-US" altLang="en-US" sz="1400" b="0"/>
          </a:p>
        </p:txBody>
      </p:sp>
    </p:spTree>
    <p:extLst>
      <p:ext uri="{BB962C8B-B14F-4D97-AF65-F5344CB8AC3E}">
        <p14:creationId xmlns:p14="http://schemas.microsoft.com/office/powerpoint/2010/main" val="26858179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10" descr="formula equity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64" y="17834"/>
            <a:ext cx="7598782" cy="587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Slide Number Placeholder 1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r" eaLnBrk="1" hangingPunct="1">
              <a:spcBef>
                <a:spcPct val="0"/>
              </a:spcBef>
              <a:buClrTx/>
              <a:buSzTx/>
              <a:buFontTx/>
              <a:buNone/>
            </a:pPr>
            <a:endParaRPr kumimoji="0" lang="en-US" altLang="en-US" sz="1200" b="0">
              <a:solidFill>
                <a:srgbClr val="FF0000"/>
              </a:solidFill>
              <a:latin typeface="Rockwell" pitchFamily="18" charset="0"/>
            </a:endParaRPr>
          </a:p>
        </p:txBody>
      </p:sp>
      <p:sp>
        <p:nvSpPr>
          <p:cNvPr id="36871" name="Slide Number Placeholder 1"/>
          <p:cNvSpPr>
            <a:spLocks noGrp="1"/>
          </p:cNvSpPr>
          <p:nvPr>
            <p:ph type="sldNum" sz="quarter" idx="12"/>
          </p:nvPr>
        </p:nvSpPr>
        <p:spPr>
          <a:xfrm>
            <a:off x="6553200" y="6172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2"/>
              </a:buClr>
              <a:buSzPct val="80000"/>
              <a:buChar char="l"/>
              <a:defRPr kumimoji="1" sz="3200" b="1">
                <a:solidFill>
                  <a:schemeClr val="tx1"/>
                </a:solidFill>
                <a:latin typeface="Arial" charset="0"/>
              </a:defRPr>
            </a:lvl1pPr>
            <a:lvl2pPr marL="742950" indent="-285750">
              <a:buChar char="–"/>
              <a:defRPr kumimoji="1" sz="2800" b="1">
                <a:solidFill>
                  <a:schemeClr val="tx1"/>
                </a:solidFill>
                <a:latin typeface="Arial" charset="0"/>
              </a:defRPr>
            </a:lvl2pPr>
            <a:lvl3pPr marL="1143000" indent="-228600">
              <a:buClr>
                <a:schemeClr val="accent2"/>
              </a:buClr>
              <a:buChar char="•"/>
              <a:defRPr kumimoji="1" sz="2400" b="1">
                <a:solidFill>
                  <a:schemeClr val="tx1"/>
                </a:solidFill>
                <a:latin typeface="Arial" charset="0"/>
              </a:defRPr>
            </a:lvl3pPr>
            <a:lvl4pPr marL="1600200" indent="-228600">
              <a:buChar char="–"/>
              <a:defRPr kumimoji="1" sz="2000" b="1">
                <a:solidFill>
                  <a:schemeClr val="tx1"/>
                </a:solidFill>
                <a:latin typeface="Arial" charset="0"/>
              </a:defRPr>
            </a:lvl4pPr>
            <a:lvl5pPr marL="2057400" indent="-228600">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buClrTx/>
              <a:buSzTx/>
              <a:buFontTx/>
              <a:buNone/>
            </a:pPr>
            <a:fld id="{1CD64D20-AA9E-4C92-9A7C-0D966B0B997E}" type="slidenum">
              <a:rPr kumimoji="0" lang="en-US" altLang="en-US" sz="1400" b="0" smtClean="0"/>
              <a:pPr>
                <a:buClrTx/>
                <a:buSzTx/>
                <a:buFontTx/>
                <a:buNone/>
              </a:pPr>
              <a:t>31</a:t>
            </a:fld>
            <a:endParaRPr kumimoji="0" lang="en-US" altLang="en-US" sz="1400" b="0"/>
          </a:p>
        </p:txBody>
      </p:sp>
      <p:pic>
        <p:nvPicPr>
          <p:cNvPr id="5" name="Picture 4" descr="Charter formula equity compari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033" y="17834"/>
            <a:ext cx="7683843" cy="593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01571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C0C0C0"/>
                  </a:outerShdw>
                </a:effectLst>
              </a:rPr>
              <a:t>PAYMENT  SCHEDULE</a:t>
            </a:r>
            <a:endParaRPr lang="en-US" dirty="0">
              <a:solidFill>
                <a:schemeClr val="bg2">
                  <a:lumMod val="25000"/>
                </a:schemeClr>
              </a:solidFill>
            </a:endParaRPr>
          </a:p>
        </p:txBody>
      </p:sp>
      <p:sp>
        <p:nvSpPr>
          <p:cNvPr id="3" name="Content Placeholder 2"/>
          <p:cNvSpPr>
            <a:spLocks noGrp="1"/>
          </p:cNvSpPr>
          <p:nvPr>
            <p:ph idx="1"/>
          </p:nvPr>
        </p:nvSpPr>
        <p:spPr>
          <a:xfrm>
            <a:off x="457200" y="1334387"/>
            <a:ext cx="8229600" cy="4525963"/>
          </a:xfrm>
        </p:spPr>
        <p:txBody>
          <a:bodyPr/>
          <a:lstStyle/>
          <a:p>
            <a:pPr marL="338138" indent="-338138">
              <a:spcBef>
                <a:spcPct val="50000"/>
              </a:spcBef>
              <a:buClrTx/>
              <a:buSzTx/>
              <a:buFontTx/>
              <a:buNone/>
              <a:defRPr/>
            </a:pPr>
            <a:r>
              <a:rPr lang="en-US" dirty="0">
                <a:effectLst>
                  <a:outerShdw blurRad="38100" dist="38100" dir="2700000" algn="tl">
                    <a:srgbClr val="000000"/>
                  </a:outerShdw>
                </a:effectLst>
              </a:rPr>
              <a:t>AUGUST		8%		SEPTEMBER	10%</a:t>
            </a:r>
          </a:p>
          <a:p>
            <a:pPr marL="338138" indent="-338138">
              <a:spcBef>
                <a:spcPct val="50000"/>
              </a:spcBef>
              <a:buClrTx/>
              <a:buSzTx/>
              <a:buFontTx/>
              <a:buNone/>
              <a:defRPr/>
            </a:pPr>
            <a:r>
              <a:rPr lang="en-US" dirty="0">
                <a:effectLst>
                  <a:outerShdw blurRad="38100" dist="38100" dir="2700000" algn="tl">
                    <a:srgbClr val="000000"/>
                  </a:outerShdw>
                </a:effectLst>
              </a:rPr>
              <a:t>OCTOBER		9%		NOVEMBER	  9%</a:t>
            </a:r>
          </a:p>
          <a:p>
            <a:pPr marL="338138" indent="-338138">
              <a:spcBef>
                <a:spcPct val="50000"/>
              </a:spcBef>
              <a:buClrTx/>
              <a:buSzTx/>
              <a:buFontTx/>
              <a:buNone/>
              <a:defRPr/>
            </a:pPr>
            <a:r>
              <a:rPr lang="en-US" dirty="0">
                <a:effectLst>
                  <a:outerShdw blurRad="38100" dist="38100" dir="2700000" algn="tl">
                    <a:srgbClr val="000000"/>
                  </a:outerShdw>
                </a:effectLst>
              </a:rPr>
              <a:t>DECEMBER		9%		JANUARY		  9%</a:t>
            </a:r>
          </a:p>
          <a:p>
            <a:pPr marL="338138" indent="-338138">
              <a:spcBef>
                <a:spcPct val="50000"/>
              </a:spcBef>
              <a:buClrTx/>
              <a:buSzTx/>
              <a:buFontTx/>
              <a:buNone/>
              <a:defRPr/>
            </a:pPr>
            <a:r>
              <a:rPr lang="en-US" dirty="0">
                <a:effectLst>
                  <a:outerShdw blurRad="38100" dist="38100" dir="2700000" algn="tl">
                    <a:srgbClr val="000000"/>
                  </a:outerShdw>
                </a:effectLst>
              </a:rPr>
              <a:t>FEBRUARY		9%		MARCH		  	  9%</a:t>
            </a:r>
          </a:p>
          <a:p>
            <a:pPr marL="338138" indent="-338138">
              <a:spcBef>
                <a:spcPct val="50000"/>
              </a:spcBef>
              <a:buClrTx/>
              <a:buSzTx/>
              <a:buFontTx/>
              <a:buNone/>
              <a:defRPr/>
            </a:pPr>
            <a:r>
              <a:rPr lang="en-US" dirty="0">
                <a:effectLst>
                  <a:outerShdw blurRad="38100" dist="38100" dir="2700000" algn="tl">
                    <a:srgbClr val="000000"/>
                  </a:outerShdw>
                </a:effectLst>
              </a:rPr>
              <a:t>APRIL				9%		MAY			    10%</a:t>
            </a:r>
          </a:p>
          <a:p>
            <a:pPr marL="338138" indent="-338138">
              <a:spcBef>
                <a:spcPct val="50000"/>
              </a:spcBef>
              <a:buClrTx/>
              <a:buSzTx/>
              <a:buFontTx/>
              <a:buNone/>
              <a:defRPr/>
            </a:pPr>
            <a:r>
              <a:rPr lang="en-US" dirty="0">
                <a:effectLst>
                  <a:outerShdw blurRad="38100" dist="38100" dir="2700000" algn="tl">
                    <a:srgbClr val="000000"/>
                  </a:outerShdw>
                </a:effectLst>
              </a:rPr>
              <a:t>JUNE				9%</a:t>
            </a:r>
          </a:p>
          <a:p>
            <a:endParaRPr lang="en-US" dirty="0"/>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32</a:t>
            </a:fld>
            <a:endParaRPr lang="en-US"/>
          </a:p>
        </p:txBody>
      </p:sp>
    </p:spTree>
    <p:extLst>
      <p:ext uri="{BB962C8B-B14F-4D97-AF65-F5344CB8AC3E}">
        <p14:creationId xmlns:p14="http://schemas.microsoft.com/office/powerpoint/2010/main" val="1654316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C0C0C0"/>
                  </a:outerShdw>
                </a:effectLst>
              </a:rPr>
              <a:t>ACCUMULATED PERCENTAGE</a:t>
            </a:r>
            <a:endParaRPr lang="en-US" dirty="0">
              <a:solidFill>
                <a:schemeClr val="bg2">
                  <a:lumMod val="25000"/>
                </a:schemeClr>
              </a:solidFill>
            </a:endParaRPr>
          </a:p>
        </p:txBody>
      </p:sp>
      <p:sp>
        <p:nvSpPr>
          <p:cNvPr id="3" name="Content Placeholder 2"/>
          <p:cNvSpPr>
            <a:spLocks noGrp="1"/>
          </p:cNvSpPr>
          <p:nvPr>
            <p:ph idx="1"/>
          </p:nvPr>
        </p:nvSpPr>
        <p:spPr>
          <a:xfrm>
            <a:off x="457200" y="1334387"/>
            <a:ext cx="8229600" cy="4525963"/>
          </a:xfrm>
        </p:spPr>
        <p:txBody>
          <a:bodyPr vert="horz" lIns="91440" tIns="45720" rIns="91440" bIns="45720" rtlCol="0" anchor="t">
            <a:normAutofit/>
          </a:bodyPr>
          <a:lstStyle/>
          <a:p>
            <a:pPr marL="337820" indent="-337820">
              <a:spcBef>
                <a:spcPct val="50000"/>
              </a:spcBef>
              <a:buNone/>
              <a:defRPr/>
            </a:pPr>
            <a:r>
              <a:rPr lang="en-US" dirty="0">
                <a:effectLst>
                  <a:outerShdw blurRad="38100" dist="38100" dir="2700000" algn="tl">
                    <a:srgbClr val="000000"/>
                  </a:outerShdw>
                </a:effectLst>
              </a:rPr>
              <a:t>AUGUST       9%       SEPTEMBER    19%</a:t>
            </a:r>
            <a:endParaRPr lang="en-US" dirty="0"/>
          </a:p>
          <a:p>
            <a:pPr marL="337820" indent="-337820">
              <a:spcBef>
                <a:spcPct val="50000"/>
              </a:spcBef>
              <a:buNone/>
              <a:defRPr/>
            </a:pPr>
            <a:r>
              <a:rPr lang="en-US" dirty="0">
                <a:effectLst>
                  <a:outerShdw blurRad="38100" dist="38100" dir="2700000" algn="tl">
                    <a:srgbClr val="000000"/>
                  </a:outerShdw>
                </a:effectLst>
              </a:rPr>
              <a:t>OCTOBER	  28%		NOVEMBER	37%</a:t>
            </a:r>
          </a:p>
          <a:p>
            <a:pPr marL="337820" indent="-337820">
              <a:spcBef>
                <a:spcPct val="50000"/>
              </a:spcBef>
              <a:buNone/>
              <a:defRPr/>
            </a:pPr>
            <a:r>
              <a:rPr lang="en-US" dirty="0">
                <a:effectLst>
                  <a:outerShdw blurRad="38100" dist="38100" dir="2700000" algn="tl">
                    <a:srgbClr val="000000"/>
                  </a:outerShdw>
                </a:effectLst>
              </a:rPr>
              <a:t>DECEMBER	  46%		JANUARY		55%</a:t>
            </a:r>
          </a:p>
          <a:p>
            <a:pPr marL="337820" indent="-337820">
              <a:spcBef>
                <a:spcPct val="50000"/>
              </a:spcBef>
              <a:buNone/>
              <a:defRPr/>
            </a:pPr>
            <a:r>
              <a:rPr lang="en-US" dirty="0">
                <a:effectLst>
                  <a:outerShdw blurRad="38100" dist="38100" dir="2700000" algn="tl">
                    <a:srgbClr val="000000"/>
                  </a:outerShdw>
                </a:effectLst>
              </a:rPr>
              <a:t>FEBRUARY	  64%		MARCH		  	73%</a:t>
            </a:r>
          </a:p>
          <a:p>
            <a:pPr marL="337820" indent="-337820">
              <a:spcBef>
                <a:spcPct val="50000"/>
              </a:spcBef>
              <a:buNone/>
              <a:defRPr/>
            </a:pPr>
            <a:r>
              <a:rPr lang="en-US" dirty="0">
                <a:effectLst>
                  <a:outerShdw blurRad="38100" dist="38100" dir="2700000" algn="tl">
                    <a:srgbClr val="000000"/>
                  </a:outerShdw>
                </a:effectLst>
              </a:rPr>
              <a:t>APRIL			  82%		MAY			    91%</a:t>
            </a:r>
          </a:p>
          <a:p>
            <a:pPr marL="337820" indent="-337820">
              <a:spcBef>
                <a:spcPct val="50000"/>
              </a:spcBef>
              <a:buClrTx/>
              <a:buSzTx/>
              <a:buFontTx/>
              <a:buNone/>
              <a:defRPr/>
            </a:pPr>
            <a:r>
              <a:rPr lang="en-US" dirty="0">
                <a:effectLst>
                  <a:outerShdw blurRad="38100" dist="38100" dir="2700000" algn="tl">
                    <a:srgbClr val="000000"/>
                  </a:outerShdw>
                </a:effectLst>
              </a:rPr>
              <a:t>JUNE			100%</a:t>
            </a:r>
          </a:p>
          <a:p>
            <a:endParaRPr lang="en-US" dirty="0"/>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33</a:t>
            </a:fld>
            <a:endParaRPr lang="en-US"/>
          </a:p>
        </p:txBody>
      </p:sp>
    </p:spTree>
    <p:extLst>
      <p:ext uri="{BB962C8B-B14F-4D97-AF65-F5344CB8AC3E}">
        <p14:creationId xmlns:p14="http://schemas.microsoft.com/office/powerpoint/2010/main" val="2202423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effectLst>
                  <a:outerShdw blurRad="38100" dist="38100" dir="2700000" algn="tl">
                    <a:srgbClr val="C0C0C0"/>
                  </a:outerShdw>
                </a:effectLst>
              </a:rPr>
              <a:t>ACCUMULATED PERCENTAGE</a:t>
            </a:r>
            <a:endParaRPr lang="en-US" dirty="0">
              <a:solidFill>
                <a:schemeClr val="bg2">
                  <a:lumMod val="25000"/>
                </a:schemeClr>
              </a:solidFill>
            </a:endParaRPr>
          </a:p>
        </p:txBody>
      </p:sp>
      <p:sp>
        <p:nvSpPr>
          <p:cNvPr id="3" name="Content Placeholder 2"/>
          <p:cNvSpPr>
            <a:spLocks noGrp="1"/>
          </p:cNvSpPr>
          <p:nvPr>
            <p:ph idx="1"/>
          </p:nvPr>
        </p:nvSpPr>
        <p:spPr>
          <a:xfrm>
            <a:off x="382772" y="1334386"/>
            <a:ext cx="8229600" cy="4525963"/>
          </a:xfrm>
        </p:spPr>
        <p:txBody>
          <a:bodyPr/>
          <a:lstStyle/>
          <a:p>
            <a:pPr marL="338138" indent="-338138" algn="just">
              <a:spcBef>
                <a:spcPct val="50000"/>
              </a:spcBef>
              <a:buClrTx/>
              <a:buSzTx/>
              <a:buFontTx/>
              <a:buNone/>
              <a:defRPr/>
            </a:pPr>
            <a:r>
              <a:rPr lang="en-US" i="1" dirty="0">
                <a:effectLst>
                  <a:outerShdw blurRad="38100" dist="38100" dir="2700000" algn="tl">
                    <a:srgbClr val="000000"/>
                  </a:outerShdw>
                </a:effectLst>
              </a:rPr>
              <a:t>To calculate the state aid payment each month, multiply the accumulated percentage by the most recent allocation, then subtract the amount paid to date.  The result is the amount of payment for any given month.</a:t>
            </a:r>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34</a:t>
            </a:fld>
            <a:endParaRPr lang="en-US"/>
          </a:p>
        </p:txBody>
      </p:sp>
    </p:spTree>
    <p:extLst>
      <p:ext uri="{BB962C8B-B14F-4D97-AF65-F5344CB8AC3E}">
        <p14:creationId xmlns:p14="http://schemas.microsoft.com/office/powerpoint/2010/main" val="3023161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35</a:t>
            </a:fld>
            <a:endParaRPr lang="en-US"/>
          </a:p>
        </p:txBody>
      </p:sp>
      <p:pic>
        <p:nvPicPr>
          <p:cNvPr id="5" name="Picture 5" descr="Calendar&#10;&#10;Description automatically generated">
            <a:extLst>
              <a:ext uri="{FF2B5EF4-FFF2-40B4-BE49-F238E27FC236}">
                <a16:creationId xmlns:a16="http://schemas.microsoft.com/office/drawing/2014/main" id="{94759490-65B0-42E0-B799-BD978BD4DD80}"/>
              </a:ext>
            </a:extLst>
          </p:cNvPr>
          <p:cNvPicPr>
            <a:picLocks noGrp="1" noChangeAspect="1"/>
          </p:cNvPicPr>
          <p:nvPr>
            <p:ph idx="1"/>
          </p:nvPr>
        </p:nvPicPr>
        <p:blipFill>
          <a:blip r:embed="rId2"/>
          <a:stretch>
            <a:fillRect/>
          </a:stretch>
        </p:blipFill>
        <p:spPr>
          <a:xfrm>
            <a:off x="2481295" y="-4863"/>
            <a:ext cx="4485400" cy="5997272"/>
          </a:xfrm>
        </p:spPr>
      </p:pic>
    </p:spTree>
    <p:extLst>
      <p:ext uri="{BB962C8B-B14F-4D97-AF65-F5344CB8AC3E}">
        <p14:creationId xmlns:p14="http://schemas.microsoft.com/office/powerpoint/2010/main" val="2195212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FINANCE</a:t>
            </a:r>
            <a:endParaRPr lang="en-US" dirty="0"/>
          </a:p>
        </p:txBody>
      </p:sp>
      <p:sp>
        <p:nvSpPr>
          <p:cNvPr id="3" name="Content Placeholder 2"/>
          <p:cNvSpPr>
            <a:spLocks noGrp="1"/>
          </p:cNvSpPr>
          <p:nvPr>
            <p:ph idx="1"/>
          </p:nvPr>
        </p:nvSpPr>
        <p:spPr/>
        <p:txBody>
          <a:bodyPr/>
          <a:lstStyle/>
          <a:p>
            <a:pPr algn="ctr">
              <a:spcBef>
                <a:spcPct val="0"/>
              </a:spcBef>
              <a:buFontTx/>
              <a:buNone/>
            </a:pPr>
            <a:r>
              <a:rPr lang="en-US" altLang="en-US" b="1" dirty="0">
                <a:effectLst>
                  <a:outerShdw blurRad="38100" dist="38100" dir="2700000" algn="tl">
                    <a:srgbClr val="000000">
                      <a:alpha val="43137"/>
                    </a:srgbClr>
                  </a:outerShdw>
                </a:effectLst>
                <a:latin typeface="Times New Roman" pitchFamily="18" charset="0"/>
                <a:cs typeface="Times New Roman" pitchFamily="18" charset="0"/>
              </a:rPr>
              <a:t>State Aid Section</a:t>
            </a:r>
          </a:p>
          <a:p>
            <a:pPr algn="ctr">
              <a:spcBef>
                <a:spcPct val="0"/>
              </a:spcBef>
              <a:buFontTx/>
              <a:buNone/>
            </a:pPr>
            <a:r>
              <a:rPr lang="en-US" altLang="en-US" dirty="0">
                <a:effectLst>
                  <a:outerShdw blurRad="38100" dist="38100" dir="2700000" algn="tl">
                    <a:srgbClr val="000000">
                      <a:alpha val="43137"/>
                    </a:srgbClr>
                  </a:outerShdw>
                </a:effectLst>
                <a:latin typeface="Times New Roman" pitchFamily="18" charset="0"/>
                <a:cs typeface="Times New Roman" pitchFamily="18" charset="0"/>
              </a:rPr>
              <a:t>Web Address</a:t>
            </a:r>
          </a:p>
          <a:p>
            <a:pPr marL="0" indent="0" algn="ctr">
              <a:buNone/>
            </a:pPr>
            <a:r>
              <a:rPr lang="en-US" altLang="en-US" u="sng" dirty="0">
                <a:solidFill>
                  <a:srgbClr val="0000FF"/>
                </a:solidFill>
                <a:latin typeface="Times New Roman" pitchFamily="18" charset="0"/>
                <a:cs typeface="Times New Roman" pitchFamily="18" charset="0"/>
              </a:rPr>
              <a:t>http://ok.gov/sde/state-aid</a:t>
            </a:r>
          </a:p>
          <a:p>
            <a:pPr algn="ctr">
              <a:spcBef>
                <a:spcPct val="0"/>
              </a:spcBef>
              <a:buFontTx/>
              <a:buNone/>
            </a:pPr>
            <a:r>
              <a:rPr lang="en-US" altLang="en-US" dirty="0">
                <a:effectLst>
                  <a:outerShdw blurRad="38100" dist="38100" dir="2700000" algn="tl">
                    <a:srgbClr val="000000">
                      <a:alpha val="43137"/>
                    </a:srgbClr>
                  </a:outerShdw>
                </a:effectLst>
                <a:latin typeface="Times New Roman" pitchFamily="18" charset="0"/>
                <a:cs typeface="Times New Roman" pitchFamily="18" charset="0"/>
              </a:rPr>
              <a:t>Email Address</a:t>
            </a:r>
          </a:p>
          <a:p>
            <a:pPr algn="ctr">
              <a:spcBef>
                <a:spcPct val="0"/>
              </a:spcBef>
              <a:buFontTx/>
              <a:buNone/>
            </a:pPr>
            <a:r>
              <a:rPr lang="en-US" altLang="en-US" u="sng" dirty="0">
                <a:solidFill>
                  <a:srgbClr val="0000FF"/>
                </a:solidFill>
                <a:latin typeface="Times New Roman" pitchFamily="18" charset="0"/>
                <a:cs typeface="Times New Roman" pitchFamily="18" charset="0"/>
              </a:rPr>
              <a:t>State.Aid@sde.ok.gov</a:t>
            </a:r>
            <a:r>
              <a:rPr lang="en-US" altLang="en-US"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spcBef>
                <a:spcPct val="0"/>
              </a:spcBef>
              <a:buFontTx/>
              <a:buNone/>
            </a:pPr>
            <a:r>
              <a:rPr lang="en-US" altLang="en-US" dirty="0">
                <a:effectLst>
                  <a:outerShdw blurRad="38100" dist="38100" dir="2700000" algn="tl">
                    <a:srgbClr val="000000">
                      <a:alpha val="43137"/>
                    </a:srgbClr>
                  </a:outerShdw>
                </a:effectLst>
                <a:latin typeface="Times New Roman" pitchFamily="18" charset="0"/>
                <a:cs typeface="Times New Roman" pitchFamily="18" charset="0"/>
              </a:rPr>
              <a:t>Or</a:t>
            </a:r>
          </a:p>
          <a:p>
            <a:pPr algn="ctr">
              <a:spcBef>
                <a:spcPct val="0"/>
              </a:spcBef>
              <a:buFontTx/>
              <a:buNone/>
            </a:pPr>
            <a:r>
              <a:rPr lang="en-US" altLang="en-US" dirty="0">
                <a:effectLst>
                  <a:outerShdw blurRad="38100" dist="38100" dir="2700000" algn="tl">
                    <a:srgbClr val="000000">
                      <a:alpha val="43137"/>
                    </a:srgbClr>
                  </a:outerShdw>
                </a:effectLst>
                <a:latin typeface="Times New Roman" pitchFamily="18" charset="0"/>
                <a:cs typeface="Times New Roman" pitchFamily="18" charset="0"/>
              </a:rPr>
              <a:t>405.521.3460</a:t>
            </a:r>
          </a:p>
          <a:p>
            <a:endParaRPr lang="en-US" dirty="0"/>
          </a:p>
        </p:txBody>
      </p:sp>
      <p:sp>
        <p:nvSpPr>
          <p:cNvPr id="4" name="Slide Number Placeholder 3"/>
          <p:cNvSpPr>
            <a:spLocks noGrp="1"/>
          </p:cNvSpPr>
          <p:nvPr>
            <p:ph type="sldNum" sz="quarter" idx="12"/>
          </p:nvPr>
        </p:nvSpPr>
        <p:spPr/>
        <p:txBody>
          <a:bodyPr/>
          <a:lstStyle/>
          <a:p>
            <a:pPr>
              <a:defRPr/>
            </a:pPr>
            <a:fld id="{3DC11FC5-D023-4810-9EEB-5BD0F65D35E8}" type="slidenum">
              <a:rPr lang="en-US" smtClean="0"/>
              <a:pPr>
                <a:defRPr/>
              </a:pPr>
              <a:t>36</a:t>
            </a:fld>
            <a:endParaRPr lang="en-US"/>
          </a:p>
        </p:txBody>
      </p:sp>
    </p:spTree>
    <p:extLst>
      <p:ext uri="{BB962C8B-B14F-4D97-AF65-F5344CB8AC3E}">
        <p14:creationId xmlns:p14="http://schemas.microsoft.com/office/powerpoint/2010/main" val="125353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endParaRPr lang="en-US" sz="4000" dirty="0">
              <a:solidFill>
                <a:schemeClr val="bg2">
                  <a:lumMod val="25000"/>
                </a:schemeClr>
              </a:solidFill>
              <a:effectLst>
                <a:outerShdw blurRad="38100" dist="38100" dir="2700000" algn="tl">
                  <a:srgbClr val="000000">
                    <a:alpha val="43137"/>
                  </a:srgbClr>
                </a:outerShdw>
              </a:effectLst>
              <a:latin typeface="+mj-lt"/>
            </a:endParaRPr>
          </a:p>
        </p:txBody>
      </p:sp>
      <p:sp>
        <p:nvSpPr>
          <p:cNvPr id="5" name="Slide Number Placeholder 5"/>
          <p:cNvSpPr>
            <a:spLocks noGrp="1"/>
          </p:cNvSpPr>
          <p:nvPr>
            <p:ph type="sldNum" sz="quarter" idx="12"/>
          </p:nvPr>
        </p:nvSpPr>
        <p:spPr/>
        <p:txBody>
          <a:bodyPr/>
          <a:lstStyle/>
          <a:p>
            <a:pPr>
              <a:defRPr/>
            </a:pPr>
            <a:fld id="{FB9C0076-6C5C-4A3C-ABA9-7E7C1C9CDE95}" type="slidenum">
              <a:rPr lang="en-US"/>
              <a:pPr>
                <a:defRPr/>
              </a:pPr>
              <a:t>4</a:t>
            </a:fld>
            <a:endParaRPr lang="en-US"/>
          </a:p>
        </p:txBody>
      </p:sp>
      <p:sp>
        <p:nvSpPr>
          <p:cNvPr id="3" name="Slide Number Placeholder 2"/>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4418D1AA-D7A9-4AAB-A124-822A7A50536E}" type="slidenum">
              <a:rPr lang="en-US" sz="1200">
                <a:solidFill>
                  <a:schemeClr val="bg1">
                    <a:lumMod val="85000"/>
                  </a:schemeClr>
                </a:solidFill>
                <a:latin typeface="+mn-lt"/>
                <a:cs typeface="+mn-cs"/>
              </a:rPr>
              <a:pPr algn="ctr" fontAlgn="auto">
                <a:spcBef>
                  <a:spcPts val="0"/>
                </a:spcBef>
                <a:spcAft>
                  <a:spcPts val="0"/>
                </a:spcAft>
                <a:defRPr/>
              </a:pPr>
              <a:t>4</a:t>
            </a:fld>
            <a:endParaRPr lang="en-US" sz="1200">
              <a:solidFill>
                <a:schemeClr val="bg1">
                  <a:lumMod val="85000"/>
                </a:schemeClr>
              </a:solidFill>
              <a:latin typeface="+mn-lt"/>
              <a:cs typeface="+mn-cs"/>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4234" y="1302489"/>
            <a:ext cx="649553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19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endParaRPr lang="en-US" sz="4000" dirty="0">
              <a:solidFill>
                <a:schemeClr val="bg2">
                  <a:lumMod val="25000"/>
                </a:schemeClr>
              </a:solidFill>
              <a:effectLst>
                <a:outerShdw blurRad="38100" dist="38100" dir="2700000" algn="tl">
                  <a:srgbClr val="000000">
                    <a:alpha val="43137"/>
                  </a:srgbClr>
                </a:outerShdw>
              </a:effectLst>
              <a:latin typeface="+mj-lt"/>
            </a:endParaRPr>
          </a:p>
        </p:txBody>
      </p:sp>
      <p:sp>
        <p:nvSpPr>
          <p:cNvPr id="5" name="Slide Number Placeholder 5"/>
          <p:cNvSpPr>
            <a:spLocks noGrp="1"/>
          </p:cNvSpPr>
          <p:nvPr>
            <p:ph type="sldNum" sz="quarter" idx="12"/>
          </p:nvPr>
        </p:nvSpPr>
        <p:spPr/>
        <p:txBody>
          <a:bodyPr/>
          <a:lstStyle/>
          <a:p>
            <a:pPr>
              <a:defRPr/>
            </a:pPr>
            <a:fld id="{FB9C0076-6C5C-4A3C-ABA9-7E7C1C9CDE95}" type="slidenum">
              <a:rPr lang="en-US"/>
              <a:pPr>
                <a:defRPr/>
              </a:pPr>
              <a:t>5</a:t>
            </a:fld>
            <a:endParaRPr lang="en-US"/>
          </a:p>
        </p:txBody>
      </p:sp>
      <p:sp>
        <p:nvSpPr>
          <p:cNvPr id="3" name="Slide Number Placeholder 2"/>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4418D1AA-D7A9-4AAB-A124-822A7A50536E}" type="slidenum">
              <a:rPr lang="en-US" sz="1200">
                <a:solidFill>
                  <a:schemeClr val="bg1">
                    <a:lumMod val="85000"/>
                  </a:schemeClr>
                </a:solidFill>
                <a:latin typeface="+mn-lt"/>
                <a:cs typeface="+mn-cs"/>
              </a:rPr>
              <a:pPr algn="ctr" fontAlgn="auto">
                <a:spcBef>
                  <a:spcPts val="0"/>
                </a:spcBef>
                <a:spcAft>
                  <a:spcPts val="0"/>
                </a:spcAft>
                <a:defRPr/>
              </a:pPr>
              <a:t>5</a:t>
            </a:fld>
            <a:endParaRPr lang="en-US" sz="1200">
              <a:solidFill>
                <a:schemeClr val="bg1">
                  <a:lumMod val="85000"/>
                </a:schemeClr>
              </a:solidFill>
              <a:latin typeface="+mn-lt"/>
              <a:cs typeface="+mn-cs"/>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4234" y="1302489"/>
            <a:ext cx="649553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7819765" y="4113804"/>
            <a:ext cx="1207277" cy="978396"/>
          </a:xfrm>
          <a:prstGeom prst="wedgeRoundRectCallout">
            <a:avLst>
              <a:gd name="adj1" fmla="val -169534"/>
              <a:gd name="adj2" fmla="val 38544"/>
              <a:gd name="adj3" fmla="val 16667"/>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val 3"/>
          <p:cNvSpPr/>
          <p:nvPr/>
        </p:nvSpPr>
        <p:spPr>
          <a:xfrm>
            <a:off x="5135527" y="3678865"/>
            <a:ext cx="914400" cy="60605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5454503" y="4284921"/>
            <a:ext cx="276447" cy="978195"/>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77150" y="4168870"/>
            <a:ext cx="1466850" cy="923330"/>
          </a:xfrm>
          <a:prstGeom prst="rect">
            <a:avLst/>
          </a:prstGeom>
        </p:spPr>
        <p:txBody>
          <a:bodyPr wrap="square">
            <a:spAutoFit/>
          </a:bodyPr>
          <a:lstStyle/>
          <a:p>
            <a:pPr algn="ctr"/>
            <a:r>
              <a:rPr lang="en-US" b="1" dirty="0">
                <a:solidFill>
                  <a:srgbClr val="C00000"/>
                </a:solidFill>
                <a:latin typeface="Tw Cen MT" pitchFamily="34" charset="0"/>
              </a:rPr>
              <a:t>Pull down to “School Finance”</a:t>
            </a:r>
          </a:p>
        </p:txBody>
      </p:sp>
    </p:spTree>
    <p:extLst>
      <p:ext uri="{BB962C8B-B14F-4D97-AF65-F5344CB8AC3E}">
        <p14:creationId xmlns:p14="http://schemas.microsoft.com/office/powerpoint/2010/main" val="202715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endParaRPr lang="en-US" sz="4000" dirty="0">
              <a:solidFill>
                <a:schemeClr val="bg2">
                  <a:lumMod val="25000"/>
                </a:schemeClr>
              </a:solidFill>
              <a:effectLst>
                <a:outerShdw blurRad="38100" dist="38100" dir="2700000" algn="tl">
                  <a:srgbClr val="000000">
                    <a:alpha val="43137"/>
                  </a:srgbClr>
                </a:outerShdw>
              </a:effectLst>
              <a:latin typeface="+mj-lt"/>
            </a:endParaRPr>
          </a:p>
        </p:txBody>
      </p:sp>
      <p:sp>
        <p:nvSpPr>
          <p:cNvPr id="5" name="Slide Number Placeholder 5"/>
          <p:cNvSpPr>
            <a:spLocks noGrp="1"/>
          </p:cNvSpPr>
          <p:nvPr>
            <p:ph type="sldNum" sz="quarter" idx="12"/>
          </p:nvPr>
        </p:nvSpPr>
        <p:spPr/>
        <p:txBody>
          <a:bodyPr/>
          <a:lstStyle/>
          <a:p>
            <a:pPr>
              <a:defRPr/>
            </a:pPr>
            <a:fld id="{FB9C0076-6C5C-4A3C-ABA9-7E7C1C9CDE95}" type="slidenum">
              <a:rPr lang="en-US"/>
              <a:pPr>
                <a:defRPr/>
              </a:pPr>
              <a:t>6</a:t>
            </a:fld>
            <a:endParaRPr lang="en-US"/>
          </a:p>
        </p:txBody>
      </p:sp>
      <p:sp>
        <p:nvSpPr>
          <p:cNvPr id="3" name="Slide Number Placeholder 2"/>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4418D1AA-D7A9-4AAB-A124-822A7A50536E}" type="slidenum">
              <a:rPr lang="en-US" sz="1200">
                <a:solidFill>
                  <a:schemeClr val="bg1">
                    <a:lumMod val="85000"/>
                  </a:schemeClr>
                </a:solidFill>
                <a:latin typeface="+mn-lt"/>
                <a:cs typeface="+mn-cs"/>
              </a:rPr>
              <a:pPr algn="ctr" fontAlgn="auto">
                <a:spcBef>
                  <a:spcPts val="0"/>
                </a:spcBef>
                <a:spcAft>
                  <a:spcPts val="0"/>
                </a:spcAft>
                <a:defRPr/>
              </a:pPr>
              <a:t>6</a:t>
            </a:fld>
            <a:endParaRPr lang="en-US" sz="1200">
              <a:solidFill>
                <a:schemeClr val="bg1">
                  <a:lumMod val="85000"/>
                </a:schemeClr>
              </a:solidFill>
              <a:latin typeface="+mn-lt"/>
              <a:cs typeface="+mn-cs"/>
            </a:endParaRPr>
          </a:p>
        </p:txBody>
      </p:sp>
      <p:sp>
        <p:nvSpPr>
          <p:cNvPr id="4" name="Oval 3"/>
          <p:cNvSpPr/>
          <p:nvPr/>
        </p:nvSpPr>
        <p:spPr>
          <a:xfrm>
            <a:off x="5135527" y="3678865"/>
            <a:ext cx="914400" cy="60605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5454503" y="4284921"/>
            <a:ext cx="276447" cy="978195"/>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898C240-FEFF-40B7-A0AA-E1541974DCC3}"/>
              </a:ext>
            </a:extLst>
          </p:cNvPr>
          <p:cNvSpPr/>
          <p:nvPr/>
        </p:nvSpPr>
        <p:spPr>
          <a:xfrm flipV="1">
            <a:off x="1027327" y="4349381"/>
            <a:ext cx="546538" cy="259604"/>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9" descr="Graphical user interface, website&#10;&#10;Description automatically generated">
            <a:extLst>
              <a:ext uri="{FF2B5EF4-FFF2-40B4-BE49-F238E27FC236}">
                <a16:creationId xmlns:a16="http://schemas.microsoft.com/office/drawing/2014/main" id="{B26C7B41-48AD-47DD-931C-54521907F9AD}"/>
              </a:ext>
            </a:extLst>
          </p:cNvPr>
          <p:cNvPicPr>
            <a:picLocks noChangeAspect="1"/>
          </p:cNvPicPr>
          <p:nvPr/>
        </p:nvPicPr>
        <p:blipFill>
          <a:blip r:embed="rId2"/>
          <a:stretch>
            <a:fillRect/>
          </a:stretch>
        </p:blipFill>
        <p:spPr>
          <a:xfrm>
            <a:off x="3200400" y="2302213"/>
            <a:ext cx="2743200" cy="2253574"/>
          </a:xfrm>
          <a:prstGeom prst="rect">
            <a:avLst/>
          </a:prstGeom>
        </p:spPr>
      </p:pic>
      <p:pic>
        <p:nvPicPr>
          <p:cNvPr id="14" name="Picture 14" descr="Graphical user interface, website&#10;&#10;Description automatically generated">
            <a:extLst>
              <a:ext uri="{FF2B5EF4-FFF2-40B4-BE49-F238E27FC236}">
                <a16:creationId xmlns:a16="http://schemas.microsoft.com/office/drawing/2014/main" id="{BCEF5DF5-57E6-4D0C-8D83-D4DF3902D302}"/>
              </a:ext>
            </a:extLst>
          </p:cNvPr>
          <p:cNvPicPr>
            <a:picLocks noGrp="1" noChangeAspect="1"/>
          </p:cNvPicPr>
          <p:nvPr>
            <p:ph idx="1"/>
          </p:nvPr>
        </p:nvPicPr>
        <p:blipFill>
          <a:blip r:embed="rId2"/>
          <a:stretch>
            <a:fillRect/>
          </a:stretch>
        </p:blipFill>
        <p:spPr>
          <a:xfrm>
            <a:off x="1829509" y="1308371"/>
            <a:ext cx="5618738" cy="4623239"/>
          </a:xfrm>
        </p:spPr>
      </p:pic>
    </p:spTree>
    <p:extLst>
      <p:ext uri="{BB962C8B-B14F-4D97-AF65-F5344CB8AC3E}">
        <p14:creationId xmlns:p14="http://schemas.microsoft.com/office/powerpoint/2010/main" val="212484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rm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p>
        </p:txBody>
      </p:sp>
      <p:sp>
        <p:nvSpPr>
          <p:cNvPr id="6" name="Slide Number Placeholder 5"/>
          <p:cNvSpPr>
            <a:spLocks noGrp="1"/>
          </p:cNvSpPr>
          <p:nvPr>
            <p:ph type="sldNum" sz="quarter" idx="12"/>
          </p:nvPr>
        </p:nvSpPr>
        <p:spPr/>
        <p:txBody>
          <a:bodyPr/>
          <a:lstStyle/>
          <a:p>
            <a:pPr>
              <a:defRPr/>
            </a:pPr>
            <a:fld id="{EA89028E-AC5B-4125-9086-F075005CEC62}" type="slidenum">
              <a:rPr lang="en-US"/>
              <a:pPr>
                <a:defRPr/>
              </a:pPr>
              <a:t>7</a:t>
            </a:fld>
            <a:endParaRPr lang="en-US"/>
          </a:p>
        </p:txBody>
      </p:sp>
      <p:sp>
        <p:nvSpPr>
          <p:cNvPr id="19458" name="Slide Number Placeholder 1"/>
          <p:cNvSpPr txBox="1">
            <a:spLocks noGrp="1"/>
          </p:cNvSpPr>
          <p:nvPr/>
        </p:nvSpPr>
        <p:spPr bwMode="auto">
          <a:xfrm>
            <a:off x="0" y="6356350"/>
            <a:ext cx="273050" cy="365125"/>
          </a:xfrm>
          <a:prstGeom prst="rect">
            <a:avLst/>
          </a:prstGeom>
          <a:noFill/>
          <a:ln w="9525">
            <a:noFill/>
            <a:miter lim="800000"/>
            <a:headEnd/>
            <a:tailEnd/>
          </a:ln>
        </p:spPr>
        <p:txBody>
          <a:bodyPr anchor="ctr"/>
          <a:lstStyle/>
          <a:p>
            <a:pPr algn="ctr"/>
            <a:fld id="{FE0EA9CE-48A1-4525-A6C4-D3289DF7D9F9}" type="slidenum">
              <a:rPr lang="en-US" altLang="en-US" sz="1200">
                <a:latin typeface="Times" pitchFamily="18" charset="0"/>
              </a:rPr>
              <a:pPr algn="ctr"/>
              <a:t>7</a:t>
            </a:fld>
            <a:endParaRPr lang="en-US" altLang="en-US" sz="1200">
              <a:latin typeface="Times" pitchFamily="18" charset="0"/>
            </a:endParaRPr>
          </a:p>
        </p:txBody>
      </p:sp>
      <p:sp>
        <p:nvSpPr>
          <p:cNvPr id="3" name="Right Arrow 2"/>
          <p:cNvSpPr/>
          <p:nvPr/>
        </p:nvSpPr>
        <p:spPr>
          <a:xfrm>
            <a:off x="841206" y="5044510"/>
            <a:ext cx="706437" cy="358775"/>
          </a:xfrm>
          <a:prstGeom prst="rightArrow">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 name="Picture 3" descr="Graphical user interface, website&#10;&#10;Description automatically generated">
            <a:extLst>
              <a:ext uri="{FF2B5EF4-FFF2-40B4-BE49-F238E27FC236}">
                <a16:creationId xmlns:a16="http://schemas.microsoft.com/office/drawing/2014/main" id="{7513D054-6D0D-4F4D-9CB3-5167373B460E}"/>
              </a:ext>
            </a:extLst>
          </p:cNvPr>
          <p:cNvPicPr>
            <a:picLocks noChangeAspect="1"/>
          </p:cNvPicPr>
          <p:nvPr/>
        </p:nvPicPr>
        <p:blipFill>
          <a:blip r:embed="rId2"/>
          <a:stretch>
            <a:fillRect/>
          </a:stretch>
        </p:blipFill>
        <p:spPr>
          <a:xfrm>
            <a:off x="2166837" y="1283646"/>
            <a:ext cx="5029197" cy="4570379"/>
          </a:xfrm>
          <a:prstGeom prst="rect">
            <a:avLst/>
          </a:prstGeom>
        </p:spPr>
      </p:pic>
    </p:spTree>
    <p:extLst>
      <p:ext uri="{BB962C8B-B14F-4D97-AF65-F5344CB8AC3E}">
        <p14:creationId xmlns:p14="http://schemas.microsoft.com/office/powerpoint/2010/main" val="60298023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06487"/>
          </a:xfrm>
        </p:spPr>
        <p:txBody>
          <a:bodyPr rtlCol="0">
            <a:normAutofit/>
          </a:bodyPr>
          <a:lstStyle/>
          <a:p>
            <a:pPr fontAlgn="auto">
              <a:spcAft>
                <a:spcPts val="0"/>
              </a:spcAft>
              <a:defRPr/>
            </a:pPr>
            <a:r>
              <a:rPr lang="en-US" altLang="en-US" sz="4000" dirty="0">
                <a:solidFill>
                  <a:schemeClr val="bg2">
                    <a:lumMod val="25000"/>
                  </a:schemeClr>
                </a:solidFill>
                <a:effectLst>
                  <a:outerShdw blurRad="38100" dist="38100" dir="2700000" algn="tl">
                    <a:srgbClr val="000000">
                      <a:alpha val="43137"/>
                    </a:srgbClr>
                  </a:outerShdw>
                </a:effectLst>
                <a:latin typeface="+mj-lt"/>
                <a:cs typeface="Times New Roman" pitchFamily="18" charset="0"/>
              </a:rPr>
              <a:t>Oklahoma State Department of Education</a:t>
            </a:r>
          </a:p>
        </p:txBody>
      </p:sp>
      <p:sp>
        <p:nvSpPr>
          <p:cNvPr id="7" name="Slide Number Placeholder 5"/>
          <p:cNvSpPr>
            <a:spLocks noGrp="1"/>
          </p:cNvSpPr>
          <p:nvPr>
            <p:ph type="sldNum" sz="quarter" idx="12"/>
          </p:nvPr>
        </p:nvSpPr>
        <p:spPr/>
        <p:txBody>
          <a:bodyPr/>
          <a:lstStyle/>
          <a:p>
            <a:pPr>
              <a:defRPr/>
            </a:pPr>
            <a:fld id="{4019115F-AF62-46C0-A009-CC2F71AC0DCA}" type="slidenum">
              <a:rPr lang="en-US"/>
              <a:pPr>
                <a:defRPr/>
              </a:pPr>
              <a:t>8</a:t>
            </a:fld>
            <a:endParaRPr lang="en-US"/>
          </a:p>
        </p:txBody>
      </p:sp>
      <p:sp>
        <p:nvSpPr>
          <p:cNvPr id="20482" name="Slide Number Placeholder 1"/>
          <p:cNvSpPr txBox="1">
            <a:spLocks noGrp="1"/>
          </p:cNvSpPr>
          <p:nvPr/>
        </p:nvSpPr>
        <p:spPr bwMode="auto">
          <a:xfrm>
            <a:off x="0" y="6356350"/>
            <a:ext cx="273050" cy="365125"/>
          </a:xfrm>
          <a:prstGeom prst="rect">
            <a:avLst/>
          </a:prstGeom>
          <a:noFill/>
          <a:ln w="9525">
            <a:noFill/>
            <a:miter lim="800000"/>
            <a:headEnd/>
            <a:tailEnd/>
          </a:ln>
        </p:spPr>
        <p:txBody>
          <a:bodyPr anchor="ctr"/>
          <a:lstStyle/>
          <a:p>
            <a:pPr algn="ctr"/>
            <a:fld id="{8963389A-1DDF-47E4-9AD1-128658DD4E79}" type="slidenum">
              <a:rPr lang="en-US" altLang="en-US" sz="1200">
                <a:latin typeface="Times" pitchFamily="18" charset="0"/>
              </a:rPr>
              <a:pPr algn="ctr"/>
              <a:t>8</a:t>
            </a:fld>
            <a:endParaRPr lang="en-US" altLang="en-US" sz="1200">
              <a:latin typeface="Times" pitchFamily="18" charset="0"/>
            </a:endParaRPr>
          </a:p>
        </p:txBody>
      </p:sp>
      <p:sp>
        <p:nvSpPr>
          <p:cNvPr id="3" name="Right Arrow 2"/>
          <p:cNvSpPr/>
          <p:nvPr/>
        </p:nvSpPr>
        <p:spPr>
          <a:xfrm>
            <a:off x="669650" y="2437162"/>
            <a:ext cx="678860" cy="331309"/>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3" descr="Graphical user interface, text, application, email&#10;&#10;Description automatically generated">
            <a:extLst>
              <a:ext uri="{FF2B5EF4-FFF2-40B4-BE49-F238E27FC236}">
                <a16:creationId xmlns:a16="http://schemas.microsoft.com/office/drawing/2014/main" id="{853A0CEC-8B6E-499F-A40B-5C4D06529DB7}"/>
              </a:ext>
            </a:extLst>
          </p:cNvPr>
          <p:cNvPicPr>
            <a:picLocks noChangeAspect="1"/>
          </p:cNvPicPr>
          <p:nvPr/>
        </p:nvPicPr>
        <p:blipFill>
          <a:blip r:embed="rId2"/>
          <a:stretch>
            <a:fillRect/>
          </a:stretch>
        </p:blipFill>
        <p:spPr>
          <a:xfrm>
            <a:off x="1449421" y="1377400"/>
            <a:ext cx="6378911" cy="3580338"/>
          </a:xfrm>
          <a:prstGeom prst="rect">
            <a:avLst/>
          </a:prstGeom>
        </p:spPr>
      </p:pic>
    </p:spTree>
    <p:extLst>
      <p:ext uri="{BB962C8B-B14F-4D97-AF65-F5344CB8AC3E}">
        <p14:creationId xmlns:p14="http://schemas.microsoft.com/office/powerpoint/2010/main" val="379807425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274638"/>
            <a:ext cx="9144000" cy="1143000"/>
          </a:xfrm>
        </p:spPr>
        <p:txBody>
          <a:bodyPr/>
          <a:lstStyle/>
          <a:p>
            <a:r>
              <a:rPr lang="en-US" altLang="en-US" sz="4000" dirty="0">
                <a:effectLst>
                  <a:outerShdw blurRad="38100" dist="38100" dir="2700000" algn="tl">
                    <a:srgbClr val="000000">
                      <a:alpha val="43137"/>
                    </a:srgbClr>
                  </a:outerShdw>
                </a:effectLst>
                <a:latin typeface="+mj-lt"/>
                <a:cs typeface="Times New Roman" pitchFamily="18" charset="0"/>
              </a:rPr>
              <a:t>Oklahoma State Department of Education</a:t>
            </a:r>
            <a:endParaRPr lang="en-US" sz="4000" dirty="0">
              <a:effectLst>
                <a:outerShdw blurRad="38100" dist="38100" dir="2700000" algn="tl">
                  <a:srgbClr val="000000">
                    <a:alpha val="43137"/>
                  </a:srgbClr>
                </a:outerShdw>
              </a:effectLst>
              <a:latin typeface="+mj-lt"/>
            </a:endParaRPr>
          </a:p>
        </p:txBody>
      </p:sp>
      <p:sp>
        <p:nvSpPr>
          <p:cNvPr id="5" name="Slide Number Placeholder 5"/>
          <p:cNvSpPr>
            <a:spLocks noGrp="1"/>
          </p:cNvSpPr>
          <p:nvPr>
            <p:ph type="sldNum" sz="quarter" idx="12"/>
          </p:nvPr>
        </p:nvSpPr>
        <p:spPr/>
        <p:txBody>
          <a:bodyPr/>
          <a:lstStyle/>
          <a:p>
            <a:pPr>
              <a:defRPr/>
            </a:pPr>
            <a:fld id="{3D1CBE87-D0F7-442D-A951-0BC5C5DF63DF}" type="slidenum">
              <a:rPr lang="en-US"/>
              <a:pPr>
                <a:defRPr/>
              </a:pPr>
              <a:t>9</a:t>
            </a:fld>
            <a:endParaRPr lang="en-US"/>
          </a:p>
        </p:txBody>
      </p:sp>
      <p:sp>
        <p:nvSpPr>
          <p:cNvPr id="4" name="Slide Number Placeholder 3"/>
          <p:cNvSpPr txBox="1">
            <a:spLocks noGrp="1"/>
          </p:cNvSpPr>
          <p:nvPr/>
        </p:nvSpPr>
        <p:spPr>
          <a:xfrm>
            <a:off x="0" y="6356350"/>
            <a:ext cx="273050" cy="365125"/>
          </a:xfrm>
          <a:prstGeom prst="rect">
            <a:avLst/>
          </a:prstGeom>
          <a:noFill/>
        </p:spPr>
        <p:txBody>
          <a:bodyPr anchor="ctr"/>
          <a:lstStyle/>
          <a:p>
            <a:pPr algn="ctr" fontAlgn="auto">
              <a:spcBef>
                <a:spcPts val="0"/>
              </a:spcBef>
              <a:spcAft>
                <a:spcPts val="0"/>
              </a:spcAft>
              <a:defRPr/>
            </a:pPr>
            <a:fld id="{51562A92-2CC2-4D92-821D-392FF3C67D7E}" type="slidenum">
              <a:rPr lang="en-US" sz="1200">
                <a:solidFill>
                  <a:schemeClr val="bg1">
                    <a:lumMod val="85000"/>
                  </a:schemeClr>
                </a:solidFill>
                <a:latin typeface="+mn-lt"/>
                <a:cs typeface="+mn-cs"/>
              </a:rPr>
              <a:pPr algn="ctr" fontAlgn="auto">
                <a:spcBef>
                  <a:spcPts val="0"/>
                </a:spcBef>
                <a:spcAft>
                  <a:spcPts val="0"/>
                </a:spcAft>
                <a:defRPr/>
              </a:pPr>
              <a:t>9</a:t>
            </a:fld>
            <a:endParaRPr lang="en-US" sz="1200">
              <a:solidFill>
                <a:schemeClr val="bg1">
                  <a:lumMod val="85000"/>
                </a:schemeClr>
              </a:solidFill>
              <a:latin typeface="+mn-lt"/>
              <a:cs typeface="+mn-cs"/>
            </a:endParaRPr>
          </a:p>
        </p:txBody>
      </p:sp>
      <p:pic>
        <p:nvPicPr>
          <p:cNvPr id="2" name="Picture 2" descr="Graphical user interface, text, application, email&#10;&#10;Description automatically generated">
            <a:extLst>
              <a:ext uri="{FF2B5EF4-FFF2-40B4-BE49-F238E27FC236}">
                <a16:creationId xmlns:a16="http://schemas.microsoft.com/office/drawing/2014/main" id="{E0B9C747-353E-408F-B201-2FDF7CFA9C65}"/>
              </a:ext>
            </a:extLst>
          </p:cNvPr>
          <p:cNvPicPr>
            <a:picLocks noChangeAspect="1"/>
          </p:cNvPicPr>
          <p:nvPr/>
        </p:nvPicPr>
        <p:blipFill>
          <a:blip r:embed="rId2"/>
          <a:stretch>
            <a:fillRect/>
          </a:stretch>
        </p:blipFill>
        <p:spPr>
          <a:xfrm>
            <a:off x="3200400" y="2365643"/>
            <a:ext cx="2743200" cy="2126714"/>
          </a:xfrm>
          <a:prstGeom prst="rect">
            <a:avLst/>
          </a:prstGeom>
        </p:spPr>
      </p:pic>
      <p:pic>
        <p:nvPicPr>
          <p:cNvPr id="8" name="Picture 8" descr="Graphical user interface, text, application, email&#10;&#10;Description automatically generated">
            <a:extLst>
              <a:ext uri="{FF2B5EF4-FFF2-40B4-BE49-F238E27FC236}">
                <a16:creationId xmlns:a16="http://schemas.microsoft.com/office/drawing/2014/main" id="{8F54570B-18C4-4301-9BF5-EBCD2ABDECEF}"/>
              </a:ext>
            </a:extLst>
          </p:cNvPr>
          <p:cNvPicPr>
            <a:picLocks noGrp="1" noChangeAspect="1"/>
          </p:cNvPicPr>
          <p:nvPr>
            <p:ph idx="1"/>
          </p:nvPr>
        </p:nvPicPr>
        <p:blipFill>
          <a:blip r:embed="rId2"/>
          <a:stretch>
            <a:fillRect/>
          </a:stretch>
        </p:blipFill>
        <p:spPr>
          <a:xfrm>
            <a:off x="1555754" y="1308371"/>
            <a:ext cx="6044650" cy="4684037"/>
          </a:xfrm>
        </p:spPr>
      </p:pic>
      <p:sp>
        <p:nvSpPr>
          <p:cNvPr id="9" name="TextBox 8">
            <a:extLst>
              <a:ext uri="{FF2B5EF4-FFF2-40B4-BE49-F238E27FC236}">
                <a16:creationId xmlns:a16="http://schemas.microsoft.com/office/drawing/2014/main" id="{D63E8F7E-4030-4940-B77A-A11784C18D5E}"/>
              </a:ext>
            </a:extLst>
          </p:cNvPr>
          <p:cNvSpPr txBox="1"/>
          <p:nvPr/>
        </p:nvSpPr>
        <p:spPr>
          <a:xfrm>
            <a:off x="5121613" y="278697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A50021"/>
                </a:solidFill>
                <a:latin typeface="Times"/>
              </a:rPr>
              <a:t>High Year</a:t>
            </a:r>
            <a:r>
              <a:rPr lang="en-US">
                <a:latin typeface="Times"/>
              </a:rPr>
              <a:t>​</a:t>
            </a:r>
          </a:p>
          <a:p>
            <a:pPr algn="ctr"/>
            <a:r>
              <a:rPr lang="en-US">
                <a:solidFill>
                  <a:srgbClr val="A50021"/>
                </a:solidFill>
                <a:latin typeface="Times"/>
              </a:rPr>
              <a:t>Used in the Formula</a:t>
            </a:r>
            <a:r>
              <a:rPr lang="en-US">
                <a:latin typeface="Times"/>
              </a:rPr>
              <a:t>​</a:t>
            </a:r>
          </a:p>
        </p:txBody>
      </p:sp>
    </p:spTree>
    <p:extLst>
      <p:ext uri="{BB962C8B-B14F-4D97-AF65-F5344CB8AC3E}">
        <p14:creationId xmlns:p14="http://schemas.microsoft.com/office/powerpoint/2010/main" val="3430767647"/>
      </p:ext>
    </p:extLst>
  </p:cSld>
  <p:clrMapOvr>
    <a:masterClrMapping/>
  </p:clrMapOvr>
</p:sld>
</file>

<file path=ppt/theme/theme1.xml><?xml version="1.0" encoding="utf-8"?>
<a:theme xmlns:a="http://schemas.openxmlformats.org/drawingml/2006/main" name="SD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59B53B3DBC0E42BB084EAD845FD746" ma:contentTypeVersion="13" ma:contentTypeDescription="Create a new document." ma:contentTypeScope="" ma:versionID="946eec23c99f52393942825066b0ecc3">
  <xsd:schema xmlns:xsd="http://www.w3.org/2001/XMLSchema" xmlns:xs="http://www.w3.org/2001/XMLSchema" xmlns:p="http://schemas.microsoft.com/office/2006/metadata/properties" xmlns:ns1="http://schemas.microsoft.com/sharepoint/v3" xmlns:ns2="6a36c8ef-8d2d-435b-aee1-e7e8dc8524ff" xmlns:ns3="ab252108-1312-4126-8895-69de05005ca8" targetNamespace="http://schemas.microsoft.com/office/2006/metadata/properties" ma:root="true" ma:fieldsID="d840cb72309f8654fb42bcacd593b1dc" ns1:_="" ns2:_="" ns3:_="">
    <xsd:import namespace="http://schemas.microsoft.com/sharepoint/v3"/>
    <xsd:import namespace="6a36c8ef-8d2d-435b-aee1-e7e8dc8524ff"/>
    <xsd:import namespace="ab252108-1312-4126-8895-69de05005c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ma:readOnly="false">
      <xsd:simpleType>
        <xsd:restriction base="dms:Note"/>
      </xsd:simpleType>
    </xsd:element>
    <xsd:element name="_ip_UnifiedCompliancePolicyUIAction" ma:index="16"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36c8ef-8d2d-435b-aee1-e7e8dc8524ff" elementFormDefault="qualified">
    <xsd:import namespace="http://schemas.microsoft.com/office/2006/documentManagement/types"/>
    <xsd:import namespace="http://schemas.microsoft.com/office/infopath/2007/PartnerControls"/>
    <xsd:element name="SharedWithUsers" ma:index="8" nillable="true" ma:displayName="Shared With"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252108-1312-4126-8895-69de05005c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hidden="true" ma:internalName="MediaServiceAutoTags" ma:readOnly="true">
      <xsd:simpleType>
        <xsd:restriction base="dms:Text"/>
      </xsd:simpleType>
    </xsd:element>
    <xsd:element name="MediaServiceOCR" ma:index="13" nillable="true" ma:displayName="MediaServiceOCR" ma:hidden="true" ma:internalName="MediaServiceOCR"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1AC5B6-53BD-4437-A143-FB69E6A030EF}">
  <ds:schemaRefs>
    <ds:schemaRef ds:uri="http://purl.org/dc/elements/1.1/"/>
    <ds:schemaRef ds:uri="http://schemas.microsoft.com/sharepoint/v3"/>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6a36c8ef-8d2d-435b-aee1-e7e8dc8524ff"/>
    <ds:schemaRef ds:uri="ab252108-1312-4126-8895-69de05005ca8"/>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E2791D7-2D6D-4A7D-9747-0A8B25F3E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36c8ef-8d2d-435b-aee1-e7e8dc8524ff"/>
    <ds:schemaRef ds:uri="ab252108-1312-4126-8895-69de05005c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9D7686-F5D2-46E0-A1F4-166257359B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2766</TotalTime>
  <Words>1689</Words>
  <Application>Microsoft Office PowerPoint</Application>
  <PresentationFormat>On-screen Show (4:3)</PresentationFormat>
  <Paragraphs>285</Paragraphs>
  <Slides>36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Rockwell</vt:lpstr>
      <vt:lpstr>Times</vt:lpstr>
      <vt:lpstr>Times New Roman</vt:lpstr>
      <vt:lpstr>Tw Cen MT</vt:lpstr>
      <vt:lpstr>Wingdings</vt:lpstr>
      <vt:lpstr>SDETheme1</vt:lpstr>
      <vt:lpstr>PowerPoint Presentation</vt:lpstr>
      <vt:lpstr>Oklahoma Charter School State Aid Funding Formula</vt:lpstr>
      <vt:lpstr>STATE  SOURCES  OF  REVENUE </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Oklahoma State Department of Education</vt:lpstr>
      <vt:lpstr>SCHOOL  FINANCE</vt:lpstr>
      <vt:lpstr>Oklahoma State Department of Education</vt:lpstr>
      <vt:lpstr>PowerPoint Presentation</vt:lpstr>
      <vt:lpstr>First Year WADM</vt:lpstr>
      <vt:lpstr>FIVE  DATA  ELEMENTS</vt:lpstr>
      <vt:lpstr>GRADE   WEIGHTS</vt:lpstr>
      <vt:lpstr>WEIGHTED   PUPIL   CATEGORIES</vt:lpstr>
      <vt:lpstr>GRADE WEIGHT PLUS SPECIAL CATEGORIES</vt:lpstr>
      <vt:lpstr>GRADE WEIGHT PLUS SPECIAL CATEGORIES</vt:lpstr>
      <vt:lpstr>TEACHER INDEX</vt:lpstr>
      <vt:lpstr>WEIGHTED   ADMs</vt:lpstr>
      <vt:lpstr>Funding for Midyear</vt:lpstr>
      <vt:lpstr>WEIGHTED   ADMs</vt:lpstr>
      <vt:lpstr>Charter’s High Year WADM </vt:lpstr>
      <vt:lpstr>Charter’s High Year WADM </vt:lpstr>
      <vt:lpstr>2021-22  FORMULA  TIMELINES</vt:lpstr>
      <vt:lpstr>PowerPoint Presentation</vt:lpstr>
      <vt:lpstr>PowerPoint Presentation</vt:lpstr>
      <vt:lpstr>PAYMENT  SCHEDULE</vt:lpstr>
      <vt:lpstr>ACCUMULATED PERCENTAGE</vt:lpstr>
      <vt:lpstr>ACCUMULATED PERCENTAGE</vt:lpstr>
      <vt:lpstr>PowerPoint Presentation</vt:lpstr>
      <vt:lpstr>SCHOOL FINANCE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Leslie Janis</cp:lastModifiedBy>
  <cp:revision>359</cp:revision>
  <cp:lastPrinted>2021-12-14T00:27:03Z</cp:lastPrinted>
  <dcterms:created xsi:type="dcterms:W3CDTF">2010-04-12T23:12:02Z</dcterms:created>
  <dcterms:modified xsi:type="dcterms:W3CDTF">2021-12-14T00:33:08Z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0x0101005A59B53B3DBC0E42BB084EAD845FD746</vt:lpwstr>
  </property>
  <property fmtid="{D5CDD505-2E9C-101B-9397-08002B2CF9AE}" pid="3" name="_Version">
    <vt:lpwstr/>
  </property>
  <property fmtid="{D5CDD505-2E9C-101B-9397-08002B2CF9AE}" pid="4" name="_Status">
    <vt:lpwstr>Not Started</vt:lpwstr>
  </property>
</Properties>
</file>